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4" r:id="rId3"/>
    <p:sldId id="295" r:id="rId4"/>
    <p:sldId id="286" r:id="rId5"/>
    <p:sldId id="287" r:id="rId6"/>
    <p:sldId id="257" r:id="rId7"/>
    <p:sldId id="258" r:id="rId8"/>
    <p:sldId id="259" r:id="rId9"/>
    <p:sldId id="293"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90" r:id="rId27"/>
    <p:sldId id="276" r:id="rId28"/>
    <p:sldId id="277" r:id="rId29"/>
    <p:sldId id="278" r:id="rId30"/>
    <p:sldId id="279" r:id="rId31"/>
    <p:sldId id="289" r:id="rId32"/>
    <p:sldId id="280" r:id="rId33"/>
    <p:sldId id="281" r:id="rId34"/>
    <p:sldId id="282" r:id="rId35"/>
    <p:sldId id="283" r:id="rId36"/>
    <p:sldId id="284" r:id="rId37"/>
    <p:sldId id="285" r:id="rId38"/>
    <p:sldId id="291" r:id="rId39"/>
    <p:sldId id="292" r:id="rId4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444" autoAdjust="0"/>
  </p:normalViewPr>
  <p:slideViewPr>
    <p:cSldViewPr snapToGrid="0">
      <p:cViewPr>
        <p:scale>
          <a:sx n="60" d="100"/>
          <a:sy n="60" d="100"/>
        </p:scale>
        <p:origin x="114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89661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157747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41507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216669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11831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0BD501C-B6D6-4838-BC0C-0106D451FDCA}" type="datetimeFigureOut">
              <a:rPr lang="ar-SA" smtClean="0"/>
              <a:t>04/01/40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145237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0BD501C-B6D6-4838-BC0C-0106D451FDCA}" type="datetimeFigureOut">
              <a:rPr lang="ar-SA" smtClean="0"/>
              <a:t>04/01/40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291580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0BD501C-B6D6-4838-BC0C-0106D451FDCA}" type="datetimeFigureOut">
              <a:rPr lang="ar-SA" smtClean="0"/>
              <a:t>04/01/40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259889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0BD501C-B6D6-4838-BC0C-0106D451FDCA}" type="datetimeFigureOut">
              <a:rPr lang="ar-SA" smtClean="0"/>
              <a:t>04/01/40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1168366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BD501C-B6D6-4838-BC0C-0106D451FDCA}" type="datetimeFigureOut">
              <a:rPr lang="ar-SA" smtClean="0"/>
              <a:t>04/01/40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293026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BD501C-B6D6-4838-BC0C-0106D451FDCA}" type="datetimeFigureOut">
              <a:rPr lang="ar-SA" smtClean="0"/>
              <a:t>04/01/40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96C80C8-6956-4B34-BC17-098D5BE01E76}" type="slidenum">
              <a:rPr lang="ar-SA" smtClean="0"/>
              <a:t>‹#›</a:t>
            </a:fld>
            <a:endParaRPr lang="ar-SA"/>
          </a:p>
        </p:txBody>
      </p:sp>
    </p:spTree>
    <p:extLst>
      <p:ext uri="{BB962C8B-B14F-4D97-AF65-F5344CB8AC3E}">
        <p14:creationId xmlns:p14="http://schemas.microsoft.com/office/powerpoint/2010/main" val="218693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BD501C-B6D6-4838-BC0C-0106D451FDCA}" type="datetimeFigureOut">
              <a:rPr lang="ar-SA" smtClean="0"/>
              <a:t>04/01/40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6C80C8-6956-4B34-BC17-098D5BE01E76}" type="slidenum">
              <a:rPr lang="ar-SA" smtClean="0"/>
              <a:t>‹#›</a:t>
            </a:fld>
            <a:endParaRPr lang="ar-SA"/>
          </a:p>
        </p:txBody>
      </p:sp>
    </p:spTree>
    <p:extLst>
      <p:ext uri="{BB962C8B-B14F-4D97-AF65-F5344CB8AC3E}">
        <p14:creationId xmlns:p14="http://schemas.microsoft.com/office/powerpoint/2010/main" val="393787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saaid.net/rasael/salah/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81100" y="1096963"/>
            <a:ext cx="9144000" cy="2387600"/>
          </a:xfrm>
        </p:spPr>
        <p:txBody>
          <a:bodyPr/>
          <a:lstStyle/>
          <a:p>
            <a:r>
              <a:rPr lang="ar-SA" dirty="0" smtClean="0">
                <a:solidFill>
                  <a:srgbClr val="FF0000"/>
                </a:solidFill>
                <a:latin typeface="Traditional Arabic" panose="02020603050405020304" pitchFamily="18" charset="-78"/>
                <a:cs typeface="Traditional Arabic" panose="02020603050405020304" pitchFamily="18" charset="-78"/>
              </a:rPr>
              <a:t>صفة الصلاة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a:xfrm>
            <a:off x="1181100" y="3484563"/>
            <a:ext cx="9144000" cy="1655762"/>
          </a:xfrm>
        </p:spPr>
        <p:txBody>
          <a:bodyPr>
            <a:normAutofit/>
          </a:bodyPr>
          <a:lstStyle/>
          <a:p>
            <a:r>
              <a:rPr lang="ar-SA" sz="3600" dirty="0" smtClean="0">
                <a:solidFill>
                  <a:srgbClr val="FF0000"/>
                </a:solidFill>
                <a:latin typeface="Traditional Arabic" panose="02020603050405020304" pitchFamily="18" charset="-78"/>
                <a:cs typeface="Traditional Arabic" panose="02020603050405020304" pitchFamily="18" charset="-78"/>
              </a:rPr>
              <a:t>صفة الصلاة بالتفصيل، مع التطبيق العملي، وبيان الأخطاء التي تقع فيها</a:t>
            </a:r>
            <a:endParaRPr lang="ar-SA" sz="3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83261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05000" y="0"/>
            <a:ext cx="9144000" cy="2387600"/>
          </a:xfrm>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ويسمع الإمام من خلفه كقراءته في </a:t>
            </a:r>
            <a:r>
              <a:rPr lang="ar-SA" b="1" dirty="0" err="1" smtClean="0">
                <a:solidFill>
                  <a:srgbClr val="FF0000"/>
                </a:solidFill>
                <a:latin typeface="Traditional Arabic" panose="02020603050405020304" pitchFamily="18" charset="-78"/>
                <a:cs typeface="Traditional Arabic" panose="02020603050405020304" pitchFamily="18" charset="-78"/>
              </a:rPr>
              <a:t>أولتي</a:t>
            </a:r>
            <a:r>
              <a:rPr lang="ar-SA" b="1" dirty="0" smtClean="0">
                <a:solidFill>
                  <a:srgbClr val="FF0000"/>
                </a:solidFill>
                <a:latin typeface="Traditional Arabic" panose="02020603050405020304" pitchFamily="18" charset="-78"/>
                <a:cs typeface="Traditional Arabic" panose="02020603050405020304" pitchFamily="18" charset="-78"/>
              </a:rPr>
              <a:t> غير الظهرين</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a:xfrm>
            <a:off x="1587500" y="4211638"/>
            <a:ext cx="9144000" cy="1655762"/>
          </a:xfrm>
        </p:spPr>
        <p:txBody>
          <a:bodyPr>
            <a:normAutofit/>
          </a:bodyPr>
          <a:lstStyle/>
          <a:p>
            <a:r>
              <a:rPr lang="ar-SA" sz="700" dirty="0" smtClean="0">
                <a:latin typeface="Traditional Arabic" panose="02020603050405020304" pitchFamily="18" charset="-78"/>
                <a:cs typeface="Traditional Arabic" panose="02020603050405020304" pitchFamily="18" charset="-78"/>
              </a:rPr>
              <a:t>(الجبرين) </a:t>
            </a:r>
            <a:r>
              <a:rPr lang="ar-SA" sz="2800" dirty="0" smtClean="0">
                <a:latin typeface="Traditional Arabic" panose="02020603050405020304" pitchFamily="18" charset="-78"/>
                <a:cs typeface="Traditional Arabic" panose="02020603050405020304" pitchFamily="18" charset="-78"/>
              </a:rPr>
              <a:t>لا حرج في استعمال مكبر الصوت الذي له صدى إذا كان لا يحصل منه سوى </a:t>
            </a:r>
            <a:r>
              <a:rPr lang="ar-SA" sz="2800" dirty="0" smtClean="0">
                <a:latin typeface="Traditional Arabic" panose="02020603050405020304" pitchFamily="18" charset="-78"/>
                <a:cs typeface="Traditional Arabic" panose="02020603050405020304" pitchFamily="18" charset="-78"/>
              </a:rPr>
              <a:t>تح</a:t>
            </a:r>
            <a:r>
              <a:rPr lang="ar-SA" sz="2800" dirty="0" smtClean="0">
                <a:latin typeface="Traditional Arabic" panose="02020603050405020304" pitchFamily="18" charset="-78"/>
                <a:cs typeface="Traditional Arabic" panose="02020603050405020304" pitchFamily="18" charset="-78"/>
              </a:rPr>
              <a:t>سين </a:t>
            </a:r>
            <a:r>
              <a:rPr lang="ar-SA" sz="2800" dirty="0" smtClean="0">
                <a:latin typeface="Traditional Arabic" panose="02020603050405020304" pitchFamily="18" charset="-78"/>
                <a:cs typeface="Traditional Arabic" panose="02020603050405020304" pitchFamily="18" charset="-78"/>
              </a:rPr>
              <a:t>الصوت أما إذا كان يحصل من هذا الصدى ترديد الحروف فيحرم استعماله لأن ذلك يؤدي إلى زيادة حرف أو حرفين في التلاوة فيكون في ذلك تغيير لكلام الله تعالى عما أنزل عليه</a:t>
            </a:r>
            <a:endParaRPr lang="ar-SA" sz="2800" dirty="0">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4294967295"/>
            <p:extLst>
              <p:ext uri="{D42A27DB-BD31-4B8C-83A1-F6EECF244321}">
                <p14:modId xmlns:p14="http://schemas.microsoft.com/office/powerpoint/2010/main" val="913674978"/>
              </p:ext>
            </p:extLst>
          </p:nvPr>
        </p:nvGraphicFramePr>
        <p:xfrm>
          <a:off x="774700" y="2527300"/>
          <a:ext cx="10515600" cy="944880"/>
        </p:xfrm>
        <a:graphic>
          <a:graphicData uri="http://schemas.openxmlformats.org/drawingml/2006/table">
            <a:tbl>
              <a:tblPr rtl="1" firstRow="1" bandRow="1">
                <a:tableStyleId>{5C22544A-7EE6-4342-B048-85BDC9FD1C3A}</a:tableStyleId>
              </a:tblPr>
              <a:tblGrid>
                <a:gridCol w="4241800"/>
                <a:gridCol w="6273800"/>
              </a:tblGrid>
              <a:tr h="892175">
                <a:tc>
                  <a:txBody>
                    <a:bodyPr/>
                    <a:lstStyle/>
                    <a:p>
                      <a:pPr algn="ctr" rtl="1"/>
                      <a:r>
                        <a:rPr lang="ar-SA" sz="2800" b="0" dirty="0" smtClean="0">
                          <a:solidFill>
                            <a:schemeClr val="tx1"/>
                          </a:solidFill>
                          <a:latin typeface="Traditional Arabic" panose="02020603050405020304" pitchFamily="18" charset="-78"/>
                          <a:cs typeface="Traditional Arabic" panose="02020603050405020304" pitchFamily="18" charset="-78"/>
                        </a:rPr>
                        <a:t>قال صاحب الروض المربع</a:t>
                      </a:r>
                      <a:endParaRPr lang="ar-SA" sz="28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SA" sz="2800" b="0" dirty="0" smtClean="0">
                          <a:solidFill>
                            <a:schemeClr val="tx1"/>
                          </a:solidFill>
                          <a:latin typeface="Traditional Arabic" panose="02020603050405020304" pitchFamily="18" charset="-78"/>
                          <a:cs typeface="Traditional Arabic" panose="02020603050405020304" pitchFamily="18" charset="-78"/>
                        </a:rPr>
                        <a:t>فإن </a:t>
                      </a:r>
                      <a:r>
                        <a:rPr lang="ar-SA" sz="2800" b="0" dirty="0" smtClean="0">
                          <a:solidFill>
                            <a:schemeClr val="tx1"/>
                          </a:solidFill>
                          <a:latin typeface="Traditional Arabic" panose="02020603050405020304" pitchFamily="18" charset="-78"/>
                          <a:cs typeface="Traditional Arabic" panose="02020603050405020304" pitchFamily="18" charset="-78"/>
                        </a:rPr>
                        <a:t>لم يمكنه إسماع جميعهم جهر به بعض المأمومين «لفعل أبي بكر معه - صَلَّى اللَّهُ عَلَيْهِ وَسَلَّمَ -» </a:t>
                      </a:r>
                      <a:endParaRPr lang="ar-SA" sz="28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37487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وغيره نفسه</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498600"/>
            <a:ext cx="10515600" cy="4678363"/>
          </a:xfrm>
        </p:spPr>
        <p:txBody>
          <a:bodyPr>
            <a:normAutofit fontScale="92500" lnSpcReduction="20000"/>
          </a:bodyPr>
          <a:lstStyle/>
          <a:p>
            <a:pPr algn="ctr"/>
            <a:r>
              <a:rPr lang="ar-SA" sz="3600" dirty="0">
                <a:latin typeface="Traditional Arabic" panose="02020603050405020304" pitchFamily="18" charset="-78"/>
                <a:cs typeface="Traditional Arabic" panose="02020603050405020304" pitchFamily="18" charset="-78"/>
              </a:rPr>
              <a:t> </a:t>
            </a:r>
            <a:r>
              <a:rPr lang="ar-SA" sz="36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النطق بالقراءة له مراتب: </a:t>
            </a:r>
          </a:p>
          <a:p>
            <a:pPr marL="0" indent="0" algn="ctr">
              <a:buNone/>
            </a:pPr>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المرتبة الأولى </a:t>
            </a:r>
            <a:r>
              <a:rPr lang="ar-SA" sz="3600" dirty="0" smtClean="0">
                <a:latin typeface="Traditional Arabic" panose="02020603050405020304" pitchFamily="18" charset="-78"/>
                <a:cs typeface="Traditional Arabic" panose="02020603050405020304" pitchFamily="18" charset="-78"/>
              </a:rPr>
              <a:t>أن </a:t>
            </a:r>
            <a:r>
              <a:rPr lang="ar-SA" sz="3600" dirty="0">
                <a:latin typeface="Traditional Arabic" panose="02020603050405020304" pitchFamily="18" charset="-78"/>
                <a:cs typeface="Traditional Arabic" panose="02020603050405020304" pitchFamily="18" charset="-78"/>
              </a:rPr>
              <a:t>يمر القراءة على قلبه إمرارا فهذه لا تجزئ إلا من عاجز عن النطق بعلة </a:t>
            </a:r>
            <a:r>
              <a:rPr lang="ar-SA" sz="3600" dirty="0" smtClean="0">
                <a:latin typeface="Traditional Arabic" panose="02020603050405020304" pitchFamily="18" charset="-78"/>
                <a:cs typeface="Traditional Arabic" panose="02020603050405020304" pitchFamily="18" charset="-78"/>
              </a:rPr>
              <a:t>أو </a:t>
            </a:r>
            <a:r>
              <a:rPr lang="ar-SA" sz="3600" dirty="0">
                <a:latin typeface="Traditional Arabic" panose="02020603050405020304" pitchFamily="18" charset="-78"/>
                <a:cs typeface="Traditional Arabic" panose="02020603050405020304" pitchFamily="18" charset="-78"/>
              </a:rPr>
              <a:t>كالأخرس الذي لا يستطيع النطق فهذا يمر القراءة على قلبه </a:t>
            </a:r>
          </a:p>
          <a:p>
            <a:pPr marL="0" indent="0" algn="ctr">
              <a:buNone/>
            </a:pPr>
            <a:r>
              <a:rPr lang="ar-SA" sz="3600" b="1" u="sng" dirty="0" smtClean="0">
                <a:latin typeface="Traditional Arabic" panose="02020603050405020304" pitchFamily="18" charset="-78"/>
                <a:cs typeface="Traditional Arabic" panose="02020603050405020304" pitchFamily="18" charset="-78"/>
              </a:rPr>
              <a:t>المرتبة الثانية: </a:t>
            </a:r>
            <a:r>
              <a:rPr lang="ar-SA" sz="3600" dirty="0" smtClean="0">
                <a:latin typeface="Traditional Arabic" panose="02020603050405020304" pitchFamily="18" charset="-78"/>
                <a:cs typeface="Traditional Arabic" panose="02020603050405020304" pitchFamily="18" charset="-78"/>
              </a:rPr>
              <a:t>أن </a:t>
            </a:r>
            <a:r>
              <a:rPr lang="ar-SA" sz="3600" dirty="0">
                <a:latin typeface="Traditional Arabic" panose="02020603050405020304" pitchFamily="18" charset="-78"/>
                <a:cs typeface="Traditional Arabic" panose="02020603050405020304" pitchFamily="18" charset="-78"/>
              </a:rPr>
              <a:t>ينطق بالقراءة ولكن لا يسمع نفسه </a:t>
            </a:r>
          </a:p>
          <a:p>
            <a:pPr algn="ctr"/>
            <a:r>
              <a:rPr lang="ar-SA" sz="3600" u="sng" dirty="0">
                <a:latin typeface="Traditional Arabic" panose="02020603050405020304" pitchFamily="18" charset="-78"/>
                <a:cs typeface="Traditional Arabic" panose="02020603050405020304" pitchFamily="18" charset="-78"/>
              </a:rPr>
              <a:t>فالمذهب</a:t>
            </a:r>
            <a:r>
              <a:rPr lang="ar-SA" sz="3600" dirty="0">
                <a:latin typeface="Traditional Arabic" panose="02020603050405020304" pitchFamily="18" charset="-78"/>
                <a:cs typeface="Traditional Arabic" panose="02020603050405020304" pitchFamily="18" charset="-78"/>
              </a:rPr>
              <a:t> أن هذه المرتبة لا تجزئ فعندهم لابد أن يسمع نفسه</a:t>
            </a:r>
          </a:p>
          <a:p>
            <a:pPr algn="ctr"/>
            <a:r>
              <a:rPr lang="ar-SA" sz="3600" u="sng" dirty="0">
                <a:latin typeface="Traditional Arabic" panose="02020603050405020304" pitchFamily="18" charset="-78"/>
                <a:cs typeface="Traditional Arabic" panose="02020603050405020304" pitchFamily="18" charset="-78"/>
              </a:rPr>
              <a:t>والقول الثاني </a:t>
            </a:r>
            <a:r>
              <a:rPr lang="ar-SA" sz="3600" dirty="0">
                <a:latin typeface="Traditional Arabic" panose="02020603050405020304" pitchFamily="18" charset="-78"/>
                <a:cs typeface="Traditional Arabic" panose="02020603050405020304" pitchFamily="18" charset="-78"/>
              </a:rPr>
              <a:t>أنه لا يُشترط أن يُسمِعَ نفسَه؛ لأن الإسماعَ أمرٌ زائدٌ على القول والنُّطقِ، وما كان زائداً على ما جاءت به السُّنَّةُ فعلى المُدَّعي الدليلُ. وعلى هذا: فلو تأكَّدَ الإنسان من خروج الحروف مِن مخارجها، ولم يُسمعْ نفسَه، سواء كان ذلك لضعف سمعه، أم لأصوات حولَه، أم لغير ذلك؛ فالرَّاجحُ أنَّ جميعَ أقواله معتبرة، وأنه لا يُشترط أكثر مما دلَّت النُّصوصُ على اشتراطِه وهو </a:t>
            </a:r>
            <a:r>
              <a:rPr lang="ar-SA" sz="3600" dirty="0" smtClean="0">
                <a:latin typeface="Traditional Arabic" panose="02020603050405020304" pitchFamily="18" charset="-78"/>
                <a:cs typeface="Traditional Arabic" panose="02020603050405020304" pitchFamily="18" charset="-78"/>
              </a:rPr>
              <a:t>القول</a:t>
            </a:r>
          </a:p>
          <a:p>
            <a:pPr marL="0" indent="0" algn="ctr">
              <a:buNone/>
            </a:pPr>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المرتبة </a:t>
            </a:r>
            <a:r>
              <a:rPr lang="ar-SA" sz="36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الثالثة: </a:t>
            </a:r>
            <a:r>
              <a:rPr lang="ar-SA" sz="3600" dirty="0">
                <a:latin typeface="Traditional Arabic" panose="02020603050405020304" pitchFamily="18" charset="-78"/>
                <a:cs typeface="Traditional Arabic" panose="02020603050405020304" pitchFamily="18" charset="-78"/>
              </a:rPr>
              <a:t>أن ينطق بحيث يسمع نفسه وهذا مجزئ بالاتفاق</a:t>
            </a:r>
          </a:p>
          <a:p>
            <a:pPr marL="0" indent="0" algn="ctr">
              <a:buNone/>
            </a:pP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58584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ثم يقبض كوع يسراه تحت سرته</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92500" lnSpcReduction="20000"/>
          </a:bodyPr>
          <a:lstStyle/>
          <a:p>
            <a:pPr algn="ctr"/>
            <a:r>
              <a:rPr lang="ar-SA" sz="3600" dirty="0" smtClean="0">
                <a:latin typeface="Traditional Arabic" panose="02020603050405020304" pitchFamily="18" charset="-78"/>
                <a:cs typeface="Traditional Arabic" panose="02020603050405020304" pitchFamily="18" charset="-78"/>
              </a:rPr>
              <a:t>صفات اليدين:</a:t>
            </a:r>
          </a:p>
          <a:p>
            <a:pPr marL="0" indent="0" algn="ctr">
              <a:buNone/>
            </a:pPr>
            <a:r>
              <a:rPr lang="ar-SA" sz="3600" dirty="0">
                <a:latin typeface="Traditional Arabic" panose="02020603050405020304" pitchFamily="18" charset="-78"/>
                <a:cs typeface="Traditional Arabic" panose="02020603050405020304" pitchFamily="18" charset="-78"/>
              </a:rPr>
              <a:t>الصفة الأولى أن يضع كفه على كفه يعني </a:t>
            </a:r>
            <a:r>
              <a:rPr lang="ar-SA" sz="3600" dirty="0" smtClean="0">
                <a:latin typeface="Traditional Arabic" panose="02020603050405020304" pitchFamily="18" charset="-78"/>
                <a:cs typeface="Traditional Arabic" panose="02020603050405020304" pitchFamily="18" charset="-78"/>
              </a:rPr>
              <a:t>اليد اليمنى </a:t>
            </a:r>
            <a:r>
              <a:rPr lang="ar-SA" sz="3600" dirty="0">
                <a:latin typeface="Traditional Arabic" panose="02020603050405020304" pitchFamily="18" charset="-78"/>
                <a:cs typeface="Traditional Arabic" panose="02020603050405020304" pitchFamily="18" charset="-78"/>
              </a:rPr>
              <a:t>على اليد </a:t>
            </a:r>
            <a:r>
              <a:rPr lang="ar-SA" sz="3600" dirty="0" smtClean="0">
                <a:latin typeface="Traditional Arabic" panose="02020603050405020304" pitchFamily="18" charset="-78"/>
                <a:cs typeface="Traditional Arabic" panose="02020603050405020304" pitchFamily="18" charset="-78"/>
              </a:rPr>
              <a:t>اليسرى</a:t>
            </a:r>
            <a:endParaRPr lang="ar-SA" sz="3600" dirty="0">
              <a:latin typeface="Traditional Arabic" panose="02020603050405020304" pitchFamily="18" charset="-78"/>
              <a:cs typeface="Traditional Arabic" panose="02020603050405020304" pitchFamily="18" charset="-78"/>
            </a:endParaRPr>
          </a:p>
          <a:p>
            <a:pPr marL="0" indent="0" algn="ctr">
              <a:buNone/>
            </a:pPr>
            <a:r>
              <a:rPr lang="ar-SA" sz="3600" dirty="0">
                <a:latin typeface="Traditional Arabic" panose="02020603050405020304" pitchFamily="18" charset="-78"/>
                <a:cs typeface="Traditional Arabic" panose="02020603050405020304" pitchFamily="18" charset="-78"/>
              </a:rPr>
              <a:t>الصفة الثانية أن </a:t>
            </a:r>
            <a:r>
              <a:rPr lang="ar-SA" sz="3600" dirty="0" smtClean="0">
                <a:latin typeface="Traditional Arabic" panose="02020603050405020304" pitchFamily="18" charset="-78"/>
                <a:cs typeface="Traditional Arabic" panose="02020603050405020304" pitchFamily="18" charset="-78"/>
              </a:rPr>
              <a:t>يقبض كوع يسراه (المذهب)</a:t>
            </a:r>
            <a:endParaRPr lang="ar-SA" sz="3600" dirty="0">
              <a:latin typeface="Traditional Arabic" panose="02020603050405020304" pitchFamily="18" charset="-78"/>
              <a:cs typeface="Traditional Arabic" panose="02020603050405020304" pitchFamily="18" charset="-78"/>
            </a:endParaRPr>
          </a:p>
          <a:p>
            <a:pPr marL="0" indent="0" algn="ctr">
              <a:buNone/>
            </a:pPr>
            <a:r>
              <a:rPr lang="ar-SA" sz="3600" dirty="0">
                <a:latin typeface="Traditional Arabic" panose="02020603050405020304" pitchFamily="18" charset="-78"/>
                <a:cs typeface="Traditional Arabic" panose="02020603050405020304" pitchFamily="18" charset="-78"/>
              </a:rPr>
              <a:t>الصفة الثالثة أن </a:t>
            </a:r>
            <a:r>
              <a:rPr lang="ar-SA" sz="3600" dirty="0" smtClean="0">
                <a:latin typeface="Traditional Arabic" panose="02020603050405020304" pitchFamily="18" charset="-78"/>
                <a:cs typeface="Traditional Arabic" panose="02020603050405020304" pitchFamily="18" charset="-78"/>
              </a:rPr>
              <a:t>يضع اليد اليمنى </a:t>
            </a:r>
            <a:r>
              <a:rPr lang="ar-SA" sz="3600" dirty="0">
                <a:latin typeface="Traditional Arabic" panose="02020603050405020304" pitchFamily="18" charset="-78"/>
                <a:cs typeface="Traditional Arabic" panose="02020603050405020304" pitchFamily="18" charset="-78"/>
              </a:rPr>
              <a:t>على </a:t>
            </a:r>
            <a:r>
              <a:rPr lang="ar-SA" sz="3600" dirty="0" smtClean="0">
                <a:latin typeface="Traditional Arabic" panose="02020603050405020304" pitchFamily="18" charset="-78"/>
                <a:cs typeface="Traditional Arabic" panose="02020603050405020304" pitchFamily="18" charset="-78"/>
              </a:rPr>
              <a:t>ذراع اليسرى</a:t>
            </a:r>
            <a:endParaRPr lang="ar-SA" sz="3600" dirty="0">
              <a:latin typeface="Traditional Arabic" panose="02020603050405020304" pitchFamily="18" charset="-78"/>
              <a:cs typeface="Traditional Arabic" panose="02020603050405020304" pitchFamily="18" charset="-78"/>
            </a:endParaRPr>
          </a:p>
          <a:p>
            <a:pPr marL="0" indent="0" algn="ctr">
              <a:buNone/>
            </a:pPr>
            <a:endParaRPr lang="ar-SA" sz="3600" dirty="0" smtClean="0">
              <a:latin typeface="Traditional Arabic" panose="02020603050405020304" pitchFamily="18" charset="-78"/>
              <a:cs typeface="Traditional Arabic" panose="02020603050405020304" pitchFamily="18" charset="-78"/>
            </a:endParaRPr>
          </a:p>
          <a:p>
            <a:pPr marL="0" indent="0" algn="ctr">
              <a:buNone/>
            </a:pPr>
            <a:r>
              <a:rPr lang="ar-SA" sz="3600" dirty="0" smtClean="0">
                <a:latin typeface="Traditional Arabic" panose="02020603050405020304" pitchFamily="18" charset="-78"/>
                <a:cs typeface="Traditional Arabic" panose="02020603050405020304" pitchFamily="18" charset="-78"/>
              </a:rPr>
              <a:t>مكان وضع اليدين (المذهب تحت سرته)</a:t>
            </a:r>
            <a:endParaRPr lang="ar-SA" sz="3600" dirty="0">
              <a:latin typeface="Traditional Arabic" panose="02020603050405020304" pitchFamily="18" charset="-78"/>
              <a:cs typeface="Traditional Arabic" panose="02020603050405020304" pitchFamily="18" charset="-78"/>
            </a:endParaRPr>
          </a:p>
          <a:p>
            <a:pPr marL="0" indent="0" algn="ctr">
              <a:buNone/>
            </a:pPr>
            <a:r>
              <a:rPr lang="ar-SA" sz="3600" dirty="0" smtClean="0">
                <a:latin typeface="Traditional Arabic" panose="02020603050405020304" pitchFamily="18" charset="-78"/>
                <a:cs typeface="Traditional Arabic" panose="02020603050405020304" pitchFamily="18" charset="-78"/>
              </a:rPr>
              <a:t>لا </a:t>
            </a:r>
            <a:r>
              <a:rPr lang="ar-SA" sz="3600" dirty="0">
                <a:latin typeface="Traditional Arabic" panose="02020603050405020304" pitchFamily="18" charset="-78"/>
                <a:cs typeface="Traditional Arabic" panose="02020603050405020304" pitchFamily="18" charset="-78"/>
              </a:rPr>
              <a:t>يثبت في هذه المسألة حديث صحيح فيضع الإنسان يده حيث شاء</a:t>
            </a:r>
          </a:p>
          <a:p>
            <a:pPr algn="ctr"/>
            <a:r>
              <a:rPr lang="ar-SA" sz="3600" dirty="0">
                <a:latin typeface="Traditional Arabic" panose="02020603050405020304" pitchFamily="18" charset="-78"/>
                <a:cs typeface="Traditional Arabic" panose="02020603050405020304" pitchFamily="18" charset="-78"/>
              </a:rPr>
              <a:t>ولكن من المعلوم أن وضع اليدين تحت الصدر وفي المنطقة التي بين الصدر والبطن أنه والله أعلم أقرب للخشوع</a:t>
            </a:r>
          </a:p>
          <a:p>
            <a:pPr marL="0" indent="0">
              <a:buNone/>
            </a:pPr>
            <a:endParaRPr lang="ar-SA" dirty="0"/>
          </a:p>
        </p:txBody>
      </p:sp>
    </p:spTree>
    <p:extLst>
      <p:ext uri="{BB962C8B-B14F-4D97-AF65-F5344CB8AC3E}">
        <p14:creationId xmlns:p14="http://schemas.microsoft.com/office/powerpoint/2010/main" val="4232010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وينظر مسجده</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9661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ثم يقول: سبحانك اللهم وبحمدك وتبارك اسمك وتعالى جدك ولا إله غيرك.</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548498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latin typeface="Traditional Arabic" panose="02020603050405020304" pitchFamily="18" charset="-78"/>
                <a:cs typeface="Traditional Arabic" panose="02020603050405020304" pitchFamily="18" charset="-78"/>
              </a:rPr>
              <a:t>ثم</a:t>
            </a:r>
            <a:r>
              <a:rPr lang="ar-SA" b="1" dirty="0" smtClean="0">
                <a:solidFill>
                  <a:srgbClr val="FF0000"/>
                </a:solidFill>
                <a:latin typeface="Traditional Arabic" panose="02020603050405020304" pitchFamily="18" charset="-78"/>
                <a:cs typeface="Traditional Arabic" panose="02020603050405020304" pitchFamily="18" charset="-78"/>
              </a:rPr>
              <a:t> يستعيذ ثم يبسمل سرا وليست من الفاتحة</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marL="0" indent="0" algn="ctr">
              <a:buNone/>
            </a:pPr>
            <a:r>
              <a:rPr lang="ar-SA" sz="3600" dirty="0" smtClean="0">
                <a:latin typeface="Traditional Arabic" panose="02020603050405020304" pitchFamily="18" charset="-78"/>
                <a:cs typeface="Traditional Arabic" panose="02020603050405020304" pitchFamily="18" charset="-78"/>
              </a:rPr>
              <a:t>الدليل على أن البسملة ليست من الفاتحة</a:t>
            </a:r>
          </a:p>
          <a:p>
            <a:pPr marL="0" indent="0" algn="ctr">
              <a:buNone/>
            </a:pPr>
            <a:r>
              <a:rPr lang="ar-SA" sz="3600" dirty="0">
                <a:latin typeface="Traditional Arabic" panose="02020603050405020304" pitchFamily="18" charset="-78"/>
                <a:cs typeface="Traditional Arabic" panose="02020603050405020304" pitchFamily="18" charset="-78"/>
              </a:rPr>
              <a:t>والدليل على أنها ليست من الفاتحة ما ثبت في «الصحيح» من حديث أبي هريرة رضي الله عنه أنَّ النبيَّ صلّى الله عليه وسلّم قال: «قال الله تعالى: قَسَمْتُ الصَّلاةَ بيني وبين عبدي نصفين، ولعبدي ما سأل، فإذا قال العبدُ: الحمدُ لله ربِّ العالمين، قال اللَّهُ تعالى: حَمَدَني عبدي ... </a:t>
            </a:r>
            <a:r>
              <a:rPr lang="ar-SA" sz="3600" dirty="0" smtClean="0">
                <a:latin typeface="Traditional Arabic" panose="02020603050405020304" pitchFamily="18" charset="-78"/>
                <a:cs typeface="Traditional Arabic" panose="02020603050405020304" pitchFamily="18" charset="-78"/>
              </a:rPr>
              <a:t>» </a:t>
            </a:r>
            <a:r>
              <a:rPr lang="ar-SA" sz="3600" dirty="0">
                <a:latin typeface="Traditional Arabic" panose="02020603050405020304" pitchFamily="18" charset="-78"/>
                <a:cs typeface="Traditional Arabic" panose="02020603050405020304" pitchFamily="18" charset="-78"/>
              </a:rPr>
              <a:t>الحديث. </a:t>
            </a:r>
            <a:endParaRPr lang="ar-SA" sz="3600" dirty="0" smtClean="0">
              <a:latin typeface="Traditional Arabic" panose="02020603050405020304" pitchFamily="18" charset="-78"/>
              <a:cs typeface="Traditional Arabic" panose="02020603050405020304" pitchFamily="18" charset="-78"/>
            </a:endParaRPr>
          </a:p>
          <a:p>
            <a:pPr marL="0" indent="0" algn="ctr">
              <a:buNone/>
            </a:pPr>
            <a:r>
              <a:rPr lang="ar-SA" sz="3600" dirty="0" smtClean="0">
                <a:latin typeface="Traditional Arabic" panose="02020603050405020304" pitchFamily="18" charset="-78"/>
                <a:cs typeface="Traditional Arabic" panose="02020603050405020304" pitchFamily="18" charset="-78"/>
              </a:rPr>
              <a:t>وجه الدلالة: لم </a:t>
            </a:r>
            <a:r>
              <a:rPr lang="ar-SA" sz="3600" dirty="0">
                <a:latin typeface="Traditional Arabic" panose="02020603050405020304" pitchFamily="18" charset="-78"/>
                <a:cs typeface="Traditional Arabic" panose="02020603050405020304" pitchFamily="18" charset="-78"/>
              </a:rPr>
              <a:t>يذكر في أوله بسم الله الرحمن الرحيم ولو كانت من الفاتحة لذكرها</a:t>
            </a:r>
          </a:p>
        </p:txBody>
      </p:sp>
    </p:spTree>
    <p:extLst>
      <p:ext uri="{BB962C8B-B14F-4D97-AF65-F5344CB8AC3E}">
        <p14:creationId xmlns:p14="http://schemas.microsoft.com/office/powerpoint/2010/main" val="28538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ثم يقرأ الفاتحة</a:t>
            </a:r>
            <a:endParaRPr lang="ar-SA" b="1" dirty="0">
              <a:solidFill>
                <a:srgbClr val="FF0000"/>
              </a:solidFill>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983115997"/>
              </p:ext>
            </p:extLst>
          </p:nvPr>
        </p:nvGraphicFramePr>
        <p:xfrm>
          <a:off x="1079500" y="1965325"/>
          <a:ext cx="9461500" cy="1158240"/>
        </p:xfrm>
        <a:graphic>
          <a:graphicData uri="http://schemas.openxmlformats.org/drawingml/2006/table">
            <a:tbl>
              <a:tblPr rtl="1" firstRow="1" bandRow="1">
                <a:tableStyleId>{5C22544A-7EE6-4342-B048-85BDC9FD1C3A}</a:tableStyleId>
              </a:tblPr>
              <a:tblGrid>
                <a:gridCol w="2148263"/>
                <a:gridCol w="7313237"/>
              </a:tblGrid>
              <a:tr h="370840">
                <a:tc rowSpan="2">
                  <a:txBody>
                    <a:bodyPr/>
                    <a:lstStyle/>
                    <a:p>
                      <a:pPr algn="ctr" rtl="1"/>
                      <a:r>
                        <a:rPr lang="ar-SA" sz="3200" b="0" dirty="0" smtClean="0">
                          <a:solidFill>
                            <a:schemeClr val="tx1"/>
                          </a:solidFill>
                          <a:latin typeface="Traditional Arabic" panose="02020603050405020304" pitchFamily="18" charset="-78"/>
                          <a:cs typeface="Traditional Arabic" panose="02020603050405020304" pitchFamily="18" charset="-78"/>
                        </a:rPr>
                        <a:t>قال في الروض المربع</a:t>
                      </a:r>
                      <a:endParaRPr lang="ar-SA" sz="32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SA" sz="3200" b="0" dirty="0" smtClean="0">
                          <a:solidFill>
                            <a:schemeClr val="tx1"/>
                          </a:solidFill>
                          <a:latin typeface="Traditional Arabic" panose="02020603050405020304" pitchFamily="18" charset="-78"/>
                          <a:cs typeface="Traditional Arabic" panose="02020603050405020304" pitchFamily="18" charset="-78"/>
                        </a:rPr>
                        <a:t>ويلزم الجاهل تعلم الفاتحة والذكر الواجب</a:t>
                      </a:r>
                      <a:endParaRPr lang="ar-SA" sz="32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rtl="1"/>
                      <a:endParaRPr lang="ar-SA" dirty="0"/>
                    </a:p>
                  </a:txBody>
                  <a:tcPr/>
                </a:tc>
                <a:tc>
                  <a:txBody>
                    <a:bodyPr/>
                    <a:lstStyle/>
                    <a:p>
                      <a:pPr algn="ctr" rtl="1"/>
                      <a:r>
                        <a:rPr lang="ar-SA" sz="3200" b="0" dirty="0" smtClean="0">
                          <a:solidFill>
                            <a:schemeClr val="tx1"/>
                          </a:solidFill>
                          <a:latin typeface="Traditional Arabic" panose="02020603050405020304" pitchFamily="18" charset="-78"/>
                          <a:cs typeface="Traditional Arabic" panose="02020603050405020304" pitchFamily="18" charset="-78"/>
                        </a:rPr>
                        <a:t>ومن صلى وتلقف القراءة من غيره صحت.</a:t>
                      </a:r>
                      <a:endParaRPr lang="ar-SA" sz="32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99779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0900" y="923925"/>
            <a:ext cx="10515600" cy="1325563"/>
          </a:xfrm>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فإن قطعها بذكر أو سكوت "غير مشروعين" وطال أو ترك منها </a:t>
            </a:r>
            <a:r>
              <a:rPr lang="ar-SA" b="1" dirty="0" err="1" smtClean="0">
                <a:solidFill>
                  <a:srgbClr val="FF0000"/>
                </a:solidFill>
                <a:latin typeface="Traditional Arabic" panose="02020603050405020304" pitchFamily="18" charset="-78"/>
                <a:cs typeface="Traditional Arabic" panose="02020603050405020304" pitchFamily="18" charset="-78"/>
              </a:rPr>
              <a:t>تشديدة</a:t>
            </a:r>
            <a:r>
              <a:rPr lang="ar-SA" b="1" dirty="0" smtClean="0">
                <a:solidFill>
                  <a:srgbClr val="FF0000"/>
                </a:solidFill>
                <a:latin typeface="Traditional Arabic" panose="02020603050405020304" pitchFamily="18" charset="-78"/>
                <a:cs typeface="Traditional Arabic" panose="02020603050405020304" pitchFamily="18" charset="-78"/>
              </a:rPr>
              <a:t> "أو حرفا" أو ترتيبا لزم "غير مأموم" إعادتها</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698500" y="2790825"/>
            <a:ext cx="10515600" cy="4351338"/>
          </a:xfrm>
        </p:spPr>
        <p:txBody>
          <a:bodyPr>
            <a:normAutofit/>
          </a:bodyPr>
          <a:lstStyle/>
          <a:p>
            <a:pPr algn="ctr"/>
            <a:r>
              <a:rPr lang="ar-SA" sz="4000" dirty="0">
                <a:latin typeface="Traditional Arabic" panose="02020603050405020304" pitchFamily="18" charset="-78"/>
                <a:cs typeface="Traditional Arabic" panose="02020603050405020304" pitchFamily="18" charset="-78"/>
              </a:rPr>
              <a:t>في الفاتحة إحدى عشرة </a:t>
            </a:r>
            <a:r>
              <a:rPr lang="ar-SA" sz="4000" dirty="0" err="1">
                <a:latin typeface="Traditional Arabic" panose="02020603050405020304" pitchFamily="18" charset="-78"/>
                <a:cs typeface="Traditional Arabic" panose="02020603050405020304" pitchFamily="18" charset="-78"/>
              </a:rPr>
              <a:t>تشديدة</a:t>
            </a:r>
            <a:r>
              <a:rPr lang="ar-SA" sz="4000" dirty="0">
                <a:latin typeface="Traditional Arabic" panose="02020603050405020304" pitchFamily="18" charset="-78"/>
                <a:cs typeface="Traditional Arabic" panose="02020603050405020304" pitchFamily="18" charset="-78"/>
              </a:rPr>
              <a:t>: (الله)، (ربِّ)، (الرَّحمن)، (الرَّحيم)، (الدِّين)، (إيَّاك)، (وإيَّاك)، (الصِّراط)، (الَّذين)، (الضَّالِّين وفيها </a:t>
            </a:r>
            <a:r>
              <a:rPr lang="ar-SA" sz="4000" dirty="0" err="1">
                <a:latin typeface="Traditional Arabic" panose="02020603050405020304" pitchFamily="18" charset="-78"/>
                <a:cs typeface="Traditional Arabic" panose="02020603050405020304" pitchFamily="18" charset="-78"/>
              </a:rPr>
              <a:t>تشديدتان</a:t>
            </a:r>
            <a:r>
              <a:rPr lang="ar-SA" sz="4000" dirty="0">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1217259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ويجهر الكل بآمين في الجهر</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256034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يقرأ بعدها سورة وتكون في الصبح من طوال المفصل ق وفي المغرب من قصاره وفي الباقي من أوساطه</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buNone/>
            </a:pPr>
            <a:r>
              <a:rPr lang="ar-SA" sz="1050" dirty="0" smtClean="0"/>
              <a:t>(الجبرين)</a:t>
            </a:r>
          </a:p>
          <a:p>
            <a:pPr marL="0" indent="0" algn="ctr">
              <a:buNone/>
            </a:pPr>
            <a:r>
              <a:rPr lang="ar-SA" sz="3200" dirty="0" smtClean="0">
                <a:latin typeface="Traditional Arabic" panose="02020603050405020304" pitchFamily="18" charset="-78"/>
                <a:cs typeface="Traditional Arabic" panose="02020603050405020304" pitchFamily="18" charset="-78"/>
              </a:rPr>
              <a:t>*إن كرر الإمام آية من الآيات التي </a:t>
            </a:r>
            <a:r>
              <a:rPr lang="ar-SA" sz="3200" dirty="0" err="1" smtClean="0">
                <a:latin typeface="Traditional Arabic" panose="02020603050405020304" pitchFamily="18" charset="-78"/>
                <a:cs typeface="Traditional Arabic" panose="02020603050405020304" pitchFamily="18" charset="-78"/>
              </a:rPr>
              <a:t>يقرؤها</a:t>
            </a:r>
            <a:r>
              <a:rPr lang="ar-SA" sz="3200" dirty="0" smtClean="0">
                <a:latin typeface="Traditional Arabic" panose="02020603050405020304" pitchFamily="18" charset="-78"/>
                <a:cs typeface="Traditional Arabic" panose="02020603050405020304" pitchFamily="18" charset="-78"/>
              </a:rPr>
              <a:t> في الصلاة ليتعظ هو </a:t>
            </a:r>
            <a:r>
              <a:rPr lang="ar-SA" sz="3200" dirty="0" err="1" smtClean="0">
                <a:latin typeface="Traditional Arabic" panose="02020603050405020304" pitchFamily="18" charset="-78"/>
                <a:cs typeface="Traditional Arabic" panose="02020603050405020304" pitchFamily="18" charset="-78"/>
              </a:rPr>
              <a:t>والمأمومون</a:t>
            </a:r>
            <a:r>
              <a:rPr lang="ar-SA" sz="3200" dirty="0" smtClean="0">
                <a:latin typeface="Traditional Arabic" panose="02020603050405020304" pitchFamily="18" charset="-78"/>
                <a:cs typeface="Traditional Arabic" panose="02020603050405020304" pitchFamily="18" charset="-78"/>
              </a:rPr>
              <a:t> بذلك فلا حرج في ذلك</a:t>
            </a:r>
          </a:p>
          <a:p>
            <a:pPr marL="0" indent="0" algn="ctr">
              <a:buNone/>
            </a:pPr>
            <a:r>
              <a:rPr lang="ar-SA" sz="3200" dirty="0">
                <a:latin typeface="Traditional Arabic" panose="02020603050405020304" pitchFamily="18" charset="-78"/>
                <a:cs typeface="Traditional Arabic" panose="02020603050405020304" pitchFamily="18" charset="-78"/>
              </a:rPr>
              <a:t>*</a:t>
            </a:r>
            <a:r>
              <a:rPr lang="ar-SA" sz="3200" dirty="0" smtClean="0">
                <a:latin typeface="Traditional Arabic" panose="02020603050405020304" pitchFamily="18" charset="-78"/>
                <a:cs typeface="Traditional Arabic" panose="02020603050405020304" pitchFamily="18" charset="-78"/>
              </a:rPr>
              <a:t>كذلك لا حرج على الإمام لو غيّر نبرة صوته في القراءة في بعض المواضع للاتعاظ إذا لم يكن في ذلك مبالغة</a:t>
            </a:r>
          </a:p>
          <a:p>
            <a:pPr marL="0" indent="0" algn="ctr">
              <a:buNone/>
            </a:pPr>
            <a:r>
              <a:rPr lang="ar-SA" sz="3200" dirty="0" smtClean="0">
                <a:latin typeface="Traditional Arabic" panose="02020603050405020304" pitchFamily="18" charset="-78"/>
                <a:cs typeface="Traditional Arabic" panose="02020603050405020304" pitchFamily="18" charset="-78"/>
              </a:rPr>
              <a:t>*وإذا غلبه حال تكراره أو في موضع من صلاته بكاء فلا حرج وكذلك لا حرج على المأموم إذا غلبه البكاء لكن لا ينبغي للمصلي أن يتعمد البكاء أو يتعمد رفع صوته به</a:t>
            </a: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8896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716" y="365124"/>
            <a:ext cx="11758863" cy="6492875"/>
          </a:xfrm>
        </p:spPr>
      </p:pic>
    </p:spTree>
    <p:extLst>
      <p:ext uri="{BB962C8B-B14F-4D97-AF65-F5344CB8AC3E}">
        <p14:creationId xmlns:p14="http://schemas.microsoft.com/office/powerpoint/2010/main" val="2734205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ولا تصح بقراءة خارجة عن مصحف عثمان</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768022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يركع مكبرا رافعا يديه </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09397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90575"/>
          </a:xfrm>
        </p:spPr>
        <p:txBody>
          <a:bodyPr/>
          <a:lstStyle/>
          <a:p>
            <a:pPr algn="ctr"/>
            <a:r>
              <a:rPr lang="ar-SA" dirty="0" smtClean="0"/>
              <a:t> </a:t>
            </a:r>
            <a:r>
              <a:rPr lang="ar-SA" sz="3600" b="1" dirty="0" smtClean="0">
                <a:solidFill>
                  <a:srgbClr val="FF0000"/>
                </a:solidFill>
                <a:latin typeface="Traditional Arabic" panose="02020603050405020304" pitchFamily="18" charset="-78"/>
                <a:cs typeface="Traditional Arabic" panose="02020603050405020304" pitchFamily="18" charset="-78"/>
              </a:rPr>
              <a:t>ويضعهما على ركبتيه "مفرجتي الأصابع" مستويا ظهره ويقول: سبحان ربي العظيم </a:t>
            </a:r>
            <a:endParaRPr lang="ar-SA" b="1" dirty="0">
              <a:solidFill>
                <a:srgbClr val="FF0000"/>
              </a:solidFill>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07067596"/>
              </p:ext>
            </p:extLst>
          </p:nvPr>
        </p:nvGraphicFramePr>
        <p:xfrm>
          <a:off x="685800" y="2383413"/>
          <a:ext cx="10515600" cy="1280160"/>
        </p:xfrm>
        <a:graphic>
          <a:graphicData uri="http://schemas.openxmlformats.org/drawingml/2006/table">
            <a:tbl>
              <a:tblPr rtl="1" firstRow="1" bandRow="1">
                <a:tableStyleId>{5C22544A-7EE6-4342-B048-85BDC9FD1C3A}</a:tableStyleId>
              </a:tblPr>
              <a:tblGrid>
                <a:gridCol w="2501900"/>
                <a:gridCol w="8013700"/>
              </a:tblGrid>
              <a:tr h="411480">
                <a:tc rowSpan="2">
                  <a:txBody>
                    <a:bodyPr/>
                    <a:lstStyle/>
                    <a:p>
                      <a:pPr rtl="1"/>
                      <a:r>
                        <a:rPr lang="ar-SA" sz="2400" b="0" dirty="0" smtClean="0">
                          <a:solidFill>
                            <a:schemeClr val="tx1"/>
                          </a:solidFill>
                          <a:latin typeface="Traditional Arabic" panose="02020603050405020304" pitchFamily="18" charset="-78"/>
                          <a:cs typeface="Traditional Arabic" panose="02020603050405020304" pitchFamily="18" charset="-78"/>
                        </a:rPr>
                        <a:t>قال صاحب الروض المربع</a:t>
                      </a:r>
                      <a:endParaRPr lang="ar-SA" sz="24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ar-SA" sz="2400" b="0" dirty="0" smtClean="0">
                          <a:solidFill>
                            <a:schemeClr val="tx1"/>
                          </a:solidFill>
                          <a:latin typeface="Traditional Arabic" panose="02020603050405020304" pitchFamily="18" charset="-78"/>
                          <a:cs typeface="Traditional Arabic" panose="02020603050405020304" pitchFamily="18" charset="-78"/>
                        </a:rPr>
                        <a:t>ويكره التطبيق بأن يجعل إحدى كفيه على الأخرى، ثم يجعلهما بين ركبتيه إذا ركع، وهذا كان في أول الإسلام، ثم نسخ،</a:t>
                      </a:r>
                      <a:endParaRPr lang="ar-SA" sz="24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480">
                <a:tc vMerge="1">
                  <a:txBody>
                    <a:bodyPr/>
                    <a:lstStyle/>
                    <a:p>
                      <a:pPr rtl="1"/>
                      <a:endParaRPr lang="ar-SA"/>
                    </a:p>
                  </a:txBody>
                  <a:tcPr/>
                </a:tc>
                <a:tc>
                  <a:txBody>
                    <a:bodyPr/>
                    <a:lstStyle/>
                    <a:p>
                      <a:pPr rtl="1"/>
                      <a:r>
                        <a:rPr lang="ar-SA" sz="2400" b="0" dirty="0" smtClean="0">
                          <a:solidFill>
                            <a:schemeClr val="tx1"/>
                          </a:solidFill>
                          <a:latin typeface="Traditional Arabic" panose="02020603050405020304" pitchFamily="18" charset="-78"/>
                          <a:cs typeface="Traditional Arabic" panose="02020603050405020304" pitchFamily="18" charset="-78"/>
                        </a:rPr>
                        <a:t>ويجافي مرفقيه عن جنبيه </a:t>
                      </a:r>
                      <a:endParaRPr lang="ar-SA" sz="2400" b="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مستطيل 4"/>
          <p:cNvSpPr/>
          <p:nvPr/>
        </p:nvSpPr>
        <p:spPr>
          <a:xfrm>
            <a:off x="1155700" y="1155700"/>
            <a:ext cx="10045700" cy="1077218"/>
          </a:xfrm>
          <a:prstGeom prst="rect">
            <a:avLst/>
          </a:prstGeom>
        </p:spPr>
        <p:txBody>
          <a:bodyPr wrap="square">
            <a:spAutoFit/>
          </a:bodyPr>
          <a:lstStyle/>
          <a:p>
            <a:pPr algn="ctr"/>
            <a:r>
              <a:rPr lang="ar-SA" sz="3200" dirty="0">
                <a:latin typeface="Traditional Arabic" panose="02020603050405020304" pitchFamily="18" charset="-78"/>
                <a:cs typeface="Traditional Arabic" panose="02020603050405020304" pitchFamily="18" charset="-78"/>
              </a:rPr>
              <a:t>والواجبُ مِن الرُّكوع: أن ينحني بحيث يكون إلى الرُّكوع التَّامِّ أقربَ منه إلى الوقوفِ التَّامِّ، يعني: بحيث يعرف مَن يراه أنَّ هذا الرَّجُلَ راكعٌ. هكذا قال بعض العلماء </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584" y="4295011"/>
            <a:ext cx="1372616" cy="2016887"/>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500" y="4295012"/>
            <a:ext cx="1955800" cy="2016887"/>
          </a:xfrm>
          <a:prstGeom prst="rect">
            <a:avLst/>
          </a:prstGeom>
        </p:spPr>
      </p:pic>
    </p:spTree>
    <p:extLst>
      <p:ext uri="{BB962C8B-B14F-4D97-AF65-F5344CB8AC3E}">
        <p14:creationId xmlns:p14="http://schemas.microsoft.com/office/powerpoint/2010/main" val="2237715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606425"/>
            <a:ext cx="10515600" cy="1325563"/>
          </a:xfrm>
        </p:spPr>
        <p:txBody>
          <a:bodyPr>
            <a:normAutofit fontScale="90000"/>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يرفع رأسه ويديه قائلا إمام ومنفرد: سمع الله لمن حمده وبعد قيامهما ربنا ولك الحمد ملء السماء وملء الأرض وملء ما شئت من شيء بعد ومأموم في رفعه: ربنا ولك الحمد فقط</a:t>
            </a:r>
            <a:r>
              <a:rPr lang="ar-SA" dirty="0" smtClean="0">
                <a:solidFill>
                  <a:srgbClr val="FF0000"/>
                </a:solidFill>
                <a:latin typeface="Traditional Arabic" panose="02020603050405020304" pitchFamily="18" charset="-78"/>
                <a:cs typeface="Traditional Arabic" panose="02020603050405020304" pitchFamily="18" charset="-78"/>
              </a:rPr>
              <a:t>.</a:t>
            </a:r>
            <a:r>
              <a:rPr lang="ar-SA" dirty="0" smtClean="0"/>
              <a:t/>
            </a:r>
            <a:br>
              <a:rPr lang="ar-SA" dirty="0" smtClean="0"/>
            </a:b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0" y="2654300"/>
            <a:ext cx="1641348" cy="2946400"/>
          </a:xfrm>
        </p:spPr>
      </p:pic>
    </p:spTree>
    <p:extLst>
      <p:ext uri="{BB962C8B-B14F-4D97-AF65-F5344CB8AC3E}">
        <p14:creationId xmlns:p14="http://schemas.microsoft.com/office/powerpoint/2010/main" val="2899063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يخر مكبرا ساجدا "على سبعة أعضاء: رجليه" ثم ركبته ثم يديه ثم جبهته مع أنفه</a:t>
            </a:r>
            <a:endParaRPr lang="ar-SA" b="1" dirty="0">
              <a:solidFill>
                <a:srgbClr val="FF0000"/>
              </a:solidFill>
              <a:latin typeface="Traditional Arabic" panose="02020603050405020304" pitchFamily="18" charset="-78"/>
              <a:cs typeface="Traditional Arabic" panose="02020603050405020304" pitchFamily="18" charset="-78"/>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4700" y="2204498"/>
            <a:ext cx="1527302" cy="202460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095500"/>
            <a:ext cx="1936242" cy="21336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8400" y="2095500"/>
            <a:ext cx="1990471" cy="2122932"/>
          </a:xfrm>
          <a:prstGeom prst="rect">
            <a:avLst/>
          </a:prstGeom>
        </p:spPr>
      </p:pic>
    </p:spTree>
    <p:extLst>
      <p:ext uri="{BB962C8B-B14F-4D97-AF65-F5344CB8AC3E}">
        <p14:creationId xmlns:p14="http://schemas.microsoft.com/office/powerpoint/2010/main" val="1370131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325563"/>
          </a:xfrm>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 ولو مع حائل ليس من أعضاء سجوده</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473200"/>
            <a:ext cx="10515600" cy="5194300"/>
          </a:xfrm>
        </p:spPr>
        <p:txBody>
          <a:bodyPr>
            <a:normAutofit fontScale="92500" lnSpcReduction="20000"/>
          </a:bodyPr>
          <a:lstStyle/>
          <a:p>
            <a:pPr algn="ctr"/>
            <a:r>
              <a:rPr lang="ar-SA" sz="31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الحوائل ثلاثة أقسام</a:t>
            </a:r>
            <a:r>
              <a:rPr lang="ar-SA" sz="31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pPr marL="0" indent="0" algn="ctr">
              <a:buNone/>
            </a:pPr>
            <a:r>
              <a:rPr lang="ar-SA" sz="3100" dirty="0">
                <a:latin typeface="Traditional Arabic" panose="02020603050405020304" pitchFamily="18" charset="-78"/>
                <a:cs typeface="Traditional Arabic" panose="02020603050405020304" pitchFamily="18" charset="-78"/>
              </a:rPr>
              <a:t>1 ـ قسم مِن أعضاء السُّجود، فهذا السُّجودُ عليه </a:t>
            </a:r>
            <a:r>
              <a:rPr lang="ar-SA" sz="31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حرام، </a:t>
            </a:r>
            <a:r>
              <a:rPr lang="ar-SA" sz="3100" dirty="0">
                <a:latin typeface="Traditional Arabic" panose="02020603050405020304" pitchFamily="18" charset="-78"/>
                <a:cs typeface="Traditional Arabic" panose="02020603050405020304" pitchFamily="18" charset="-78"/>
              </a:rPr>
              <a:t>ولا يجزئ السُّجود</a:t>
            </a:r>
            <a:r>
              <a:rPr lang="ar-SA" sz="3100" dirty="0" smtClean="0">
                <a:latin typeface="Traditional Arabic" panose="02020603050405020304" pitchFamily="18" charset="-78"/>
                <a:cs typeface="Traditional Arabic" panose="02020603050405020304" pitchFamily="18" charset="-78"/>
              </a:rPr>
              <a:t>.</a:t>
            </a:r>
          </a:p>
          <a:p>
            <a:pPr marL="0" indent="0" algn="ctr">
              <a:buNone/>
            </a:pPr>
            <a:r>
              <a:rPr lang="ar-SA" sz="3100" dirty="0" smtClean="0">
                <a:latin typeface="Traditional Arabic" panose="02020603050405020304" pitchFamily="18" charset="-78"/>
                <a:cs typeface="Traditional Arabic" panose="02020603050405020304" pitchFamily="18" charset="-78"/>
              </a:rPr>
              <a:t>2- أن </a:t>
            </a:r>
            <a:r>
              <a:rPr lang="ar-SA" sz="3100" dirty="0">
                <a:latin typeface="Traditional Arabic" panose="02020603050405020304" pitchFamily="18" charset="-78"/>
                <a:cs typeface="Traditional Arabic" panose="02020603050405020304" pitchFamily="18" charset="-78"/>
              </a:rPr>
              <a:t>يكون متَّصلاً بالمصلِّي، </a:t>
            </a:r>
            <a:r>
              <a:rPr lang="ar-SA" sz="31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فهذا يُكره </a:t>
            </a:r>
            <a:r>
              <a:rPr lang="ar-SA" sz="3100" dirty="0">
                <a:latin typeface="Traditional Arabic" panose="02020603050405020304" pitchFamily="18" charset="-78"/>
                <a:cs typeface="Traditional Arabic" panose="02020603050405020304" pitchFamily="18" charset="-78"/>
              </a:rPr>
              <a:t>أن يسجدَ عليه </a:t>
            </a:r>
            <a:r>
              <a:rPr lang="ar-SA" sz="31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إلا مِنْ حَاجةٍ </a:t>
            </a:r>
            <a:r>
              <a:rPr lang="ar-SA" sz="3100" dirty="0">
                <a:latin typeface="Traditional Arabic" panose="02020603050405020304" pitchFamily="18" charset="-78"/>
                <a:cs typeface="Traditional Arabic" panose="02020603050405020304" pitchFamily="18" charset="-78"/>
              </a:rPr>
              <a:t>مثل: الثَّوب الملبوس، والمشلح الملبوس، والغترة، وما أشبهها، ودليل ذلك:</a:t>
            </a:r>
          </a:p>
          <a:p>
            <a:pPr marL="0" indent="0" algn="ctr">
              <a:buNone/>
            </a:pPr>
            <a:r>
              <a:rPr lang="ar-SA" sz="3100" dirty="0">
                <a:latin typeface="Traditional Arabic" panose="02020603050405020304" pitchFamily="18" charset="-78"/>
                <a:cs typeface="Traditional Arabic" panose="02020603050405020304" pitchFamily="18" charset="-78"/>
              </a:rPr>
              <a:t>حديث أنس بن مالك رضي الله عنه قال: «كُنَّا نُصَلِّي مَع النبيِّ صلّى الله عليه وسلّم في شِدَّة الحَرِّ، فإذا لم يستطع أحدُنا أن يُمكِّنَ جبهتَه مِن الأرض؛ بَسَطَ ثوبَه فَسَجَدَ عليه</a:t>
            </a:r>
            <a:r>
              <a:rPr lang="ar-SA" sz="3100" dirty="0" smtClean="0">
                <a:latin typeface="Traditional Arabic" panose="02020603050405020304" pitchFamily="18" charset="-78"/>
                <a:cs typeface="Traditional Arabic" panose="02020603050405020304" pitchFamily="18" charset="-78"/>
              </a:rPr>
              <a:t>»</a:t>
            </a:r>
            <a:endParaRPr lang="ar-SA" sz="3100" dirty="0">
              <a:latin typeface="Traditional Arabic" panose="02020603050405020304" pitchFamily="18" charset="-78"/>
              <a:cs typeface="Traditional Arabic" panose="02020603050405020304" pitchFamily="18" charset="-78"/>
            </a:endParaRPr>
          </a:p>
          <a:p>
            <a:pPr marL="0" indent="0" algn="ctr">
              <a:buNone/>
            </a:pPr>
            <a:r>
              <a:rPr lang="ar-SA" sz="3100" dirty="0">
                <a:latin typeface="Traditional Arabic" panose="02020603050405020304" pitchFamily="18" charset="-78"/>
                <a:cs typeface="Traditional Arabic" panose="02020603050405020304" pitchFamily="18" charset="-78"/>
              </a:rPr>
              <a:t>فقوله: «إذا لم يستطع أحدُنا أن يُمكِّنَ» دَلَّ على أنَّهم لا يفعلون ذلك مع الاستطاعة، ثم التعبير بـ «إذا لم يستطع»؛ يدلُّ على أنه مكروه، لا يُفعل إلا عند الحاجة.</a:t>
            </a:r>
          </a:p>
          <a:p>
            <a:pPr marL="0" indent="0" algn="ctr">
              <a:buNone/>
            </a:pPr>
            <a:r>
              <a:rPr lang="ar-SA" sz="3100" dirty="0" smtClean="0">
                <a:latin typeface="Traditional Arabic" panose="02020603050405020304" pitchFamily="18" charset="-78"/>
                <a:cs typeface="Traditional Arabic" panose="02020603050405020304" pitchFamily="18" charset="-78"/>
              </a:rPr>
              <a:t>3-: </a:t>
            </a:r>
            <a:r>
              <a:rPr lang="ar-SA" sz="3100" dirty="0">
                <a:latin typeface="Traditional Arabic" panose="02020603050405020304" pitchFamily="18" charset="-78"/>
                <a:cs typeface="Traditional Arabic" panose="02020603050405020304" pitchFamily="18" charset="-78"/>
              </a:rPr>
              <a:t>أن يكون منفصلاً، </a:t>
            </a:r>
            <a:r>
              <a:rPr lang="ar-SA" sz="31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فهذا لا بأس به ولا كراهة فيه</a:t>
            </a:r>
            <a:r>
              <a:rPr lang="ar-SA" sz="3100" dirty="0">
                <a:latin typeface="Traditional Arabic" panose="02020603050405020304" pitchFamily="18" charset="-78"/>
                <a:cs typeface="Traditional Arabic" panose="02020603050405020304" pitchFamily="18" charset="-78"/>
              </a:rPr>
              <a:t>؛ لأنه ثَبَتَ عن النبيِّ صلّى الله عليه وسلّم أنه صَلَّى على الخُمْرَة </a:t>
            </a:r>
          </a:p>
          <a:p>
            <a:pPr marL="0" indent="0" algn="ctr">
              <a:buNone/>
            </a:pPr>
            <a:r>
              <a:rPr lang="ar-SA" sz="3100" dirty="0">
                <a:latin typeface="Traditional Arabic" panose="02020603050405020304" pitchFamily="18" charset="-78"/>
                <a:cs typeface="Traditional Arabic" panose="02020603050405020304" pitchFamily="18" charset="-78"/>
              </a:rPr>
              <a:t>والخُمْرة: عبارة عن خَصيف مِن النَّخْلِ، يسعُ جبهةَ المصلِّي وكفِّيه </a:t>
            </a:r>
            <a:r>
              <a:rPr lang="ar-SA" sz="3100" dirty="0" smtClean="0">
                <a:latin typeface="Traditional Arabic" panose="02020603050405020304" pitchFamily="18" charset="-78"/>
                <a:cs typeface="Traditional Arabic" panose="02020603050405020304" pitchFamily="18" charset="-78"/>
              </a:rPr>
              <a:t>فقط</a:t>
            </a:r>
          </a:p>
          <a:p>
            <a:pPr marL="0" indent="0" algn="ctr">
              <a:buNone/>
            </a:pPr>
            <a:r>
              <a:rPr lang="ar-SA" sz="3100" b="1" dirty="0">
                <a:solidFill>
                  <a:schemeClr val="accent6">
                    <a:lumMod val="60000"/>
                    <a:lumOff val="40000"/>
                  </a:schemeClr>
                </a:solidFill>
                <a:latin typeface="Traditional Arabic" panose="02020603050405020304" pitchFamily="18" charset="-78"/>
                <a:cs typeface="Traditional Arabic" panose="02020603050405020304" pitchFamily="18" charset="-78"/>
              </a:rPr>
              <a:t>قال أهل العِلم: يُكره أن يخصَّ جبهته فقط بما يسجد عليه.</a:t>
            </a:r>
          </a:p>
          <a:p>
            <a:pPr marL="0" indent="0" algn="ctr">
              <a:buNone/>
            </a:pPr>
            <a:r>
              <a:rPr lang="ar-SA" sz="3100" b="1" dirty="0">
                <a:solidFill>
                  <a:schemeClr val="accent6">
                    <a:lumMod val="60000"/>
                    <a:lumOff val="40000"/>
                  </a:schemeClr>
                </a:solidFill>
                <a:latin typeface="Traditional Arabic" panose="02020603050405020304" pitchFamily="18" charset="-78"/>
                <a:cs typeface="Traditional Arabic" panose="02020603050405020304" pitchFamily="18" charset="-78"/>
              </a:rPr>
              <a:t>وعلَّلوا ذلك: بأن هذا يشابه فِعْلَ الرافضة في صلاتِهم، </a:t>
            </a:r>
            <a:endParaRPr lang="ar-SA" sz="3100" b="1" dirty="0" smtClean="0">
              <a:solidFill>
                <a:schemeClr val="accent6">
                  <a:lumMod val="60000"/>
                  <a:lumOff val="40000"/>
                </a:schemeClr>
              </a:solidFill>
              <a:latin typeface="Traditional Arabic" panose="02020603050405020304" pitchFamily="18" charset="-78"/>
              <a:cs typeface="Traditional Arabic" panose="02020603050405020304" pitchFamily="18" charset="-78"/>
            </a:endParaRPr>
          </a:p>
          <a:p>
            <a:pPr marL="0" indent="0" algn="ctr">
              <a:buNone/>
            </a:pPr>
            <a:endParaRPr lang="ar-SA" sz="3100" b="1" dirty="0">
              <a:solidFill>
                <a:schemeClr val="accent6">
                  <a:lumMod val="60000"/>
                  <a:lumOff val="40000"/>
                </a:schemeClr>
              </a:solidFill>
              <a:latin typeface="Traditional Arabic" panose="02020603050405020304" pitchFamily="18" charset="-78"/>
              <a:cs typeface="Traditional Arabic" panose="02020603050405020304" pitchFamily="18" charset="-78"/>
            </a:endParaRPr>
          </a:p>
          <a:p>
            <a:pPr marL="0" indent="0" algn="ctr">
              <a:buNone/>
            </a:pPr>
            <a:endParaRPr lang="ar-SA" sz="3100" b="1" dirty="0">
              <a:solidFill>
                <a:schemeClr val="accent6">
                  <a:lumMod val="60000"/>
                  <a:lumOff val="40000"/>
                </a:schemeClr>
              </a:solidFill>
              <a:latin typeface="Traditional Arabic" panose="02020603050405020304" pitchFamily="18" charset="-78"/>
              <a:cs typeface="Traditional Arabic" panose="02020603050405020304" pitchFamily="18" charset="-78"/>
            </a:endParaRPr>
          </a:p>
          <a:p>
            <a:pPr marL="0" indent="0">
              <a:buNone/>
            </a:pPr>
            <a:endParaRPr lang="ar-SA" dirty="0"/>
          </a:p>
        </p:txBody>
      </p:sp>
    </p:spTree>
    <p:extLst>
      <p:ext uri="{BB962C8B-B14F-4D97-AF65-F5344CB8AC3E}">
        <p14:creationId xmlns:p14="http://schemas.microsoft.com/office/powerpoint/2010/main" val="2416219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sz="1000" dirty="0" smtClean="0"/>
              <a:t>الجبرين</a:t>
            </a:r>
          </a:p>
          <a:p>
            <a:pPr marL="0" indent="0" algn="ctr">
              <a:buNone/>
            </a:pPr>
            <a:r>
              <a:rPr lang="ar-SA" dirty="0" smtClean="0">
                <a:latin typeface="Traditional Arabic" panose="02020603050405020304" pitchFamily="18" charset="-78"/>
                <a:cs typeface="Traditional Arabic" panose="02020603050405020304" pitchFamily="18" charset="-78"/>
              </a:rPr>
              <a:t>يجب منع كل ما يحول بين المصلي وبين السجود على الأعضاء السبعة فيجب أن يكون الفراش الذي يفرش به المسجد مما يعين على ذلك ويجب أن تجنب المساجد الفرش التي تمنع المصلي من تمكين جبهته وأنفه بالأرض في حال السجود، كما يجب على المصلي أن يجتنب كل ما يمنعه من السجود على الأعضاء السبعة كلبس النظارات التي تمنعه من تمكين جبهته وأنفه من الأرض</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98166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ويجافي عضديه عن جنبيه وبطنه عن فخذيه ويفرق ركبتيه </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a:latin typeface="Traditional Arabic" panose="02020603050405020304" pitchFamily="18" charset="-78"/>
                <a:cs typeface="Traditional Arabic" panose="02020603050405020304" pitchFamily="18" charset="-78"/>
              </a:rPr>
              <a:t>فهذه ثلاثة أشياء:</a:t>
            </a:r>
          </a:p>
          <a:p>
            <a:pPr algn="ctr"/>
            <a:r>
              <a:rPr lang="ar-SA" dirty="0">
                <a:latin typeface="Traditional Arabic" panose="02020603050405020304" pitchFamily="18" charset="-78"/>
                <a:cs typeface="Traditional Arabic" panose="02020603050405020304" pitchFamily="18" charset="-78"/>
              </a:rPr>
              <a:t>1 ـ التَّجافي بالعَضُدين عن الجنبين.</a:t>
            </a:r>
          </a:p>
          <a:p>
            <a:pPr algn="ctr"/>
            <a:r>
              <a:rPr lang="ar-SA" dirty="0">
                <a:latin typeface="Traditional Arabic" panose="02020603050405020304" pitchFamily="18" charset="-78"/>
                <a:cs typeface="Traditional Arabic" panose="02020603050405020304" pitchFamily="18" charset="-78"/>
              </a:rPr>
              <a:t>2 ـ وبالبطن عن الفخذين.</a:t>
            </a:r>
          </a:p>
          <a:p>
            <a:pPr algn="ctr"/>
            <a:r>
              <a:rPr lang="ar-SA" dirty="0">
                <a:latin typeface="Traditional Arabic" panose="02020603050405020304" pitchFamily="18" charset="-78"/>
                <a:cs typeface="Traditional Arabic" panose="02020603050405020304" pitchFamily="18" charset="-78"/>
              </a:rPr>
              <a:t>3 ـ وبالفخذين عن السَّاقين</a:t>
            </a:r>
            <a:r>
              <a:rPr lang="ar-SA" dirty="0" smtClean="0">
                <a:latin typeface="Traditional Arabic" panose="02020603050405020304" pitchFamily="18" charset="-78"/>
                <a:cs typeface="Traditional Arabic" panose="02020603050405020304" pitchFamily="18" charset="-78"/>
              </a:rPr>
              <a:t>.</a:t>
            </a:r>
          </a:p>
          <a:p>
            <a:pPr algn="ctr"/>
            <a:endParaRPr lang="ar-SA" dirty="0">
              <a:latin typeface="Traditional Arabic" panose="02020603050405020304" pitchFamily="18" charset="-78"/>
              <a:cs typeface="Traditional Arabic" panose="02020603050405020304" pitchFamily="18" charset="-78"/>
            </a:endParaRPr>
          </a:p>
          <a:p>
            <a:pPr algn="ctr"/>
            <a:endParaRPr lang="ar-SA" dirty="0" smtClean="0">
              <a:latin typeface="Traditional Arabic" panose="02020603050405020304" pitchFamily="18" charset="-78"/>
              <a:cs typeface="Traditional Arabic" panose="02020603050405020304" pitchFamily="18" charset="-78"/>
            </a:endParaRPr>
          </a:p>
          <a:p>
            <a:pPr algn="ctr"/>
            <a:r>
              <a:rPr lang="ar-SA" u="sng" dirty="0">
                <a:latin typeface="Traditional Arabic" panose="02020603050405020304" pitchFamily="18" charset="-78"/>
                <a:cs typeface="Traditional Arabic" panose="02020603050405020304" pitchFamily="18" charset="-78"/>
              </a:rPr>
              <a:t>أن القدمين تكونان </a:t>
            </a:r>
            <a:r>
              <a:rPr lang="ar-SA" u="sng" dirty="0" smtClean="0">
                <a:latin typeface="Traditional Arabic" panose="02020603050405020304" pitchFamily="18" charset="-78"/>
                <a:cs typeface="Traditional Arabic" panose="02020603050405020304" pitchFamily="18" charset="-78"/>
              </a:rPr>
              <a:t>مرصوصتين ويجعل </a:t>
            </a:r>
            <a:r>
              <a:rPr lang="ar-SA" u="sng" dirty="0">
                <a:latin typeface="Traditional Arabic" panose="02020603050405020304" pitchFamily="18" charset="-78"/>
                <a:cs typeface="Traditional Arabic" panose="02020603050405020304" pitchFamily="18" charset="-78"/>
              </a:rPr>
              <a:t>الأصابع أثناء السجود متجهة إلى القبلة</a:t>
            </a:r>
          </a:p>
          <a:p>
            <a:endParaRPr lang="ar-SA" dirty="0"/>
          </a:p>
        </p:txBody>
      </p:sp>
    </p:spTree>
    <p:extLst>
      <p:ext uri="{BB962C8B-B14F-4D97-AF65-F5344CB8AC3E}">
        <p14:creationId xmlns:p14="http://schemas.microsoft.com/office/powerpoint/2010/main" val="1254491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ويقول: سبحان ربي الأعلى ثم يرفع رأسه مكبرا ويجلس مفترشا يسراه ناصبا يمناه ويقول رب اغفر لي ويسجد الثانية كالأولى.</a:t>
            </a:r>
            <a:r>
              <a:rPr lang="ar-SA" dirty="0" smtClean="0"/>
              <a:t/>
            </a:r>
            <a:br>
              <a:rPr lang="ar-SA" dirty="0" smtClean="0"/>
            </a:b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7300" y="2336800"/>
            <a:ext cx="3479800" cy="2997200"/>
          </a:xfrm>
        </p:spPr>
      </p:pic>
    </p:spTree>
    <p:extLst>
      <p:ext uri="{BB962C8B-B14F-4D97-AF65-F5344CB8AC3E}">
        <p14:creationId xmlns:p14="http://schemas.microsoft.com/office/powerpoint/2010/main" val="2422037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يرفع مكبرا ناهضا على صدور قدميه معتمدا على ركبتيه إن سهل</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lgn="ctr">
              <a:buNone/>
            </a:pPr>
            <a:r>
              <a:rPr lang="ar-SA"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7347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547" y="481263"/>
            <a:ext cx="11454064" cy="6176963"/>
          </a:xfrm>
        </p:spPr>
      </p:pic>
    </p:spTree>
    <p:extLst>
      <p:ext uri="{BB962C8B-B14F-4D97-AF65-F5344CB8AC3E}">
        <p14:creationId xmlns:p14="http://schemas.microsoft.com/office/powerpoint/2010/main" val="1904292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ويصلي الثانية كذلك ماعدا </a:t>
            </a:r>
            <a:r>
              <a:rPr lang="ar-SA" b="1" dirty="0" err="1" smtClean="0">
                <a:solidFill>
                  <a:srgbClr val="FF0000"/>
                </a:solidFill>
                <a:latin typeface="Traditional Arabic" panose="02020603050405020304" pitchFamily="18" charset="-78"/>
                <a:cs typeface="Traditional Arabic" panose="02020603050405020304" pitchFamily="18" charset="-78"/>
              </a:rPr>
              <a:t>التحريمة</a:t>
            </a:r>
            <a:r>
              <a:rPr lang="ar-SA" b="1" dirty="0" smtClean="0">
                <a:solidFill>
                  <a:srgbClr val="FF0000"/>
                </a:solidFill>
                <a:latin typeface="Traditional Arabic" panose="02020603050405020304" pitchFamily="18" charset="-78"/>
                <a:cs typeface="Traditional Arabic" panose="02020603050405020304" pitchFamily="18" charset="-78"/>
              </a:rPr>
              <a:t> والاستفتاح والتعوذ "وتجديد النية".</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algn="ctr"/>
            <a:r>
              <a:rPr lang="ar-SA" sz="3600" dirty="0">
                <a:latin typeface="Traditional Arabic" panose="02020603050405020304" pitchFamily="18" charset="-78"/>
                <a:cs typeface="Traditional Arabic" panose="02020603050405020304" pitchFamily="18" charset="-78"/>
              </a:rPr>
              <a:t> يتعوَّذ في كلِّ رَكعة؛ وذلك لأنه حال بين القراءتين أذكارٌ وأفعالٌ، فيستعيذ بالله عند القراءة في كلِّ رَكعة.</a:t>
            </a:r>
          </a:p>
          <a:p>
            <a:pPr algn="ctr"/>
            <a:r>
              <a:rPr lang="ar-SA" sz="3600" dirty="0">
                <a:latin typeface="Traditional Arabic" panose="02020603050405020304" pitchFamily="18" charset="-78"/>
                <a:cs typeface="Traditional Arabic" panose="02020603050405020304" pitchFamily="18" charset="-78"/>
              </a:rPr>
              <a:t>والأمرُ في هذا واسعُ.</a:t>
            </a:r>
          </a:p>
          <a:p>
            <a:endParaRPr lang="ar-SA" dirty="0"/>
          </a:p>
        </p:txBody>
      </p:sp>
    </p:spTree>
    <p:extLst>
      <p:ext uri="{BB962C8B-B14F-4D97-AF65-F5344CB8AC3E}">
        <p14:creationId xmlns:p14="http://schemas.microsoft.com/office/powerpoint/2010/main" val="2297616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30353"/>
            <a:ext cx="10515600" cy="1325563"/>
          </a:xfrm>
        </p:spPr>
        <p:txBody>
          <a:bodyPr/>
          <a:lstStyle/>
          <a:p>
            <a:endParaRPr lang="ar-SA" dirty="0"/>
          </a:p>
        </p:txBody>
      </p:sp>
      <p:sp>
        <p:nvSpPr>
          <p:cNvPr id="5" name="مستطيل 4"/>
          <p:cNvSpPr/>
          <p:nvPr/>
        </p:nvSpPr>
        <p:spPr>
          <a:xfrm>
            <a:off x="3048000" y="2737016"/>
            <a:ext cx="6096000" cy="1383969"/>
          </a:xfrm>
          <a:prstGeom prst="rect">
            <a:avLst/>
          </a:prstGeom>
        </p:spPr>
        <p:txBody>
          <a:bodyPr>
            <a:spAutoFit/>
          </a:bodyPr>
          <a:lstStyle/>
          <a:p>
            <a:pPr lvl="0" algn="ctr">
              <a:lnSpc>
                <a:spcPct val="90000"/>
              </a:lnSpc>
              <a:spcBef>
                <a:spcPts val="1000"/>
              </a:spcBef>
            </a:pPr>
            <a:r>
              <a:rPr lang="ar-SA" sz="2800" dirty="0">
                <a:solidFill>
                  <a:prstClr val="black"/>
                </a:solidFill>
                <a:latin typeface="Traditional Arabic" panose="02020603050405020304" pitchFamily="18" charset="-78"/>
                <a:cs typeface="Traditional Arabic" panose="02020603050405020304" pitchFamily="18" charset="-78"/>
              </a:rPr>
              <a:t>حكم جلسة الاستراحة وهي جلسة خفيفة تكون بين الرفع من السجدة الثانية والقيام</a:t>
            </a:r>
          </a:p>
          <a:p>
            <a:pPr lvl="0" algn="ctr">
              <a:lnSpc>
                <a:spcPct val="90000"/>
              </a:lnSpc>
              <a:spcBef>
                <a:spcPts val="1000"/>
              </a:spcBef>
            </a:pPr>
            <a:r>
              <a:rPr lang="ar-SA" sz="2800" dirty="0">
                <a:solidFill>
                  <a:prstClr val="black"/>
                </a:solidFill>
                <a:latin typeface="Traditional Arabic" panose="02020603050405020304" pitchFamily="18" charset="-78"/>
                <a:cs typeface="Traditional Arabic" panose="02020603050405020304" pitchFamily="18" charset="-78"/>
              </a:rPr>
              <a:t>هي سُنَّة في حَق مَنْ يحتاج إليها لكبر أو مرض أو غير ذلك</a:t>
            </a:r>
          </a:p>
        </p:txBody>
      </p:sp>
      <p:sp>
        <p:nvSpPr>
          <p:cNvPr id="6" name="عنصر نائب للمحتوى 5"/>
          <p:cNvSpPr>
            <a:spLocks noGrp="1"/>
          </p:cNvSpPr>
          <p:nvPr>
            <p:ph idx="1"/>
          </p:nvPr>
        </p:nvSpPr>
        <p:spPr>
          <a:xfrm>
            <a:off x="966537" y="1690688"/>
            <a:ext cx="10515600" cy="4351338"/>
          </a:xfrm>
        </p:spPr>
        <p:txBody>
          <a:bodyPr/>
          <a:lstStyle/>
          <a:p>
            <a:endParaRPr lang="ar-SA" dirty="0"/>
          </a:p>
        </p:txBody>
      </p:sp>
    </p:spTree>
    <p:extLst>
      <p:ext uri="{BB962C8B-B14F-4D97-AF65-F5344CB8AC3E}">
        <p14:creationId xmlns:p14="http://schemas.microsoft.com/office/powerpoint/2010/main" val="1939070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6600" y="1825625"/>
            <a:ext cx="10515600" cy="1325563"/>
          </a:xfrm>
        </p:spPr>
        <p:txBody>
          <a:bodyPr>
            <a:normAutofit fontScale="90000"/>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يجلس مفترشا ويداه على فخذيه يقبض خنصر اليمنى وبنصرها ويحلق إبهامها مع الوسطى ويشير بسبابتها في تشهد ويبسط اليسرى ويقول: التحيات لله والصلوات والطيبات السلام عليك أيها النبي ورحمة الله وبركاته السلام علينا وعلى عباد الله الصالحين أشهد أن لا إله إلا الله وأشهد أن محمدا عبده ورسوله هذا التشهد الأول ثم يقول اللهم صل على محمد وعلى آل محمد كما صليت على إبراهيم إنك حميد مجيد وبارك على محمد وعلى آل محمد كما باركت على آل إبراهيم إنك حميد مجيد</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698500" y="4799013"/>
            <a:ext cx="10515600" cy="4351338"/>
          </a:xfrm>
        </p:spPr>
        <p:txBody>
          <a:bodyPr/>
          <a:lstStyle/>
          <a:p>
            <a:pPr algn="ctr"/>
            <a:r>
              <a:rPr lang="ar-SA" b="1" dirty="0" smtClean="0">
                <a:latin typeface="Traditional Arabic" panose="02020603050405020304" pitchFamily="18" charset="-78"/>
                <a:cs typeface="Traditional Arabic" panose="02020603050405020304" pitchFamily="18" charset="-78"/>
              </a:rPr>
              <a:t> </a:t>
            </a:r>
            <a:endParaRPr lang="ar-SA" b="1" dirty="0">
              <a:latin typeface="Traditional Arabic" panose="02020603050405020304" pitchFamily="18" charset="-78"/>
              <a:cs typeface="Traditional Arabic" panose="02020603050405020304" pitchFamily="18" charset="-78"/>
            </a:endParaRP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9398" y="4470400"/>
            <a:ext cx="717804" cy="2003298"/>
          </a:xfrm>
          <a:prstGeom prst="rect">
            <a:avLst/>
          </a:prstGeom>
        </p:spPr>
      </p:pic>
    </p:spTree>
    <p:extLst>
      <p:ext uri="{BB962C8B-B14F-4D97-AF65-F5344CB8AC3E}">
        <p14:creationId xmlns:p14="http://schemas.microsoft.com/office/powerpoint/2010/main" val="2730703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ويستعيذ من عذاب جهنم وعذاب القبر وفتنة المحيا والممات وفتنة المسيح الدجال</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441978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b="1" dirty="0" smtClean="0">
                <a:solidFill>
                  <a:srgbClr val="FF0000"/>
                </a:solidFill>
                <a:latin typeface="Traditional Arabic" panose="02020603050405020304" pitchFamily="18" charset="-78"/>
                <a:cs typeface="Traditional Arabic" panose="02020603050405020304" pitchFamily="18" charset="-78"/>
              </a:rPr>
              <a:t>ويدعو بما ورد</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248610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ثم يسلم عن يمينه: السلام عليكم ورحمة الله وعن يساره كذلك.</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962279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وإن كان في ثلاثية أو رباعية نهض مكبرا بعد التشهد الأول وصلى ما بقي كالثانية بالحمد فقط ثم يجلس في تشهده الأخير متوركا</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725905" y="2900446"/>
            <a:ext cx="10515600" cy="4351338"/>
          </a:xfrm>
        </p:spPr>
        <p:txBody>
          <a:bodyPr/>
          <a:lstStyle/>
          <a:p>
            <a:pPr algn="ctr"/>
            <a:r>
              <a:rPr lang="ar-SA" sz="4000" dirty="0">
                <a:latin typeface="Traditional Arabic" panose="02020603050405020304" pitchFamily="18" charset="-78"/>
                <a:cs typeface="Traditional Arabic" panose="02020603050405020304" pitchFamily="18" charset="-78"/>
              </a:rPr>
              <a:t>لا يشرع التورك إلا في الصلاة التي لها تشهدان فقط</a:t>
            </a:r>
          </a:p>
          <a:p>
            <a:pPr algn="ctr"/>
            <a:r>
              <a:rPr lang="ar-SA" sz="4000" dirty="0">
                <a:latin typeface="Traditional Arabic" panose="02020603050405020304" pitchFamily="18" charset="-78"/>
                <a:cs typeface="Traditional Arabic" panose="02020603050405020304" pitchFamily="18" charset="-78"/>
              </a:rPr>
              <a:t>أما الصلاة التي فيها تشهد واحد فإنه لا يتورك</a:t>
            </a:r>
          </a:p>
          <a:p>
            <a:endParaRPr lang="ar-SA" dirty="0"/>
          </a:p>
        </p:txBody>
      </p:sp>
    </p:spTree>
    <p:extLst>
      <p:ext uri="{BB962C8B-B14F-4D97-AF65-F5344CB8AC3E}">
        <p14:creationId xmlns:p14="http://schemas.microsoft.com/office/powerpoint/2010/main" val="3163889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والمرأة مثله لكن تضم نفسها وتسدل رجليها في جانب يمينها</a:t>
            </a:r>
            <a:r>
              <a:rPr lang="ar-SA" dirty="0" smtClean="0"/>
              <a:t>.</a:t>
            </a:r>
            <a:br>
              <a:rPr lang="ar-SA" dirty="0" smtClean="0"/>
            </a:br>
            <a:endParaRPr lang="ar-SA" dirty="0"/>
          </a:p>
        </p:txBody>
      </p:sp>
      <p:sp>
        <p:nvSpPr>
          <p:cNvPr id="3" name="عنصر نائب للمحتوى 2"/>
          <p:cNvSpPr>
            <a:spLocks noGrp="1"/>
          </p:cNvSpPr>
          <p:nvPr>
            <p:ph idx="1"/>
          </p:nvPr>
        </p:nvSpPr>
        <p:spPr/>
        <p:txBody>
          <a:bodyPr/>
          <a:lstStyle/>
          <a:p>
            <a:pPr algn="ctr"/>
            <a:r>
              <a:rPr lang="ar-SA" dirty="0">
                <a:latin typeface="Traditional Arabic" panose="02020603050405020304" pitchFamily="18" charset="-78"/>
                <a:cs typeface="Traditional Arabic" panose="02020603050405020304" pitchFamily="18" charset="-78"/>
              </a:rPr>
              <a:t>المرأة تصنعُ كما يصنعُ الرَّجُلُ في كلِّ شيء، فترفَعُ يديها وتجافي، وتمدُّ الظَّهرَ في حال الرُّكوعِ، وترفعُ بطنَها عن الفخذين، والفخذين عن الساقين في حال السُّجود.</a:t>
            </a:r>
          </a:p>
          <a:p>
            <a:pPr algn="ctr"/>
            <a:r>
              <a:rPr lang="ar-SA" dirty="0">
                <a:latin typeface="Traditional Arabic" panose="02020603050405020304" pitchFamily="18" charset="-78"/>
                <a:cs typeface="Traditional Arabic" panose="02020603050405020304" pitchFamily="18" charset="-78"/>
              </a:rPr>
              <a:t>قوله: «وتسدل رجليها في جانب يمينها» يعني: أنها تخالف الرَّجل في كيفيَّة الجلوس، فلا تفترش، ولا تتورَّك، ولكن تسدلُ الرِّجْلين بجانب اليمين في الجلوس بين السَّجدتين، وفي التشهُّدين. وهذا أيضاً ليس عليه دليل، بل الدليل يدلُّ على أنها تفعل كما يفعل الرَّجل تفترش في الجلوس بين السَّجدتين، وفي التشهُّدِ الأول، وفي التشهُّدِ الأخير في صلاة ليس فيها إلا تشهُّدٌ واحدٌ، وتتورَّك في التشهُّدِ الأخير في الثلاثية والرباعية.</a:t>
            </a:r>
          </a:p>
          <a:p>
            <a:pPr algn="ctr"/>
            <a:r>
              <a:rPr lang="ar-SA" dirty="0">
                <a:latin typeface="Traditional Arabic" panose="02020603050405020304" pitchFamily="18" charset="-78"/>
                <a:cs typeface="Traditional Arabic" panose="02020603050405020304" pitchFamily="18" charset="-78"/>
              </a:rPr>
              <a:t>وعلى هذا؛ تكون المرأةُ مساوية للرَّجُل في كيفية الصَّلاة.</a:t>
            </a:r>
          </a:p>
          <a:p>
            <a:endParaRPr lang="ar-SA" dirty="0"/>
          </a:p>
        </p:txBody>
      </p:sp>
    </p:spTree>
    <p:extLst>
      <p:ext uri="{BB962C8B-B14F-4D97-AF65-F5344CB8AC3E}">
        <p14:creationId xmlns:p14="http://schemas.microsoft.com/office/powerpoint/2010/main" val="2424342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1050" y="212725"/>
            <a:ext cx="10515600" cy="803275"/>
          </a:xfrm>
        </p:spPr>
        <p:txBody>
          <a:bodyPr>
            <a:normAutofit/>
          </a:bodyPr>
          <a:lstStyle/>
          <a:p>
            <a:pPr algn="ctr"/>
            <a:r>
              <a:rPr lang="ar-SA" sz="3600" dirty="0" smtClean="0">
                <a:latin typeface="Traditional Arabic" panose="02020603050405020304" pitchFamily="18" charset="-78"/>
                <a:cs typeface="Traditional Arabic" panose="02020603050405020304" pitchFamily="18" charset="-78"/>
              </a:rPr>
              <a:t>أعيدي صياغة الأقوال في المسألة مع نسبتها لأصحابها من خلال النص الفقهي </a:t>
            </a:r>
            <a:endParaRPr lang="ar-SA" sz="3600"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14300" y="876300"/>
            <a:ext cx="11645900" cy="5160963"/>
          </a:xfrm>
        </p:spPr>
        <p:txBody>
          <a:bodyPr>
            <a:noAutofit/>
          </a:bodyPr>
          <a:lstStyle/>
          <a:p>
            <a:pPr marL="0" indent="0" algn="just">
              <a:buNone/>
            </a:pPr>
            <a:r>
              <a:rPr lang="ar-SA" sz="3200" dirty="0" smtClean="0">
                <a:solidFill>
                  <a:srgbClr val="FF0000"/>
                </a:solidFill>
                <a:latin typeface="Traditional Arabic" panose="02020603050405020304" pitchFamily="18" charset="-78"/>
                <a:cs typeface="Traditional Arabic" panose="02020603050405020304" pitchFamily="18" charset="-78"/>
              </a:rPr>
              <a:t>قال ابن قدامة </a:t>
            </a:r>
            <a:r>
              <a:rPr lang="ar-SA" sz="3200" dirty="0">
                <a:solidFill>
                  <a:srgbClr val="FF0000"/>
                </a:solidFill>
                <a:latin typeface="Traditional Arabic" panose="02020603050405020304" pitchFamily="18" charset="-78"/>
                <a:cs typeface="Traditional Arabic" panose="02020603050405020304" pitchFamily="18" charset="-78"/>
              </a:rPr>
              <a:t>في المغني: وَاخْتَلَفَتْ الرِّوَايَةُ عَنْ أَحْمَدَ: هَلْ يَجْلِسُ لِلِاسْتِرَاحَةِ؟ فَرُوِيَ عَنْهُ: لَا يَجْلِسُ.</a:t>
            </a:r>
          </a:p>
          <a:p>
            <a:pPr marL="0" indent="0" algn="just">
              <a:buNone/>
            </a:pPr>
            <a:r>
              <a:rPr lang="ar-SA" sz="3200" dirty="0">
                <a:solidFill>
                  <a:srgbClr val="FF0000"/>
                </a:solidFill>
                <a:latin typeface="Traditional Arabic" panose="02020603050405020304" pitchFamily="18" charset="-78"/>
                <a:cs typeface="Traditional Arabic" panose="02020603050405020304" pitchFamily="18" charset="-78"/>
              </a:rPr>
              <a:t>وَهُوَ اخْتِيَارُ الْخِرَقِيِّ، وَرُوِيَ ذَلِكَ عَنْ عُمَرَ، وَعَلِيٍّ، وَابْنِ مَسْعُودٍ، وَابْنِ عُمَرَ، وَابْنِ عَبَّاسٍ، وَبِهِ يَقُولُ مَالِكٌ، وَالثَّوْرِيُّ، وَإِسْحَاقُ، وَأَصْحَابُ الرَّأْيِ. وَقَالَ أَحْمَدُ: أَكْثَرُ الْأَحَادِيثِ عَلَى هَذَا. وَذُكِرَ عَنْ عُمَرَ، وَعَلِيٍّ، وَعَبْدِ اللَّهِ.</a:t>
            </a:r>
          </a:p>
          <a:p>
            <a:pPr marL="0" indent="0" algn="just">
              <a:buNone/>
            </a:pPr>
            <a:r>
              <a:rPr lang="ar-SA" sz="3200" dirty="0">
                <a:solidFill>
                  <a:srgbClr val="FF0000"/>
                </a:solidFill>
                <a:latin typeface="Traditional Arabic" panose="02020603050405020304" pitchFamily="18" charset="-78"/>
                <a:cs typeface="Traditional Arabic" panose="02020603050405020304" pitchFamily="18" charset="-78"/>
              </a:rPr>
              <a:t>وَقَالَ النُّعْمَانُ بْنُ أَبِي عَيَّاشٍ: أَدْرَكْتُ غَيْرَ وَاحِدٍ مِنْ أَصْحَابِ النَّبِيِّ - صَلَّى اللَّهُ عَلَيْهِ وَسَلَّمَ - يَفْعَلُ ذَلِكَ. أَيْ لَا يَجْلِسُ.</a:t>
            </a:r>
          </a:p>
          <a:p>
            <a:pPr marL="0" indent="0" algn="just">
              <a:buNone/>
            </a:pPr>
            <a:r>
              <a:rPr lang="ar-SA" sz="3200" dirty="0">
                <a:solidFill>
                  <a:srgbClr val="FF0000"/>
                </a:solidFill>
                <a:latin typeface="Traditional Arabic" panose="02020603050405020304" pitchFamily="18" charset="-78"/>
                <a:cs typeface="Traditional Arabic" panose="02020603050405020304" pitchFamily="18" charset="-78"/>
              </a:rPr>
              <a:t>قَالَ التِّرْمِذِيُّ: وَعَلَيْهِ الْعَمَلُ عِنْدَ أَهْلِ الْعِلْمِ. وَقَالَ أَبُو الزِّنَادِ: تِلْكَ السُّنَّةُ. وَالرِّوَايَةُ الثَّانِيَةُ: أَنَّهُ يَجْلِسُ. اخْتَارَهَا الْخَلَّالُ. وَهُوَ أَحَدُ قَوْلَيْ الشَّافِعِيِّ. قَالَ الْخَلَّالُ: رَجَعَ أَبُو عَبْدِ اللَّهِ إلَى هَذَا.</a:t>
            </a:r>
          </a:p>
          <a:p>
            <a:pPr marL="0" indent="0" algn="just">
              <a:buNone/>
            </a:pPr>
            <a:r>
              <a:rPr lang="ar-SA" sz="3200" dirty="0">
                <a:solidFill>
                  <a:srgbClr val="FF0000"/>
                </a:solidFill>
                <a:latin typeface="Traditional Arabic" panose="02020603050405020304" pitchFamily="18" charset="-78"/>
                <a:cs typeface="Traditional Arabic" panose="02020603050405020304" pitchFamily="18" charset="-78"/>
              </a:rPr>
              <a:t>يَعْنِي تَرَكَ قَوْلَهُ بِتَرْكِ الْجُلُوسِ؛ لِمَا رَوَى مَالِكُ بْنُ </a:t>
            </a:r>
            <a:r>
              <a:rPr lang="ar-SA" sz="3200" dirty="0" err="1">
                <a:solidFill>
                  <a:srgbClr val="FF0000"/>
                </a:solidFill>
                <a:latin typeface="Traditional Arabic" panose="02020603050405020304" pitchFamily="18" charset="-78"/>
                <a:cs typeface="Traditional Arabic" panose="02020603050405020304" pitchFamily="18" charset="-78"/>
              </a:rPr>
              <a:t>الْحُوَيْرِثِ</a:t>
            </a:r>
            <a:r>
              <a:rPr lang="ar-SA" sz="3200" dirty="0">
                <a:solidFill>
                  <a:srgbClr val="FF0000"/>
                </a:solidFill>
                <a:latin typeface="Traditional Arabic" panose="02020603050405020304" pitchFamily="18" charset="-78"/>
                <a:cs typeface="Traditional Arabic" panose="02020603050405020304" pitchFamily="18" charset="-78"/>
              </a:rPr>
              <a:t> «أَنَّ النَّبِيَّ - صَلَّى اللَّهُ عَلَيْهِ وَسَلَّمَ - كَانَ يَجْلِسُ إذَا رَفَعَ رَأْسَهُ مِنْ السُّجُودِ قَبْلَ أَنْ يَنْهَضَ» . مُتَّفَقٌ عَلَيْهِ وَذَكَرَهُ أَيْضًا أَبُو حُمَيْدٍ فِي صِفَةِ صَلَاةِ رَسُولِ اللَّهِ - صَلَّى اللَّهُ عَلَيْهِ وَسَلَّمَ - وَهُوَ حَدِيثٌ حَسَنٌ صَحِيحٌ، فَيَتَعَيَّنُ الْعَمَلُ بِهِ، وَالْمَصِيرُ إلَيْهِ. وَقِيلَ: إنْ كَانَ الْمُصَلِّي ضَعِيفًا جَلَسَ لِلِاسْتِرَاحَةِ؛ لِحَاجَتِهِ إلَى الْجُلُوسِ، وَإِنْ كَانَ قَوِيًّا لَمْ يَجْلِسْ؛ لِغِنَاهُ عَنْهُ، وَحُمِلَ جُلُوسُ النَّبِيِّ - صَلَّى اللَّهُ عَلَيْهِ وَسَلَّمَ - عَلَى أَنَّهُ كَانَ فِي آخِرِ عُمْرِهِ، عِنْدَ كِبَرِهِ وَضَعْفِهِ، وَهَذَا فِيهِ جَمْعٌ بَيْنَ الْأَخْبَارِ، وَتَوَسُّطٌ بَيْنَ الْقَوْلَيْنِ.</a:t>
            </a:r>
          </a:p>
        </p:txBody>
      </p:sp>
    </p:spTree>
    <p:extLst>
      <p:ext uri="{BB962C8B-B14F-4D97-AF65-F5344CB8AC3E}">
        <p14:creationId xmlns:p14="http://schemas.microsoft.com/office/powerpoint/2010/main" val="37633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A" dirty="0" smtClean="0"/>
              <a:t>الصور في هذه الوحدة </a:t>
            </a:r>
          </a:p>
          <a:p>
            <a:pPr marL="0" indent="0">
              <a:buNone/>
            </a:pPr>
            <a:r>
              <a:rPr lang="ar-SA" dirty="0" smtClean="0"/>
              <a:t>من الشرح الفقهي المصور</a:t>
            </a:r>
          </a:p>
          <a:p>
            <a:pPr marL="0" indent="0">
              <a:buNone/>
            </a:pPr>
            <a:r>
              <a:rPr lang="en-US" dirty="0">
                <a:hlinkClick r:id="rId2"/>
              </a:rPr>
              <a:t>http://</a:t>
            </a:r>
            <a:r>
              <a:rPr lang="en-US" dirty="0" smtClean="0">
                <a:hlinkClick r:id="rId2"/>
              </a:rPr>
              <a:t>www.saaid.net/rasael/salah/index.htm</a:t>
            </a:r>
            <a:endParaRPr lang="ar-SA" dirty="0" smtClean="0"/>
          </a:p>
          <a:p>
            <a:pPr marL="0" indent="0">
              <a:buNone/>
            </a:pPr>
            <a:endParaRPr lang="ar-SA" dirty="0"/>
          </a:p>
          <a:p>
            <a:pPr marL="0" indent="0">
              <a:buNone/>
            </a:pPr>
            <a:endParaRPr lang="ar-SA" dirty="0"/>
          </a:p>
        </p:txBody>
      </p:sp>
    </p:spTree>
    <p:extLst>
      <p:ext uri="{BB962C8B-B14F-4D97-AF65-F5344CB8AC3E}">
        <p14:creationId xmlns:p14="http://schemas.microsoft.com/office/powerpoint/2010/main" val="135315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ct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تنقسم صفة الصلاة إلى: </a:t>
            </a:r>
            <a:endPar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ctr">
              <a:buNone/>
            </a:pPr>
            <a:r>
              <a:rPr lang="ar-SA" dirty="0" smtClean="0">
                <a:latin typeface="Traditional Arabic" panose="02020603050405020304" pitchFamily="18" charset="-78"/>
                <a:cs typeface="Traditional Arabic" panose="02020603050405020304" pitchFamily="18" charset="-78"/>
              </a:rPr>
              <a:t>صفة </a:t>
            </a:r>
            <a:r>
              <a:rPr lang="ar-SA" dirty="0">
                <a:latin typeface="Traditional Arabic" panose="02020603050405020304" pitchFamily="18" charset="-78"/>
                <a:cs typeface="Traditional Arabic" panose="02020603050405020304" pitchFamily="18" charset="-78"/>
              </a:rPr>
              <a:t>كمال، وصفة </a:t>
            </a:r>
            <a:r>
              <a:rPr lang="ar-SA" dirty="0" smtClean="0">
                <a:latin typeface="Traditional Arabic" panose="02020603050405020304" pitchFamily="18" charset="-78"/>
                <a:cs typeface="Traditional Arabic" panose="02020603050405020304" pitchFamily="18" charset="-78"/>
              </a:rPr>
              <a:t>إجزاء</a:t>
            </a:r>
            <a:endParaRPr lang="ar-SA" dirty="0" smtClean="0">
              <a:latin typeface="Traditional Arabic" panose="02020603050405020304" pitchFamily="18" charset="-78"/>
              <a:cs typeface="Traditional Arabic" panose="02020603050405020304" pitchFamily="18" charset="-78"/>
            </a:endParaRPr>
          </a:p>
          <a:p>
            <a:pPr marL="0" indent="0" algn="ctr">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فالأولى</a:t>
            </a:r>
            <a:r>
              <a:rPr lang="ar-SA" dirty="0" smtClean="0">
                <a:latin typeface="Traditional Arabic" panose="02020603050405020304" pitchFamily="18" charset="-78"/>
                <a:cs typeface="Traditional Arabic" panose="02020603050405020304" pitchFamily="18" charset="-78"/>
              </a:rPr>
              <a:t> </a:t>
            </a:r>
            <a:r>
              <a:rPr lang="ar-SA" dirty="0">
                <a:latin typeface="Traditional Arabic" panose="02020603050405020304" pitchFamily="18" charset="-78"/>
                <a:cs typeface="Traditional Arabic" panose="02020603050405020304" pitchFamily="18" charset="-78"/>
              </a:rPr>
              <a:t>هي أتم الصفتين، وهي المشتملة على هدي النبي صلى الله عليه وسلم الكامل في </a:t>
            </a:r>
            <a:r>
              <a:rPr lang="ar-SA" dirty="0" smtClean="0">
                <a:latin typeface="Traditional Arabic" panose="02020603050405020304" pitchFamily="18" charset="-78"/>
                <a:cs typeface="Traditional Arabic" panose="02020603050405020304" pitchFamily="18" charset="-78"/>
              </a:rPr>
              <a:t>صلاته</a:t>
            </a:r>
            <a:endParaRPr lang="ar-SA" dirty="0" smtClean="0">
              <a:latin typeface="Traditional Arabic" panose="02020603050405020304" pitchFamily="18" charset="-78"/>
              <a:cs typeface="Traditional Arabic" panose="02020603050405020304" pitchFamily="18" charset="-78"/>
            </a:endParaRPr>
          </a:p>
          <a:p>
            <a:pPr marL="0" indent="0" algn="ctr">
              <a:buNone/>
            </a:pPr>
            <a:r>
              <a:rPr lang="ar-SA" b="1" u="sng" dirty="0" smtClean="0">
                <a:latin typeface="Traditional Arabic" panose="02020603050405020304" pitchFamily="18" charset="-78"/>
                <a:cs typeface="Traditional Arabic" panose="02020603050405020304" pitchFamily="18" charset="-78"/>
              </a:rPr>
              <a:t>والثانية </a:t>
            </a:r>
            <a:r>
              <a:rPr lang="ar-SA" dirty="0">
                <a:latin typeface="Traditional Arabic" panose="02020603050405020304" pitchFamily="18" charset="-78"/>
                <a:cs typeface="Traditional Arabic" panose="02020603050405020304" pitchFamily="18" charset="-78"/>
              </a:rPr>
              <a:t>هي التي يجب على المسلم أن يأتي بها، فإن أخل بشيء منها نقص من صلاته بقدر ما أخل منها</a:t>
            </a:r>
            <a:r>
              <a:rPr lang="ar-SA" dirty="0" smtClean="0">
                <a:latin typeface="Traditional Arabic" panose="02020603050405020304" pitchFamily="18" charset="-78"/>
                <a:cs typeface="Traditional Arabic" panose="02020603050405020304" pitchFamily="18" charset="-78"/>
              </a:rPr>
              <a:t>.</a:t>
            </a:r>
          </a:p>
          <a:p>
            <a:pPr marL="0" indent="0" algn="ctr">
              <a:buNone/>
            </a:pPr>
            <a:endParaRPr lang="ar-SA" dirty="0">
              <a:latin typeface="Traditional Arabic" panose="02020603050405020304" pitchFamily="18" charset="-78"/>
              <a:cs typeface="Traditional Arabic" panose="02020603050405020304" pitchFamily="18" charset="-78"/>
            </a:endParaRPr>
          </a:p>
          <a:p>
            <a:pPr algn="ctr"/>
            <a:r>
              <a:rPr lang="ar-SA" dirty="0">
                <a:latin typeface="Traditional Arabic" panose="02020603050405020304" pitchFamily="18" charset="-78"/>
                <a:cs typeface="Traditional Arabic" panose="02020603050405020304" pitchFamily="18" charset="-78"/>
              </a:rPr>
              <a:t>وبعض العلماء يقدِّم على هذا الباب باباً، وهو </a:t>
            </a: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باب آداب المشي إلى الصلاة</a:t>
            </a:r>
            <a:r>
              <a:rPr lang="ar-SA" dirty="0">
                <a:latin typeface="Traditional Arabic" panose="02020603050405020304" pitchFamily="18" charset="-78"/>
                <a:cs typeface="Traditional Arabic" panose="02020603050405020304" pitchFamily="18" charset="-78"/>
              </a:rPr>
              <a:t>، كما اعتنى به الإمام ابن قدامة رحمه الله في كتابه العمدة، وهكذا غيره من العلماء، ومنهم من يقتصر على ذكر الصفة ولا يذكر آداب المشي، والأكمل الاعتناء بآداب المشي في الصلاة،</a:t>
            </a:r>
          </a:p>
          <a:p>
            <a:endParaRPr lang="ar-SA" dirty="0"/>
          </a:p>
        </p:txBody>
      </p:sp>
    </p:spTree>
    <p:extLst>
      <p:ext uri="{BB962C8B-B14F-4D97-AF65-F5344CB8AC3E}">
        <p14:creationId xmlns:p14="http://schemas.microsoft.com/office/powerpoint/2010/main" val="398698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3649493360"/>
              </p:ext>
            </p:extLst>
          </p:nvPr>
        </p:nvGraphicFramePr>
        <p:xfrm>
          <a:off x="1244600" y="2202974"/>
          <a:ext cx="8928100" cy="2407920"/>
        </p:xfrm>
        <a:graphic>
          <a:graphicData uri="http://schemas.openxmlformats.org/drawingml/2006/table">
            <a:tbl>
              <a:tblPr rtl="1" firstRow="1" bandRow="1">
                <a:tableStyleId>{5C22544A-7EE6-4342-B048-85BDC9FD1C3A}</a:tableStyleId>
              </a:tblPr>
              <a:tblGrid>
                <a:gridCol w="2943483"/>
                <a:gridCol w="5984617"/>
              </a:tblGrid>
              <a:tr h="370840">
                <a:tc rowSpan="3">
                  <a:txBody>
                    <a:bodyPr/>
                    <a:lstStyle/>
                    <a:p>
                      <a:r>
                        <a:rPr lang="ar-SA" dirty="0" smtClean="0"/>
                        <a:t>قال</a:t>
                      </a:r>
                    </a:p>
                    <a:p>
                      <a:pPr algn="ctr"/>
                      <a:r>
                        <a:rPr lang="ar-SA" sz="3200" dirty="0" smtClean="0">
                          <a:solidFill>
                            <a:schemeClr val="tx1"/>
                          </a:solidFill>
                          <a:latin typeface="Traditional Arabic" panose="02020603050405020304" pitchFamily="18" charset="-78"/>
                          <a:cs typeface="Traditional Arabic" panose="02020603050405020304" pitchFamily="18" charset="-78"/>
                        </a:rPr>
                        <a:t> </a:t>
                      </a:r>
                      <a:r>
                        <a:rPr lang="ar-SA" sz="3200" dirty="0" smtClean="0">
                          <a:solidFill>
                            <a:schemeClr val="tx1"/>
                          </a:solidFill>
                          <a:latin typeface="Traditional Arabic" panose="02020603050405020304" pitchFamily="18" charset="-78"/>
                          <a:cs typeface="Traditional Arabic" panose="02020603050405020304" pitchFamily="18" charset="-78"/>
                        </a:rPr>
                        <a:t>قال</a:t>
                      </a:r>
                      <a:r>
                        <a:rPr lang="ar-SA" sz="3200" baseline="0" dirty="0" smtClean="0">
                          <a:solidFill>
                            <a:schemeClr val="tx1"/>
                          </a:solidFill>
                          <a:latin typeface="Traditional Arabic" panose="02020603050405020304" pitchFamily="18" charset="-78"/>
                          <a:cs typeface="Traditional Arabic" panose="02020603050405020304" pitchFamily="18" charset="-78"/>
                        </a:rPr>
                        <a:t> </a:t>
                      </a:r>
                      <a:r>
                        <a:rPr lang="ar-SA" sz="3200" dirty="0" err="1" smtClean="0">
                          <a:solidFill>
                            <a:schemeClr val="tx1"/>
                          </a:solidFill>
                          <a:latin typeface="Traditional Arabic" panose="02020603050405020304" pitchFamily="18" charset="-78"/>
                          <a:cs typeface="Traditional Arabic" panose="02020603050405020304" pitchFamily="18" charset="-78"/>
                        </a:rPr>
                        <a:t>البهوتي</a:t>
                      </a:r>
                      <a:r>
                        <a:rPr lang="ar-SA" sz="3200" dirty="0" smtClean="0">
                          <a:solidFill>
                            <a:schemeClr val="tx1"/>
                          </a:solidFill>
                          <a:latin typeface="Traditional Arabic" panose="02020603050405020304" pitchFamily="18" charset="-78"/>
                          <a:cs typeface="Traditional Arabic" panose="02020603050405020304" pitchFamily="18" charset="-78"/>
                        </a:rPr>
                        <a:t> </a:t>
                      </a:r>
                      <a:r>
                        <a:rPr lang="ar-SA" sz="3200" dirty="0" smtClean="0">
                          <a:solidFill>
                            <a:schemeClr val="tx2"/>
                          </a:solidFill>
                          <a:latin typeface="Traditional Arabic" panose="02020603050405020304" pitchFamily="18" charset="-78"/>
                          <a:cs typeface="Traditional Arabic" panose="02020603050405020304" pitchFamily="18" charset="-78"/>
                        </a:rPr>
                        <a:t>في الروض المربع</a:t>
                      </a:r>
                      <a:endParaRPr lang="ar-SA" sz="3200" dirty="0">
                        <a:solidFill>
                          <a:schemeClr val="tx2"/>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r>
                        <a:rPr lang="ar-SA" sz="2800" b="1" dirty="0" smtClean="0">
                          <a:solidFill>
                            <a:schemeClr val="tx2"/>
                          </a:solidFill>
                          <a:latin typeface="Traditional Arabic" panose="02020603050405020304" pitchFamily="18" charset="-78"/>
                          <a:cs typeface="Traditional Arabic" panose="02020603050405020304" pitchFamily="18" charset="-78"/>
                        </a:rPr>
                        <a:t>يسن الخروج إليها بسكينه ووقار ويقارب خطاه</a:t>
                      </a:r>
                      <a:endParaRPr lang="ar-SA" sz="2800" b="1" dirty="0">
                        <a:solidFill>
                          <a:schemeClr val="tx2"/>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pPr rtl="1"/>
                      <a:endParaRPr lang="ar-SA"/>
                    </a:p>
                  </a:txBody>
                  <a:tcPr/>
                </a:tc>
                <a:tc>
                  <a:txBody>
                    <a:bodyPr/>
                    <a:lstStyle/>
                    <a:p>
                      <a:pPr algn="ctr" rtl="1"/>
                      <a:r>
                        <a:rPr lang="ar-SA" sz="2800" b="1" dirty="0" smtClean="0">
                          <a:solidFill>
                            <a:schemeClr val="tx2"/>
                          </a:solidFill>
                          <a:latin typeface="Traditional Arabic" panose="02020603050405020304" pitchFamily="18" charset="-78"/>
                          <a:cs typeface="Traditional Arabic" panose="02020603050405020304" pitchFamily="18" charset="-78"/>
                        </a:rPr>
                        <a:t>وإذا دخل المسجد قدم رجله اليمنى واليسرى إذا خرج، ويقول ما ورد</a:t>
                      </a:r>
                      <a:endParaRPr lang="ar-SA" sz="2800" b="1" dirty="0">
                        <a:solidFill>
                          <a:schemeClr val="tx2"/>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pPr rtl="1"/>
                      <a:endParaRPr lang="ar-SA" dirty="0"/>
                    </a:p>
                  </a:txBody>
                  <a:tcPr/>
                </a:tc>
                <a:tc>
                  <a:txBody>
                    <a:bodyPr/>
                    <a:lstStyle/>
                    <a:p>
                      <a:pPr algn="ctr" rtl="1"/>
                      <a:r>
                        <a:rPr lang="ar-SA" sz="2800" b="1" dirty="0" smtClean="0">
                          <a:solidFill>
                            <a:schemeClr val="tx2"/>
                          </a:solidFill>
                          <a:latin typeface="Traditional Arabic" panose="02020603050405020304" pitchFamily="18" charset="-78"/>
                          <a:cs typeface="Traditional Arabic" panose="02020603050405020304" pitchFamily="18" charset="-78"/>
                        </a:rPr>
                        <a:t>ولا يشبك أصابعه، ولا يخوض في حديث الدنيا، ويجلس مستقبل القبلة.</a:t>
                      </a:r>
                      <a:endParaRPr lang="ar-SA" sz="2800" b="1" dirty="0">
                        <a:solidFill>
                          <a:schemeClr val="tx2"/>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75970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يسن القيام عند "قد" أي من قد قامت الصلاة </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92500" lnSpcReduction="20000"/>
          </a:bodyPr>
          <a:lstStyle/>
          <a:p>
            <a:pPr marL="0" indent="0" algn="ctr">
              <a:buNone/>
            </a:pPr>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وفي هذه المسألة تفصيل فهي تنقسم إلى قسمين:</a:t>
            </a:r>
          </a:p>
          <a:p>
            <a:pPr marL="0" indent="0" algn="ctr">
              <a:buNone/>
            </a:pPr>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القسم الأول: </a:t>
            </a:r>
            <a:r>
              <a:rPr lang="ar-SA" sz="3200" dirty="0">
                <a:latin typeface="Traditional Arabic" panose="02020603050405020304" pitchFamily="18" charset="-78"/>
                <a:cs typeface="Traditional Arabic" panose="02020603050405020304" pitchFamily="18" charset="-78"/>
              </a:rPr>
              <a:t>أن يقيم المؤذن الصلاة والإمام لا يرى في المسجد - ليس موجوداً في المسجد.</a:t>
            </a:r>
          </a:p>
          <a:p>
            <a:pPr marL="0" indent="0" algn="ctr">
              <a:buNone/>
            </a:pPr>
            <a:r>
              <a:rPr lang="ar-SA" sz="3200" dirty="0">
                <a:latin typeface="Traditional Arabic" panose="02020603050405020304" pitchFamily="18" charset="-78"/>
                <a:cs typeface="Traditional Arabic" panose="02020603050405020304" pitchFamily="18" charset="-78"/>
              </a:rPr>
              <a:t>ففي هذا القسم </a:t>
            </a:r>
            <a:r>
              <a:rPr lang="ar-SA" sz="3200" u="sng" dirty="0">
                <a:latin typeface="Traditional Arabic" panose="02020603050405020304" pitchFamily="18" charset="-78"/>
                <a:cs typeface="Traditional Arabic" panose="02020603050405020304" pitchFamily="18" charset="-78"/>
              </a:rPr>
              <a:t>لا يقوم المصلي إلا إذا رأى الإمام </a:t>
            </a:r>
            <a:r>
              <a:rPr lang="ar-SA" sz="3200" dirty="0">
                <a:latin typeface="Traditional Arabic" panose="02020603050405020304" pitchFamily="18" charset="-78"/>
                <a:cs typeface="Traditional Arabic" panose="02020603050405020304" pitchFamily="18" charset="-78"/>
              </a:rPr>
              <a:t>لما في الصحيحين من حديث أبي قتادة رضي الله عنه أن النبي - صلى الله عليه وسلم - قال: ((إذا أقيمت الصلاة فلا تقوموا حتى تروني)).</a:t>
            </a:r>
          </a:p>
          <a:p>
            <a:pPr marL="0" indent="0" algn="ctr">
              <a:buNone/>
            </a:pPr>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القسم الثاني: </a:t>
            </a:r>
            <a:r>
              <a:rPr lang="ar-SA" sz="3200" dirty="0">
                <a:latin typeface="Traditional Arabic" panose="02020603050405020304" pitchFamily="18" charset="-78"/>
                <a:cs typeface="Traditional Arabic" panose="02020603050405020304" pitchFamily="18" charset="-78"/>
              </a:rPr>
              <a:t>أن يكون الإمام موجوداً يرى وفي هذا القسم اختلف الفقهاء على أقوال:</a:t>
            </a:r>
          </a:p>
          <a:p>
            <a:pPr marL="0" indent="0" algn="ctr">
              <a:buNone/>
            </a:pPr>
            <a:r>
              <a:rPr lang="ar-SA" sz="3200" b="1" u="sng" dirty="0">
                <a:solidFill>
                  <a:schemeClr val="accent6">
                    <a:lumMod val="60000"/>
                    <a:lumOff val="40000"/>
                  </a:schemeClr>
                </a:solidFill>
                <a:latin typeface="Traditional Arabic" panose="02020603050405020304" pitchFamily="18" charset="-78"/>
                <a:cs typeface="Traditional Arabic" panose="02020603050405020304" pitchFamily="18" charset="-78"/>
              </a:rPr>
              <a:t>القول الأول: </a:t>
            </a:r>
            <a:r>
              <a:rPr lang="ar-SA" sz="3200" dirty="0">
                <a:latin typeface="Traditional Arabic" panose="02020603050405020304" pitchFamily="18" charset="-78"/>
                <a:cs typeface="Traditional Arabic" panose="02020603050405020304" pitchFamily="18" charset="-78"/>
              </a:rPr>
              <a:t>وهو المذهب أن المصلي يقوم إذا قال المقيم </a:t>
            </a:r>
            <a:r>
              <a:rPr lang="ar-SA" sz="3200" dirty="0" smtClean="0">
                <a:latin typeface="Traditional Arabic" panose="02020603050405020304" pitchFamily="18" charset="-78"/>
                <a:cs typeface="Traditional Arabic" panose="02020603050405020304" pitchFamily="18" charset="-78"/>
              </a:rPr>
              <a:t>«قد قامت».</a:t>
            </a:r>
            <a:endParaRPr lang="ar-SA" sz="3200" dirty="0">
              <a:latin typeface="Traditional Arabic" panose="02020603050405020304" pitchFamily="18" charset="-78"/>
              <a:cs typeface="Traditional Arabic" panose="02020603050405020304" pitchFamily="18" charset="-78"/>
            </a:endParaRPr>
          </a:p>
          <a:p>
            <a:pPr marL="0" indent="0" algn="ctr">
              <a:buNone/>
            </a:pPr>
            <a:r>
              <a:rPr lang="ar-SA" sz="3200" b="1" u="sng" dirty="0">
                <a:solidFill>
                  <a:schemeClr val="accent6">
                    <a:lumMod val="60000"/>
                    <a:lumOff val="40000"/>
                  </a:schemeClr>
                </a:solidFill>
                <a:latin typeface="Traditional Arabic" panose="02020603050405020304" pitchFamily="18" charset="-78"/>
                <a:cs typeface="Traditional Arabic" panose="02020603050405020304" pitchFamily="18" charset="-78"/>
              </a:rPr>
              <a:t>القول الثاني: </a:t>
            </a:r>
            <a:r>
              <a:rPr lang="ar-SA" sz="3200" dirty="0" smtClean="0">
                <a:latin typeface="Traditional Arabic" panose="02020603050405020304" pitchFamily="18" charset="-78"/>
                <a:cs typeface="Traditional Arabic" panose="02020603050405020304" pitchFamily="18" charset="-78"/>
              </a:rPr>
              <a:t>أن </a:t>
            </a:r>
            <a:r>
              <a:rPr lang="ar-SA" sz="3200" dirty="0">
                <a:latin typeface="Traditional Arabic" panose="02020603050405020304" pitchFamily="18" charset="-78"/>
                <a:cs typeface="Traditional Arabic" panose="02020603050405020304" pitchFamily="18" charset="-78"/>
              </a:rPr>
              <a:t>المصلي ليس لقيامه حدَّاً محدوداً شرعياً وإنما يختلف ذلك بالمصلي فإن كان ضعيفاً شرع له أن يقوم مبكراً ليتمكن من تحصيل تكبيرة الإحرام وإن كان قويَّاً فلا بأس بتأخره لأنه يستطيع أن يقوم ويدرك تكبيرة الإحرام.</a:t>
            </a:r>
          </a:p>
          <a:p>
            <a:pPr marL="0" indent="0" algn="ctr">
              <a:buNone/>
            </a:pPr>
            <a:r>
              <a:rPr lang="ar-SA" sz="3200" dirty="0">
                <a:latin typeface="Traditional Arabic" panose="02020603050405020304" pitchFamily="18" charset="-78"/>
                <a:cs typeface="Traditional Arabic" panose="02020603050405020304" pitchFamily="18" charset="-78"/>
              </a:rPr>
              <a:t>والخلاصة أنه ليس لهذا القيام حدٌّ معروفٌ شرعاً.</a:t>
            </a:r>
          </a:p>
          <a:p>
            <a:pPr marL="0" indent="0" algn="ctr">
              <a:buNone/>
            </a:pP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7999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وتسوية الصف</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647700" y="1498600"/>
            <a:ext cx="10515600" cy="4678363"/>
          </a:xfrm>
        </p:spPr>
        <p:txBody>
          <a:bodyPr>
            <a:normAutofit fontScale="92500" lnSpcReduction="20000"/>
          </a:bodyPr>
          <a:lstStyle/>
          <a:p>
            <a:pPr marL="0" indent="0" algn="ctr">
              <a:buNone/>
            </a:pPr>
            <a:r>
              <a:rPr lang="ar-SA" sz="32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الصحيح في حكم تسوية الصف أنها: </a:t>
            </a:r>
            <a:r>
              <a:rPr lang="ar-SA" sz="3200" dirty="0" smtClean="0">
                <a:latin typeface="Traditional Arabic" panose="02020603050405020304" pitchFamily="18" charset="-78"/>
                <a:cs typeface="Traditional Arabic" panose="02020603050405020304" pitchFamily="18" charset="-78"/>
              </a:rPr>
              <a:t>واجبة </a:t>
            </a:r>
            <a:r>
              <a:rPr lang="ar-SA" sz="3200" dirty="0">
                <a:latin typeface="Traditional Arabic" panose="02020603050405020304" pitchFamily="18" charset="-78"/>
                <a:cs typeface="Traditional Arabic" panose="02020603050405020304" pitchFamily="18" charset="-78"/>
              </a:rPr>
              <a:t>ولكن تركها لا يبطل الصلاة</a:t>
            </a:r>
            <a:r>
              <a:rPr lang="ar-SA" sz="3200" dirty="0" smtClean="0">
                <a:latin typeface="Traditional Arabic" panose="02020603050405020304" pitchFamily="18" charset="-78"/>
                <a:cs typeface="Traditional Arabic" panose="02020603050405020304" pitchFamily="18" charset="-78"/>
              </a:rPr>
              <a:t>.</a:t>
            </a:r>
          </a:p>
          <a:p>
            <a:pPr marL="0" indent="0" algn="ctr">
              <a:buNone/>
            </a:pPr>
            <a:r>
              <a:rPr lang="ar-SA" sz="32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تسوية الصف تشمل: </a:t>
            </a:r>
          </a:p>
          <a:p>
            <a:pPr marL="0" indent="0" algn="ctr">
              <a:buNone/>
            </a:pPr>
            <a:r>
              <a:rPr lang="ar-SA" sz="3200" dirty="0" smtClean="0">
                <a:latin typeface="Traditional Arabic" panose="02020603050405020304" pitchFamily="18" charset="-78"/>
                <a:cs typeface="Traditional Arabic" panose="02020603050405020304" pitchFamily="18" charset="-78"/>
              </a:rPr>
              <a:t>1-سد الفرج</a:t>
            </a:r>
          </a:p>
          <a:p>
            <a:pPr marL="0" indent="0" algn="ctr">
              <a:buNone/>
            </a:pPr>
            <a:r>
              <a:rPr lang="ar-SA" sz="3200" dirty="0" smtClean="0">
                <a:latin typeface="Traditional Arabic" panose="02020603050405020304" pitchFamily="18" charset="-78"/>
                <a:cs typeface="Traditional Arabic" panose="02020603050405020304" pitchFamily="18" charset="-78"/>
              </a:rPr>
              <a:t>2-التراص بمحاذاة المناكب </a:t>
            </a:r>
            <a:r>
              <a:rPr lang="ar-SA" sz="3200" dirty="0" err="1" smtClean="0">
                <a:latin typeface="Traditional Arabic" panose="02020603050405020304" pitchFamily="18" charset="-78"/>
                <a:cs typeface="Traditional Arabic" panose="02020603050405020304" pitchFamily="18" charset="-78"/>
              </a:rPr>
              <a:t>والأكعب</a:t>
            </a:r>
            <a:endParaRPr lang="ar-SA" sz="3200" dirty="0" smtClean="0">
              <a:latin typeface="Traditional Arabic" panose="02020603050405020304" pitchFamily="18" charset="-78"/>
              <a:cs typeface="Traditional Arabic" panose="02020603050405020304" pitchFamily="18" charset="-78"/>
            </a:endParaRPr>
          </a:p>
          <a:p>
            <a:pPr marL="0" indent="0" algn="ctr">
              <a:buNone/>
            </a:pPr>
            <a:r>
              <a:rPr lang="ar-SA" sz="3200" dirty="0">
                <a:latin typeface="Traditional Arabic" panose="02020603050405020304" pitchFamily="18" charset="-78"/>
                <a:cs typeface="Traditional Arabic" panose="02020603050405020304" pitchFamily="18" charset="-78"/>
              </a:rPr>
              <a:t>3 ـ إكمالَ الأول فالأول، فإنَّ هذا مِن استواءِ الصُّفوف، فلا يُشرع في الصَّفِّ الثاني حتى يَكمُلَ الصَّفُّ الأول، ولا يُشرع في الثالث حتى يَكمُلَ الثاني وهكذا، وقد نَدَبَ النبيُّ صلّى الله عليه وسلّم إلى تكميل الصفِّ الأول فقال: «لو يعلم الناسُ ما في النِّداءِ والصَّفِّ الأولِ؛ ثم لم يجدوا إلاّ أن يَسْتَهِمُوا عليه لاسْتَهَمُوا» </a:t>
            </a:r>
            <a:r>
              <a:rPr lang="ar-SA" sz="3200" dirty="0" smtClean="0">
                <a:latin typeface="Traditional Arabic" panose="02020603050405020304" pitchFamily="18" charset="-78"/>
                <a:cs typeface="Traditional Arabic" panose="02020603050405020304" pitchFamily="18" charset="-78"/>
              </a:rPr>
              <a:t> </a:t>
            </a:r>
            <a:endParaRPr lang="ar-SA" sz="3200" dirty="0">
              <a:latin typeface="Traditional Arabic" panose="02020603050405020304" pitchFamily="18" charset="-78"/>
              <a:cs typeface="Traditional Arabic" panose="02020603050405020304" pitchFamily="18" charset="-78"/>
            </a:endParaRPr>
          </a:p>
          <a:p>
            <a:pPr marL="0" indent="0" algn="ctr">
              <a:buNone/>
            </a:pPr>
            <a:r>
              <a:rPr lang="ar-SA" sz="3200" dirty="0">
                <a:latin typeface="Traditional Arabic" panose="02020603050405020304" pitchFamily="18" charset="-78"/>
                <a:cs typeface="Traditional Arabic" panose="02020603050405020304" pitchFamily="18" charset="-78"/>
              </a:rPr>
              <a:t>4ـ ومِن تسوية الصُّفوف: التقاربُ فيما بينها، وفيما بينها وبين الإِمام؛ لأنهم جماعةٌ، والجماعةُ مأخوذةٌ مِن الاجتماع: ولا اجتماع كامل مع التباعد، فكلما قَرُبَت الصُّفوفُ بعضها إلى بعض، وقَرُبَت إلى الإِمام كان أفضل </a:t>
            </a:r>
            <a:r>
              <a:rPr lang="ar-SA" sz="3200" dirty="0" smtClean="0">
                <a:latin typeface="Traditional Arabic" panose="02020603050405020304" pitchFamily="18" charset="-78"/>
                <a:cs typeface="Traditional Arabic" panose="02020603050405020304" pitchFamily="18" charset="-78"/>
              </a:rPr>
              <a:t>وأجمل   </a:t>
            </a:r>
            <a:endParaRPr lang="ar-SA" sz="3200" dirty="0">
              <a:latin typeface="Traditional Arabic" panose="02020603050405020304" pitchFamily="18" charset="-78"/>
              <a:cs typeface="Traditional Arabic" panose="02020603050405020304" pitchFamily="18" charset="-78"/>
            </a:endParaRPr>
          </a:p>
          <a:p>
            <a:pPr marL="0" indent="0" algn="ctr">
              <a:buNone/>
            </a:pPr>
            <a:r>
              <a:rPr lang="ar-SA" sz="3200" dirty="0">
                <a:latin typeface="Traditional Arabic" panose="02020603050405020304" pitchFamily="18" charset="-78"/>
                <a:cs typeface="Traditional Arabic" panose="02020603050405020304" pitchFamily="18" charset="-78"/>
              </a:rPr>
              <a:t>وحَدُّ القُرب: أن يكون بينهما مقدار ما يَسَعُ للسُّجودِ وزيادة يسيرة.</a:t>
            </a:r>
          </a:p>
          <a:p>
            <a:pPr marL="0" indent="0" algn="ctr">
              <a:buNone/>
            </a:pP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6177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ويقول: الله أكبر رافعا يديه مضمومة الأصابع ممدودة حذو منكبيه كالسجود</a:t>
            </a:r>
            <a:endParaRPr lang="ar-SA" b="1"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645602"/>
            <a:ext cx="10515600" cy="4907597"/>
          </a:xfrm>
        </p:spPr>
        <p:txBody>
          <a:bodyPr>
            <a:normAutofit/>
          </a:bodyPr>
          <a:lstStyle/>
          <a:p>
            <a:pPr marL="0" indent="0" algn="ctr">
              <a:buNone/>
            </a:pPr>
            <a:r>
              <a:rPr lang="ar-SA" sz="2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شروط (الله أكبر)</a:t>
            </a:r>
          </a:p>
          <a:p>
            <a:pPr marL="0" indent="0" algn="ctr">
              <a:buNone/>
            </a:pPr>
            <a:r>
              <a:rPr lang="ar-SA" sz="2000" dirty="0">
                <a:latin typeface="Traditional Arabic" panose="02020603050405020304" pitchFamily="18" charset="-78"/>
                <a:cs typeface="Traditional Arabic" panose="02020603050405020304" pitchFamily="18" charset="-78"/>
              </a:rPr>
              <a:t>1-الترتيب فإن نكسه لم يصح</a:t>
            </a:r>
          </a:p>
          <a:p>
            <a:pPr marL="0" indent="0" algn="ctr">
              <a:buNone/>
            </a:pPr>
            <a:r>
              <a:rPr lang="ar-SA" sz="2000" dirty="0">
                <a:latin typeface="Traditional Arabic" panose="02020603050405020304" pitchFamily="18" charset="-78"/>
                <a:cs typeface="Traditional Arabic" panose="02020603050405020304" pitchFamily="18" charset="-78"/>
              </a:rPr>
              <a:t>2-الموالاة فلا يجوز أن يقول (الله) ثم بعد ثلاث دقائق يقول (أكبر)</a:t>
            </a:r>
          </a:p>
          <a:p>
            <a:pPr marL="0" indent="0" algn="ctr">
              <a:buNone/>
            </a:pPr>
            <a:r>
              <a:rPr lang="ar-SA" sz="2000" dirty="0">
                <a:latin typeface="Traditional Arabic" panose="02020603050405020304" pitchFamily="18" charset="-78"/>
                <a:cs typeface="Traditional Arabic" panose="02020603050405020304" pitchFamily="18" charset="-78"/>
              </a:rPr>
              <a:t>3-ألا يمد الهمزة في الجزء الأول فلا يقول (آلله أكبر) لأن الجملة حينئذ تنقلب إلى استفهام وكذلك لا يمد الهمزة في الجزء الثاني فلا يقول (الله </a:t>
            </a:r>
            <a:r>
              <a:rPr lang="ar-SA" sz="2000" dirty="0" err="1">
                <a:latin typeface="Traditional Arabic" panose="02020603050405020304" pitchFamily="18" charset="-78"/>
                <a:cs typeface="Traditional Arabic" panose="02020603050405020304" pitchFamily="18" charset="-78"/>
              </a:rPr>
              <a:t>آكبر</a:t>
            </a:r>
            <a:r>
              <a:rPr lang="ar-SA" sz="2000" dirty="0">
                <a:latin typeface="Traditional Arabic" panose="02020603050405020304" pitchFamily="18" charset="-78"/>
                <a:cs typeface="Traditional Arabic" panose="02020603050405020304" pitchFamily="18" charset="-78"/>
              </a:rPr>
              <a:t>) لأنه استفهام أيضا</a:t>
            </a:r>
          </a:p>
          <a:p>
            <a:pPr marL="0" indent="0" algn="ctr">
              <a:buNone/>
            </a:pPr>
            <a:r>
              <a:rPr lang="ar-SA" sz="2000" dirty="0">
                <a:latin typeface="Traditional Arabic" panose="02020603050405020304" pitchFamily="18" charset="-78"/>
                <a:cs typeface="Traditional Arabic" panose="02020603050405020304" pitchFamily="18" charset="-78"/>
              </a:rPr>
              <a:t>4-ألا يمد الباء فلا يقول (الله </a:t>
            </a:r>
            <a:r>
              <a:rPr lang="ar-SA" sz="2000" dirty="0" err="1">
                <a:latin typeface="Traditional Arabic" panose="02020603050405020304" pitchFamily="18" charset="-78"/>
                <a:cs typeface="Traditional Arabic" panose="02020603050405020304" pitchFamily="18" charset="-78"/>
              </a:rPr>
              <a:t>أكبار</a:t>
            </a:r>
            <a:r>
              <a:rPr lang="ar-SA" sz="2000" dirty="0">
                <a:latin typeface="Traditional Arabic" panose="02020603050405020304" pitchFamily="18" charset="-78"/>
                <a:cs typeface="Traditional Arabic" panose="02020603050405020304" pitchFamily="18" charset="-78"/>
              </a:rPr>
              <a:t>) لأن </a:t>
            </a:r>
            <a:r>
              <a:rPr lang="ar-SA" sz="2000" dirty="0" err="1">
                <a:latin typeface="Traditional Arabic" panose="02020603050405020304" pitchFamily="18" charset="-78"/>
                <a:cs typeface="Traditional Arabic" panose="02020603050405020304" pitchFamily="18" charset="-78"/>
              </a:rPr>
              <a:t>أكبار</a:t>
            </a:r>
            <a:r>
              <a:rPr lang="ar-SA" sz="2000" dirty="0">
                <a:latin typeface="Traditional Arabic" panose="02020603050405020304" pitchFamily="18" charset="-78"/>
                <a:cs typeface="Traditional Arabic" panose="02020603050405020304" pitchFamily="18" charset="-78"/>
              </a:rPr>
              <a:t> جمع (كبر</a:t>
            </a:r>
            <a:r>
              <a:rPr lang="ar-SA" sz="2000" dirty="0" smtClean="0">
                <a:latin typeface="Traditional Arabic" panose="02020603050405020304" pitchFamily="18" charset="-78"/>
                <a:cs typeface="Traditional Arabic" panose="02020603050405020304" pitchFamily="18" charset="-78"/>
              </a:rPr>
              <a:t>)</a:t>
            </a:r>
            <a:endParaRPr lang="ar-SA" sz="2000" dirty="0">
              <a:latin typeface="Traditional Arabic" panose="02020603050405020304" pitchFamily="18" charset="-78"/>
              <a:cs typeface="Traditional Arabic" panose="02020603050405020304" pitchFamily="18" charset="-78"/>
            </a:endParaRPr>
          </a:p>
          <a:p>
            <a:pPr marL="0" indent="0" algn="ctr">
              <a:buNone/>
            </a:pPr>
            <a:r>
              <a:rPr lang="ar-SA" sz="2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الإِنسانَ إذا كان أخرسَ لا يستطيعُ أن يقول بلسانه فإنه ينوي ذلك </a:t>
            </a:r>
            <a:r>
              <a:rPr lang="ar-SA" sz="20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بقلبه</a:t>
            </a:r>
          </a:p>
          <a:p>
            <a:pPr marL="0" indent="0" algn="ctr">
              <a:buNone/>
            </a:pPr>
            <a:endParaRPr lang="ar-SA" sz="2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ctr">
              <a:buNone/>
            </a:pPr>
            <a:endParaRPr lang="ar-SA" sz="20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ctr">
              <a:buNone/>
            </a:pPr>
            <a:endParaRPr lang="ar-SA" sz="2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ctr">
              <a:buNone/>
            </a:pPr>
            <a:endParaRPr lang="ar-SA" sz="2000" b="1" dirty="0" smtClean="0">
              <a:solidFill>
                <a:schemeClr val="accent6">
                  <a:lumMod val="60000"/>
                  <a:lumOff val="40000"/>
                </a:schemeClr>
              </a:solidFill>
              <a:latin typeface="Traditional Arabic" panose="02020603050405020304" pitchFamily="18" charset="-78"/>
              <a:cs typeface="Traditional Arabic" panose="02020603050405020304" pitchFamily="18" charset="-78"/>
            </a:endParaRPr>
          </a:p>
          <a:p>
            <a:pPr marL="0" indent="0" algn="ctr">
              <a:buNone/>
            </a:pPr>
            <a:r>
              <a:rPr lang="ar-SA" sz="2000" b="1" dirty="0" smtClean="0">
                <a:latin typeface="Traditional Arabic" panose="02020603050405020304" pitchFamily="18" charset="-78"/>
                <a:cs typeface="Traditional Arabic" panose="02020603050405020304" pitchFamily="18" charset="-78"/>
              </a:rPr>
              <a:t>المستحب </a:t>
            </a:r>
            <a:r>
              <a:rPr lang="ar-SA" sz="2000" b="1" dirty="0">
                <a:latin typeface="Traditional Arabic" panose="02020603050405020304" pitchFamily="18" charset="-78"/>
                <a:cs typeface="Traditional Arabic" panose="02020603050405020304" pitchFamily="18" charset="-78"/>
              </a:rPr>
              <a:t>للإنسان أن ينوع </a:t>
            </a:r>
            <a:r>
              <a:rPr lang="ar-SA" sz="2000" b="1" dirty="0" smtClean="0">
                <a:latin typeface="Traditional Arabic" panose="02020603050405020304" pitchFamily="18" charset="-78"/>
                <a:cs typeface="Traditional Arabic" panose="02020603050405020304" pitchFamily="18" charset="-78"/>
              </a:rPr>
              <a:t>مكان رفع اليدين تارة </a:t>
            </a:r>
            <a:r>
              <a:rPr lang="ar-SA" sz="2000" b="1" dirty="0">
                <a:latin typeface="Traditional Arabic" panose="02020603050405020304" pitchFamily="18" charset="-78"/>
                <a:cs typeface="Traditional Arabic" panose="02020603050405020304" pitchFamily="18" charset="-78"/>
              </a:rPr>
              <a:t>إلى الأذنين وتارة إلى المنكبين ولكن يكون الأغلب عليه إلى المنكبين لكثرة أحاديثه وشهرتها وصحتها</a:t>
            </a:r>
            <a:endParaRPr lang="ar-SA" sz="2000" b="1" dirty="0" smtClean="0">
              <a:latin typeface="Traditional Arabic" panose="02020603050405020304" pitchFamily="18" charset="-78"/>
              <a:cs typeface="Traditional Arabic" panose="02020603050405020304" pitchFamily="18" charset="-78"/>
            </a:endParaRPr>
          </a:p>
          <a:p>
            <a:pPr marL="0" indent="0" algn="ctr">
              <a:buNone/>
            </a:pPr>
            <a:endParaRPr lang="ar-SA" sz="2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ctr">
              <a:buNone/>
            </a:pPr>
            <a:endParaRPr lang="ar-SA" sz="2000" dirty="0">
              <a:latin typeface="Traditional Arabic" panose="02020603050405020304" pitchFamily="18" charset="-78"/>
              <a:cs typeface="Traditional Arabic" panose="02020603050405020304" pitchFamily="18" charset="-78"/>
            </a:endParaRPr>
          </a:p>
          <a:p>
            <a:endParaRPr lang="ar-SA" sz="2000" dirty="0"/>
          </a:p>
        </p:txBody>
      </p:sp>
      <p:graphicFrame>
        <p:nvGraphicFramePr>
          <p:cNvPr id="4" name="جدول 3"/>
          <p:cNvGraphicFramePr>
            <a:graphicFrameLocks noGrp="1"/>
          </p:cNvGraphicFramePr>
          <p:nvPr>
            <p:extLst>
              <p:ext uri="{D42A27DB-BD31-4B8C-83A1-F6EECF244321}">
                <p14:modId xmlns:p14="http://schemas.microsoft.com/office/powerpoint/2010/main" val="1022671254"/>
              </p:ext>
            </p:extLst>
          </p:nvPr>
        </p:nvGraphicFramePr>
        <p:xfrm>
          <a:off x="1892300" y="4452620"/>
          <a:ext cx="8128000" cy="944880"/>
        </p:xfrm>
        <a:graphic>
          <a:graphicData uri="http://schemas.openxmlformats.org/drawingml/2006/table">
            <a:tbl>
              <a:tblPr rtl="1" firstRow="1" bandRow="1">
                <a:tableStyleId>{5C22544A-7EE6-4342-B048-85BDC9FD1C3A}</a:tableStyleId>
              </a:tblPr>
              <a:tblGrid>
                <a:gridCol w="4064000"/>
                <a:gridCol w="4064000"/>
              </a:tblGrid>
              <a:tr h="635000">
                <a:tc>
                  <a:txBody>
                    <a:bodyPr/>
                    <a:lstStyle/>
                    <a:p>
                      <a:pPr algn="ctr" rtl="1"/>
                      <a:r>
                        <a:rPr lang="ar-SA" sz="2800" dirty="0" smtClean="0">
                          <a:solidFill>
                            <a:schemeClr val="tx1"/>
                          </a:solidFill>
                          <a:latin typeface="Traditional Arabic" panose="02020603050405020304" pitchFamily="18" charset="-78"/>
                          <a:cs typeface="Traditional Arabic" panose="02020603050405020304" pitchFamily="18" charset="-78"/>
                        </a:rPr>
                        <a:t>قال صاحب الروض المربع </a:t>
                      </a:r>
                      <a:endParaRPr lang="ar-SA" sz="280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SA" sz="2800" dirty="0" smtClean="0">
                          <a:solidFill>
                            <a:schemeClr val="tx1"/>
                          </a:solidFill>
                          <a:latin typeface="Traditional Arabic" panose="02020603050405020304" pitchFamily="18" charset="-78"/>
                          <a:cs typeface="Traditional Arabic" panose="02020603050405020304" pitchFamily="18" charset="-78"/>
                        </a:rPr>
                        <a:t>إن مططه كره مع بقاء المعنى</a:t>
                      </a:r>
                    </a:p>
                    <a:p>
                      <a:pPr algn="ctr" rtl="1"/>
                      <a:endParaRPr lang="ar-SA" sz="2800" dirty="0">
                        <a:solidFill>
                          <a:schemeClr val="tx1"/>
                        </a:solidFill>
                        <a:latin typeface="Traditional Arabic" panose="02020603050405020304" pitchFamily="18" charset="-78"/>
                        <a:cs typeface="Traditional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100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66000" y="2158016"/>
            <a:ext cx="2490724" cy="2807684"/>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0" y="2158016"/>
            <a:ext cx="1601724" cy="2642584"/>
          </a:xfrm>
          <a:prstGeom prst="rect">
            <a:avLst/>
          </a:prstGeom>
        </p:spPr>
      </p:pic>
    </p:spTree>
    <p:extLst>
      <p:ext uri="{BB962C8B-B14F-4D97-AF65-F5344CB8AC3E}">
        <p14:creationId xmlns:p14="http://schemas.microsoft.com/office/powerpoint/2010/main" val="23337043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2307</Words>
  <Application>Microsoft Office PowerPoint</Application>
  <PresentationFormat>ملء الشاشة</PresentationFormat>
  <Paragraphs>141</Paragraphs>
  <Slides>39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39</vt:i4>
      </vt:variant>
    </vt:vector>
  </HeadingPairs>
  <TitlesOfParts>
    <vt:vector size="45" baseType="lpstr">
      <vt:lpstr>Arial</vt:lpstr>
      <vt:lpstr>Calibri</vt:lpstr>
      <vt:lpstr>Calibri Light</vt:lpstr>
      <vt:lpstr>Times New Roman</vt:lpstr>
      <vt:lpstr>Traditional Arabic</vt:lpstr>
      <vt:lpstr>نسق Office</vt:lpstr>
      <vt:lpstr>صفة الصلاة</vt:lpstr>
      <vt:lpstr>عرض تقديمي في PowerPoint</vt:lpstr>
      <vt:lpstr>عرض تقديمي في PowerPoint</vt:lpstr>
      <vt:lpstr>عرض تقديمي في PowerPoint</vt:lpstr>
      <vt:lpstr>عرض تقديمي في PowerPoint</vt:lpstr>
      <vt:lpstr>يسن القيام عند "قد" أي من قد قامت الصلاة </vt:lpstr>
      <vt:lpstr>وتسوية الصف</vt:lpstr>
      <vt:lpstr>ويقول: الله أكبر رافعا يديه مضمومة الأصابع ممدودة حذو منكبيه كالسجود</vt:lpstr>
      <vt:lpstr>عرض تقديمي في PowerPoint</vt:lpstr>
      <vt:lpstr>ويسمع الإمام من خلفه كقراءته في أولتي غير الظهرين</vt:lpstr>
      <vt:lpstr>وغيره نفسه</vt:lpstr>
      <vt:lpstr> ثم يقبض كوع يسراه تحت سرته</vt:lpstr>
      <vt:lpstr>وينظر مسجده</vt:lpstr>
      <vt:lpstr> ثم يقول: سبحانك اللهم وبحمدك وتبارك اسمك وتعالى جدك ولا إله غيرك. </vt:lpstr>
      <vt:lpstr>ثم يستعيذ ثم يبسمل سرا وليست من الفاتحة</vt:lpstr>
      <vt:lpstr> ثم يقرأ الفاتحة</vt:lpstr>
      <vt:lpstr>فإن قطعها بذكر أو سكوت "غير مشروعين" وطال أو ترك منها تشديدة "أو حرفا" أو ترتيبا لزم "غير مأموم" إعادتها</vt:lpstr>
      <vt:lpstr> ويجهر الكل بآمين في الجهر</vt:lpstr>
      <vt:lpstr>ثم يقرأ بعدها سورة وتكون في الصبح من طوال المفصل ق وفي المغرب من قصاره وفي الباقي من أوساطه</vt:lpstr>
      <vt:lpstr> ولا تصح بقراءة خارجة عن مصحف عثمان</vt:lpstr>
      <vt:lpstr>ثم يركع مكبرا رافعا يديه </vt:lpstr>
      <vt:lpstr> ويضعهما على ركبتيه "مفرجتي الأصابع" مستويا ظهره ويقول: سبحان ربي العظيم </vt:lpstr>
      <vt:lpstr>ثم يرفع رأسه ويديه قائلا إمام ومنفرد: سمع الله لمن حمده وبعد قيامهما ربنا ولك الحمد ملء السماء وملء الأرض وملء ما شئت من شيء بعد ومأموم في رفعه: ربنا ولك الحمد فقط. </vt:lpstr>
      <vt:lpstr>ثم يخر مكبرا ساجدا "على سبعة أعضاء: رجليه" ثم ركبته ثم يديه ثم جبهته مع أنفه</vt:lpstr>
      <vt:lpstr> ولو مع حائل ليس من أعضاء سجوده</vt:lpstr>
      <vt:lpstr>عرض تقديمي في PowerPoint</vt:lpstr>
      <vt:lpstr>ويجافي عضديه عن جنبيه وبطنه عن فخذيه ويفرق ركبتيه </vt:lpstr>
      <vt:lpstr>ويقول: سبحان ربي الأعلى ثم يرفع رأسه مكبرا ويجلس مفترشا يسراه ناصبا يمناه ويقول رب اغفر لي ويسجد الثانية كالأولى. </vt:lpstr>
      <vt:lpstr>ثم يرفع مكبرا ناهضا على صدور قدميه معتمدا على ركبتيه إن سهل</vt:lpstr>
      <vt:lpstr>ويصلي الثانية كذلك ماعدا التحريمة والاستفتاح والتعوذ "وتجديد النية". </vt:lpstr>
      <vt:lpstr>عرض تقديمي في PowerPoint</vt:lpstr>
      <vt:lpstr>ثم يجلس مفترشا ويداه على فخذيه يقبض خنصر اليمنى وبنصرها ويحلق إبهامها مع الوسطى ويشير بسبابتها في تشهد ويبسط اليسرى ويقول: التحيات لله والصلوات والطيبات السلام عليك أيها النبي ورحمة الله وبركاته السلام علينا وعلى عباد الله الصالحين أشهد أن لا إله إلا الله وأشهد أن محمدا عبده ورسوله هذا التشهد الأول ثم يقول اللهم صل على محمد وعلى آل محمد كما صليت على إبراهيم إنك حميد مجيد وبارك على محمد وعلى آل محمد كما باركت على آل إبراهيم إنك حميد مجيد</vt:lpstr>
      <vt:lpstr> ويستعيذ من عذاب جهنم وعذاب القبر وفتنة المحيا والممات وفتنة المسيح الدجال</vt:lpstr>
      <vt:lpstr> ويدعو بما ورد</vt:lpstr>
      <vt:lpstr>ثم يسلم عن يمينه: السلام عليكم ورحمة الله وعن يساره كذلك.</vt:lpstr>
      <vt:lpstr>وإن كان في ثلاثية أو رباعية نهض مكبرا بعد التشهد الأول وصلى ما بقي كالثانية بالحمد فقط ثم يجلس في تشهده الأخير متوركا</vt:lpstr>
      <vt:lpstr>والمرأة مثله لكن تضم نفسها وتسدل رجليها في جانب يمينها. </vt:lpstr>
      <vt:lpstr>أعيدي صياغة الأقوال في المسألة مع نسبتها لأصحابها من خلال النص الفقهي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صفة الصلاة</dc:title>
  <dc:creator>A A</dc:creator>
  <cp:lastModifiedBy>A A</cp:lastModifiedBy>
  <cp:revision>15</cp:revision>
  <dcterms:created xsi:type="dcterms:W3CDTF">2018-09-13T08:09:00Z</dcterms:created>
  <dcterms:modified xsi:type="dcterms:W3CDTF">2018-09-14T14:08:23Z</dcterms:modified>
</cp:coreProperties>
</file>