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2"/>
  </p:sldMasterIdLst>
  <p:notesMasterIdLst>
    <p:notesMasterId r:id="rId17"/>
  </p:notesMasterIdLst>
  <p:sldIdLst>
    <p:sldId id="282" r:id="rId3"/>
    <p:sldId id="284" r:id="rId4"/>
    <p:sldId id="278" r:id="rId5"/>
    <p:sldId id="260" r:id="rId6"/>
    <p:sldId id="261" r:id="rId7"/>
    <p:sldId id="262" r:id="rId8"/>
    <p:sldId id="283" r:id="rId9"/>
    <p:sldId id="279" r:id="rId10"/>
    <p:sldId id="265" r:id="rId11"/>
    <p:sldId id="267" r:id="rId12"/>
    <p:sldId id="269" r:id="rId13"/>
    <p:sldId id="271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C0000"/>
    <a:srgbClr val="460000"/>
    <a:srgbClr val="006600"/>
    <a:srgbClr val="993300"/>
    <a:srgbClr val="7912EA"/>
    <a:srgbClr val="FFCA7B"/>
    <a:srgbClr val="0066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11" autoAdjust="0"/>
  </p:normalViewPr>
  <p:slideViewPr>
    <p:cSldViewPr snapToGrid="0">
      <p:cViewPr varScale="1">
        <p:scale>
          <a:sx n="72" d="100"/>
          <a:sy n="72" d="100"/>
        </p:scale>
        <p:origin x="17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270E68EB-1FAA-4340-95D1-17403F5957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F1D8D66-AFE6-4BE0-AFA0-0F0AC7CB1F9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5A3A3D8-B748-4F37-8095-425EA100198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1925A476-8DB0-48DD-B5D9-6E59360377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8522143D-B467-4A38-ACFF-61C7F918EF6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E7168F36-C826-4E5C-9EFB-EBCEBD3035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DFAE047-2B7B-452A-BA7E-4ADC78BA5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E273623-AA3D-4E55-B960-74FB531AD8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BE23BA7-1F5D-4B42-9E76-A336757EF9C5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57127EA-2329-4E09-885E-AA7C8EE09B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95FBF69-6332-4974-9B1C-C45FB4B79B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1409D88-D765-4835-ABA8-2EFE2248CF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2FFE80-2DD3-40B4-9DF5-8FA5BFBD0123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82B20E1-594B-475B-8A60-510188B630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94FC3869-96C5-48AD-9A75-0BBB9A5F3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5493F2DD-7F9F-4F73-A266-B81032844F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220816-AEFE-4778-80C8-14D9FFCD57AD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AA337E0-347D-4D47-BA7D-E70716CEB7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0EA35511-34F3-42A2-A1E5-93FAC3FD5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7B730C2-E5C5-47AF-9134-FF0E38933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F8AC8B-C000-43DF-8BC9-CC0059D2B799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CE212D4-6304-4A73-977C-4360939F9A0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735199E4-AB08-4AB8-9556-4E2CBFF69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D3DD6AB-5AB8-45CD-AA90-E2358F6DDA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3D12A8-C981-4F35-A955-1DD42B6D8085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8F6DD29-9B83-4226-A63A-858D60964B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5472F794-6A2F-4B11-B39D-02C1030CE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8BB0C3C-FDD9-4490-9EC6-6483204E77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A00528-B8D2-489B-B481-F3D84E02ED40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45024FDB-AD6E-491C-88A4-35D72E95B28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40A752D-E13F-4A6E-95F9-E9A638173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2DD2FA1-601F-45D0-9402-8DCC42C472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5B8CA0-5644-4222-95D2-7EACDD76E4CC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C796CD2-A580-4351-B0B9-EBAD21A3D7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FED9977-15E1-487A-B8F5-2C670C9E04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8CB144A-4675-4135-B426-8C8C3DAE83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52150D-23CD-492B-8347-C75A0F778A5B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3784CBC-31EB-42CD-901D-CC9ADE7D8A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1627A4B-9D51-4DB2-9CC9-7396DACA3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609D1E15-0B31-4387-AE07-AA37AF7F93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64EBCA-E045-4CB6-B972-6B47DC772729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36367DF-4254-44E3-BF17-83428E5DBE5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4741477-AE9F-4116-94E7-41DFE91E2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D67B77F-3861-4AB7-AD79-A5CAC149B3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783266F-9490-43CA-9BD9-B6DCFAE5D398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577546C-1A08-4C89-90A5-19BBD0F61B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02CCA40-236B-495F-8B0C-2C1C078B06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E2ABBE29-665E-428F-ACBB-BF57D32CE2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E0D7B7-1984-4D38-B903-399D6EA9A827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F1AC6DAE-BDEF-485C-9340-08DDBB62E8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6365837-2669-455C-9945-0A7A70072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E6280A3-D431-46BA-925E-E027F1AC7B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31281AC-BBF3-46D2-8C70-6966955513CA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73509A7-5102-4013-9F02-0BF01BD31D7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5AD17A6-FF04-4A43-90DB-D24A2E30B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5DE61AB-E454-4209-9EFA-F435EDC09A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91A3092-3329-4360-833D-86DDB42EC33B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6434EFC-2CB2-4859-929F-B4B0136D5D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CA22E37-BEFC-46D0-9E25-D0BB48F12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F4EECDB-6627-476A-BAE0-8EDA260F68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49C2BF-614B-44E0-A285-11CD865F2035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4FE4984-1D52-47D4-A392-9F795BE7F3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17753B8-622C-43C9-ADF6-3623C0890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0B05765-E4C5-41BC-9569-44B9B85B925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7250F224-454C-4C95-8F87-5ACE3BC8F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D739CF9F-DFBF-46AC-B58A-8B8D12F43C9D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kumimoji="1" lang="en-US" altLang="en-US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51CC48D8-0E98-46EA-ABB2-4E6BEC86B807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A8DF726E-360D-4093-9221-809EA1013DE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245DD312-64E7-4899-A343-B9ACEBE87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" name="Text Box 12">
            <a:extLst>
              <a:ext uri="{FF2B5EF4-FFF2-40B4-BE49-F238E27FC236}">
                <a16:creationId xmlns:a16="http://schemas.microsoft.com/office/drawing/2014/main" id="{29713AEE-7AF7-4ADD-B7D7-1BC1282F32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24600" y="6583363"/>
            <a:ext cx="27733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chemeClr val="hlink"/>
                </a:solidFill>
                <a:latin typeface="Times" panose="02020603050405020304" pitchFamily="18" charset="0"/>
              </a:rPr>
              <a:t>©The McGraw-Hill Companies, Inc. 2008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63F0C23B-3DCA-41A5-8DA4-EB888DEDC29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" y="6583363"/>
            <a:ext cx="1387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chemeClr val="tx1"/>
                </a:solidFill>
                <a:latin typeface="Times" panose="02020603050405020304" pitchFamily="18" charset="0"/>
              </a:rPr>
              <a:t>McGraw-Hill/Irwin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Chapter 1</a:t>
            </a:r>
          </a:p>
        </p:txBody>
      </p:sp>
      <p:sp>
        <p:nvSpPr>
          <p:cNvPr id="34827" name="AutoShap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Why Study Statistics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429759A0-05E6-4200-85A2-3595B4C432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1463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6D9BAC4-788C-4EA4-9017-6FB41921BD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F5690F5-08EC-4F31-8D41-D72F587A40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DEB11-AA79-4FA6-B5A1-8812E62BA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763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457200"/>
            <a:ext cx="1998662" cy="5629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57200"/>
            <a:ext cx="5846763" cy="5629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4E37D2A-127C-4066-A58E-765175E5D72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370E4D9-DF25-4B0A-96CA-615D707B1F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BB77-8BDD-4925-958D-A9868EC71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369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337BE3E-855D-4B99-AC08-BC6E5FD2C98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F414F7F-1A4D-44A0-B845-B2EBC9CF3E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C2A2A-FDA3-4520-AF92-70ABB13F2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708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6BCE79B-C15A-41F7-810F-8314F2DE08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B599E64-D72E-4BBA-9127-FF81C08C19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710D7-47C4-4BBF-9824-11C730C4E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1811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770313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905000"/>
            <a:ext cx="3770312" cy="418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5C39073-5FE8-4FE1-BDC4-78F08DEF08A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739F001-4981-4BE9-8C8B-321E35EE28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469D-A291-4B15-9CFF-56CE0A316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039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BF53B1F-82EC-44C1-8A0F-8128536875A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38385E2F-FA21-459E-8A28-0E899AE46C6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CBC55-7A22-41B8-A797-087762FB4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798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6752CB14-6233-4B35-A1B3-72E8547C9A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A19D987-2D43-41A1-B071-EAEF21BF278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67EF6-960E-4110-AB40-27BF16763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8830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D2CD012E-FF17-474D-8933-3595C796FF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61E670C6-31B0-49A0-BB2E-748608AD1F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D313A-14A3-4660-BDD1-7311C1BBF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51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E18F9C4-0889-4EBA-8AD0-EEE9CCD42E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3F4B0D5-E696-4476-AD56-CE9815C08B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B86F-FA73-426A-8C0A-29787B430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311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BCE80E3-C2D4-43F4-9E5B-C00318600BD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96ECD3A-22A0-4934-BB57-1CFC703552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91694-9103-4C03-8665-0FC7AD535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54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3141AF-A57D-491D-A783-98766AB2F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defRPr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" name="Freeform 3">
            <a:extLst>
              <a:ext uri="{FF2B5EF4-FFF2-40B4-BE49-F238E27FC236}">
                <a16:creationId xmlns:a16="http://schemas.microsoft.com/office/drawing/2014/main" id="{6688A839-0D0A-4DAC-A797-0188690DE694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3886200" cy="685800"/>
          </a:xfrm>
          <a:custGeom>
            <a:avLst/>
            <a:gdLst>
              <a:gd name="T0" fmla="*/ 1728 w 1728"/>
              <a:gd name="T1" fmla="*/ 0 h 735"/>
              <a:gd name="T2" fmla="*/ 1728 w 1728"/>
              <a:gd name="T3" fmla="*/ 480 h 735"/>
              <a:gd name="T4" fmla="*/ 380 w 1728"/>
              <a:gd name="T5" fmla="*/ 482 h 735"/>
              <a:gd name="T6" fmla="*/ 354 w 1728"/>
              <a:gd name="T7" fmla="*/ 480 h 735"/>
              <a:gd name="T8" fmla="*/ 308 w 1728"/>
              <a:gd name="T9" fmla="*/ 489 h 735"/>
              <a:gd name="T10" fmla="*/ 246 w 1728"/>
              <a:gd name="T11" fmla="*/ 531 h 735"/>
              <a:gd name="T12" fmla="*/ 206 w 1728"/>
              <a:gd name="T13" fmla="*/ 597 h 735"/>
              <a:gd name="T14" fmla="*/ 192 w 1728"/>
              <a:gd name="T15" fmla="*/ 666 h 735"/>
              <a:gd name="T16" fmla="*/ 192 w 1728"/>
              <a:gd name="T17" fmla="*/ 735 h 735"/>
              <a:gd name="T18" fmla="*/ 0 w 1728"/>
              <a:gd name="T19" fmla="*/ 735 h 735"/>
              <a:gd name="T20" fmla="*/ 0 w 1728"/>
              <a:gd name="T21" fmla="*/ 480 h 735"/>
              <a:gd name="T22" fmla="*/ 0 w 1728"/>
              <a:gd name="T23" fmla="*/ 0 h 735"/>
              <a:gd name="T24" fmla="*/ 1728 w 1728"/>
              <a:gd name="T25" fmla="*/ 0 h 7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728" h="735">
                <a:moveTo>
                  <a:pt x="1728" y="0"/>
                </a:moveTo>
                <a:lnTo>
                  <a:pt x="1728" y="480"/>
                </a:lnTo>
                <a:lnTo>
                  <a:pt x="380" y="482"/>
                </a:lnTo>
                <a:lnTo>
                  <a:pt x="354" y="480"/>
                </a:lnTo>
                <a:lnTo>
                  <a:pt x="308" y="489"/>
                </a:lnTo>
                <a:cubicBezTo>
                  <a:pt x="290" y="498"/>
                  <a:pt x="263" y="513"/>
                  <a:pt x="246" y="531"/>
                </a:cubicBezTo>
                <a:cubicBezTo>
                  <a:pt x="229" y="549"/>
                  <a:pt x="215" y="574"/>
                  <a:pt x="206" y="597"/>
                </a:cubicBezTo>
                <a:cubicBezTo>
                  <a:pt x="197" y="620"/>
                  <a:pt x="194" y="643"/>
                  <a:pt x="192" y="666"/>
                </a:cubicBezTo>
                <a:lnTo>
                  <a:pt x="192" y="735"/>
                </a:lnTo>
                <a:lnTo>
                  <a:pt x="0" y="735"/>
                </a:lnTo>
                <a:lnTo>
                  <a:pt x="0" y="480"/>
                </a:lnTo>
                <a:lnTo>
                  <a:pt x="0" y="0"/>
                </a:lnTo>
                <a:lnTo>
                  <a:pt x="172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10796698-2FFF-4231-B140-384A0E6DA36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8600" y="1371600"/>
            <a:ext cx="7391400" cy="319088"/>
            <a:chOff x="144" y="1104"/>
            <a:chExt cx="4656" cy="201"/>
          </a:xfrm>
        </p:grpSpPr>
        <p:sp>
          <p:nvSpPr>
            <p:cNvPr id="1033" name="AutoShape 5">
              <a:extLst>
                <a:ext uri="{FF2B5EF4-FFF2-40B4-BE49-F238E27FC236}">
                  <a16:creationId xmlns:a16="http://schemas.microsoft.com/office/drawing/2014/main" id="{AED2D201-3F84-4B57-8C1D-FBA590186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104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AutoShape 6">
              <a:extLst>
                <a:ext uri="{FF2B5EF4-FFF2-40B4-BE49-F238E27FC236}">
                  <a16:creationId xmlns:a16="http://schemas.microsoft.com/office/drawing/2014/main" id="{8396D83C-09CA-464F-AFD7-B80E0BA1045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4" y="1104"/>
              <a:ext cx="248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defRPr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3799" name="AutoShape 7">
            <a:extLst>
              <a:ext uri="{FF2B5EF4-FFF2-40B4-BE49-F238E27FC236}">
                <a16:creationId xmlns:a16="http://schemas.microsoft.com/office/drawing/2014/main" id="{8295739C-302A-4F6D-BE5A-EE3CDFB11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7924800" cy="9144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B15FA701-F87E-4744-801A-514B5E6AB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69302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CDAC3E4C-66E3-4AD2-8C16-2B12539F4B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02" name="Rectangle 10">
            <a:extLst>
              <a:ext uri="{FF2B5EF4-FFF2-40B4-BE49-F238E27FC236}">
                <a16:creationId xmlns:a16="http://schemas.microsoft.com/office/drawing/2014/main" id="{BE11989B-0D57-4ED8-A7F5-B0300F0131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27800"/>
            <a:ext cx="44926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ED31C0F-A31B-4B65-8122-C3A846748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8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8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  <p:bldP spid="33800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8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4B43223E-C722-406F-902C-37E9D1EE8F2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3600" y="3535363"/>
            <a:ext cx="4013200" cy="1214437"/>
          </a:xfrm>
        </p:spPr>
        <p:txBody>
          <a:bodyPr/>
          <a:lstStyle/>
          <a:p>
            <a:r>
              <a:rPr lang="en-US" altLang="en-US" sz="2000">
                <a:solidFill>
                  <a:schemeClr val="tx1"/>
                </a:solidFill>
              </a:rPr>
              <a:t>Douglas Lind,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William Marchal &amp;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Samuel Wathen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96BDF87C-42E1-4287-AE24-5A1EF73EB28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746125" y="990600"/>
            <a:ext cx="8169275" cy="1905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/>
              <a:t>Statistical Techniques in Business &amp; Economics</a:t>
            </a:r>
            <a:br>
              <a:rPr lang="en-US" dirty="0"/>
            </a:br>
            <a:endParaRPr lang="en-US" sz="3200" dirty="0">
              <a:solidFill>
                <a:srgbClr val="006600"/>
              </a:solidFill>
            </a:endParaRP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CB73DE3A-60EF-41DE-A0F4-A42D5E574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3833813"/>
            <a:ext cx="21717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A7B8E2B-8328-4A82-BE55-B7DAC136D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3200"/>
              <a:t>Quantitative Variables - Classifications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8DE43AA-AE41-44FF-A2A2-7FBAADE0F0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1905000"/>
            <a:ext cx="8442325" cy="4462463"/>
          </a:xfrm>
        </p:spPr>
        <p:txBody>
          <a:bodyPr lIns="92075" tIns="46038" rIns="92075" bIns="46038"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Quantitative variables can be classified as either </a:t>
            </a:r>
            <a:r>
              <a:rPr lang="en-US" dirty="0">
                <a:solidFill>
                  <a:schemeClr val="accent1"/>
                </a:solidFill>
              </a:rPr>
              <a:t>discrete</a:t>
            </a:r>
            <a:r>
              <a:rPr lang="en-US" dirty="0"/>
              <a:t> or </a:t>
            </a:r>
            <a:r>
              <a:rPr lang="en-US" dirty="0">
                <a:solidFill>
                  <a:schemeClr val="accent1"/>
                </a:solidFill>
              </a:rPr>
              <a:t>continuous</a:t>
            </a:r>
            <a:r>
              <a:rPr lang="en-US" dirty="0"/>
              <a:t>. </a:t>
            </a:r>
          </a:p>
          <a:p>
            <a:pPr marL="457200" indent="-457200" eaLnBrk="1" hangingPunct="1">
              <a:lnSpc>
                <a:spcPct val="80000"/>
              </a:lnSpc>
              <a:buFont typeface="Wingdings" panose="05000000000000000000" pitchFamily="2" charset="2"/>
              <a:buAutoNum type="alphaUcPeriod"/>
              <a:defRPr/>
            </a:pPr>
            <a:r>
              <a:rPr lang="en-US" dirty="0">
                <a:solidFill>
                  <a:schemeClr val="accent1"/>
                </a:solidFill>
              </a:rPr>
              <a:t>Discrete variables</a:t>
            </a:r>
            <a:r>
              <a:rPr lang="en-US" dirty="0">
                <a:solidFill>
                  <a:srgbClr val="4DB14B"/>
                </a:solidFill>
              </a:rPr>
              <a:t>:</a:t>
            </a:r>
            <a:r>
              <a:rPr lang="en-US" dirty="0"/>
              <a:t> can only assume certain values and there are usually “gaps” between values.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solidFill>
                  <a:schemeClr val="accent1"/>
                </a:solidFill>
              </a:rPr>
              <a:t>EXAMPLE</a:t>
            </a:r>
            <a:r>
              <a:rPr lang="en-US" dirty="0">
                <a:solidFill>
                  <a:srgbClr val="FF3101"/>
                </a:solidFill>
              </a:rPr>
              <a:t>:</a:t>
            </a:r>
            <a:r>
              <a:rPr lang="en-US" dirty="0"/>
              <a:t> the number of bedrooms in a house, or the number of hammers sold at the local Home Depot (1,2,3,…,etc).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1"/>
                </a:solidFill>
              </a:rPr>
              <a:t>B. Continuous variable</a:t>
            </a:r>
            <a:r>
              <a:rPr lang="en-US" dirty="0"/>
              <a:t> can assume any value within a specified range.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dirty="0">
                <a:solidFill>
                  <a:schemeClr val="accent1"/>
                </a:solidFill>
              </a:rPr>
              <a:t>EXAMPLE:</a:t>
            </a:r>
            <a:r>
              <a:rPr lang="en-US" sz="2800" dirty="0"/>
              <a:t> The pressure in a tire, the weight of a pork chop, or the height of students in a class. </a:t>
            </a:r>
            <a:endParaRPr lang="en-US" sz="2800" dirty="0">
              <a:solidFill>
                <a:srgbClr val="4DB14B"/>
              </a:solidFill>
            </a:endParaRPr>
          </a:p>
        </p:txBody>
      </p:sp>
      <p:sp>
        <p:nvSpPr>
          <p:cNvPr id="22532" name="Slide Number Placeholder 4">
            <a:extLst>
              <a:ext uri="{FF2B5EF4-FFF2-40B4-BE49-F238E27FC236}">
                <a16:creationId xmlns:a16="http://schemas.microsoft.com/office/drawing/2014/main" id="{73D86BD5-A69C-44B4-BAE6-8C8A4CC94C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A26950-CD13-4485-9D47-E481981B2B83}" type="slidenum">
              <a:rPr lang="en-US" altLang="en-US" sz="1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B4F04AE5-4BB0-4877-B14B-7587D4B71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ar-EG" altLang="en-US" sz="1400" b="1" i="1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EB062708-8B12-4534-A43F-5DB5480EC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63" y="2728913"/>
            <a:ext cx="8099425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  <a:p>
            <a:pPr>
              <a:buClr>
                <a:srgbClr val="404960"/>
              </a:buClr>
              <a:buSzPct val="65000"/>
              <a:buFont typeface="Wingdings" panose="05000000000000000000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b="1" i="1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CC6113D-005A-47BD-B026-BF5BE55C4A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/>
              <a:t>Summary of Types of Variables</a:t>
            </a:r>
          </a:p>
        </p:txBody>
      </p:sp>
      <p:pic>
        <p:nvPicPr>
          <p:cNvPr id="24579" name="Picture 6">
            <a:extLst>
              <a:ext uri="{FF2B5EF4-FFF2-40B4-BE49-F238E27FC236}">
                <a16:creationId xmlns:a16="http://schemas.microsoft.com/office/drawing/2014/main" id="{B0BB5F19-BD16-4204-BD40-54151871E3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7875" y="2193925"/>
            <a:ext cx="7146925" cy="4100513"/>
          </a:xfrm>
          <a:noFill/>
        </p:spPr>
      </p:pic>
      <p:sp>
        <p:nvSpPr>
          <p:cNvPr id="24580" name="Slide Number Placeholder 4">
            <a:extLst>
              <a:ext uri="{FF2B5EF4-FFF2-40B4-BE49-F238E27FC236}">
                <a16:creationId xmlns:a16="http://schemas.microsoft.com/office/drawing/2014/main" id="{733EFEBB-C2BB-40B7-9ED4-2B517843F2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F4C090-AE26-497F-B50F-D924DF4FCD0B}" type="slidenum">
              <a:rPr lang="en-US" altLang="en-US" sz="1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B1F49A81-1CBA-40D2-BA15-E30F5A239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ar-EG" altLang="en-US" sz="1400" b="1" i="1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79E6DDD-F497-4836-9828-46CEDC0773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/>
              <a:t>Four Levels of Measurement</a:t>
            </a:r>
          </a:p>
        </p:txBody>
      </p:sp>
      <p:sp>
        <p:nvSpPr>
          <p:cNvPr id="14340" name="Rectangle 8">
            <a:extLst>
              <a:ext uri="{FF2B5EF4-FFF2-40B4-BE49-F238E27FC236}">
                <a16:creationId xmlns:a16="http://schemas.microsoft.com/office/drawing/2014/main" id="{85240457-3AB2-4B43-8E05-00DA3FB070B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73075" y="1768475"/>
            <a:ext cx="4205288" cy="50895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>
                <a:solidFill>
                  <a:schemeClr val="accent1"/>
                </a:solidFill>
              </a:rPr>
              <a:t>Nominal level - </a:t>
            </a:r>
            <a:r>
              <a:rPr lang="en-US" sz="2000"/>
              <a:t>data that is classified into categories and cannot be arranged in any particular order.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>
                <a:solidFill>
                  <a:schemeClr val="accent1"/>
                </a:solidFill>
              </a:rPr>
              <a:t>	EXAMPLES:</a:t>
            </a:r>
            <a:r>
              <a:rPr lang="en-US" sz="2000"/>
              <a:t> eye color, gender, religious affiliation.</a:t>
            </a:r>
            <a:endParaRPr lang="en-US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>
                <a:solidFill>
                  <a:schemeClr val="accent1"/>
                </a:solidFill>
              </a:rPr>
              <a:t>Ordinal level –</a:t>
            </a:r>
            <a:r>
              <a:rPr lang="en-US" sz="2000"/>
              <a:t> involves data arranged in some order, but the differences between data values cannot be determined or are meaningless.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>
                <a:solidFill>
                  <a:schemeClr val="accent1"/>
                </a:solidFill>
              </a:rPr>
              <a:t>	EXAMPLE:</a:t>
            </a:r>
            <a:r>
              <a:rPr lang="en-US" sz="2000"/>
              <a:t> During a taste test of 4 soft drinks, Mellow Yellow was ranked number 1, Sprite number 2, Seven-up number 3, and Orange Crush number 4.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/>
          </a:p>
        </p:txBody>
      </p:sp>
      <p:sp>
        <p:nvSpPr>
          <p:cNvPr id="14341" name="Rectangle 9">
            <a:extLst>
              <a:ext uri="{FF2B5EF4-FFF2-40B4-BE49-F238E27FC236}">
                <a16:creationId xmlns:a16="http://schemas.microsoft.com/office/drawing/2014/main" id="{F947A986-47C8-40C8-9420-93495AD691F3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587875" y="1752600"/>
            <a:ext cx="4327525" cy="46323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>
                <a:solidFill>
                  <a:schemeClr val="accent1"/>
                </a:solidFill>
              </a:rPr>
              <a:t>Interval level - </a:t>
            </a:r>
            <a:r>
              <a:rPr lang="en-US" sz="2000"/>
              <a:t>similar to the ordinal level, with the additional property that meaningful amounts of differences between data values can be determined. There is no natural zero point.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>
                <a:solidFill>
                  <a:schemeClr val="accent1"/>
                </a:solidFill>
              </a:rPr>
              <a:t>	EXAMPLE:</a:t>
            </a:r>
            <a:r>
              <a:rPr lang="en-US" sz="2000"/>
              <a:t> Temperature on the Fahrenheit scale.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>
                <a:solidFill>
                  <a:schemeClr val="accent1"/>
                </a:solidFill>
              </a:rPr>
              <a:t>Ratio level - </a:t>
            </a:r>
            <a:r>
              <a:rPr lang="en-US" sz="2000"/>
              <a:t>the interval level with an inherent zero starting point.  Differences and ratios are meaningful for this level of measurement.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>
                <a:solidFill>
                  <a:schemeClr val="accent1"/>
                </a:solidFill>
              </a:rPr>
              <a:t>	EXAMPLES:</a:t>
            </a:r>
            <a:r>
              <a:rPr lang="en-US" sz="2000">
                <a:solidFill>
                  <a:srgbClr val="FF3101"/>
                </a:solidFill>
              </a:rPr>
              <a:t> </a:t>
            </a:r>
            <a:r>
              <a:rPr lang="en-US" sz="2000"/>
              <a:t>Monthly income of surgeons, or distance traveled by manufacturer’s representatives per month.</a:t>
            </a:r>
            <a:endParaRPr lang="en-US" sz="2000" b="1" i="1">
              <a:solidFill>
                <a:srgbClr val="FFCC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800"/>
          </a:p>
        </p:txBody>
      </p:sp>
      <p:sp>
        <p:nvSpPr>
          <p:cNvPr id="26629" name="Slide Number Placeholder 5">
            <a:extLst>
              <a:ext uri="{FF2B5EF4-FFF2-40B4-BE49-F238E27FC236}">
                <a16:creationId xmlns:a16="http://schemas.microsoft.com/office/drawing/2014/main" id="{B1A1FB8B-5379-43FD-829E-E240A70DA2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D4EC12-B8A6-465E-B9FD-17FA33EA7FE7}" type="slidenum">
              <a:rPr lang="en-US" altLang="en-US" sz="1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1F39EC44-16CA-4A32-A23C-EEF3658C8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ar-EG" altLang="en-US" sz="1400" b="1" i="1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26631" name="Rectangle 10">
            <a:extLst>
              <a:ext uri="{FF2B5EF4-FFF2-40B4-BE49-F238E27FC236}">
                <a16:creationId xmlns:a16="http://schemas.microsoft.com/office/drawing/2014/main" id="{4C2EA4F4-5B39-4F8D-A871-CEC5CF76B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5" y="1885950"/>
            <a:ext cx="36861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ar-EG" altLang="en-US" sz="18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5">
            <a:extLst>
              <a:ext uri="{FF2B5EF4-FFF2-40B4-BE49-F238E27FC236}">
                <a16:creationId xmlns:a16="http://schemas.microsoft.com/office/drawing/2014/main" id="{ECA69FC0-4DA2-4488-8579-BA6D74709C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3875" y="590550"/>
            <a:ext cx="79248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/>
              <a:t>Summary of the Characteristics for Levels of Measurement</a:t>
            </a:r>
          </a:p>
        </p:txBody>
      </p:sp>
      <p:pic>
        <p:nvPicPr>
          <p:cNvPr id="28675" name="Picture 4">
            <a:extLst>
              <a:ext uri="{FF2B5EF4-FFF2-40B4-BE49-F238E27FC236}">
                <a16:creationId xmlns:a16="http://schemas.microsoft.com/office/drawing/2014/main" id="{B1DF24E5-7DA5-456E-AB37-78B94ADDAE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8563" y="2390775"/>
            <a:ext cx="6972300" cy="3209925"/>
          </a:xfrm>
          <a:noFill/>
        </p:spPr>
      </p:pic>
      <p:sp>
        <p:nvSpPr>
          <p:cNvPr id="28676" name="Slide Number Placeholder 4">
            <a:extLst>
              <a:ext uri="{FF2B5EF4-FFF2-40B4-BE49-F238E27FC236}">
                <a16:creationId xmlns:a16="http://schemas.microsoft.com/office/drawing/2014/main" id="{F8745E76-7976-4C82-BFE2-0244BA09F9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E24D18-AAD8-4B5F-982A-93F00FBF3CC3}" type="slidenum">
              <a:rPr lang="en-US" altLang="en-US" sz="1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extLst>
              <a:ext uri="{FF2B5EF4-FFF2-40B4-BE49-F238E27FC236}">
                <a16:creationId xmlns:a16="http://schemas.microsoft.com/office/drawing/2014/main" id="{79FC8217-C791-4EA4-8771-7FD9EA4D4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750" y="3124200"/>
            <a:ext cx="7924800" cy="914400"/>
          </a:xfrm>
        </p:spPr>
        <p:txBody>
          <a:bodyPr/>
          <a:lstStyle/>
          <a:p>
            <a:pPr algn="ctr" eaLnBrk="1" hangingPunct="1"/>
            <a:r>
              <a:rPr lang="en-US" altLang="en-US"/>
              <a:t>End of Chapter 1</a:t>
            </a: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E4D7BC06-0A4C-447B-B991-E95E71E642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A53B7E-CFC8-44C8-9FBA-87B9D8899D31}" type="slidenum">
              <a:rPr lang="en-US" altLang="en-US" sz="1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18C89074-1B7A-43E5-9D74-F7BC211D36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1</a:t>
            </a:r>
          </a:p>
        </p:txBody>
      </p:sp>
      <p:sp>
        <p:nvSpPr>
          <p:cNvPr id="6147" name="AutoShape 2">
            <a:extLst>
              <a:ext uri="{FF2B5EF4-FFF2-40B4-BE49-F238E27FC236}">
                <a16:creationId xmlns:a16="http://schemas.microsoft.com/office/drawing/2014/main" id="{E68F432D-421D-417D-8EDD-BF4C3C4EB9D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Statistics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9557FCFF-5173-4442-B4C5-1CCE62620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3833813"/>
            <a:ext cx="21717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extLst>
              <a:ext uri="{FF2B5EF4-FFF2-40B4-BE49-F238E27FC236}">
                <a16:creationId xmlns:a16="http://schemas.microsoft.com/office/drawing/2014/main" id="{47FE93CF-7F0D-479E-9C77-4668D8073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GOALS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825D77E-58C7-4C8B-93F9-DCA1F6FAF5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0100" y="1962150"/>
            <a:ext cx="7693025" cy="4181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Understand why we study statistics.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Explain what is meant by descriptive statistics and inferential statistics.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Distinguish between a qualitative variable and a quantitative variable.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Describe how a discrete variable is different from a continuous variable.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Distinguish among the nominal, ordinal, interval, and ratio levels of measurement.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</p:txBody>
      </p:sp>
      <p:sp>
        <p:nvSpPr>
          <p:cNvPr id="8196" name="Slide Number Placeholder 4">
            <a:extLst>
              <a:ext uri="{FF2B5EF4-FFF2-40B4-BE49-F238E27FC236}">
                <a16:creationId xmlns:a16="http://schemas.microsoft.com/office/drawing/2014/main" id="{F2DF0A42-6C35-4F91-A937-C93C1F59F2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0EC58C-3A8E-46BF-904D-5AC17C411180}" type="slidenum">
              <a:rPr lang="en-US" altLang="en-US" sz="1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31FFF86-6450-434A-9873-90CF4FB8E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/>
              <a:t>What is Meant by Statistics?</a:t>
            </a:r>
            <a:endParaRPr lang="en-US" altLang="en-US">
              <a:solidFill>
                <a:srgbClr val="006633"/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62E6A44-B06B-4CBA-BDF9-2CBA25628B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0100" y="2166938"/>
            <a:ext cx="7410450" cy="3395662"/>
          </a:xfrm>
        </p:spPr>
        <p:txBody>
          <a:bodyPr lIns="92075" tIns="46038" rIns="92075" bIns="46038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7912EA"/>
                </a:solidFill>
              </a:rPr>
              <a:t>	</a:t>
            </a:r>
            <a:r>
              <a:rPr lang="en-US" altLang="en-US" sz="3600" i="1">
                <a:solidFill>
                  <a:schemeClr val="accent1"/>
                </a:solidFill>
              </a:rPr>
              <a:t>Statistics</a:t>
            </a:r>
            <a:r>
              <a:rPr lang="en-US" altLang="en-US" sz="3600" i="1"/>
              <a:t> </a:t>
            </a:r>
            <a:r>
              <a:rPr lang="en-US" altLang="en-US" sz="3600"/>
              <a:t>is the science of collecting, organizing, presenting, analyzing, and interpreting numerical data to assist in making more effective decisions.</a:t>
            </a:r>
            <a:r>
              <a:rPr lang="en-US" altLang="en-US" sz="3600" i="1"/>
              <a:t> </a:t>
            </a:r>
          </a:p>
        </p:txBody>
      </p:sp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F45CF9A0-DBED-4163-B5D2-08FDC475BC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2582E6-B6FB-4F94-ADC6-850E7961F653}" type="slidenum">
              <a:rPr lang="en-US" altLang="en-US" sz="1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10245" name="Rectangle 4">
            <a:extLst>
              <a:ext uri="{FF2B5EF4-FFF2-40B4-BE49-F238E27FC236}">
                <a16:creationId xmlns:a16="http://schemas.microsoft.com/office/drawing/2014/main" id="{782FC76D-DFD5-44B0-9789-3F211756E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ar-EG" altLang="en-US" sz="1400" b="1" i="1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1868652-DD04-4FC2-84B3-F01540165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/>
              <a:t>Who Uses Statistics?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A659D00-FEBA-4F05-BACB-D8835B6A5F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00125" y="2085975"/>
            <a:ext cx="6597650" cy="3395663"/>
          </a:xfrm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/>
              <a:t>	</a:t>
            </a:r>
            <a:r>
              <a:rPr lang="en-US" sz="3200"/>
              <a:t>Statistical techniques are used extensively by marketing, accounting, quality control, consumers, professional sports people, hospital administrators, educators, politicians, physicians, etc...</a:t>
            </a:r>
          </a:p>
        </p:txBody>
      </p:sp>
      <p:sp>
        <p:nvSpPr>
          <p:cNvPr id="12292" name="Slide Number Placeholder 4">
            <a:extLst>
              <a:ext uri="{FF2B5EF4-FFF2-40B4-BE49-F238E27FC236}">
                <a16:creationId xmlns:a16="http://schemas.microsoft.com/office/drawing/2014/main" id="{9E42B51F-D628-4F68-9DF5-30AD7ECE56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AAF4BF-9E15-45FD-ACB8-708D25DDB7FC}" type="slidenum">
              <a:rPr lang="en-US" altLang="en-US" sz="1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5099C0A8-8E2F-437F-A187-B35196E14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ar-EG" altLang="en-US" sz="1400" b="1" i="1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28DA4C7-A944-4A68-B835-59B2F1268D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 sz="3200"/>
              <a:t>Types of Statistics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65809EA-A1DB-47B4-B6CF-313CE6D143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9625" y="2073275"/>
            <a:ext cx="7927975" cy="4327525"/>
          </a:xfrm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chemeClr val="accent1"/>
                </a:solidFill>
              </a:rPr>
              <a:t>1.Descriptive Statistics - </a:t>
            </a:r>
            <a:r>
              <a:rPr lang="en-US" altLang="en-US" sz="3200"/>
              <a:t>methods of organizing, summarizing, and presenting data in an informative way. 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</a:rPr>
              <a:t>EXAMPLE 1</a:t>
            </a:r>
            <a:r>
              <a:rPr lang="en-US" altLang="en-US" sz="2800">
                <a:solidFill>
                  <a:srgbClr val="FF3101"/>
                </a:solidFill>
              </a:rPr>
              <a:t>:</a:t>
            </a:r>
            <a:r>
              <a:rPr lang="en-US" altLang="en-US" sz="2800"/>
              <a:t> A Gallup poll found that 49% of the people in a survey knew the name of the first book of the Bible. The statistic 49 describes the number out of every 100 persons who knew the answer.</a:t>
            </a:r>
            <a:endParaRPr lang="en-US" altLang="en-US" sz="1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/>
          </a:p>
        </p:txBody>
      </p:sp>
      <p:sp>
        <p:nvSpPr>
          <p:cNvPr id="14340" name="Slide Number Placeholder 4">
            <a:extLst>
              <a:ext uri="{FF2B5EF4-FFF2-40B4-BE49-F238E27FC236}">
                <a16:creationId xmlns:a16="http://schemas.microsoft.com/office/drawing/2014/main" id="{B96E2491-5DBF-4721-9D68-6396481759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94C9BE-6856-443C-B5F3-134382BE02EE}" type="slidenum">
              <a:rPr lang="en-US" altLang="en-US" sz="1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1B5C1DE7-9B2C-4F36-94AC-085837DC7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ar-EG" altLang="en-US" sz="1400" b="1" i="1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15185258-4A78-4690-86D2-792B68F7B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>
              <a:defRPr/>
            </a:pPr>
            <a:r>
              <a:rPr lang="en-US" sz="3200"/>
              <a:t>Types of Statistics – Descriptive Statistics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3966762-9C38-4F78-95E1-11907D3390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9625" y="1870075"/>
            <a:ext cx="7927975" cy="4530725"/>
          </a:xfrm>
        </p:spPr>
        <p:txBody>
          <a:bodyPr lIns="92075" tIns="46038" rIns="92075" bIns="46038"/>
          <a:lstStyle/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400" dirty="0"/>
          </a:p>
          <a:p>
            <a:pPr marL="342900" lvl="2" indent="-3429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accent1"/>
                </a:solidFill>
              </a:rPr>
              <a:t>EXAMPLE 2</a:t>
            </a:r>
            <a:r>
              <a:rPr lang="en-US" sz="2800" dirty="0">
                <a:solidFill>
                  <a:srgbClr val="FF3101"/>
                </a:solidFill>
              </a:rPr>
              <a:t>:</a:t>
            </a:r>
            <a:r>
              <a:rPr lang="en-US" sz="2800" dirty="0"/>
              <a:t> According to Consumer Reports, General Electric washing machine owners reported 9 problems per 100 machines during 2001. The statistic 9 describes the number of problems out of every 100 machines.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1"/>
                </a:solidFill>
              </a:rPr>
              <a:t>2.Inferential Statistics:</a:t>
            </a:r>
            <a:r>
              <a:rPr lang="en-US" dirty="0"/>
              <a:t> A decision, estimate, prediction, or generalization about a </a:t>
            </a:r>
            <a:r>
              <a:rPr lang="en-US" dirty="0">
                <a:solidFill>
                  <a:schemeClr val="accent1"/>
                </a:solidFill>
              </a:rPr>
              <a:t>population,</a:t>
            </a:r>
            <a:r>
              <a:rPr lang="en-US" dirty="0"/>
              <a:t> based on a </a:t>
            </a:r>
            <a:r>
              <a:rPr lang="en-US" dirty="0">
                <a:solidFill>
                  <a:schemeClr val="accent1"/>
                </a:solidFill>
              </a:rPr>
              <a:t>sample.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3600" dirty="0"/>
          </a:p>
        </p:txBody>
      </p:sp>
      <p:sp>
        <p:nvSpPr>
          <p:cNvPr id="16388" name="Slide Number Placeholder 4">
            <a:extLst>
              <a:ext uri="{FF2B5EF4-FFF2-40B4-BE49-F238E27FC236}">
                <a16:creationId xmlns:a16="http://schemas.microsoft.com/office/drawing/2014/main" id="{11B9C488-6A89-4015-8F3D-1FD2E3788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C64B94-7B5F-4419-BA0D-FDE78D6BB673}" type="slidenum">
              <a:rPr lang="en-US" altLang="en-US" sz="1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16389" name="Rectangle 4">
            <a:extLst>
              <a:ext uri="{FF2B5EF4-FFF2-40B4-BE49-F238E27FC236}">
                <a16:creationId xmlns:a16="http://schemas.microsoft.com/office/drawing/2014/main" id="{AEFD6AD8-7643-492F-9B4A-A74689819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ar-EG" altLang="en-US" sz="1400" b="1" i="1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5">
            <a:extLst>
              <a:ext uri="{FF2B5EF4-FFF2-40B4-BE49-F238E27FC236}">
                <a16:creationId xmlns:a16="http://schemas.microsoft.com/office/drawing/2014/main" id="{1D61A5C3-7B83-4AFA-B815-42A28A9B2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Population versus Sample</a:t>
            </a:r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52DC3C69-5977-4767-B770-45A055F4AC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46F851-DB82-4FC6-920C-C73DF4E3309C}" type="slidenum">
              <a:rPr lang="en-US" altLang="en-US" sz="1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600">
              <a:solidFill>
                <a:schemeClr val="bg1"/>
              </a:solidFill>
            </a:endParaRP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FC069F62-71E1-4BBB-9FEF-F1C788AC9108}"/>
              </a:ext>
            </a:extLst>
          </p:cNvPr>
          <p:cNvGrpSpPr>
            <a:grpSpLocks/>
          </p:cNvGrpSpPr>
          <p:nvPr/>
        </p:nvGrpSpPr>
        <p:grpSpPr bwMode="auto">
          <a:xfrm>
            <a:off x="752475" y="1781175"/>
            <a:ext cx="7743825" cy="4900613"/>
            <a:chOff x="474" y="1122"/>
            <a:chExt cx="4878" cy="3087"/>
          </a:xfrm>
        </p:grpSpPr>
        <p:pic>
          <p:nvPicPr>
            <p:cNvPr id="18437" name="Picture 4">
              <a:extLst>
                <a:ext uri="{FF2B5EF4-FFF2-40B4-BE49-F238E27FC236}">
                  <a16:creationId xmlns:a16="http://schemas.microsoft.com/office/drawing/2014/main" id="{943C2306-5BBB-45B8-8994-0DEA258986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4" y="2313"/>
              <a:ext cx="3913" cy="1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8" name="Rectangle 7">
              <a:extLst>
                <a:ext uri="{FF2B5EF4-FFF2-40B4-BE49-F238E27FC236}">
                  <a16:creationId xmlns:a16="http://schemas.microsoft.com/office/drawing/2014/main" id="{BF47928E-4728-4062-8498-0F736B2D0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" y="1122"/>
              <a:ext cx="4878" cy="1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/>
                <a:t>A </a:t>
              </a:r>
              <a:r>
                <a:rPr lang="en-US" altLang="en-US">
                  <a:solidFill>
                    <a:schemeClr val="accent1"/>
                  </a:solidFill>
                </a:rPr>
                <a:t>population</a:t>
              </a:r>
              <a:r>
                <a:rPr lang="en-US" altLang="en-US">
                  <a:solidFill>
                    <a:srgbClr val="009900"/>
                  </a:solidFill>
                </a:rPr>
                <a:t> </a:t>
              </a:r>
              <a:r>
                <a:rPr lang="en-US" altLang="en-US"/>
                <a:t>is a </a:t>
              </a:r>
              <a:r>
                <a:rPr lang="en-US" altLang="en-US">
                  <a:solidFill>
                    <a:schemeClr val="accent1"/>
                  </a:solidFill>
                </a:rPr>
                <a:t>collection </a:t>
              </a:r>
              <a:r>
                <a:rPr lang="en-US" altLang="en-US"/>
                <a:t>of all possible individuals, objects, or measurements of  interest.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/>
                <a:t>A</a:t>
              </a:r>
              <a:r>
                <a:rPr lang="en-US" altLang="en-US">
                  <a:solidFill>
                    <a:schemeClr val="accent1"/>
                  </a:solidFill>
                </a:rPr>
                <a:t> sample </a:t>
              </a:r>
              <a:r>
                <a:rPr lang="en-US" altLang="en-US"/>
                <a:t>is a portion, or part, of the population of interest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3558DC5-4259-4E4F-AFF1-6FC37B53F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en-US"/>
              <a:t>Types of Variables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8E27134-BAF9-4278-AA01-F21D308B66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827963" cy="4373563"/>
          </a:xfrm>
        </p:spPr>
        <p:txBody>
          <a:bodyPr lIns="92075" tIns="46038" rIns="92075" bIns="46038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</a:rPr>
              <a:t>A.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1"/>
                </a:solidFill>
              </a:rPr>
              <a:t>Qualitative </a:t>
            </a:r>
            <a:r>
              <a:rPr lang="en-US" altLang="en-US"/>
              <a:t>or </a:t>
            </a:r>
            <a:r>
              <a:rPr lang="en-US" altLang="en-US">
                <a:solidFill>
                  <a:schemeClr val="accent1"/>
                </a:solidFill>
              </a:rPr>
              <a:t>Attribute variable</a:t>
            </a:r>
            <a:r>
              <a:rPr lang="en-US" altLang="en-US">
                <a:solidFill>
                  <a:srgbClr val="4DB14B"/>
                </a:solidFill>
              </a:rPr>
              <a:t> - </a:t>
            </a:r>
            <a:r>
              <a:rPr lang="en-US" altLang="en-US"/>
              <a:t>the characteristic being studied is nonnumeric. </a:t>
            </a:r>
            <a:endParaRPr lang="en-US" altLang="en-US">
              <a:solidFill>
                <a:schemeClr val="accent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</a:rPr>
              <a:t>	</a:t>
            </a:r>
            <a:r>
              <a:rPr lang="en-US" altLang="en-US" sz="2400">
                <a:solidFill>
                  <a:schemeClr val="accent1"/>
                </a:solidFill>
              </a:rPr>
              <a:t>EXAMPLES:</a:t>
            </a:r>
            <a:r>
              <a:rPr lang="en-US" altLang="en-US" sz="2400"/>
              <a:t> Gender, religious affiliation, type of automobile owned, state of birth, eye color are examples.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</a:rPr>
              <a:t>B.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1"/>
                </a:solidFill>
              </a:rPr>
              <a:t>Quantitative variable</a:t>
            </a:r>
            <a:r>
              <a:rPr lang="en-US" altLang="en-US"/>
              <a:t> - information is reported numerically.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sz="2400">
                <a:solidFill>
                  <a:schemeClr val="accent1"/>
                </a:solidFill>
              </a:rPr>
              <a:t>EXAMPLES:</a:t>
            </a:r>
            <a:r>
              <a:rPr lang="en-US" altLang="en-US" sz="2400"/>
              <a:t> balance in your checking account, minutes remaining in class, or number of children in a family. 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3EFEC1BB-B631-40C1-92F7-31C5FADBFB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7F0ECF-EAAC-47D8-B8E3-7B687C058D22}" type="slidenum">
              <a:rPr lang="en-US" altLang="en-US" sz="1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BDB79B5C-5D04-4706-A0FF-4069CE816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ar-EG" altLang="en-US" sz="1400" b="1" i="1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EE46D56C1C0D4798CA7BD4D649159E" ma:contentTypeVersion="0" ma:contentTypeDescription="Create a new document." ma:contentTypeScope="" ma:versionID="3018f56da7b1bf75a03c9c76e0ee2d1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19D1CF5-54D0-4199-9247-727953FEF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</TotalTime>
  <Words>687</Words>
  <Application>Microsoft Office PowerPoint</Application>
  <PresentationFormat>On-screen Show (4:3)</PresentationFormat>
  <Paragraphs>79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Wingdings</vt:lpstr>
      <vt:lpstr>Times New Roman</vt:lpstr>
      <vt:lpstr>Times</vt:lpstr>
      <vt:lpstr>Book Antiqua</vt:lpstr>
      <vt:lpstr>Capsules</vt:lpstr>
      <vt:lpstr>Statistical Techniques in Business &amp; Economics </vt:lpstr>
      <vt:lpstr>What is Statistics</vt:lpstr>
      <vt:lpstr>GOALS</vt:lpstr>
      <vt:lpstr>What is Meant by Statistics?</vt:lpstr>
      <vt:lpstr>Who Uses Statistics?</vt:lpstr>
      <vt:lpstr>Types of Statistics</vt:lpstr>
      <vt:lpstr>Types of Statistics – Descriptive Statistics</vt:lpstr>
      <vt:lpstr>Population versus Sample</vt:lpstr>
      <vt:lpstr>Types of Variables </vt:lpstr>
      <vt:lpstr>Quantitative Variables - Classifications</vt:lpstr>
      <vt:lpstr>Summary of Types of Variables</vt:lpstr>
      <vt:lpstr>Four Levels of Measurement</vt:lpstr>
      <vt:lpstr>Summary of the Characteristics for Levels of Measurement</vt:lpstr>
      <vt:lpstr>End of Chapter 1</vt:lpstr>
    </vt:vector>
  </TitlesOfParts>
  <Company>MCGRAW-HILL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What is Statistics</dc:subject>
  <dc:creator>Rene Leo E. Ordonez</dc:creator>
  <cp:lastModifiedBy>Nadia MS</cp:lastModifiedBy>
  <cp:revision>106</cp:revision>
  <dcterms:created xsi:type="dcterms:W3CDTF">1998-07-27T15:17:12Z</dcterms:created>
  <dcterms:modified xsi:type="dcterms:W3CDTF">2020-01-30T19:23:39Z</dcterms:modified>
</cp:coreProperties>
</file>