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9" r:id="rId2"/>
    <p:sldId id="298" r:id="rId3"/>
    <p:sldId id="273" r:id="rId4"/>
    <p:sldId id="287" r:id="rId5"/>
    <p:sldId id="294" r:id="rId6"/>
    <p:sldId id="295" r:id="rId7"/>
    <p:sldId id="272" r:id="rId8"/>
    <p:sldId id="274" r:id="rId9"/>
    <p:sldId id="288" r:id="rId10"/>
    <p:sldId id="271" r:id="rId11"/>
    <p:sldId id="292" r:id="rId12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58" autoAdjust="0"/>
    <p:restoredTop sz="94660"/>
  </p:normalViewPr>
  <p:slideViewPr>
    <p:cSldViewPr snapToGrid="0">
      <p:cViewPr varScale="1">
        <p:scale>
          <a:sx n="63" d="100"/>
          <a:sy n="63" d="100"/>
        </p:scale>
        <p:origin x="629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B203C9A7-0F77-4A72-AFFF-B434AF40E0A2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827B5BF5-AD82-451D-B7B8-B32F2B0896F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1647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871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5949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36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300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413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056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63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718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307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207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753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005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pPr rtl="1"/>
            <a:r>
              <a:rPr lang="ar-SA" sz="48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مقدمة في الإحصاء الحيوي مع تطبيقات برنامج الحزم الإحصائية 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SPSS</a:t>
            </a:r>
            <a:endParaRPr lang="ar-SA" sz="48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1205" y="4486160"/>
            <a:ext cx="5912313" cy="1655762"/>
          </a:xfrm>
        </p:spPr>
        <p:txBody>
          <a:bodyPr>
            <a:noAutofit/>
          </a:bodyPr>
          <a:lstStyle/>
          <a:p>
            <a:r>
              <a:rPr lang="ar-SA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د. أسامة عبدالحليم سمرقندي</a:t>
            </a:r>
          </a:p>
          <a:p>
            <a:r>
              <a:rPr lang="ar-SA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المشرف على إدارة الإحصاء والمعلومات</a:t>
            </a:r>
          </a:p>
          <a:p>
            <a:r>
              <a:rPr lang="ar-SA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جامعة </a:t>
            </a:r>
            <a:r>
              <a:rPr lang="ar-SA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الملك </a:t>
            </a:r>
            <a:r>
              <a:rPr lang="ar-SA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سعود</a:t>
            </a:r>
            <a:endParaRPr lang="ar-SA" sz="36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244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189" y="1728151"/>
            <a:ext cx="2940743" cy="3696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650" y="827363"/>
            <a:ext cx="3368855" cy="146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4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98" y="1129229"/>
            <a:ext cx="10970276" cy="457517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just"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just">
              <a:buNone/>
            </a:pPr>
            <a:endParaRPr lang="en-US" sz="2800" b="1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1" indent="0" algn="ctr">
              <a:spcBef>
                <a:spcPts val="1000"/>
              </a:spcBef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1" indent="0" algn="ctr">
              <a:spcBef>
                <a:spcPts val="1000"/>
              </a:spcBef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* Break *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62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pPr rtl="1"/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Introduction to Biostatistics with SPSS Application</a:t>
            </a:r>
            <a:endParaRPr lang="ar-SA" sz="48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139843" y="4322657"/>
            <a:ext cx="5912313" cy="165576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Osama A Samarkandi, PhD</a:t>
            </a:r>
          </a:p>
        </p:txBody>
      </p:sp>
    </p:spTree>
    <p:extLst>
      <p:ext uri="{BB962C8B-B14F-4D97-AF65-F5344CB8AC3E}">
        <p14:creationId xmlns:p14="http://schemas.microsoft.com/office/powerpoint/2010/main" val="222264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0056" y="2973313"/>
            <a:ext cx="9144000" cy="990821"/>
          </a:xfrm>
        </p:spPr>
        <p:txBody>
          <a:bodyPr>
            <a:normAutofit/>
          </a:bodyPr>
          <a:lstStyle/>
          <a:p>
            <a:pPr rtl="1"/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Session II </a:t>
            </a:r>
            <a:endParaRPr lang="ar-SA" sz="48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544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98" y="1129229"/>
            <a:ext cx="10970276" cy="457517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just"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just">
              <a:buNone/>
            </a:pPr>
            <a:endParaRPr lang="en-US" sz="2800" b="1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1" indent="0" algn="ctr">
              <a:spcBef>
                <a:spcPts val="1000"/>
              </a:spcBef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1" indent="0" algn="ctr">
              <a:spcBef>
                <a:spcPts val="1000"/>
              </a:spcBef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* Welcome Back *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490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44176"/>
            <a:ext cx="10515600" cy="77938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Normal Distribution Curve</a:t>
            </a:r>
            <a:endParaRPr lang="ar-SA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56939" y="954170"/>
            <a:ext cx="10915368" cy="4911245"/>
            <a:chOff x="656939" y="954170"/>
            <a:chExt cx="10915368" cy="491124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939" y="954170"/>
              <a:ext cx="10915368" cy="4911245"/>
            </a:xfrm>
            <a:prstGeom prst="rect">
              <a:avLst/>
            </a:prstGeom>
          </p:spPr>
        </p:pic>
        <p:pic>
          <p:nvPicPr>
            <p:cNvPr id="8" name="Picture 2" descr="&#10;f(x) = \frac{1}{\sigma\sqrt{2\pi}} e^{ -\frac{(x-\mu)^2}{2\sigma^2} }.&#10;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641383" y="1292876"/>
              <a:ext cx="2884617" cy="72501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59526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44176"/>
            <a:ext cx="10515600" cy="77938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Normal Distribution Curve</a:t>
            </a:r>
            <a:endParaRPr lang="ar-SA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8916292"/>
              </p:ext>
            </p:extLst>
          </p:nvPr>
        </p:nvGraphicFramePr>
        <p:xfrm>
          <a:off x="624738" y="950230"/>
          <a:ext cx="10941513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7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95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384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91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1" dirty="0" err="1">
                          <a:latin typeface="Times New Roman"/>
                          <a:ea typeface="Calibri"/>
                          <a:cs typeface="Arial"/>
                        </a:rPr>
                        <a:t>z</a:t>
                      </a:r>
                      <a:r>
                        <a:rPr lang="en-US" sz="2200" b="1" dirty="0" err="1">
                          <a:latin typeface="Times New Roman"/>
                          <a:ea typeface="Calibri"/>
                          <a:cs typeface="Arial"/>
                        </a:rPr>
                        <a:t>σ</a:t>
                      </a:r>
                      <a:endParaRPr lang="en-US" sz="2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30480" marB="3048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Times New Roman"/>
                          <a:ea typeface="Calibri"/>
                          <a:cs typeface="Arial"/>
                        </a:rPr>
                        <a:t>Percentage within CI</a:t>
                      </a:r>
                      <a:endParaRPr lang="en-US" sz="2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Times New Roman"/>
                          <a:ea typeface="Calibri"/>
                          <a:cs typeface="Arial"/>
                        </a:rPr>
                        <a:t>Percentage outside CI</a:t>
                      </a:r>
                      <a:endParaRPr lang="en-US" sz="2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Times New Roman"/>
                          <a:ea typeface="Calibri"/>
                          <a:cs typeface="Arial"/>
                        </a:rPr>
                        <a:t>Fraction outside CI</a:t>
                      </a:r>
                      <a:endParaRPr lang="en-US" sz="2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/>
                          <a:ea typeface="Calibri"/>
                          <a:cs typeface="Arial"/>
                        </a:rPr>
                        <a:t>1σ</a:t>
                      </a:r>
                      <a:endParaRPr lang="en-US" sz="2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30480" marB="3048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Times New Roman"/>
                          <a:ea typeface="Calibri"/>
                          <a:cs typeface="Arial"/>
                        </a:rPr>
                        <a:t>68.2689492%</a:t>
                      </a:r>
                      <a:endParaRPr lang="en-US" sz="2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/>
                          <a:ea typeface="Calibri"/>
                          <a:cs typeface="Arial"/>
                        </a:rPr>
                        <a:t>31.7310508%</a:t>
                      </a:r>
                      <a:endParaRPr lang="en-US" sz="2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Times New Roman"/>
                          <a:ea typeface="Calibri"/>
                          <a:cs typeface="Arial"/>
                        </a:rPr>
                        <a:t>1 / 3.1514872</a:t>
                      </a:r>
                      <a:endParaRPr lang="en-US" sz="2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/>
                          <a:ea typeface="Calibri"/>
                          <a:cs typeface="Arial"/>
                        </a:rPr>
                        <a:t>2σ</a:t>
                      </a:r>
                      <a:endParaRPr lang="en-US" sz="2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30480" marB="3048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Times New Roman"/>
                          <a:ea typeface="Calibri"/>
                          <a:cs typeface="Arial"/>
                        </a:rPr>
                        <a:t>95.4499736%</a:t>
                      </a:r>
                      <a:endParaRPr lang="en-US" sz="2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/>
                          <a:ea typeface="Calibri"/>
                          <a:cs typeface="Arial"/>
                        </a:rPr>
                        <a:t>4.5500264%</a:t>
                      </a:r>
                      <a:endParaRPr lang="en-US" sz="2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Times New Roman"/>
                          <a:ea typeface="Calibri"/>
                          <a:cs typeface="Arial"/>
                        </a:rPr>
                        <a:t>1 / 21.977895</a:t>
                      </a:r>
                      <a:endParaRPr lang="en-US" sz="2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/>
                          <a:ea typeface="Calibri"/>
                          <a:cs typeface="Arial"/>
                        </a:rPr>
                        <a:t>3σ</a:t>
                      </a:r>
                      <a:endParaRPr lang="en-US" sz="2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30480" marB="3048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/>
                          <a:ea typeface="Calibri"/>
                          <a:cs typeface="Arial"/>
                        </a:rPr>
                        <a:t>99.7300204%</a:t>
                      </a:r>
                      <a:endParaRPr lang="en-US" sz="2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Times New Roman"/>
                          <a:ea typeface="Calibri"/>
                          <a:cs typeface="Arial"/>
                        </a:rPr>
                        <a:t>0.2699796%</a:t>
                      </a:r>
                      <a:endParaRPr lang="en-US" sz="2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Times New Roman"/>
                          <a:ea typeface="Calibri"/>
                          <a:cs typeface="Arial"/>
                        </a:rPr>
                        <a:t>1 / 370.398</a:t>
                      </a:r>
                      <a:endParaRPr lang="en-US" sz="2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/>
                          <a:ea typeface="Calibri"/>
                          <a:cs typeface="Arial"/>
                        </a:rPr>
                        <a:t>4σ</a:t>
                      </a:r>
                      <a:endParaRPr lang="en-US" sz="2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30480" marB="3048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Times New Roman"/>
                          <a:ea typeface="Calibri"/>
                          <a:cs typeface="Arial"/>
                        </a:rPr>
                        <a:t>99.993666%</a:t>
                      </a:r>
                      <a:endParaRPr lang="en-US" sz="2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Times New Roman"/>
                          <a:ea typeface="Calibri"/>
                          <a:cs typeface="Arial"/>
                        </a:rPr>
                        <a:t>0.006334%</a:t>
                      </a:r>
                      <a:endParaRPr lang="en-US" sz="2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Times New Roman"/>
                          <a:ea typeface="Calibri"/>
                          <a:cs typeface="Arial"/>
                        </a:rPr>
                        <a:t>1 / 15,787</a:t>
                      </a:r>
                      <a:endParaRPr lang="en-US" sz="2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/>
                          <a:ea typeface="Calibri"/>
                          <a:cs typeface="Arial"/>
                        </a:rPr>
                        <a:t>5σ</a:t>
                      </a:r>
                      <a:endParaRPr lang="en-US" sz="2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30480" marB="3048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Times New Roman"/>
                          <a:ea typeface="Calibri"/>
                          <a:cs typeface="Arial"/>
                        </a:rPr>
                        <a:t>99.9999426697%</a:t>
                      </a:r>
                      <a:endParaRPr lang="en-US" sz="2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Times New Roman"/>
                          <a:ea typeface="Calibri"/>
                          <a:cs typeface="Arial"/>
                        </a:rPr>
                        <a:t>0.0000573303%</a:t>
                      </a:r>
                      <a:endParaRPr lang="en-US" sz="2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Times New Roman"/>
                          <a:ea typeface="Calibri"/>
                          <a:cs typeface="Arial"/>
                        </a:rPr>
                        <a:t>1 / 1,744,278</a:t>
                      </a:r>
                      <a:endParaRPr lang="en-US" sz="2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/>
                          <a:ea typeface="Calibri"/>
                          <a:cs typeface="Arial"/>
                        </a:rPr>
                        <a:t>6σ</a:t>
                      </a:r>
                      <a:endParaRPr lang="en-US" sz="2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30480" marB="3048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Times New Roman"/>
                          <a:ea typeface="Calibri"/>
                          <a:cs typeface="Arial"/>
                        </a:rPr>
                        <a:t>99.9999998027%</a:t>
                      </a:r>
                      <a:endParaRPr lang="en-US" sz="2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Times New Roman"/>
                          <a:ea typeface="Calibri"/>
                          <a:cs typeface="Arial"/>
                        </a:rPr>
                        <a:t>0.0000001973%</a:t>
                      </a:r>
                      <a:endParaRPr lang="en-US" sz="2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Times New Roman"/>
                          <a:ea typeface="Calibri"/>
                          <a:cs typeface="Arial"/>
                        </a:rPr>
                        <a:t>1 / 506,797,346</a:t>
                      </a:r>
                      <a:endParaRPr lang="en-US" sz="2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/>
                          <a:ea typeface="Calibri"/>
                          <a:cs typeface="Arial"/>
                        </a:rPr>
                        <a:t>7σ</a:t>
                      </a:r>
                      <a:endParaRPr lang="en-US" sz="2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30480" marB="3048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/>
                          <a:ea typeface="Calibri"/>
                          <a:cs typeface="Arial"/>
                        </a:rPr>
                        <a:t>99.9999999997440%</a:t>
                      </a:r>
                      <a:endParaRPr lang="en-US" sz="2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/>
                          <a:ea typeface="Calibri"/>
                          <a:cs typeface="Arial"/>
                        </a:rPr>
                        <a:t>0.000000000256%</a:t>
                      </a:r>
                      <a:endParaRPr lang="en-US" sz="2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/>
                          <a:ea typeface="Calibri"/>
                          <a:cs typeface="Arial"/>
                        </a:rPr>
                        <a:t>1 / 390,682,215,445</a:t>
                      </a:r>
                      <a:endParaRPr lang="en-US" sz="2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944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0198" y="1129229"/>
                <a:ext cx="10976332" cy="4575174"/>
              </a:xfrm>
            </p:spPr>
            <p:txBody>
              <a:bodyPr vert="horz" lIns="91440" tIns="45720" rIns="91440" bIns="45720" rtlCol="0">
                <a:normAutofit fontScale="77500" lnSpcReduction="20000"/>
              </a:bodyPr>
              <a:lstStyle/>
              <a:p>
                <a:pPr marL="0" indent="0" algn="just">
                  <a:buNone/>
                </a:pPr>
                <a:r>
                  <a:rPr lang="en-US" sz="3600" b="1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Range (R): </a:t>
                </a: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The difference between the lowest and highest numbers in the data set</a:t>
                </a:r>
              </a:p>
              <a:p>
                <a:pPr marL="0" indent="0" algn="just">
                  <a:buNone/>
                </a:pPr>
                <a:endParaRPr lang="en-US" sz="3600" b="1" dirty="0" smtClean="0">
                  <a:solidFill>
                    <a:schemeClr val="accent1">
                      <a:lumMod val="75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  <a:p>
                <a:pPr marL="0" indent="0" algn="just">
                  <a:buNone/>
                </a:pPr>
                <a:r>
                  <a:rPr lang="en-US" sz="3600" b="1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Variance (S</a:t>
                </a:r>
                <a:r>
                  <a:rPr lang="en-US" sz="3600" b="1" baseline="30000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2</a:t>
                </a:r>
                <a:r>
                  <a:rPr lang="en-US" sz="3600" b="1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): </a:t>
                </a: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defined as a number indicating how spread out the data is. </a:t>
                </a:r>
                <a:endParaRPr lang="en-US" sz="3600" b="1" dirty="0">
                  <a:solidFill>
                    <a:schemeClr val="accent1">
                      <a:lumMod val="75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raditional Arabic" panose="02020603050405020304" pitchFamily="18" charset="-78"/>
                        </a:rPr>
                        <m:t>𝑺</m:t>
                      </m:r>
                      <m:r>
                        <a:rPr lang="pt-BR" sz="3600" b="1" i="1" baseline="30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raditional Arabic" panose="02020603050405020304" pitchFamily="18" charset="-78"/>
                        </a:rPr>
                        <m:t>𝟐</m:t>
                      </m:r>
                      <m:r>
                        <a:rPr lang="pt-BR" sz="36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raditional Arabic" panose="02020603050405020304" pitchFamily="18" charset="-78"/>
                        </a:rPr>
                        <m:t> =</m:t>
                      </m:r>
                      <m:f>
                        <m:fPr>
                          <m:ctrlPr>
                            <a:rPr lang="pt-BR" sz="3600" b="1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</m:ctrlPr>
                        </m:fPr>
                        <m:num>
                          <m:r>
                            <a:rPr lang="pt-BR" sz="3600" b="1" i="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𝚺</m:t>
                          </m:r>
                          <m:sSup>
                            <m:sSupPr>
                              <m:ctrlPr>
                                <a:rPr lang="el-GR" sz="3600" b="1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l-GR" sz="3600" b="1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𝑿𝒊</m:t>
                              </m:r>
                              <m:r>
                                <a:rPr lang="el-GR" sz="3600" b="1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pt-BR" sz="3600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</m:acc>
                              <m:r>
                                <a:rPr lang="el-GR" sz="3600" b="1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l-GR" sz="3600" b="1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pt-BR" sz="3600" b="1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𝒏</m:t>
                          </m:r>
                          <m:r>
                            <a:rPr lang="pt-BR" sz="3600" b="1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−</m:t>
                          </m:r>
                          <m:r>
                            <a:rPr lang="pt-BR" sz="3600" b="1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3600" b="1" dirty="0" smtClean="0">
                  <a:solidFill>
                    <a:schemeClr val="accent1">
                      <a:lumMod val="75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  <a:p>
                <a:pPr marL="0" indent="0" algn="just">
                  <a:buNone/>
                </a:pPr>
                <a:r>
                  <a:rPr lang="en-US" sz="3600" b="1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Standard Deviation (SD) (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raditional Arabic" panose="02020603050405020304" pitchFamily="18" charset="-78"/>
                      </a:rPr>
                      <m:t>𝝈</m:t>
                    </m:r>
                  </m:oMath>
                </a14:m>
                <a:r>
                  <a:rPr lang="en-US" sz="3600" b="1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): </a:t>
                </a: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defined as a number representing how far from the </a:t>
                </a:r>
                <a:r>
                  <a:rPr lang="en-US" sz="3600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mean (average) </a:t>
                </a: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each score </a:t>
                </a:r>
                <a:r>
                  <a:rPr lang="en-US" sz="3600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is.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6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l-GR" sz="36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= </m:t>
                      </m:r>
                      <m:rad>
                        <m:radPr>
                          <m:degHide m:val="on"/>
                          <m:ctrlPr>
                            <a:rPr lang="el-GR" sz="3600" b="1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l-GR" sz="3600" b="1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3600" b="1" i="0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𝚺</m:t>
                              </m:r>
                              <m:r>
                                <a:rPr lang="el-GR" sz="3600" b="1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l-GR" sz="3600" b="1" i="1" dirty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l-GR" sz="3600" b="1" i="1" dirty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𝑿𝒊</m:t>
                                  </m:r>
                                  <m:r>
                                    <a:rPr lang="el-GR" sz="3600" b="1" i="1" dirty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pt-BR" sz="3600" b="1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600" b="1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</m:acc>
                                  <m:r>
                                    <a:rPr lang="el-GR" sz="3600" b="1" i="1" dirty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l-GR" sz="3600" b="1" i="1" dirty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b="1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3600" b="1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</m:rad>
                      <m:r>
                        <a:rPr lang="en-US" sz="36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b="1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600" b="1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raditional Arabic" panose="02020603050405020304" pitchFamily="18" charset="-78"/>
                                </a:rPr>
                              </m:ctrlPr>
                            </m:sSupPr>
                            <m:e>
                              <m:r>
                                <a:rPr lang="en-US" sz="3600" b="1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raditional Arabic" panose="02020603050405020304" pitchFamily="18" charset="-78"/>
                                </a:rPr>
                                <m:t>𝑺</m:t>
                              </m:r>
                            </m:e>
                            <m:sup>
                              <m:r>
                                <a:rPr lang="en-US" sz="3600" b="1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raditional Arabic" panose="02020603050405020304" pitchFamily="18" charset="-78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600" b="1" dirty="0">
                  <a:solidFill>
                    <a:schemeClr val="accent1">
                      <a:lumMod val="75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0198" y="1129229"/>
                <a:ext cx="10976332" cy="4575174"/>
              </a:xfrm>
              <a:blipFill>
                <a:blip r:embed="rId2"/>
                <a:stretch>
                  <a:fillRect l="-1167" t="-3462" r="-116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4176"/>
            <a:ext cx="10515600" cy="77938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Measures of Variability or Scatter</a:t>
            </a:r>
            <a:endParaRPr lang="ar-SA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635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98" y="1129229"/>
            <a:ext cx="10976332" cy="457517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Calculate the Measures of Variability (S2, σ) for length of stay (in hours) of older patients in the hospital; (61, 70, 112, 74, 104, 97, 85, 132, 125, 70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).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4176"/>
            <a:ext cx="10515600" cy="779389"/>
          </a:xfrm>
        </p:spPr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Example </a:t>
            </a:r>
            <a:endParaRPr lang="ar-SA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206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4176"/>
            <a:ext cx="10515600" cy="77938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Solution</a:t>
            </a:r>
            <a:endParaRPr lang="ar-SA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457320" y="1129229"/>
                <a:ext cx="4896480" cy="45751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36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n-US" sz="3600" b="1" dirty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= </a:t>
                </a:r>
                <a:r>
                  <a:rPr lang="el-GR" sz="3600" b="1" dirty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Σ</a:t>
                </a:r>
                <a:r>
                  <a:rPr lang="en-US" sz="3600" b="1" dirty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X/n</a:t>
                </a:r>
              </a:p>
              <a:p>
                <a:pPr marL="0" indent="0" algn="just">
                  <a:buNone/>
                </a:pPr>
                <a:r>
                  <a:rPr lang="en-US" sz="3600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=</a:t>
                </a: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930/10=93</a:t>
                </a:r>
                <a:endParaRPr lang="en-US" sz="3600" dirty="0" smtClean="0">
                  <a:solidFill>
                    <a:schemeClr val="accent1">
                      <a:lumMod val="75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raditional Arabic" panose="02020603050405020304" pitchFamily="18" charset="-78"/>
                        </a:rPr>
                        <m:t>𝑺</m:t>
                      </m:r>
                      <m:r>
                        <a:rPr lang="pt-BR" sz="3600" b="1" i="1" baseline="30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raditional Arabic" panose="02020603050405020304" pitchFamily="18" charset="-78"/>
                        </a:rPr>
                        <m:t>𝟐</m:t>
                      </m:r>
                      <m:r>
                        <a:rPr lang="pt-BR" sz="36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raditional Arabic" panose="02020603050405020304" pitchFamily="18" charset="-78"/>
                        </a:rPr>
                        <m:t> =</m:t>
                      </m:r>
                      <m:f>
                        <m:fPr>
                          <m:ctrlPr>
                            <a:rPr lang="pt-BR" sz="3600" b="1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</m:ctrlPr>
                        </m:fPr>
                        <m:num>
                          <m:r>
                            <a:rPr lang="pt-BR" sz="36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𝚺</m:t>
                          </m:r>
                          <m:sSup>
                            <m:sSupPr>
                              <m:ctrlPr>
                                <a:rPr lang="el-GR" sz="3600" b="1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l-GR" sz="3600" b="1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𝑿𝒊</m:t>
                              </m:r>
                              <m:r>
                                <a:rPr lang="el-GR" sz="3600" b="1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pt-BR" sz="3600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</m:acc>
                              <m:r>
                                <a:rPr lang="el-GR" sz="3600" b="1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l-GR" sz="3600" b="1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pt-BR" sz="3600" b="1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𝒏</m:t>
                          </m:r>
                          <m:r>
                            <a:rPr lang="pt-BR" sz="3600" b="1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−</m:t>
                          </m:r>
                          <m:r>
                            <a:rPr lang="pt-BR" sz="3600" b="1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3600" dirty="0" smtClean="0">
                  <a:solidFill>
                    <a:schemeClr val="accent1">
                      <a:lumMod val="75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  <a:p>
                <a:pPr marL="0" indent="0" algn="just">
                  <a:buNone/>
                </a:pPr>
                <a:r>
                  <a:rPr lang="en-US" sz="3600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= 5,550/9</a:t>
                </a:r>
              </a:p>
              <a:p>
                <a:pPr marL="0" indent="0" algn="just">
                  <a:buNone/>
                </a:pPr>
                <a:r>
                  <a:rPr lang="en-US" sz="3600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=</a:t>
                </a: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616.67 </a:t>
                </a:r>
                <a:r>
                  <a:rPr lang="en-US" sz="3600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Hours</a:t>
                </a:r>
                <a:r>
                  <a:rPr lang="en-US" sz="3600" baseline="30000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2</a:t>
                </a:r>
              </a:p>
              <a:p>
                <a:pPr marL="0" indent="0" algn="just">
                  <a:buNone/>
                </a:pPr>
                <a:endParaRPr lang="en-US" sz="3600" baseline="30000" dirty="0">
                  <a:solidFill>
                    <a:schemeClr val="accent1">
                      <a:lumMod val="75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6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l-GR" sz="36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= </m:t>
                      </m:r>
                      <m:rad>
                        <m:radPr>
                          <m:degHide m:val="on"/>
                          <m:ctrlPr>
                            <a:rPr lang="el-GR" sz="3600" b="1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l-GR" sz="3600" b="1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3600" b="1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𝜮</m:t>
                              </m:r>
                              <m:r>
                                <a:rPr lang="el-GR" sz="3600" b="1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l-GR" sz="3600" b="1" i="1" dirty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dirty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l-GR" sz="3600" b="1" i="1" dirty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𝑿𝒊</m:t>
                                  </m:r>
                                  <m:r>
                                    <a:rPr lang="el-GR" sz="3600" b="1" i="1" dirty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pt-BR" sz="3600" b="1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600" b="1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</m:acc>
                                  <m:r>
                                    <a:rPr lang="el-GR" sz="3600" b="1" i="1" dirty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l-GR" sz="3600" b="1" i="1" dirty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b="1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3600" b="1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</m:rad>
                      <m:r>
                        <a:rPr lang="en-US" sz="36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b="1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600" b="1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raditional Arabic" panose="02020603050405020304" pitchFamily="18" charset="-78"/>
                                </a:rPr>
                              </m:ctrlPr>
                            </m:sSupPr>
                            <m:e>
                              <m:r>
                                <a:rPr lang="en-US" sz="3600" b="1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raditional Arabic" panose="02020603050405020304" pitchFamily="18" charset="-78"/>
                                </a:rPr>
                                <m:t>𝑺</m:t>
                              </m:r>
                            </m:e>
                            <m:sup>
                              <m:r>
                                <a:rPr lang="en-US" sz="3600" b="1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raditional Arabic" panose="02020603050405020304" pitchFamily="18" charset="-78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600" b="1" dirty="0" smtClean="0">
                  <a:solidFill>
                    <a:schemeClr val="accent1">
                      <a:lumMod val="75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  <a:p>
                <a:pPr marL="0" indent="0" algn="just">
                  <a:buNone/>
                </a:pPr>
                <a:r>
                  <a:rPr lang="en-US" sz="3600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</m:ctrlPr>
                      </m:radPr>
                      <m:deg/>
                      <m:e>
                        <m:r>
                          <a:rPr lang="en-US" sz="36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616</m:t>
                        </m:r>
                        <m:r>
                          <a:rPr lang="en-US" sz="36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.</m:t>
                        </m:r>
                        <m:r>
                          <a:rPr lang="en-US" sz="36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67</m:t>
                        </m:r>
                      </m:e>
                    </m:rad>
                  </m:oMath>
                </a14:m>
                <a:endParaRPr lang="en-US" sz="3600" dirty="0" smtClean="0">
                  <a:solidFill>
                    <a:schemeClr val="accent1">
                      <a:lumMod val="75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  <a:p>
                <a:pPr marL="0" indent="0" algn="just">
                  <a:buNone/>
                </a:pPr>
                <a:r>
                  <a:rPr lang="en-US" sz="3600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= 24.8 </a:t>
                </a: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Hours</a:t>
                </a:r>
              </a:p>
            </p:txBody>
          </p:sp>
        </mc:Choice>
        <mc:Fallback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320" y="1129229"/>
                <a:ext cx="4896480" cy="4575174"/>
              </a:xfrm>
              <a:prstGeom prst="rect">
                <a:avLst/>
              </a:prstGeom>
              <a:blipFill>
                <a:blip r:embed="rId2"/>
                <a:stretch>
                  <a:fillRect l="-1990" t="-372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3872785"/>
                  </p:ext>
                </p:extLst>
              </p:nvPr>
            </p:nvGraphicFramePr>
            <p:xfrm>
              <a:off x="605500" y="1129229"/>
              <a:ext cx="5010150" cy="45146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04584">
                      <a:extLst>
                        <a:ext uri="{9D8B030D-6E8A-4147-A177-3AD203B41FA5}">
                          <a16:colId xmlns:a16="http://schemas.microsoft.com/office/drawing/2014/main" val="3596977218"/>
                        </a:ext>
                      </a:extLst>
                    </a:gridCol>
                    <a:gridCol w="670815">
                      <a:extLst>
                        <a:ext uri="{9D8B030D-6E8A-4147-A177-3AD203B41FA5}">
                          <a16:colId xmlns:a16="http://schemas.microsoft.com/office/drawing/2014/main" val="4136182208"/>
                        </a:ext>
                      </a:extLst>
                    </a:gridCol>
                    <a:gridCol w="1443904">
                      <a:extLst>
                        <a:ext uri="{9D8B030D-6E8A-4147-A177-3AD203B41FA5}">
                          <a16:colId xmlns:a16="http://schemas.microsoft.com/office/drawing/2014/main" val="420255773"/>
                        </a:ext>
                      </a:extLst>
                    </a:gridCol>
                    <a:gridCol w="990977">
                      <a:extLst>
                        <a:ext uri="{9D8B030D-6E8A-4147-A177-3AD203B41FA5}">
                          <a16:colId xmlns:a16="http://schemas.microsoft.com/office/drawing/2014/main" val="2148301193"/>
                        </a:ext>
                      </a:extLst>
                    </a:gridCol>
                    <a:gridCol w="999870">
                      <a:extLst>
                        <a:ext uri="{9D8B030D-6E8A-4147-A177-3AD203B41FA5}">
                          <a16:colId xmlns:a16="http://schemas.microsoft.com/office/drawing/2014/main" val="794804090"/>
                        </a:ext>
                      </a:extLst>
                    </a:gridCol>
                  </a:tblGrid>
                  <a:tr h="37621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2100" b="1">
                                      <a:effectLst/>
                                    </a:rPr>
                                  </m:ctrlPr>
                                </m:accPr>
                                <m:e>
                                  <m:r>
                                    <a:rPr lang="en-US" sz="2100" b="1" i="1">
                                      <a:effectLst/>
                                    </a:rPr>
                                    <m:t>𝑿</m:t>
                                  </m:r>
                                </m:e>
                              </m:acc>
                            </m:oMath>
                          </a14:m>
                          <a:endParaRPr lang="en-US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(X-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2100" b="1">
                                      <a:effectLst/>
                                    </a:rPr>
                                  </m:ctrlPr>
                                </m:accPr>
                                <m:e>
                                  <m:r>
                                    <a:rPr lang="en-US" sz="2100" b="1" i="1">
                                      <a:effectLst/>
                                    </a:rPr>
                                    <m:t>𝑿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1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en-US" sz="2100" b="1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1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50266972"/>
                      </a:ext>
                    </a:extLst>
                  </a:tr>
                  <a:tr h="376218"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61-93=-32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1,024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3,721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05280069"/>
                      </a:ext>
                    </a:extLst>
                  </a:tr>
                  <a:tr h="376218"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70-93=-23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529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4,900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85848337"/>
                      </a:ext>
                    </a:extLst>
                  </a:tr>
                  <a:tr h="376218"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112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112-93=19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12,544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52141655"/>
                      </a:ext>
                    </a:extLst>
                  </a:tr>
                  <a:tr h="376218"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74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74-93=-19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5,476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22127370"/>
                      </a:ext>
                    </a:extLst>
                  </a:tr>
                  <a:tr h="376218"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104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104-93=11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10,816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49266942"/>
                      </a:ext>
                    </a:extLst>
                  </a:tr>
                  <a:tr h="376218"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97-93=4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9,409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26142201"/>
                      </a:ext>
                    </a:extLst>
                  </a:tr>
                  <a:tr h="376218"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85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85-93=-8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64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7,225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40628074"/>
                      </a:ext>
                    </a:extLst>
                  </a:tr>
                  <a:tr h="376218"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132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132-93=39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1,521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17,424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6532878"/>
                      </a:ext>
                    </a:extLst>
                  </a:tr>
                  <a:tr h="376218"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125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125-93=32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1,024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15,625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67159871"/>
                      </a:ext>
                    </a:extLst>
                  </a:tr>
                  <a:tr h="376218"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70-93=-23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529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4,900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30467604"/>
                      </a:ext>
                    </a:extLst>
                  </a:tr>
                  <a:tr h="376218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Total: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930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5,550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92,040</a:t>
                          </a:r>
                          <a:endParaRPr lang="en-US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9913398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3872785"/>
                  </p:ext>
                </p:extLst>
              </p:nvPr>
            </p:nvGraphicFramePr>
            <p:xfrm>
              <a:off x="605500" y="1129229"/>
              <a:ext cx="5010150" cy="45146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04584">
                      <a:extLst>
                        <a:ext uri="{9D8B030D-6E8A-4147-A177-3AD203B41FA5}">
                          <a16:colId xmlns:a16="http://schemas.microsoft.com/office/drawing/2014/main" val="3596977218"/>
                        </a:ext>
                      </a:extLst>
                    </a:gridCol>
                    <a:gridCol w="670815">
                      <a:extLst>
                        <a:ext uri="{9D8B030D-6E8A-4147-A177-3AD203B41FA5}">
                          <a16:colId xmlns:a16="http://schemas.microsoft.com/office/drawing/2014/main" val="4136182208"/>
                        </a:ext>
                      </a:extLst>
                    </a:gridCol>
                    <a:gridCol w="1443904">
                      <a:extLst>
                        <a:ext uri="{9D8B030D-6E8A-4147-A177-3AD203B41FA5}">
                          <a16:colId xmlns:a16="http://schemas.microsoft.com/office/drawing/2014/main" val="420255773"/>
                        </a:ext>
                      </a:extLst>
                    </a:gridCol>
                    <a:gridCol w="990977">
                      <a:extLst>
                        <a:ext uri="{9D8B030D-6E8A-4147-A177-3AD203B41FA5}">
                          <a16:colId xmlns:a16="http://schemas.microsoft.com/office/drawing/2014/main" val="2148301193"/>
                        </a:ext>
                      </a:extLst>
                    </a:gridCol>
                    <a:gridCol w="999870">
                      <a:extLst>
                        <a:ext uri="{9D8B030D-6E8A-4147-A177-3AD203B41FA5}">
                          <a16:colId xmlns:a16="http://schemas.microsoft.com/office/drawing/2014/main" val="794804090"/>
                        </a:ext>
                      </a:extLst>
                    </a:gridCol>
                  </a:tblGrid>
                  <a:tr h="37621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09705" t="-22581" r="-139662" b="-11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04908" t="-22581" r="-103067" b="-11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1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50266972"/>
                      </a:ext>
                    </a:extLst>
                  </a:tr>
                  <a:tr h="376218"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61-93=-32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1,024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3,721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05280069"/>
                      </a:ext>
                    </a:extLst>
                  </a:tr>
                  <a:tr h="376218"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70-93=-23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529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4,900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85848337"/>
                      </a:ext>
                    </a:extLst>
                  </a:tr>
                  <a:tr h="376218"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112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112-93=19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12,544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52141655"/>
                      </a:ext>
                    </a:extLst>
                  </a:tr>
                  <a:tr h="376218"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74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74-93=-19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5,476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22127370"/>
                      </a:ext>
                    </a:extLst>
                  </a:tr>
                  <a:tr h="376218"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104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104-93=11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10,816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49266942"/>
                      </a:ext>
                    </a:extLst>
                  </a:tr>
                  <a:tr h="376218"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97-93=4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9,409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26142201"/>
                      </a:ext>
                    </a:extLst>
                  </a:tr>
                  <a:tr h="376218"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85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85-93=-8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64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7,225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40628074"/>
                      </a:ext>
                    </a:extLst>
                  </a:tr>
                  <a:tr h="376218"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132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132-93=39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1,521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17,424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6532878"/>
                      </a:ext>
                    </a:extLst>
                  </a:tr>
                  <a:tr h="376218"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125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125-93=32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1,024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15,625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67159871"/>
                      </a:ext>
                    </a:extLst>
                  </a:tr>
                  <a:tr h="376218"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70-93=-23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529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4,900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30467604"/>
                      </a:ext>
                    </a:extLst>
                  </a:tr>
                  <a:tr h="376218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Total: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930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5,550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92,040</a:t>
                          </a:r>
                          <a:endParaRPr lang="en-US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9913398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825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262</Words>
  <Application>Microsoft Office PowerPoint</Application>
  <PresentationFormat>Widescreen</PresentationFormat>
  <Paragraphs>130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Traditional Arabic</vt:lpstr>
      <vt:lpstr>Office Theme</vt:lpstr>
      <vt:lpstr>مقدمة في الإحصاء الحيوي مع تطبيقات برنامج الحزم الإحصائية SPSS</vt:lpstr>
      <vt:lpstr>Introduction to Biostatistics with SPSS Application</vt:lpstr>
      <vt:lpstr>Session II </vt:lpstr>
      <vt:lpstr>PowerPoint Presentation</vt:lpstr>
      <vt:lpstr>Normal Distribution Curve</vt:lpstr>
      <vt:lpstr>Normal Distribution Curve</vt:lpstr>
      <vt:lpstr>Measures of Variability or Scatter</vt:lpstr>
      <vt:lpstr>Example </vt:lpstr>
      <vt:lpstr>Solution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OSamarkandi</dc:creator>
  <cp:lastModifiedBy>Dr. OSamarkandi</cp:lastModifiedBy>
  <cp:revision>64</cp:revision>
  <dcterms:created xsi:type="dcterms:W3CDTF">2017-03-15T21:22:10Z</dcterms:created>
  <dcterms:modified xsi:type="dcterms:W3CDTF">2017-04-01T01:02:36Z</dcterms:modified>
</cp:coreProperties>
</file>