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6" r:id="rId3"/>
    <p:sldId id="273" r:id="rId4"/>
    <p:sldId id="287" r:id="rId5"/>
    <p:sldId id="272" r:id="rId6"/>
    <p:sldId id="274" r:id="rId7"/>
    <p:sldId id="288" r:id="rId8"/>
    <p:sldId id="289" r:id="rId9"/>
    <p:sldId id="290" r:id="rId10"/>
    <p:sldId id="271" r:id="rId11"/>
    <p:sldId id="292" r:id="rId1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7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9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00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1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5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1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0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5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0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SA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مقدمة في الإحصاء الحيوي مع تطبيقات برنامج الحزم الإحصائية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1205" y="4486160"/>
            <a:ext cx="5912313" cy="1655762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د. أسامة عبدالحليم سمرقندي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المشرف على إدارة الإحصاء والمعلومات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جامعة 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الملك </a:t>
            </a:r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سعود</a:t>
            </a:r>
            <a:endParaRPr lang="ar-SA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53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89" y="1728151"/>
            <a:ext cx="2940743" cy="3696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50" y="827363"/>
            <a:ext cx="3368855" cy="14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Break *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6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Introduction to Biostatistics with SPSS Application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139843" y="4322657"/>
            <a:ext cx="5912313" cy="1655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Osama A Samarkandi, PhD</a:t>
            </a:r>
          </a:p>
        </p:txBody>
      </p:sp>
    </p:spTree>
    <p:extLst>
      <p:ext uri="{BB962C8B-B14F-4D97-AF65-F5344CB8AC3E}">
        <p14:creationId xmlns:p14="http://schemas.microsoft.com/office/powerpoint/2010/main" val="19917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56" y="2973313"/>
            <a:ext cx="9144000" cy="990821"/>
          </a:xfrm>
        </p:spPr>
        <p:txBody>
          <a:bodyPr>
            <a:normAutofit/>
          </a:bodyPr>
          <a:lstStyle/>
          <a:p>
            <a:pPr rtl="1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Session II 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54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Welcome Back *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49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8" y="1129229"/>
                <a:ext cx="10976332" cy="4575174"/>
              </a:xfrm>
            </p:spPr>
            <p:txBody>
              <a:bodyPr vert="horz" lIns="91440" tIns="45720" rIns="91440" bIns="45720" rtlCol="0"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Mean (Average)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):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The mean describes the center or a the balance point of a frequency distribution.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 </a:t>
                </a:r>
                <a:r>
                  <a:rPr lang="el-GR" sz="3600" b="1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Σ</a:t>
                </a: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X/n</a:t>
                </a:r>
              </a:p>
              <a:p>
                <a:pPr marL="0" indent="0" algn="ctr">
                  <a:buNone/>
                </a:pPr>
                <a:endParaRPr lang="en-US" sz="3600" b="1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Median </a:t>
                </a:r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(M):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The middle value or a set ordered numbers.</a:t>
                </a:r>
              </a:p>
              <a:p>
                <a:pPr marL="0" indent="0" algn="just">
                  <a:buNone/>
                </a:pPr>
                <a:endParaRPr lang="en-US" sz="3600" b="1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Mode </a:t>
                </a:r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(D):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The most frequent value or category in a distribution. </a:t>
                </a:r>
              </a:p>
              <a:p>
                <a:pPr marL="0" indent="0" algn="just">
                  <a:buNone/>
                </a:pPr>
                <a:endParaRPr lang="en-US" sz="3600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** Range (R): 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The difference between the lowest and highest numbers in the data set</a:t>
                </a:r>
                <a:endParaRPr lang="en-US" sz="3600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8" y="1129229"/>
                <a:ext cx="10976332" cy="4575174"/>
              </a:xfrm>
              <a:blipFill>
                <a:blip r:embed="rId2"/>
                <a:stretch>
                  <a:fillRect l="-1389" t="-3595" r="-138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0198" y="6078611"/>
            <a:ext cx="10515600" cy="77938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** Measures of Variability</a:t>
            </a:r>
            <a:endParaRPr lang="ar-SA" sz="22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196576"/>
            <a:ext cx="10515600" cy="779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Measures of Central Tendency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3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 patient was asked to rate her level of pain each time her vital signs were checked. Ten means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extreme pain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(the worst pain of her life) and a zero means that she is experiencing no pain or discomfort.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Her pain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levels over the course of the day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06:00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AM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09:00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AM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12:00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PM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06:00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PM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09:00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PM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12:00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AM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03:00 AM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Calculate patient pain level mean, median, mode, and range?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Example 1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0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8" y="1129229"/>
                <a:ext cx="4896480" cy="4575174"/>
              </a:xfrm>
            </p:spPr>
            <p:txBody>
              <a:bodyPr vert="horz" lIns="91440" tIns="45720" rIns="91440" bIns="45720" rtlCol="0"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Mean: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 </a:t>
                </a:r>
                <a:r>
                  <a:rPr lang="el-GR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Σ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X/n</a:t>
                </a: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=(5+7+8+6+5+4+2+2)/8</a:t>
                </a: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39/8 </a:t>
                </a:r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4.875 </a:t>
                </a:r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endParaRPr lang="en-US" sz="3600" b="1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Median:</a:t>
                </a: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2, 2, 4,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5, 5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, 6, 7, 8 </a:t>
                </a: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(5+5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)/2 = 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8" y="1129229"/>
                <a:ext cx="4896480" cy="4575174"/>
              </a:xfrm>
              <a:blipFill>
                <a:blip r:embed="rId2"/>
                <a:stretch>
                  <a:fillRect l="-3362" t="-439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Solution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57320" y="1129229"/>
            <a:ext cx="4896480" cy="457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Mode: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Two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modes = 2, 5 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Range: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8-2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6</a:t>
            </a:r>
          </a:p>
        </p:txBody>
      </p:sp>
    </p:spTree>
    <p:extLst>
      <p:ext uri="{BB962C8B-B14F-4D97-AF65-F5344CB8AC3E}">
        <p14:creationId xmlns:p14="http://schemas.microsoft.com/office/powerpoint/2010/main" val="1482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18009"/>
            <a:ext cx="10976332" cy="457517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 pregnant patient is weighed during each of her pre-natal doctor appointments. Calculate patient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weight mean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median, mode, and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range during her pregnancy?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06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13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08Weeks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136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138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12Weeks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140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 Weeks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145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		16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150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18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152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		20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156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22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156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		24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158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26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159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		28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160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163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		32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164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Example 2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16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8" y="1129229"/>
                <a:ext cx="4896480" cy="4575174"/>
              </a:xfrm>
            </p:spPr>
            <p:txBody>
              <a:bodyPr vert="horz" lIns="91440" tIns="45720" rIns="91440" bIns="45720" rtlCol="0"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Mean: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 </a:t>
                </a:r>
                <a:r>
                  <a:rPr lang="el-GR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Σ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X/n</a:t>
                </a:r>
              </a:p>
              <a:p>
                <a:pPr marL="0" indent="0" algn="just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=(135 +136 +138 +140 +145 +150 +152 +156 +156 +158 +159 +160 +163 +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164)/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14</a:t>
                </a: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2112/14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= 150.86 </a:t>
                </a:r>
              </a:p>
              <a:p>
                <a:pPr marL="0" indent="0" algn="just">
                  <a:buNone/>
                </a:pPr>
                <a:endParaRPr lang="en-US" sz="3600" b="1" dirty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Median:</a:t>
                </a:r>
              </a:p>
              <a:p>
                <a:pPr marL="0" indent="0" algn="just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135 ,136 ,138 ,140 ,145 ,150 ,</a:t>
                </a:r>
                <a:r>
                  <a:rPr lang="en-US" sz="3600" b="1" dirty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152 ,156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,156 ,158 ,159 ,160 ,163 ,164 </a:t>
                </a: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(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152+156)/2 = 154</a:t>
                </a:r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8" y="1129229"/>
                <a:ext cx="4896480" cy="4575174"/>
              </a:xfrm>
              <a:blipFill>
                <a:blip r:embed="rId2"/>
                <a:stretch>
                  <a:fillRect l="-2615" t="-3329" r="-2491" b="-41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Solution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57320" y="1129229"/>
            <a:ext cx="4896480" cy="457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Mode: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156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Range: 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164-135 =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29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lb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18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173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Traditional Arabic</vt:lpstr>
      <vt:lpstr>Wingdings</vt:lpstr>
      <vt:lpstr>Office Theme</vt:lpstr>
      <vt:lpstr>مقدمة في الإحصاء الحيوي مع تطبيقات برنامج الحزم الإحصائية SPSS</vt:lpstr>
      <vt:lpstr>Introduction to Biostatistics with SPSS Application</vt:lpstr>
      <vt:lpstr>Session II </vt:lpstr>
      <vt:lpstr>PowerPoint Presentation</vt:lpstr>
      <vt:lpstr>** Measures of Variability</vt:lpstr>
      <vt:lpstr>Example 1</vt:lpstr>
      <vt:lpstr>Solution </vt:lpstr>
      <vt:lpstr>Example 2</vt:lpstr>
      <vt:lpstr>Solution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OSamarkandi</dc:creator>
  <cp:lastModifiedBy>Dr. OSamarkandi</cp:lastModifiedBy>
  <cp:revision>57</cp:revision>
  <dcterms:created xsi:type="dcterms:W3CDTF">2017-03-15T21:22:10Z</dcterms:created>
  <dcterms:modified xsi:type="dcterms:W3CDTF">2017-04-01T01:00:59Z</dcterms:modified>
</cp:coreProperties>
</file>