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Microsoft_Equation1.bin" ContentType="application/vnd.openxmlformats-officedocument.oleObject"/>
  <Override PartName="/ppt/embeddings/Microsoft_Equation2.bin" ContentType="application/vnd.openxmlformats-officedocument.oleObject"/>
  <Override PartName="/ppt/embeddings/Microsoft_Equation3.bin" ContentType="application/vnd.openxmlformats-officedocument.oleObject"/>
  <Override PartName="/ppt/embeddings/Microsoft_Equation4.bin" ContentType="application/vnd.openxmlformats-officedocument.oleObject"/>
  <Override PartName="/ppt/embeddings/oleObject14.bin" ContentType="application/vnd.openxmlformats-officedocument.oleObject"/>
  <Override PartName="/ppt/embeddings/Microsoft_Equation5.bin" ContentType="application/vnd.openxmlformats-officedocument.oleObject"/>
  <Override PartName="/ppt/embeddings/Microsoft_Equation6.bin" ContentType="application/vnd.openxmlformats-officedocument.oleObject"/>
  <Override PartName="/ppt/embeddings/Microsoft_Equation7.bin" ContentType="application/vnd.openxmlformats-officedocument.oleObject"/>
  <Override PartName="/ppt/embeddings/Microsoft_Equation8.bin" ContentType="application/vnd.openxmlformats-officedocument.oleObject"/>
  <Override PartName="/ppt/embeddings/Microsoft_Equation9.bin" ContentType="application/vnd.openxmlformats-officedocument.oleObject"/>
  <Override PartName="/ppt/embeddings/oleObject15.bin" ContentType="application/vnd.openxmlformats-officedocument.oleObject"/>
  <Override PartName="/ppt/embeddings/Microsoft_Equation10.bin" ContentType="application/vnd.openxmlformats-officedocument.oleObject"/>
  <Override PartName="/ppt/embeddings/Microsoft_Equation11.bin" ContentType="application/vnd.openxmlformats-officedocument.oleObject"/>
  <Override PartName="/ppt/embeddings/Microsoft_Equation1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8"/>
  </p:notesMasterIdLst>
  <p:sldIdLst>
    <p:sldId id="256" r:id="rId2"/>
    <p:sldId id="257" r:id="rId3"/>
    <p:sldId id="258" r:id="rId4"/>
    <p:sldId id="259" r:id="rId5"/>
    <p:sldId id="261" r:id="rId6"/>
    <p:sldId id="263" r:id="rId7"/>
    <p:sldId id="264" r:id="rId8"/>
    <p:sldId id="266" r:id="rId9"/>
    <p:sldId id="267" r:id="rId10"/>
    <p:sldId id="268" r:id="rId11"/>
    <p:sldId id="269" r:id="rId12"/>
    <p:sldId id="270" r:id="rId13"/>
    <p:sldId id="274" r:id="rId14"/>
    <p:sldId id="276" r:id="rId15"/>
    <p:sldId id="277" r:id="rId16"/>
    <p:sldId id="282" r:id="rId17"/>
    <p:sldId id="284" r:id="rId18"/>
    <p:sldId id="370" r:id="rId19"/>
    <p:sldId id="368" r:id="rId20"/>
    <p:sldId id="286" r:id="rId21"/>
    <p:sldId id="287" r:id="rId22"/>
    <p:sldId id="369" r:id="rId23"/>
    <p:sldId id="288" r:id="rId24"/>
    <p:sldId id="290" r:id="rId25"/>
    <p:sldId id="292" r:id="rId26"/>
    <p:sldId id="295" r:id="rId27"/>
    <p:sldId id="297" r:id="rId28"/>
    <p:sldId id="298" r:id="rId29"/>
    <p:sldId id="299" r:id="rId30"/>
    <p:sldId id="300" r:id="rId31"/>
    <p:sldId id="301" r:id="rId32"/>
    <p:sldId id="371" r:id="rId33"/>
    <p:sldId id="372" r:id="rId34"/>
    <p:sldId id="373" r:id="rId35"/>
    <p:sldId id="374" r:id="rId36"/>
    <p:sldId id="375" r:id="rId37"/>
    <p:sldId id="376" r:id="rId38"/>
    <p:sldId id="377" r:id="rId39"/>
    <p:sldId id="378" r:id="rId40"/>
    <p:sldId id="379" r:id="rId41"/>
    <p:sldId id="380" r:id="rId42"/>
    <p:sldId id="381" r:id="rId43"/>
    <p:sldId id="382" r:id="rId44"/>
    <p:sldId id="383" r:id="rId45"/>
    <p:sldId id="384" r:id="rId46"/>
    <p:sldId id="385" r:id="rId47"/>
    <p:sldId id="386" r:id="rId48"/>
    <p:sldId id="387" r:id="rId49"/>
    <p:sldId id="388" r:id="rId50"/>
    <p:sldId id="389" r:id="rId51"/>
    <p:sldId id="390" r:id="rId52"/>
    <p:sldId id="391" r:id="rId53"/>
    <p:sldId id="392" r:id="rId54"/>
    <p:sldId id="393" r:id="rId55"/>
    <p:sldId id="394" r:id="rId56"/>
    <p:sldId id="395" r:id="rId57"/>
    <p:sldId id="396" r:id="rId58"/>
    <p:sldId id="397" r:id="rId59"/>
    <p:sldId id="398" r:id="rId60"/>
    <p:sldId id="399" r:id="rId61"/>
    <p:sldId id="400" r:id="rId62"/>
    <p:sldId id="401" r:id="rId63"/>
    <p:sldId id="402" r:id="rId64"/>
    <p:sldId id="403" r:id="rId65"/>
    <p:sldId id="404" r:id="rId66"/>
    <p:sldId id="405"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344" y="-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notesMaster" Target="notesMasters/notesMaster1.xml"/><Relationship Id="rId69" Type="http://schemas.openxmlformats.org/officeDocument/2006/relationships/printerSettings" Target="printerSettings/printerSettings1.bin"/><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presProps" Target="presProps.xml"/><Relationship Id="rId71" Type="http://schemas.openxmlformats.org/officeDocument/2006/relationships/viewProps" Target="viewProps.xml"/><Relationship Id="rId72"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 Id="rId2" Type="http://schemas.openxmlformats.org/officeDocument/2006/relationships/image" Target="../media/image14.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9.emf"/><Relationship Id="rId2" Type="http://schemas.openxmlformats.org/officeDocument/2006/relationships/image" Target="../media/image20.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5.emf"/><Relationship Id="rId2" Type="http://schemas.openxmlformats.org/officeDocument/2006/relationships/image" Target="../media/image26.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emf"/><Relationship Id="rId2"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 Id="rId2"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314D6C-CC07-42F1-AAC7-27A82729F211}" type="datetimeFigureOut">
              <a:rPr lang="en-US" smtClean="0"/>
              <a:t>10/15/16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8A817A-25FB-442B-84EB-DF2E53F5B0F1}" type="slidenum">
              <a:rPr lang="en-US" smtClean="0"/>
              <a:t>‹#›</a:t>
            </a:fld>
            <a:endParaRPr lang="en-US"/>
          </a:p>
        </p:txBody>
      </p:sp>
    </p:spTree>
    <p:extLst>
      <p:ext uri="{BB962C8B-B14F-4D97-AF65-F5344CB8AC3E}">
        <p14:creationId xmlns:p14="http://schemas.microsoft.com/office/powerpoint/2010/main" val="1234304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798607A7-32B6-4F04-A36F-C29D9A34E238}" type="datetimeFigureOut">
              <a:rPr lang="en-US" smtClean="0"/>
              <a:t>10/15/16</a:t>
            </a:fld>
            <a:endParaRPr lang="en-US"/>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5F7185A2-CB34-40D5-8B85-7D8BEB576D03}" type="slidenum">
              <a:rPr lang="en-US" smtClean="0"/>
              <a:t>‹#›</a:t>
            </a:fld>
            <a:endParaRPr lang="en-US"/>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8607A7-32B6-4F04-A36F-C29D9A34E238}" type="datetimeFigureOut">
              <a:rPr lang="en-US" smtClean="0"/>
              <a:t>10/15/16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185A2-CB34-40D5-8B85-7D8BEB576D0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8607A7-32B6-4F04-A36F-C29D9A34E238}" type="datetimeFigureOut">
              <a:rPr lang="en-US" smtClean="0"/>
              <a:t>10/15/16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185A2-CB34-40D5-8B85-7D8BEB576D0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8607A7-32B6-4F04-A36F-C29D9A34E238}" type="datetimeFigureOut">
              <a:rPr lang="en-US" smtClean="0"/>
              <a:t>10/15/16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185A2-CB34-40D5-8B85-7D8BEB576D0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8607A7-32B6-4F04-A36F-C29D9A34E238}" type="datetimeFigureOut">
              <a:rPr lang="en-US" smtClean="0"/>
              <a:t>10/15/16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185A2-CB34-40D5-8B85-7D8BEB576D0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98607A7-32B6-4F04-A36F-C29D9A34E238}" type="datetimeFigureOut">
              <a:rPr lang="en-US" smtClean="0"/>
              <a:t>10/15/16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185A2-CB34-40D5-8B85-7D8BEB576D03}" type="slidenum">
              <a:rPr lang="en-US" smtClean="0"/>
              <a:t>‹#›</a:t>
            </a:fld>
            <a:endParaRPr lang="en-US"/>
          </a:p>
        </p:txBody>
      </p:sp>
      <p:sp>
        <p:nvSpPr>
          <p:cNvPr id="9" name="Content Placeholder 8"/>
          <p:cNvSpPr>
            <a:spLocks noGrp="1"/>
          </p:cNvSpPr>
          <p:nvPr>
            <p:ph sz="quarter" idx="13"/>
          </p:nvPr>
        </p:nvSpPr>
        <p:spPr>
          <a:xfrm>
            <a:off x="1389888" y="2313432"/>
            <a:ext cx="4559808"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8607A7-32B6-4F04-A36F-C29D9A34E238}" type="datetimeFigureOut">
              <a:rPr lang="en-US" smtClean="0"/>
              <a:t>10/15/16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7185A2-CB34-40D5-8B85-7D8BEB576D0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8607A7-32B6-4F04-A36F-C29D9A34E238}" type="datetimeFigureOut">
              <a:rPr lang="en-US" smtClean="0"/>
              <a:t>10/15/16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7185A2-CB34-40D5-8B85-7D8BEB576D0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8607A7-32B6-4F04-A36F-C29D9A34E238}" type="datetimeFigureOut">
              <a:rPr lang="en-US" smtClean="0"/>
              <a:t>10/15/16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7185A2-CB34-40D5-8B85-7D8BEB576D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98607A7-32B6-4F04-A36F-C29D9A34E238}" type="datetimeFigureOut">
              <a:rPr lang="en-US" smtClean="0"/>
              <a:t>10/15/16</a:t>
            </a:fld>
            <a:endParaRPr lang="en-US"/>
          </a:p>
        </p:txBody>
      </p:sp>
      <p:sp>
        <p:nvSpPr>
          <p:cNvPr id="7" name="Slide Number Placeholder 6"/>
          <p:cNvSpPr>
            <a:spLocks noGrp="1"/>
          </p:cNvSpPr>
          <p:nvPr>
            <p:ph type="sldNum" sz="quarter" idx="12"/>
          </p:nvPr>
        </p:nvSpPr>
        <p:spPr/>
        <p:txBody>
          <a:bodyPr/>
          <a:lstStyle/>
          <a:p>
            <a:fld id="{5F7185A2-CB34-40D5-8B85-7D8BEB576D03}" type="slidenum">
              <a:rPr lang="en-US" smtClean="0"/>
              <a:t>‹#›</a:t>
            </a:fld>
            <a:endParaRPr lang="en-US"/>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8607A7-32B6-4F04-A36F-C29D9A34E238}" type="datetimeFigureOut">
              <a:rPr lang="en-US" smtClean="0"/>
              <a:t>10/15/16</a:t>
            </a:fld>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5F7185A2-CB34-40D5-8B85-7D8BEB576D0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798607A7-32B6-4F04-A36F-C29D9A34E238}" type="datetimeFigureOut">
              <a:rPr lang="en-US" smtClean="0"/>
              <a:t>10/15/16</a:t>
            </a:fld>
            <a:endParaRPr lang="en-US"/>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5F7185A2-CB34-40D5-8B85-7D8BEB576D0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4.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5.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6.e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7.e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8.e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9.emf"/><Relationship Id="rId5" Type="http://schemas.openxmlformats.org/officeDocument/2006/relationships/oleObject" Target="../embeddings/oleObject9.bin"/><Relationship Id="rId6" Type="http://schemas.openxmlformats.org/officeDocument/2006/relationships/image" Target="../media/image10.e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11.emf"/><Relationship Id="rId5" Type="http://schemas.openxmlformats.org/officeDocument/2006/relationships/oleObject" Target="../embeddings/oleObject11.bin"/><Relationship Id="rId6" Type="http://schemas.openxmlformats.org/officeDocument/2006/relationships/image" Target="../media/image12.e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13.emf"/><Relationship Id="rId5" Type="http://schemas.openxmlformats.org/officeDocument/2006/relationships/oleObject" Target="../embeddings/oleObject13.bin"/><Relationship Id="rId6" Type="http://schemas.openxmlformats.org/officeDocument/2006/relationships/image" Target="../media/image14.e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Microsoft_Equation1.bin"/><Relationship Id="rId4" Type="http://schemas.openxmlformats.org/officeDocument/2006/relationships/image" Target="../media/image15.e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Microsoft_Equation2.bin"/><Relationship Id="rId4" Type="http://schemas.openxmlformats.org/officeDocument/2006/relationships/image" Target="../media/image16.emf"/><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Microsoft_Equation3.bin"/><Relationship Id="rId4" Type="http://schemas.openxmlformats.org/officeDocument/2006/relationships/image" Target="../media/image17.e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Microsoft_Equation4.bin"/><Relationship Id="rId4" Type="http://schemas.openxmlformats.org/officeDocument/2006/relationships/image" Target="../media/image18.e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19.emf"/><Relationship Id="rId5" Type="http://schemas.openxmlformats.org/officeDocument/2006/relationships/oleObject" Target="../embeddings/Microsoft_Equation5.bin"/><Relationship Id="rId6" Type="http://schemas.openxmlformats.org/officeDocument/2006/relationships/image" Target="../media/image20.emf"/><Relationship Id="rId1" Type="http://schemas.openxmlformats.org/officeDocument/2006/relationships/vmlDrawing" Target="../drawings/vmlDrawing15.vml"/><Relationship Id="rId2"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Microsoft_Equation6.bin"/><Relationship Id="rId4" Type="http://schemas.openxmlformats.org/officeDocument/2006/relationships/image" Target="../media/image21.emf"/><Relationship Id="rId1" Type="http://schemas.openxmlformats.org/officeDocument/2006/relationships/vmlDrawing" Target="../drawings/vmlDrawing16.vml"/><Relationship Id="rId2"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Microsoft_Equation7.bin"/><Relationship Id="rId4" Type="http://schemas.openxmlformats.org/officeDocument/2006/relationships/image" Target="../media/image22.emf"/><Relationship Id="rId1" Type="http://schemas.openxmlformats.org/officeDocument/2006/relationships/vmlDrawing" Target="../drawings/vmlDrawing17.vml"/><Relationship Id="rId2"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Microsoft_Equation8.bin"/><Relationship Id="rId4" Type="http://schemas.openxmlformats.org/officeDocument/2006/relationships/image" Target="../media/image23.emf"/><Relationship Id="rId1" Type="http://schemas.openxmlformats.org/officeDocument/2006/relationships/vmlDrawing" Target="../drawings/vmlDrawing18.vml"/><Relationship Id="rId2"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Microsoft_Equation9.bin"/><Relationship Id="rId4" Type="http://schemas.openxmlformats.org/officeDocument/2006/relationships/image" Target="../media/image24.emf"/><Relationship Id="rId1" Type="http://schemas.openxmlformats.org/officeDocument/2006/relationships/vmlDrawing" Target="../drawings/vmlDrawing19.vml"/><Relationship Id="rId2"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15.bin"/><Relationship Id="rId4" Type="http://schemas.openxmlformats.org/officeDocument/2006/relationships/image" Target="../media/image25.emf"/><Relationship Id="rId5" Type="http://schemas.openxmlformats.org/officeDocument/2006/relationships/oleObject" Target="../embeddings/Microsoft_Equation10.bin"/><Relationship Id="rId6" Type="http://schemas.openxmlformats.org/officeDocument/2006/relationships/image" Target="../media/image26.emf"/><Relationship Id="rId1" Type="http://schemas.openxmlformats.org/officeDocument/2006/relationships/vmlDrawing" Target="../drawings/vmlDrawing20.vml"/><Relationship Id="rId2"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Microsoft_Equation11.bin"/><Relationship Id="rId4" Type="http://schemas.openxmlformats.org/officeDocument/2006/relationships/image" Target="../media/image27.emf"/><Relationship Id="rId1" Type="http://schemas.openxmlformats.org/officeDocument/2006/relationships/vmlDrawing" Target="../drawings/vmlDrawing2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oleObject" Target="../embeddings/Microsoft_Equation12.bin"/><Relationship Id="rId4" Type="http://schemas.openxmlformats.org/officeDocument/2006/relationships/image" Target="../media/image28.emf"/><Relationship Id="rId1" Type="http://schemas.openxmlformats.org/officeDocument/2006/relationships/vmlDrawing" Target="../drawings/vmlDrawing22.vml"/><Relationship Id="rId2"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Security valuation principles</a:t>
            </a:r>
            <a:endParaRPr lang="en-US" dirty="0"/>
          </a:p>
        </p:txBody>
      </p:sp>
    </p:spTree>
    <p:extLst>
      <p:ext uri="{BB962C8B-B14F-4D97-AF65-F5344CB8AC3E}">
        <p14:creationId xmlns:p14="http://schemas.microsoft.com/office/powerpoint/2010/main" val="669445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a:t>Required Rate of Return</a:t>
            </a:r>
          </a:p>
        </p:txBody>
      </p:sp>
      <p:sp>
        <p:nvSpPr>
          <p:cNvPr id="479235" name="Rectangle 3"/>
          <p:cNvSpPr>
            <a:spLocks noGrp="1" noChangeArrowheads="1"/>
          </p:cNvSpPr>
          <p:nvPr>
            <p:ph idx="1"/>
          </p:nvPr>
        </p:nvSpPr>
        <p:spPr/>
        <p:txBody>
          <a:bodyPr/>
          <a:lstStyle/>
          <a:p>
            <a:r>
              <a:rPr lang="en-US" altLang="en-US"/>
              <a:t>Determined by</a:t>
            </a:r>
          </a:p>
          <a:p>
            <a:pPr lvl="1"/>
            <a:r>
              <a:rPr lang="en-US" altLang="en-US"/>
              <a:t>1. Economy’s risk-free rate of return, plus</a:t>
            </a:r>
          </a:p>
          <a:p>
            <a:pPr lvl="1"/>
            <a:r>
              <a:rPr lang="en-US" altLang="en-US"/>
              <a:t>2. Expected rate of inflation during the holding period, plus</a:t>
            </a:r>
          </a:p>
          <a:p>
            <a:pPr lvl="1"/>
            <a:r>
              <a:rPr lang="en-US" altLang="en-US"/>
              <a:t>3. Risk premium determined by the uncertainty of returns</a:t>
            </a:r>
          </a:p>
        </p:txBody>
      </p:sp>
    </p:spTree>
    <p:extLst>
      <p:ext uri="{BB962C8B-B14F-4D97-AF65-F5344CB8AC3E}">
        <p14:creationId xmlns:p14="http://schemas.microsoft.com/office/powerpoint/2010/main" val="3835238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92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92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92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792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9235"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82" name="Rectangle 2"/>
          <p:cNvSpPr>
            <a:spLocks noGrp="1" noChangeArrowheads="1"/>
          </p:cNvSpPr>
          <p:nvPr>
            <p:ph type="title"/>
          </p:nvPr>
        </p:nvSpPr>
        <p:spPr/>
        <p:txBody>
          <a:bodyPr>
            <a:normAutofit fontScale="90000"/>
          </a:bodyPr>
          <a:lstStyle/>
          <a:p>
            <a:r>
              <a:rPr lang="en-US" altLang="en-US" sz="3600"/>
              <a:t>Investment Decision Process: A Comparison of Estimated Values and Market Prices</a:t>
            </a:r>
            <a:endParaRPr lang="en-US" altLang="en-US"/>
          </a:p>
        </p:txBody>
      </p:sp>
      <p:sp>
        <p:nvSpPr>
          <p:cNvPr id="481283" name="Rectangle 3"/>
          <p:cNvSpPr>
            <a:spLocks noGrp="1" noChangeArrowheads="1"/>
          </p:cNvSpPr>
          <p:nvPr>
            <p:ph idx="1"/>
          </p:nvPr>
        </p:nvSpPr>
        <p:spPr>
          <a:xfrm>
            <a:off x="2743200" y="2514600"/>
            <a:ext cx="7924800" cy="3505200"/>
          </a:xfrm>
        </p:spPr>
        <p:txBody>
          <a:bodyPr/>
          <a:lstStyle/>
          <a:p>
            <a:pPr>
              <a:buFontTx/>
              <a:buNone/>
            </a:pPr>
            <a:r>
              <a:rPr lang="en-US" altLang="en-US"/>
              <a:t>If Estimated Value &gt; Market Price, Buy</a:t>
            </a:r>
          </a:p>
          <a:p>
            <a:pPr>
              <a:buFontTx/>
              <a:buNone/>
            </a:pPr>
            <a:r>
              <a:rPr lang="en-US" altLang="en-US"/>
              <a:t>If Estimated Value &lt; Market Price, Don’t Buy</a:t>
            </a:r>
          </a:p>
        </p:txBody>
      </p:sp>
    </p:spTree>
    <p:extLst>
      <p:ext uri="{BB962C8B-B14F-4D97-AF65-F5344CB8AC3E}">
        <p14:creationId xmlns:p14="http://schemas.microsoft.com/office/powerpoint/2010/main" val="1419098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2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12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28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p:txBody>
          <a:bodyPr/>
          <a:lstStyle/>
          <a:p>
            <a:r>
              <a:rPr lang="en-US" altLang="en-US"/>
              <a:t>Valuation of Alternative Investments</a:t>
            </a:r>
          </a:p>
        </p:txBody>
      </p:sp>
      <p:sp>
        <p:nvSpPr>
          <p:cNvPr id="482307" name="Rectangle 3"/>
          <p:cNvSpPr>
            <a:spLocks noGrp="1" noChangeArrowheads="1"/>
          </p:cNvSpPr>
          <p:nvPr>
            <p:ph idx="1"/>
          </p:nvPr>
        </p:nvSpPr>
        <p:spPr/>
        <p:txBody>
          <a:bodyPr>
            <a:normAutofit lnSpcReduction="10000"/>
          </a:bodyPr>
          <a:lstStyle/>
          <a:p>
            <a:r>
              <a:rPr lang="en-US" altLang="en-US" dirty="0"/>
              <a:t>Valuation of Bonds is relatively easy because the size and time pattern of cash flows from the bond over its life are </a:t>
            </a:r>
            <a:r>
              <a:rPr lang="en-US" altLang="en-US" dirty="0" smtClean="0"/>
              <a:t>known</a:t>
            </a:r>
          </a:p>
          <a:p>
            <a:endParaRPr lang="en-US" altLang="en-US" dirty="0"/>
          </a:p>
          <a:p>
            <a:pPr>
              <a:buFontTx/>
              <a:buNone/>
            </a:pPr>
            <a:r>
              <a:rPr lang="en-US" altLang="en-US" dirty="0"/>
              <a:t>	1. Interest payments are made usually every six months equal to one-half the coupon rate times the face value of the </a:t>
            </a:r>
            <a:r>
              <a:rPr lang="en-US" altLang="en-US" dirty="0" smtClean="0"/>
              <a:t>bond</a:t>
            </a:r>
          </a:p>
          <a:p>
            <a:pPr>
              <a:buFontTx/>
              <a:buNone/>
            </a:pPr>
            <a:endParaRPr lang="en-US" altLang="en-US" dirty="0"/>
          </a:p>
          <a:p>
            <a:pPr>
              <a:buFontTx/>
              <a:buNone/>
            </a:pPr>
            <a:r>
              <a:rPr lang="en-US" altLang="en-US" dirty="0"/>
              <a:t>	2. The principal is repaid on the bond’s maturity date</a:t>
            </a:r>
          </a:p>
        </p:txBody>
      </p:sp>
    </p:spTree>
    <p:extLst>
      <p:ext uri="{BB962C8B-B14F-4D97-AF65-F5344CB8AC3E}">
        <p14:creationId xmlns:p14="http://schemas.microsoft.com/office/powerpoint/2010/main" val="1066314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23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23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823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7"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p:txBody>
          <a:bodyPr/>
          <a:lstStyle/>
          <a:p>
            <a:r>
              <a:rPr lang="en-US" altLang="en-US"/>
              <a:t>Valuation of Bonds</a:t>
            </a:r>
          </a:p>
        </p:txBody>
      </p:sp>
      <p:sp>
        <p:nvSpPr>
          <p:cNvPr id="486403" name="Rectangle 3"/>
          <p:cNvSpPr>
            <a:spLocks noGrp="1" noChangeArrowheads="1"/>
          </p:cNvSpPr>
          <p:nvPr>
            <p:ph idx="1"/>
          </p:nvPr>
        </p:nvSpPr>
        <p:spPr/>
        <p:txBody>
          <a:bodyPr/>
          <a:lstStyle/>
          <a:p>
            <a:pPr>
              <a:buFontTx/>
              <a:buNone/>
            </a:pPr>
            <a:r>
              <a:rPr lang="en-US" altLang="en-US" dirty="0"/>
              <a:t>	If the market price of the bond is above </a:t>
            </a:r>
            <a:r>
              <a:rPr lang="en-US" altLang="en-US" dirty="0" smtClean="0"/>
              <a:t>its </a:t>
            </a:r>
            <a:r>
              <a:rPr lang="en-US" altLang="en-US" dirty="0"/>
              <a:t>value, the investor should not buy it because the promised yield to maturity will be less than the investor’s required rate of return</a:t>
            </a:r>
          </a:p>
        </p:txBody>
      </p:sp>
    </p:spTree>
    <p:extLst>
      <p:ext uri="{BB962C8B-B14F-4D97-AF65-F5344CB8AC3E}">
        <p14:creationId xmlns:p14="http://schemas.microsoft.com/office/powerpoint/2010/main" val="2486726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a:xfrm>
            <a:off x="1391320" y="1027664"/>
            <a:ext cx="9366325" cy="556765"/>
          </a:xfrm>
        </p:spPr>
        <p:txBody>
          <a:bodyPr>
            <a:normAutofit fontScale="90000"/>
          </a:bodyPr>
          <a:lstStyle/>
          <a:p>
            <a:r>
              <a:rPr lang="en-US" altLang="en-US" dirty="0"/>
              <a:t>Valuation of Preferred Stock</a:t>
            </a:r>
          </a:p>
        </p:txBody>
      </p:sp>
      <p:sp>
        <p:nvSpPr>
          <p:cNvPr id="488451" name="Rectangle 3"/>
          <p:cNvSpPr>
            <a:spLocks noGrp="1" noChangeArrowheads="1"/>
          </p:cNvSpPr>
          <p:nvPr>
            <p:ph idx="1"/>
          </p:nvPr>
        </p:nvSpPr>
        <p:spPr>
          <a:xfrm>
            <a:off x="2209800" y="1676400"/>
            <a:ext cx="7772400" cy="4419600"/>
          </a:xfrm>
        </p:spPr>
        <p:txBody>
          <a:bodyPr/>
          <a:lstStyle/>
          <a:p>
            <a:pPr>
              <a:lnSpc>
                <a:spcPct val="90000"/>
              </a:lnSpc>
            </a:pPr>
            <a:r>
              <a:rPr lang="en-US" altLang="en-US" dirty="0"/>
              <a:t>Owner of preferred stock receives a promise to pay a stated dividend, usually quarterly, for perpetuity</a:t>
            </a:r>
          </a:p>
          <a:p>
            <a:pPr>
              <a:lnSpc>
                <a:spcPct val="90000"/>
              </a:lnSpc>
            </a:pPr>
            <a:r>
              <a:rPr lang="en-US" altLang="en-US" dirty="0"/>
              <a:t>Since payments are only made after the firm meets its bond interest payments, there is more uncertainty of returns</a:t>
            </a:r>
          </a:p>
          <a:p>
            <a:pPr>
              <a:lnSpc>
                <a:spcPct val="90000"/>
              </a:lnSpc>
            </a:pPr>
            <a:r>
              <a:rPr lang="en-US" altLang="en-US" dirty="0"/>
              <a:t>Tax treatment of dividends paid to corporations (80% tax-exempt) offsets the risk premium</a:t>
            </a:r>
          </a:p>
        </p:txBody>
      </p:sp>
    </p:spTree>
    <p:extLst>
      <p:ext uri="{BB962C8B-B14F-4D97-AF65-F5344CB8AC3E}">
        <p14:creationId xmlns:p14="http://schemas.microsoft.com/office/powerpoint/2010/main" val="615742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84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84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884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p:cNvSpPr>
            <a:spLocks noGrp="1" noChangeArrowheads="1"/>
          </p:cNvSpPr>
          <p:nvPr>
            <p:ph type="title"/>
          </p:nvPr>
        </p:nvSpPr>
        <p:spPr/>
        <p:txBody>
          <a:bodyPr/>
          <a:lstStyle/>
          <a:p>
            <a:r>
              <a:rPr lang="en-US" altLang="en-US"/>
              <a:t>Valuation of Preferred Stock</a:t>
            </a:r>
          </a:p>
        </p:txBody>
      </p:sp>
      <p:sp>
        <p:nvSpPr>
          <p:cNvPr id="489476" name="Rectangle 4"/>
          <p:cNvSpPr>
            <a:spLocks noGrp="1" noChangeArrowheads="1"/>
          </p:cNvSpPr>
          <p:nvPr>
            <p:ph idx="1"/>
          </p:nvPr>
        </p:nvSpPr>
        <p:spPr>
          <a:noFill/>
          <a:ln/>
        </p:spPr>
        <p:txBody>
          <a:bodyPr vert="horz" lIns="92075" tIns="46038" rIns="92075" bIns="46038" rtlCol="0">
            <a:normAutofit/>
          </a:bodyPr>
          <a:lstStyle/>
          <a:p>
            <a:r>
              <a:rPr lang="en-US" altLang="en-US"/>
              <a:t>The value is simply the stated annual dividend divided by the required rate of return on preferred stock (k</a:t>
            </a:r>
            <a:r>
              <a:rPr lang="en-US" altLang="en-US" baseline="-25000"/>
              <a:t>p</a:t>
            </a:r>
            <a:r>
              <a:rPr lang="en-US" altLang="en-US"/>
              <a:t>)</a:t>
            </a:r>
          </a:p>
        </p:txBody>
      </p:sp>
      <p:graphicFrame>
        <p:nvGraphicFramePr>
          <p:cNvPr id="489475" name="Object 3"/>
          <p:cNvGraphicFramePr>
            <a:graphicFrameLocks noChangeAspect="1"/>
          </p:cNvGraphicFramePr>
          <p:nvPr/>
        </p:nvGraphicFramePr>
        <p:xfrm>
          <a:off x="3130550" y="3487738"/>
          <a:ext cx="2051050" cy="1008062"/>
        </p:xfrm>
        <a:graphic>
          <a:graphicData uri="http://schemas.openxmlformats.org/presentationml/2006/ole">
            <mc:AlternateContent xmlns:mc="http://schemas.openxmlformats.org/markup-compatibility/2006">
              <mc:Choice xmlns:v="urn:schemas-microsoft-com:vml" Requires="v">
                <p:oleObj spid="_x0000_s1038" name="Equation" r:id="rId3" imgW="901440" imgH="444240" progId="Equation.3">
                  <p:embed/>
                </p:oleObj>
              </mc:Choice>
              <mc:Fallback>
                <p:oleObj name="Equation" r:id="rId3" imgW="901440" imgH="444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0550" y="3487738"/>
                        <a:ext cx="2051050" cy="1008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23879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894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Rectangle 2"/>
          <p:cNvSpPr>
            <a:spLocks noGrp="1" noChangeArrowheads="1"/>
          </p:cNvSpPr>
          <p:nvPr>
            <p:ph type="title"/>
          </p:nvPr>
        </p:nvSpPr>
        <p:spPr/>
        <p:txBody>
          <a:bodyPr/>
          <a:lstStyle/>
          <a:p>
            <a:r>
              <a:rPr lang="en-US" altLang="en-US"/>
              <a:t>Valuation of Preferred Stock</a:t>
            </a:r>
          </a:p>
        </p:txBody>
      </p:sp>
      <p:sp>
        <p:nvSpPr>
          <p:cNvPr id="494595" name="Rectangle 3"/>
          <p:cNvSpPr>
            <a:spLocks noGrp="1" noChangeArrowheads="1"/>
          </p:cNvSpPr>
          <p:nvPr>
            <p:ph idx="1"/>
          </p:nvPr>
        </p:nvSpPr>
        <p:spPr/>
        <p:txBody>
          <a:bodyPr/>
          <a:lstStyle/>
          <a:p>
            <a:pPr>
              <a:buFontTx/>
              <a:buNone/>
            </a:pPr>
            <a:r>
              <a:rPr lang="en-US" altLang="en-US"/>
              <a:t>Given a market price, you can derive its promised yield</a:t>
            </a:r>
          </a:p>
        </p:txBody>
      </p:sp>
      <p:graphicFrame>
        <p:nvGraphicFramePr>
          <p:cNvPr id="494596" name="Object 4"/>
          <p:cNvGraphicFramePr>
            <a:graphicFrameLocks noChangeAspect="1"/>
          </p:cNvGraphicFramePr>
          <p:nvPr>
            <p:extLst>
              <p:ext uri="{D42A27DB-BD31-4B8C-83A1-F6EECF244321}">
                <p14:modId xmlns:p14="http://schemas.microsoft.com/office/powerpoint/2010/main" val="930740731"/>
              </p:ext>
            </p:extLst>
          </p:nvPr>
        </p:nvGraphicFramePr>
        <p:xfrm>
          <a:off x="5656870" y="3180316"/>
          <a:ext cx="2195512" cy="892175"/>
        </p:xfrm>
        <a:graphic>
          <a:graphicData uri="http://schemas.openxmlformats.org/presentationml/2006/ole">
            <mc:AlternateContent xmlns:mc="http://schemas.openxmlformats.org/markup-compatibility/2006">
              <mc:Choice xmlns:v="urn:schemas-microsoft-com:vml" Requires="v">
                <p:oleObj spid="_x0000_s5134" name="Equation" r:id="rId3" imgW="965160" imgH="393480" progId="Equation.3">
                  <p:embed/>
                </p:oleObj>
              </mc:Choice>
              <mc:Fallback>
                <p:oleObj name="Equation" r:id="rId3" imgW="96516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6870" y="3180316"/>
                        <a:ext cx="2195512" cy="892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97013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6642" name="Rectangle 2"/>
          <p:cNvSpPr>
            <a:spLocks noGrp="1" noChangeArrowheads="1"/>
          </p:cNvSpPr>
          <p:nvPr>
            <p:ph type="title"/>
          </p:nvPr>
        </p:nvSpPr>
        <p:spPr/>
        <p:txBody>
          <a:bodyPr>
            <a:normAutofit fontScale="90000"/>
          </a:bodyPr>
          <a:lstStyle/>
          <a:p>
            <a:r>
              <a:rPr lang="en-US" altLang="en-US"/>
              <a:t>Approaches to the </a:t>
            </a:r>
            <a:br>
              <a:rPr lang="en-US" altLang="en-US"/>
            </a:br>
            <a:r>
              <a:rPr lang="en-US" altLang="en-US"/>
              <a:t>Valuation of Common Stock</a:t>
            </a:r>
          </a:p>
        </p:txBody>
      </p:sp>
      <p:sp>
        <p:nvSpPr>
          <p:cNvPr id="496643" name="Rectangle 3"/>
          <p:cNvSpPr>
            <a:spLocks noGrp="1" noChangeArrowheads="1"/>
          </p:cNvSpPr>
          <p:nvPr>
            <p:ph idx="1"/>
          </p:nvPr>
        </p:nvSpPr>
        <p:spPr/>
        <p:txBody>
          <a:bodyPr/>
          <a:lstStyle/>
          <a:p>
            <a:pPr>
              <a:buFontTx/>
              <a:buNone/>
            </a:pPr>
            <a:r>
              <a:rPr lang="en-US" altLang="en-US" dirty="0"/>
              <a:t>Two approaches have </a:t>
            </a:r>
            <a:r>
              <a:rPr lang="en-US" altLang="en-US" dirty="0" smtClean="0"/>
              <a:t>developed</a:t>
            </a:r>
          </a:p>
          <a:p>
            <a:pPr>
              <a:buFontTx/>
              <a:buNone/>
            </a:pPr>
            <a:endParaRPr lang="en-US" altLang="en-US" dirty="0"/>
          </a:p>
          <a:p>
            <a:pPr lvl="1">
              <a:buFontTx/>
              <a:buNone/>
            </a:pPr>
            <a:r>
              <a:rPr lang="en-US" altLang="en-US" dirty="0"/>
              <a:t>1. Discounted cash-flow valuation</a:t>
            </a:r>
          </a:p>
          <a:p>
            <a:pPr lvl="2"/>
            <a:r>
              <a:rPr lang="en-US" altLang="en-US" dirty="0"/>
              <a:t>Present value of some measure of cash flow, including dividends, operating cash flow, and free cash </a:t>
            </a:r>
            <a:r>
              <a:rPr lang="en-US" altLang="en-US" dirty="0" smtClean="0"/>
              <a:t>flow</a:t>
            </a:r>
          </a:p>
          <a:p>
            <a:pPr marL="914400" lvl="2" indent="0">
              <a:buNone/>
            </a:pPr>
            <a:endParaRPr lang="en-US" altLang="en-US" dirty="0"/>
          </a:p>
          <a:p>
            <a:pPr lvl="1">
              <a:buFontTx/>
              <a:buNone/>
            </a:pPr>
            <a:r>
              <a:rPr lang="en-US" altLang="en-US" dirty="0"/>
              <a:t>2. Relative valuation technique</a:t>
            </a:r>
          </a:p>
          <a:p>
            <a:pPr lvl="2"/>
            <a:r>
              <a:rPr lang="en-US" altLang="en-US" dirty="0"/>
              <a:t>Value estimated based on its price relative to significant variables, such as earnings, cash flow, book value, or sales</a:t>
            </a:r>
          </a:p>
        </p:txBody>
      </p:sp>
    </p:spTree>
    <p:extLst>
      <p:ext uri="{BB962C8B-B14F-4D97-AF65-F5344CB8AC3E}">
        <p14:creationId xmlns:p14="http://schemas.microsoft.com/office/powerpoint/2010/main" val="41800631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66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966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9664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9664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966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643" grpId="0" build="p" bldLvl="3"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4" name="Rectangle 2"/>
          <p:cNvSpPr>
            <a:spLocks noGrp="1" noChangeArrowheads="1"/>
          </p:cNvSpPr>
          <p:nvPr>
            <p:ph type="title"/>
          </p:nvPr>
        </p:nvSpPr>
        <p:spPr>
          <a:xfrm>
            <a:off x="2209800" y="1106586"/>
            <a:ext cx="5560891" cy="504686"/>
          </a:xfrm>
        </p:spPr>
        <p:txBody>
          <a:bodyPr>
            <a:noAutofit/>
          </a:bodyPr>
          <a:lstStyle/>
          <a:p>
            <a:r>
              <a:rPr lang="en-US" altLang="en-US" sz="2800" dirty="0"/>
              <a:t>Valuation Approaches </a:t>
            </a:r>
            <a:br>
              <a:rPr lang="en-US" altLang="en-US" sz="2800" dirty="0"/>
            </a:br>
            <a:r>
              <a:rPr lang="en-US" altLang="en-US" sz="2800" dirty="0"/>
              <a:t>and Specific Techniques</a:t>
            </a:r>
          </a:p>
        </p:txBody>
      </p:sp>
      <p:sp>
        <p:nvSpPr>
          <p:cNvPr id="499715" name="Rectangle 3"/>
          <p:cNvSpPr>
            <a:spLocks noGrp="1" noChangeArrowheads="1"/>
          </p:cNvSpPr>
          <p:nvPr>
            <p:ph idx="1"/>
          </p:nvPr>
        </p:nvSpPr>
        <p:spPr>
          <a:xfrm>
            <a:off x="2362200" y="1600200"/>
            <a:ext cx="8001000" cy="762000"/>
          </a:xfrm>
        </p:spPr>
        <p:txBody>
          <a:bodyPr/>
          <a:lstStyle/>
          <a:p>
            <a:pPr algn="ctr">
              <a:buFontTx/>
              <a:buNone/>
            </a:pPr>
            <a:r>
              <a:rPr lang="en-US" altLang="en-US"/>
              <a:t>Approaches to Equity Valuation</a:t>
            </a:r>
          </a:p>
        </p:txBody>
      </p:sp>
      <p:sp>
        <p:nvSpPr>
          <p:cNvPr id="499716" name="Text Box 4"/>
          <p:cNvSpPr txBox="1">
            <a:spLocks noChangeArrowheads="1"/>
          </p:cNvSpPr>
          <p:nvPr/>
        </p:nvSpPr>
        <p:spPr bwMode="auto">
          <a:xfrm>
            <a:off x="2057400" y="3733801"/>
            <a:ext cx="4114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Discounted Cash Flow Techniques</a:t>
            </a:r>
          </a:p>
        </p:txBody>
      </p:sp>
      <p:sp>
        <p:nvSpPr>
          <p:cNvPr id="499717" name="Text Box 5"/>
          <p:cNvSpPr txBox="1">
            <a:spLocks noChangeArrowheads="1"/>
          </p:cNvSpPr>
          <p:nvPr/>
        </p:nvSpPr>
        <p:spPr bwMode="auto">
          <a:xfrm>
            <a:off x="6324600" y="3733801"/>
            <a:ext cx="4114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Relative Valuation Techniques</a:t>
            </a:r>
          </a:p>
        </p:txBody>
      </p:sp>
      <p:sp>
        <p:nvSpPr>
          <p:cNvPr id="499718" name="Text Box 6"/>
          <p:cNvSpPr txBox="1">
            <a:spLocks noChangeArrowheads="1"/>
          </p:cNvSpPr>
          <p:nvPr/>
        </p:nvSpPr>
        <p:spPr bwMode="auto">
          <a:xfrm>
            <a:off x="2057400" y="4649789"/>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Tx/>
              <a:buChar char="•"/>
            </a:pPr>
            <a:r>
              <a:rPr lang="en-US" altLang="en-US"/>
              <a:t> Present Value of Dividends (DDM)</a:t>
            </a:r>
          </a:p>
          <a:p>
            <a:pPr algn="l">
              <a:spcBef>
                <a:spcPct val="50000"/>
              </a:spcBef>
              <a:buFontTx/>
              <a:buChar char="•"/>
            </a:pPr>
            <a:r>
              <a:rPr lang="en-US" altLang="en-US"/>
              <a:t>Present Value of Operating Cash Flow</a:t>
            </a:r>
          </a:p>
          <a:p>
            <a:pPr algn="l">
              <a:spcBef>
                <a:spcPct val="50000"/>
              </a:spcBef>
              <a:buFontTx/>
              <a:buChar char="•"/>
            </a:pPr>
            <a:r>
              <a:rPr lang="en-US" altLang="en-US"/>
              <a:t>Present Value of Free Cash Flow</a:t>
            </a:r>
          </a:p>
        </p:txBody>
      </p:sp>
      <p:sp>
        <p:nvSpPr>
          <p:cNvPr id="499719" name="Text Box 7"/>
          <p:cNvSpPr txBox="1">
            <a:spLocks noChangeArrowheads="1"/>
          </p:cNvSpPr>
          <p:nvPr/>
        </p:nvSpPr>
        <p:spPr bwMode="auto">
          <a:xfrm>
            <a:off x="6781800" y="4632326"/>
            <a:ext cx="3886200"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Tx/>
              <a:buChar char="•"/>
            </a:pPr>
            <a:r>
              <a:rPr lang="en-US" altLang="en-US"/>
              <a:t> Price/Earnings Ratio (PE)</a:t>
            </a:r>
          </a:p>
          <a:p>
            <a:pPr algn="l">
              <a:spcBef>
                <a:spcPct val="50000"/>
              </a:spcBef>
              <a:buFontTx/>
              <a:buChar char="•"/>
            </a:pPr>
            <a:r>
              <a:rPr lang="en-US" altLang="en-US"/>
              <a:t>Price/Cash flow ratio (P/CF)</a:t>
            </a:r>
          </a:p>
          <a:p>
            <a:pPr algn="l">
              <a:spcBef>
                <a:spcPct val="50000"/>
              </a:spcBef>
              <a:buFontTx/>
              <a:buChar char="•"/>
            </a:pPr>
            <a:r>
              <a:rPr lang="en-US" altLang="en-US"/>
              <a:t>Price/Book Value Ratio (P/BV)</a:t>
            </a:r>
          </a:p>
          <a:p>
            <a:pPr algn="l">
              <a:spcBef>
                <a:spcPct val="50000"/>
              </a:spcBef>
              <a:buFontTx/>
              <a:buChar char="•"/>
            </a:pPr>
            <a:r>
              <a:rPr lang="en-US" altLang="en-US"/>
              <a:t>Price/Sales Ratio (P/S)</a:t>
            </a:r>
          </a:p>
        </p:txBody>
      </p:sp>
      <p:sp>
        <p:nvSpPr>
          <p:cNvPr id="499720" name="Line 8"/>
          <p:cNvSpPr>
            <a:spLocks noChangeShapeType="1"/>
          </p:cNvSpPr>
          <p:nvPr/>
        </p:nvSpPr>
        <p:spPr bwMode="auto">
          <a:xfrm flipV="1">
            <a:off x="4495800" y="2057400"/>
            <a:ext cx="1295400" cy="1676400"/>
          </a:xfrm>
          <a:prstGeom prst="line">
            <a:avLst/>
          </a:prstGeom>
          <a:noFill/>
          <a:ln w="571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9721" name="Line 9"/>
          <p:cNvSpPr>
            <a:spLocks noChangeShapeType="1"/>
          </p:cNvSpPr>
          <p:nvPr/>
        </p:nvSpPr>
        <p:spPr bwMode="auto">
          <a:xfrm flipH="1" flipV="1">
            <a:off x="6934200" y="2133600"/>
            <a:ext cx="1143000" cy="1600200"/>
          </a:xfrm>
          <a:prstGeom prst="line">
            <a:avLst/>
          </a:prstGeom>
          <a:noFill/>
          <a:ln w="571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9722" name="Text Box 10"/>
          <p:cNvSpPr txBox="1">
            <a:spLocks noChangeArrowheads="1"/>
          </p:cNvSpPr>
          <p:nvPr/>
        </p:nvSpPr>
        <p:spPr bwMode="auto">
          <a:xfrm>
            <a:off x="7924800" y="2133600"/>
            <a:ext cx="2286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a:t>Figure 13.2</a:t>
            </a:r>
          </a:p>
        </p:txBody>
      </p:sp>
    </p:spTree>
    <p:extLst>
      <p:ext uri="{BB962C8B-B14F-4D97-AF65-F5344CB8AC3E}">
        <p14:creationId xmlns:p14="http://schemas.microsoft.com/office/powerpoint/2010/main" val="1365081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99720"/>
                                        </p:tgtEl>
                                        <p:attrNameLst>
                                          <p:attrName>style.visibility</p:attrName>
                                        </p:attrNameLst>
                                      </p:cBhvr>
                                      <p:to>
                                        <p:strVal val="visible"/>
                                      </p:to>
                                    </p:set>
                                    <p:animEffect transition="in" filter="wipe(up)">
                                      <p:cBhvr>
                                        <p:cTn id="7" dur="500"/>
                                        <p:tgtEl>
                                          <p:spTgt spid="499720"/>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499716">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99718">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99718">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99718">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99721"/>
                                        </p:tgtEl>
                                        <p:attrNameLst>
                                          <p:attrName>style.visibility</p:attrName>
                                        </p:attrNameLst>
                                      </p:cBhvr>
                                      <p:to>
                                        <p:strVal val="visible"/>
                                      </p:to>
                                    </p:set>
                                    <p:animEffect transition="in" filter="wipe(up)">
                                      <p:cBhvr>
                                        <p:cTn id="27" dur="500"/>
                                        <p:tgtEl>
                                          <p:spTgt spid="499721"/>
                                        </p:tgtEl>
                                      </p:cBhvr>
                                    </p:animEffect>
                                  </p:childTnLst>
                                </p:cTn>
                              </p:par>
                            </p:childTnLst>
                          </p:cTn>
                        </p:par>
                        <p:par>
                          <p:cTn id="28" fill="hold" nodeType="afterGroup">
                            <p:stCondLst>
                              <p:cond delay="500"/>
                            </p:stCondLst>
                            <p:childTnLst>
                              <p:par>
                                <p:cTn id="29" presetID="1" presetClass="entr" presetSubtype="0" fill="hold" grpId="0" nodeType="afterEffect">
                                  <p:stCondLst>
                                    <p:cond delay="0"/>
                                  </p:stCondLst>
                                  <p:childTnLst>
                                    <p:set>
                                      <p:cBhvr>
                                        <p:cTn id="30" dur="1" fill="hold">
                                          <p:stCondLst>
                                            <p:cond delay="499"/>
                                          </p:stCondLst>
                                        </p:cTn>
                                        <p:tgtEl>
                                          <p:spTgt spid="499717">
                                            <p:txEl>
                                              <p:pRg st="0" end="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99719">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499719">
                                            <p:txEl>
                                              <p:pRg st="1" end="1"/>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499719">
                                            <p:txEl>
                                              <p:pRg st="2" end="2"/>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4997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716" grpId="0" build="p" autoUpdateAnimBg="0" advAuto="0"/>
      <p:bldP spid="499717" grpId="0" build="p" autoUpdateAnimBg="0" advAuto="0"/>
      <p:bldP spid="499718" grpId="0" build="p" autoUpdateAnimBg="0"/>
      <p:bldP spid="499719" grpId="0" build="p" autoUpdateAnimBg="0"/>
      <p:bldP spid="499720" grpId="0" animBg="1"/>
      <p:bldP spid="49972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factors among valuation models</a:t>
            </a:r>
            <a:endParaRPr lang="en-US" dirty="0"/>
          </a:p>
        </p:txBody>
      </p:sp>
      <p:sp>
        <p:nvSpPr>
          <p:cNvPr id="3" name="Content Placeholder 2"/>
          <p:cNvSpPr>
            <a:spLocks noGrp="1"/>
          </p:cNvSpPr>
          <p:nvPr>
            <p:ph idx="1"/>
          </p:nvPr>
        </p:nvSpPr>
        <p:spPr/>
        <p:txBody>
          <a:bodyPr/>
          <a:lstStyle/>
          <a:p>
            <a:r>
              <a:rPr lang="en-US" dirty="0" smtClean="0"/>
              <a:t>1. Investor’s required rate of return</a:t>
            </a:r>
          </a:p>
          <a:p>
            <a:endParaRPr lang="en-US" dirty="0"/>
          </a:p>
          <a:p>
            <a:r>
              <a:rPr lang="en-US" dirty="0" smtClean="0"/>
              <a:t>2. Estimated growth rate of variables – dividends, earnings, cash flows or sales</a:t>
            </a:r>
            <a:endParaRPr lang="en-US" dirty="0"/>
          </a:p>
        </p:txBody>
      </p:sp>
    </p:spTree>
    <p:extLst>
      <p:ext uri="{BB962C8B-B14F-4D97-AF65-F5344CB8AC3E}">
        <p14:creationId xmlns:p14="http://schemas.microsoft.com/office/powerpoint/2010/main" val="584590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1320" y="1027664"/>
            <a:ext cx="9366325" cy="493891"/>
          </a:xfrm>
        </p:spPr>
        <p:txBody>
          <a:bodyPr>
            <a:normAutofit fontScale="90000"/>
          </a:bodyPr>
          <a:lstStyle/>
          <a:p>
            <a:r>
              <a:rPr lang="en-US" dirty="0" smtClean="0"/>
              <a:t>Investment decision process</a:t>
            </a:r>
            <a:endParaRPr lang="en-US" dirty="0"/>
          </a:p>
        </p:txBody>
      </p:sp>
      <p:sp>
        <p:nvSpPr>
          <p:cNvPr id="3" name="Content Placeholder 2"/>
          <p:cNvSpPr>
            <a:spLocks noGrp="1"/>
          </p:cNvSpPr>
          <p:nvPr>
            <p:ph idx="1"/>
          </p:nvPr>
        </p:nvSpPr>
        <p:spPr>
          <a:xfrm>
            <a:off x="838200" y="1825624"/>
            <a:ext cx="10515600" cy="4670709"/>
          </a:xfrm>
        </p:spPr>
        <p:txBody>
          <a:bodyPr>
            <a:normAutofit/>
          </a:bodyPr>
          <a:lstStyle/>
          <a:p>
            <a:r>
              <a:rPr lang="en-US" dirty="0" smtClean="0"/>
              <a:t>Determine the required rate of return</a:t>
            </a:r>
          </a:p>
          <a:p>
            <a:endParaRPr lang="en-US" dirty="0" smtClean="0"/>
          </a:p>
          <a:p>
            <a:r>
              <a:rPr lang="en-US" dirty="0" smtClean="0"/>
              <a:t>Evaluate the investment to determine if its market price is consistent with your required rate of return</a:t>
            </a:r>
          </a:p>
          <a:p>
            <a:endParaRPr lang="en-US" dirty="0" smtClean="0"/>
          </a:p>
          <a:p>
            <a:r>
              <a:rPr lang="en-US" dirty="0" smtClean="0"/>
              <a:t>Estimate the value of the security based on its expected cash flows and your required rate of return</a:t>
            </a:r>
          </a:p>
          <a:p>
            <a:endParaRPr lang="en-US" dirty="0" smtClean="0"/>
          </a:p>
          <a:p>
            <a:r>
              <a:rPr lang="en-US" dirty="0" smtClean="0"/>
              <a:t>Compare this intrinsic value to the market price to decide if you want to buy it</a:t>
            </a:r>
          </a:p>
          <a:p>
            <a:endParaRPr lang="en-US" dirty="0"/>
          </a:p>
        </p:txBody>
      </p:sp>
    </p:spTree>
    <p:extLst>
      <p:ext uri="{BB962C8B-B14F-4D97-AF65-F5344CB8AC3E}">
        <p14:creationId xmlns:p14="http://schemas.microsoft.com/office/powerpoint/2010/main" val="683849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ChangeArrowheads="1"/>
          </p:cNvSpPr>
          <p:nvPr>
            <p:ph type="title"/>
          </p:nvPr>
        </p:nvSpPr>
        <p:spPr>
          <a:xfrm>
            <a:off x="1524000" y="304800"/>
            <a:ext cx="9144000" cy="1447800"/>
          </a:xfrm>
        </p:spPr>
        <p:txBody>
          <a:bodyPr>
            <a:normAutofit fontScale="90000"/>
          </a:bodyPr>
          <a:lstStyle/>
          <a:p>
            <a:r>
              <a:rPr lang="en-US" altLang="en-US"/>
              <a:t>Why and When to Use the Discounted Cash Flow Valuation Approach</a:t>
            </a:r>
          </a:p>
        </p:txBody>
      </p:sp>
      <p:sp>
        <p:nvSpPr>
          <p:cNvPr id="596995" name="Rectangle 3"/>
          <p:cNvSpPr>
            <a:spLocks noGrp="1" noChangeArrowheads="1"/>
          </p:cNvSpPr>
          <p:nvPr>
            <p:ph idx="1"/>
          </p:nvPr>
        </p:nvSpPr>
        <p:spPr/>
        <p:txBody>
          <a:bodyPr/>
          <a:lstStyle/>
          <a:p>
            <a:r>
              <a:rPr lang="en-US" altLang="en-US"/>
              <a:t>The measure of cash flow used</a:t>
            </a:r>
          </a:p>
          <a:p>
            <a:pPr lvl="1"/>
            <a:r>
              <a:rPr lang="en-US" altLang="en-US"/>
              <a:t>Dividends</a:t>
            </a:r>
          </a:p>
          <a:p>
            <a:pPr lvl="2"/>
            <a:r>
              <a:rPr lang="en-US" altLang="en-US"/>
              <a:t>Cost of equity as the discount rate</a:t>
            </a:r>
          </a:p>
          <a:p>
            <a:pPr lvl="1"/>
            <a:r>
              <a:rPr lang="en-US" altLang="en-US"/>
              <a:t>Operating cash flow</a:t>
            </a:r>
          </a:p>
          <a:p>
            <a:pPr lvl="2"/>
            <a:r>
              <a:rPr lang="en-US" altLang="en-US"/>
              <a:t>Weighted Average Cost of Capital (WACC)</a:t>
            </a:r>
          </a:p>
          <a:p>
            <a:pPr lvl="1"/>
            <a:r>
              <a:rPr lang="en-US" altLang="en-US"/>
              <a:t>Free cash flow to equity</a:t>
            </a:r>
          </a:p>
          <a:p>
            <a:pPr lvl="2"/>
            <a:r>
              <a:rPr lang="en-US" altLang="en-US"/>
              <a:t>Cost of equity</a:t>
            </a:r>
          </a:p>
          <a:p>
            <a:r>
              <a:rPr lang="en-US" altLang="en-US"/>
              <a:t>Dependent on growth rates and discount rate</a:t>
            </a:r>
          </a:p>
        </p:txBody>
      </p:sp>
    </p:spTree>
    <p:extLst>
      <p:ext uri="{BB962C8B-B14F-4D97-AF65-F5344CB8AC3E}">
        <p14:creationId xmlns:p14="http://schemas.microsoft.com/office/powerpoint/2010/main" val="1366362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a:xfrm>
            <a:off x="2209800" y="381000"/>
            <a:ext cx="7772400" cy="1143000"/>
          </a:xfrm>
        </p:spPr>
        <p:txBody>
          <a:bodyPr>
            <a:normAutofit fontScale="90000"/>
          </a:bodyPr>
          <a:lstStyle/>
          <a:p>
            <a:r>
              <a:rPr lang="en-US" altLang="en-US" dirty="0"/>
              <a:t>Why and When to Use the Relative Valuation Techniques</a:t>
            </a:r>
          </a:p>
        </p:txBody>
      </p:sp>
      <p:sp>
        <p:nvSpPr>
          <p:cNvPr id="599043" name="Rectangle 3"/>
          <p:cNvSpPr>
            <a:spLocks noGrp="1" noChangeArrowheads="1"/>
          </p:cNvSpPr>
          <p:nvPr>
            <p:ph idx="1"/>
          </p:nvPr>
        </p:nvSpPr>
        <p:spPr/>
        <p:txBody>
          <a:bodyPr>
            <a:normAutofit lnSpcReduction="10000"/>
          </a:bodyPr>
          <a:lstStyle/>
          <a:p>
            <a:r>
              <a:rPr lang="en-US" altLang="en-US" dirty="0"/>
              <a:t>Provides information about how the market is currently valuing stocks</a:t>
            </a:r>
          </a:p>
          <a:p>
            <a:pPr lvl="1"/>
            <a:r>
              <a:rPr lang="en-US" altLang="en-US" dirty="0"/>
              <a:t>aggregate market</a:t>
            </a:r>
          </a:p>
          <a:p>
            <a:pPr lvl="1"/>
            <a:r>
              <a:rPr lang="en-US" altLang="en-US" dirty="0"/>
              <a:t>alternative industries</a:t>
            </a:r>
          </a:p>
          <a:p>
            <a:pPr lvl="1"/>
            <a:r>
              <a:rPr lang="en-US" altLang="en-US" dirty="0"/>
              <a:t>individual stocks within </a:t>
            </a:r>
            <a:r>
              <a:rPr lang="en-US" altLang="en-US" dirty="0" smtClean="0"/>
              <a:t>industries</a:t>
            </a:r>
          </a:p>
          <a:p>
            <a:pPr marL="457200" lvl="1" indent="0">
              <a:buNone/>
            </a:pPr>
            <a:endParaRPr lang="en-US" altLang="en-US" dirty="0"/>
          </a:p>
          <a:p>
            <a:r>
              <a:rPr lang="en-US" altLang="en-US" dirty="0"/>
              <a:t>No guidance as to whether valuations are appropriate</a:t>
            </a:r>
          </a:p>
          <a:p>
            <a:pPr lvl="1"/>
            <a:r>
              <a:rPr lang="en-US" altLang="en-US" dirty="0"/>
              <a:t>best used when have comparable entities</a:t>
            </a:r>
          </a:p>
          <a:p>
            <a:pPr lvl="1"/>
            <a:r>
              <a:rPr lang="en-US" altLang="en-US" dirty="0"/>
              <a:t>aggregate market is not at a valuation extreme</a:t>
            </a:r>
          </a:p>
        </p:txBody>
      </p:sp>
    </p:spTree>
    <p:extLst>
      <p:ext uri="{BB962C8B-B14F-4D97-AF65-F5344CB8AC3E}">
        <p14:creationId xmlns:p14="http://schemas.microsoft.com/office/powerpoint/2010/main" val="2894889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Why and When to Use the Relative Valuation Techniques</a:t>
            </a:r>
            <a:endParaRPr lang="en-US" dirty="0"/>
          </a:p>
        </p:txBody>
      </p:sp>
      <p:sp>
        <p:nvSpPr>
          <p:cNvPr id="3" name="Content Placeholder 2"/>
          <p:cNvSpPr>
            <a:spLocks noGrp="1"/>
          </p:cNvSpPr>
          <p:nvPr>
            <p:ph idx="1"/>
          </p:nvPr>
        </p:nvSpPr>
        <p:spPr/>
        <p:txBody>
          <a:bodyPr/>
          <a:lstStyle/>
          <a:p>
            <a:r>
              <a:rPr lang="en-US" dirty="0" smtClean="0"/>
              <a:t>Appropriate</a:t>
            </a:r>
          </a:p>
          <a:p>
            <a:r>
              <a:rPr lang="en-US" dirty="0" smtClean="0"/>
              <a:t>1. You have a good set of comparable entities – comparable companies that are similar in terms of industry, size, and it is hoped, risk</a:t>
            </a:r>
          </a:p>
          <a:p>
            <a:endParaRPr lang="en-US" dirty="0"/>
          </a:p>
          <a:p>
            <a:r>
              <a:rPr lang="en-US" dirty="0" smtClean="0"/>
              <a:t>2. Aggregate market and the company’s industry are not at a valuation extreme – that is, they are not either seriously undervalued or seriously overvalued.</a:t>
            </a:r>
            <a:endParaRPr lang="en-US" dirty="0"/>
          </a:p>
        </p:txBody>
      </p:sp>
    </p:spTree>
    <p:extLst>
      <p:ext uri="{BB962C8B-B14F-4D97-AF65-F5344CB8AC3E}">
        <p14:creationId xmlns:p14="http://schemas.microsoft.com/office/powerpoint/2010/main" val="1155952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8690" name="Rectangle 2"/>
          <p:cNvSpPr>
            <a:spLocks noGrp="1" noChangeArrowheads="1"/>
          </p:cNvSpPr>
          <p:nvPr>
            <p:ph type="title"/>
          </p:nvPr>
        </p:nvSpPr>
        <p:spPr>
          <a:xfrm>
            <a:off x="1524000" y="228600"/>
            <a:ext cx="9144000" cy="1143000"/>
          </a:xfrm>
        </p:spPr>
        <p:txBody>
          <a:bodyPr>
            <a:normAutofit fontScale="90000"/>
          </a:bodyPr>
          <a:lstStyle/>
          <a:p>
            <a:r>
              <a:rPr lang="en-US" altLang="en-US"/>
              <a:t>Discounted Cash-Flow </a:t>
            </a:r>
            <a:br>
              <a:rPr lang="en-US" altLang="en-US"/>
            </a:br>
            <a:r>
              <a:rPr lang="en-US" altLang="en-US"/>
              <a:t>Valuation Techniques</a:t>
            </a:r>
          </a:p>
        </p:txBody>
      </p:sp>
      <p:sp>
        <p:nvSpPr>
          <p:cNvPr id="498692" name="Rectangle 4"/>
          <p:cNvSpPr>
            <a:spLocks noGrp="1" noChangeArrowheads="1"/>
          </p:cNvSpPr>
          <p:nvPr>
            <p:ph idx="1"/>
          </p:nvPr>
        </p:nvSpPr>
        <p:spPr>
          <a:xfrm>
            <a:off x="2438400" y="2895600"/>
            <a:ext cx="8077200" cy="4114800"/>
          </a:xfrm>
        </p:spPr>
        <p:txBody>
          <a:bodyPr/>
          <a:lstStyle/>
          <a:p>
            <a:pPr>
              <a:spcBef>
                <a:spcPct val="50000"/>
              </a:spcBef>
              <a:buFontTx/>
              <a:buNone/>
            </a:pPr>
            <a:r>
              <a:rPr lang="en-US" altLang="en-US" sz="2400"/>
              <a:t>       Where:</a:t>
            </a:r>
          </a:p>
          <a:p>
            <a:pPr>
              <a:spcBef>
                <a:spcPct val="50000"/>
              </a:spcBef>
              <a:buFontTx/>
              <a:buNone/>
            </a:pPr>
            <a:r>
              <a:rPr lang="en-US" altLang="en-US" sz="2400" i="1"/>
              <a:t>V</a:t>
            </a:r>
            <a:r>
              <a:rPr lang="en-US" altLang="en-US" sz="2400" baseline="-25000"/>
              <a:t>j</a:t>
            </a:r>
            <a:r>
              <a:rPr lang="en-US" altLang="en-US" sz="2400"/>
              <a:t> = value of stock j</a:t>
            </a:r>
          </a:p>
          <a:p>
            <a:pPr>
              <a:spcBef>
                <a:spcPct val="50000"/>
              </a:spcBef>
              <a:buFontTx/>
              <a:buNone/>
            </a:pPr>
            <a:r>
              <a:rPr lang="en-US" altLang="en-US" sz="2400" i="1"/>
              <a:t>n</a:t>
            </a:r>
            <a:r>
              <a:rPr lang="en-US" altLang="en-US" sz="2400"/>
              <a:t> = life of the asset</a:t>
            </a:r>
          </a:p>
          <a:p>
            <a:pPr>
              <a:buFontTx/>
              <a:buNone/>
            </a:pPr>
            <a:r>
              <a:rPr lang="en-US" altLang="en-US" sz="2400" i="1"/>
              <a:t>CF</a:t>
            </a:r>
            <a:r>
              <a:rPr lang="en-US" altLang="en-US" sz="2400" baseline="-25000"/>
              <a:t>t</a:t>
            </a:r>
            <a:r>
              <a:rPr lang="en-US" altLang="en-US" sz="2400"/>
              <a:t> = cash flow in period t</a:t>
            </a:r>
          </a:p>
          <a:p>
            <a:pPr>
              <a:buFontTx/>
              <a:buNone/>
            </a:pPr>
            <a:r>
              <a:rPr lang="en-US" altLang="en-US" sz="2400" i="1"/>
              <a:t>k</a:t>
            </a:r>
            <a:r>
              <a:rPr lang="en-US" altLang="en-US" sz="2400"/>
              <a:t> = the discount rate that is equal to the investor’s required rate of return for asset j, which is determined by the uncertainty (risk) of the stock’s cash flows</a:t>
            </a:r>
            <a:endParaRPr lang="en-US" altLang="en-US"/>
          </a:p>
        </p:txBody>
      </p:sp>
      <p:graphicFrame>
        <p:nvGraphicFramePr>
          <p:cNvPr id="498691" name="Object 3"/>
          <p:cNvGraphicFramePr>
            <a:graphicFrameLocks noChangeAspect="1"/>
          </p:cNvGraphicFramePr>
          <p:nvPr>
            <p:extLst>
              <p:ext uri="{D42A27DB-BD31-4B8C-83A1-F6EECF244321}">
                <p14:modId xmlns:p14="http://schemas.microsoft.com/office/powerpoint/2010/main" val="2559727911"/>
              </p:ext>
            </p:extLst>
          </p:nvPr>
        </p:nvGraphicFramePr>
        <p:xfrm>
          <a:off x="2895600" y="1743076"/>
          <a:ext cx="2523765" cy="1115689"/>
        </p:xfrm>
        <a:graphic>
          <a:graphicData uri="http://schemas.openxmlformats.org/presentationml/2006/ole">
            <mc:AlternateContent xmlns:mc="http://schemas.openxmlformats.org/markup-compatibility/2006">
              <mc:Choice xmlns:v="urn:schemas-microsoft-com:vml" Requires="v">
                <p:oleObj spid="_x0000_s7183" name="Equation" r:id="rId3" imgW="1002960" imgH="444240" progId="Equation.3">
                  <p:embed/>
                </p:oleObj>
              </mc:Choice>
              <mc:Fallback>
                <p:oleObj name="Equation" r:id="rId3" imgW="1002960" imgH="444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1743076"/>
                        <a:ext cx="2523765" cy="1115689"/>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4183583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86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8692"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0738" name="Rectangle 2"/>
          <p:cNvSpPr>
            <a:spLocks noGrp="1" noChangeArrowheads="1"/>
          </p:cNvSpPr>
          <p:nvPr>
            <p:ph type="title"/>
          </p:nvPr>
        </p:nvSpPr>
        <p:spPr>
          <a:xfrm>
            <a:off x="1391320" y="1027664"/>
            <a:ext cx="9366325" cy="695088"/>
          </a:xfrm>
        </p:spPr>
        <p:txBody>
          <a:bodyPr>
            <a:normAutofit fontScale="90000"/>
          </a:bodyPr>
          <a:lstStyle/>
          <a:p>
            <a:r>
              <a:rPr lang="en-US" altLang="en-US" dirty="0"/>
              <a:t>The Dividend Discount Model (DDM)</a:t>
            </a:r>
          </a:p>
        </p:txBody>
      </p:sp>
      <p:sp>
        <p:nvSpPr>
          <p:cNvPr id="500739" name="Rectangle 3"/>
          <p:cNvSpPr>
            <a:spLocks noGrp="1" noChangeArrowheads="1"/>
          </p:cNvSpPr>
          <p:nvPr>
            <p:ph idx="1"/>
          </p:nvPr>
        </p:nvSpPr>
        <p:spPr/>
        <p:txBody>
          <a:bodyPr/>
          <a:lstStyle/>
          <a:p>
            <a:pPr>
              <a:buFontTx/>
              <a:buNone/>
            </a:pPr>
            <a:r>
              <a:rPr lang="en-US" altLang="en-US" dirty="0"/>
              <a:t>The value of a share of common stock is the present value of all future dividends</a:t>
            </a:r>
          </a:p>
        </p:txBody>
      </p:sp>
      <p:graphicFrame>
        <p:nvGraphicFramePr>
          <p:cNvPr id="500740" name="Object 4"/>
          <p:cNvGraphicFramePr>
            <a:graphicFrameLocks noChangeAspect="1"/>
          </p:cNvGraphicFramePr>
          <p:nvPr>
            <p:extLst>
              <p:ext uri="{D42A27DB-BD31-4B8C-83A1-F6EECF244321}">
                <p14:modId xmlns:p14="http://schemas.microsoft.com/office/powerpoint/2010/main" val="2468192200"/>
              </p:ext>
            </p:extLst>
          </p:nvPr>
        </p:nvGraphicFramePr>
        <p:xfrm>
          <a:off x="4438597" y="3043110"/>
          <a:ext cx="5054721" cy="1440317"/>
        </p:xfrm>
        <a:graphic>
          <a:graphicData uri="http://schemas.openxmlformats.org/presentationml/2006/ole">
            <mc:AlternateContent xmlns:mc="http://schemas.openxmlformats.org/markup-compatibility/2006">
              <mc:Choice xmlns:v="urn:schemas-microsoft-com:vml" Requires="v">
                <p:oleObj spid="_x0000_s8207" name="Equation" r:id="rId3" imgW="2895480" imgH="888840" progId="Equation.3">
                  <p:embed/>
                </p:oleObj>
              </mc:Choice>
              <mc:Fallback>
                <p:oleObj name="Equation" r:id="rId3" imgW="2895480" imgH="8888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8597" y="3043110"/>
                        <a:ext cx="5054721" cy="1440317"/>
                      </a:xfrm>
                      <a:prstGeom prst="rect">
                        <a:avLst/>
                      </a:prstGeom>
                      <a:noFill/>
                      <a:ln>
                        <a:noFill/>
                      </a:ln>
                      <a:effectLst/>
                      <a:extLst/>
                    </p:spPr>
                  </p:pic>
                </p:oleObj>
              </mc:Fallback>
            </mc:AlternateContent>
          </a:graphicData>
        </a:graphic>
      </p:graphicFrame>
      <p:sp>
        <p:nvSpPr>
          <p:cNvPr id="500741" name="Text Box 5"/>
          <p:cNvSpPr txBox="1">
            <a:spLocks noChangeArrowheads="1"/>
          </p:cNvSpPr>
          <p:nvPr/>
        </p:nvSpPr>
        <p:spPr bwMode="auto">
          <a:xfrm>
            <a:off x="3276600" y="4376738"/>
            <a:ext cx="73152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t>Where:</a:t>
            </a:r>
          </a:p>
          <a:p>
            <a:pPr>
              <a:spcBef>
                <a:spcPct val="50000"/>
              </a:spcBef>
            </a:pPr>
            <a:r>
              <a:rPr lang="en-US" altLang="en-US" sz="2400" i="1" dirty="0" err="1"/>
              <a:t>V</a:t>
            </a:r>
            <a:r>
              <a:rPr lang="en-US" altLang="en-US" sz="2400" baseline="-25000" dirty="0" err="1"/>
              <a:t>j</a:t>
            </a:r>
            <a:r>
              <a:rPr lang="en-US" altLang="en-US" sz="2400" dirty="0"/>
              <a:t> = value of common stock j</a:t>
            </a:r>
          </a:p>
          <a:p>
            <a:pPr>
              <a:spcBef>
                <a:spcPct val="50000"/>
              </a:spcBef>
            </a:pPr>
            <a:r>
              <a:rPr lang="en-US" altLang="en-US" sz="2400" i="1" dirty="0"/>
              <a:t>D</a:t>
            </a:r>
            <a:r>
              <a:rPr lang="en-US" altLang="en-US" sz="2400" baseline="-25000" dirty="0"/>
              <a:t>t</a:t>
            </a:r>
            <a:r>
              <a:rPr lang="en-US" altLang="en-US" sz="2400" dirty="0"/>
              <a:t> = dividend during time period t</a:t>
            </a:r>
          </a:p>
          <a:p>
            <a:pPr>
              <a:spcBef>
                <a:spcPct val="50000"/>
              </a:spcBef>
            </a:pPr>
            <a:r>
              <a:rPr lang="en-US" altLang="en-US" sz="2400" i="1" dirty="0"/>
              <a:t>k</a:t>
            </a:r>
            <a:r>
              <a:rPr lang="en-US" altLang="en-US" sz="2400" dirty="0"/>
              <a:t> = required rate of return on stock j</a:t>
            </a:r>
          </a:p>
        </p:txBody>
      </p:sp>
    </p:spTree>
    <p:extLst>
      <p:ext uri="{BB962C8B-B14F-4D97-AF65-F5344CB8AC3E}">
        <p14:creationId xmlns:p14="http://schemas.microsoft.com/office/powerpoint/2010/main" val="2423976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07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50074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007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0739" grpId="0" build="p" autoUpdateAnimBg="0"/>
      <p:bldP spid="500741"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p:txBody>
          <a:bodyPr/>
          <a:lstStyle/>
          <a:p>
            <a:r>
              <a:rPr lang="en-US" altLang="en-US"/>
              <a:t>The Dividend Discount Model (DDM)</a:t>
            </a:r>
          </a:p>
        </p:txBody>
      </p:sp>
      <p:sp>
        <p:nvSpPr>
          <p:cNvPr id="502787" name="Rectangle 3"/>
          <p:cNvSpPr>
            <a:spLocks noGrp="1" noChangeArrowheads="1"/>
          </p:cNvSpPr>
          <p:nvPr>
            <p:ph idx="1"/>
          </p:nvPr>
        </p:nvSpPr>
        <p:spPr/>
        <p:txBody>
          <a:bodyPr/>
          <a:lstStyle/>
          <a:p>
            <a:pPr>
              <a:buFontTx/>
              <a:buNone/>
            </a:pPr>
            <a:r>
              <a:rPr lang="en-US" altLang="en-US" dirty="0"/>
              <a:t>If the stock is not held for an infinite period, a sale at the end of year 2 would imply:</a:t>
            </a:r>
          </a:p>
          <a:p>
            <a:pPr>
              <a:buFontTx/>
              <a:buNone/>
            </a:pPr>
            <a:endParaRPr lang="en-US" altLang="en-US" dirty="0"/>
          </a:p>
          <a:p>
            <a:pPr>
              <a:buFontTx/>
              <a:buNone/>
            </a:pPr>
            <a:endParaRPr lang="en-US" altLang="en-US" dirty="0"/>
          </a:p>
          <a:p>
            <a:pPr>
              <a:buFontTx/>
              <a:buNone/>
            </a:pPr>
            <a:endParaRPr lang="en-US" altLang="en-US" dirty="0" smtClean="0"/>
          </a:p>
          <a:p>
            <a:pPr>
              <a:buFontTx/>
              <a:buNone/>
            </a:pPr>
            <a:r>
              <a:rPr lang="en-US" altLang="en-US" dirty="0" smtClean="0"/>
              <a:t>Selling </a:t>
            </a:r>
            <a:r>
              <a:rPr lang="en-US" altLang="en-US" dirty="0"/>
              <a:t>price at the end of year two is the value of all remaining dividend payments, which is simply an extension of the original equation</a:t>
            </a:r>
          </a:p>
        </p:txBody>
      </p:sp>
      <p:graphicFrame>
        <p:nvGraphicFramePr>
          <p:cNvPr id="502788" name="Object 4"/>
          <p:cNvGraphicFramePr>
            <a:graphicFrameLocks noChangeAspect="1"/>
          </p:cNvGraphicFramePr>
          <p:nvPr/>
        </p:nvGraphicFramePr>
        <p:xfrm>
          <a:off x="4437064" y="3108326"/>
          <a:ext cx="4783137" cy="1082675"/>
        </p:xfrm>
        <a:graphic>
          <a:graphicData uri="http://schemas.openxmlformats.org/presentationml/2006/ole">
            <mc:AlternateContent xmlns:mc="http://schemas.openxmlformats.org/markup-compatibility/2006">
              <mc:Choice xmlns:v="urn:schemas-microsoft-com:vml" Requires="v">
                <p:oleObj spid="_x0000_s10255" name="Equation" r:id="rId3" imgW="2019240" imgH="457200" progId="Equation.3">
                  <p:embed/>
                </p:oleObj>
              </mc:Choice>
              <mc:Fallback>
                <p:oleObj name="Equation" r:id="rId3" imgW="201924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7064" y="3108326"/>
                        <a:ext cx="4783137" cy="108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27546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p:txBody>
          <a:bodyPr/>
          <a:lstStyle/>
          <a:p>
            <a:r>
              <a:rPr lang="en-US" altLang="en-US"/>
              <a:t>The Dividend Discount Model (DDM)</a:t>
            </a:r>
          </a:p>
        </p:txBody>
      </p:sp>
      <p:sp>
        <p:nvSpPr>
          <p:cNvPr id="505859" name="Rectangle 3"/>
          <p:cNvSpPr>
            <a:spLocks noGrp="1" noChangeArrowheads="1"/>
          </p:cNvSpPr>
          <p:nvPr>
            <p:ph idx="1"/>
          </p:nvPr>
        </p:nvSpPr>
        <p:spPr/>
        <p:txBody>
          <a:bodyPr/>
          <a:lstStyle/>
          <a:p>
            <a:pPr>
              <a:lnSpc>
                <a:spcPct val="90000"/>
              </a:lnSpc>
              <a:buFontTx/>
              <a:buNone/>
            </a:pPr>
            <a:r>
              <a:rPr lang="en-US" altLang="en-US"/>
              <a:t>	Stocks with no dividends are expected to start paying dividends at some point, say year three...</a:t>
            </a:r>
          </a:p>
          <a:p>
            <a:pPr>
              <a:lnSpc>
                <a:spcPct val="90000"/>
              </a:lnSpc>
              <a:buFontTx/>
              <a:buNone/>
            </a:pPr>
            <a:endParaRPr lang="en-US" altLang="en-US"/>
          </a:p>
          <a:p>
            <a:pPr>
              <a:lnSpc>
                <a:spcPct val="90000"/>
              </a:lnSpc>
              <a:buFontTx/>
              <a:buNone/>
            </a:pPr>
            <a:endParaRPr lang="en-US" altLang="en-US"/>
          </a:p>
          <a:p>
            <a:pPr>
              <a:lnSpc>
                <a:spcPct val="90000"/>
              </a:lnSpc>
              <a:buFontTx/>
              <a:buNone/>
            </a:pPr>
            <a:r>
              <a:rPr lang="en-US" altLang="en-US"/>
              <a:t>Where:</a:t>
            </a:r>
          </a:p>
          <a:p>
            <a:pPr>
              <a:lnSpc>
                <a:spcPct val="90000"/>
              </a:lnSpc>
              <a:buFontTx/>
              <a:buNone/>
            </a:pPr>
            <a:r>
              <a:rPr lang="en-US" altLang="en-US"/>
              <a:t>D</a:t>
            </a:r>
            <a:r>
              <a:rPr lang="en-US" altLang="en-US" baseline="-25000"/>
              <a:t>1</a:t>
            </a:r>
            <a:r>
              <a:rPr lang="en-US" altLang="en-US"/>
              <a:t> = 0</a:t>
            </a:r>
          </a:p>
          <a:p>
            <a:pPr>
              <a:lnSpc>
                <a:spcPct val="90000"/>
              </a:lnSpc>
              <a:buFontTx/>
              <a:buNone/>
            </a:pPr>
            <a:r>
              <a:rPr lang="en-US" altLang="en-US"/>
              <a:t>D</a:t>
            </a:r>
            <a:r>
              <a:rPr lang="en-US" altLang="en-US" baseline="-25000"/>
              <a:t>2</a:t>
            </a:r>
            <a:r>
              <a:rPr lang="en-US" altLang="en-US"/>
              <a:t> = 0</a:t>
            </a:r>
          </a:p>
        </p:txBody>
      </p:sp>
      <p:graphicFrame>
        <p:nvGraphicFramePr>
          <p:cNvPr id="505860" name="Object 4"/>
          <p:cNvGraphicFramePr>
            <a:graphicFrameLocks noChangeAspect="1"/>
          </p:cNvGraphicFramePr>
          <p:nvPr/>
        </p:nvGraphicFramePr>
        <p:xfrm>
          <a:off x="2971800" y="3452813"/>
          <a:ext cx="6858000" cy="1047750"/>
        </p:xfrm>
        <a:graphic>
          <a:graphicData uri="http://schemas.openxmlformats.org/presentationml/2006/ole">
            <mc:AlternateContent xmlns:mc="http://schemas.openxmlformats.org/markup-compatibility/2006">
              <mc:Choice xmlns:v="urn:schemas-microsoft-com:vml" Requires="v">
                <p:oleObj spid="_x0000_s12303" name="Equation" r:id="rId3" imgW="2895480" imgH="444240" progId="Equation.3">
                  <p:embed/>
                </p:oleObj>
              </mc:Choice>
              <mc:Fallback>
                <p:oleObj name="Equation" r:id="rId3" imgW="2895480" imgH="444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3452813"/>
                        <a:ext cx="6858000" cy="1047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179688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p:cNvSpPr>
            <a:spLocks noGrp="1" noChangeArrowheads="1"/>
          </p:cNvSpPr>
          <p:nvPr>
            <p:ph type="title"/>
          </p:nvPr>
        </p:nvSpPr>
        <p:spPr>
          <a:xfrm>
            <a:off x="1391320" y="1027664"/>
            <a:ext cx="9366325" cy="506466"/>
          </a:xfrm>
        </p:spPr>
        <p:txBody>
          <a:bodyPr>
            <a:normAutofit fontScale="90000"/>
          </a:bodyPr>
          <a:lstStyle/>
          <a:p>
            <a:r>
              <a:rPr lang="en-US" altLang="en-US" dirty="0"/>
              <a:t>The Dividend Discount Model (DDM)</a:t>
            </a:r>
          </a:p>
        </p:txBody>
      </p:sp>
      <p:sp>
        <p:nvSpPr>
          <p:cNvPr id="507907" name="Rectangle 3"/>
          <p:cNvSpPr>
            <a:spLocks noGrp="1" noChangeArrowheads="1"/>
          </p:cNvSpPr>
          <p:nvPr>
            <p:ph idx="1"/>
          </p:nvPr>
        </p:nvSpPr>
        <p:spPr>
          <a:xfrm>
            <a:off x="2667000" y="1501254"/>
            <a:ext cx="7620000" cy="5280546"/>
          </a:xfrm>
        </p:spPr>
        <p:txBody>
          <a:bodyPr/>
          <a:lstStyle/>
          <a:p>
            <a:pPr>
              <a:buFontTx/>
              <a:buNone/>
            </a:pPr>
            <a:r>
              <a:rPr lang="en-US" altLang="en-US" dirty="0"/>
              <a:t>Infinite period model assumes a constant growth rate for estimating future dividends</a:t>
            </a:r>
          </a:p>
          <a:p>
            <a:pPr>
              <a:buFontTx/>
              <a:buNone/>
            </a:pPr>
            <a:endParaRPr lang="en-US" altLang="en-US" dirty="0"/>
          </a:p>
          <a:p>
            <a:pPr>
              <a:spcBef>
                <a:spcPct val="50000"/>
              </a:spcBef>
              <a:buFontTx/>
              <a:buNone/>
            </a:pPr>
            <a:endParaRPr lang="en-US" altLang="en-US" sz="2000" dirty="0" smtClean="0"/>
          </a:p>
          <a:p>
            <a:pPr>
              <a:spcBef>
                <a:spcPct val="50000"/>
              </a:spcBef>
              <a:buFontTx/>
              <a:buNone/>
            </a:pPr>
            <a:r>
              <a:rPr lang="en-US" altLang="en-US" sz="2000" dirty="0" smtClean="0"/>
              <a:t>Where</a:t>
            </a:r>
            <a:r>
              <a:rPr lang="en-US" altLang="en-US" sz="2000" dirty="0"/>
              <a:t>:</a:t>
            </a:r>
          </a:p>
          <a:p>
            <a:pPr>
              <a:spcBef>
                <a:spcPct val="50000"/>
              </a:spcBef>
              <a:buFontTx/>
              <a:buNone/>
            </a:pPr>
            <a:r>
              <a:rPr lang="en-US" altLang="en-US" sz="2000" i="1" dirty="0" err="1"/>
              <a:t>V</a:t>
            </a:r>
            <a:r>
              <a:rPr lang="en-US" altLang="en-US" sz="2000" baseline="-25000" dirty="0" err="1"/>
              <a:t>j</a:t>
            </a:r>
            <a:r>
              <a:rPr lang="en-US" altLang="en-US" sz="2000" dirty="0"/>
              <a:t> = value of stock j</a:t>
            </a:r>
          </a:p>
          <a:p>
            <a:pPr>
              <a:spcBef>
                <a:spcPct val="50000"/>
              </a:spcBef>
              <a:buFontTx/>
              <a:buNone/>
            </a:pPr>
            <a:r>
              <a:rPr lang="en-US" altLang="en-US" sz="2000" i="1" dirty="0"/>
              <a:t>D</a:t>
            </a:r>
            <a:r>
              <a:rPr lang="en-US" altLang="en-US" sz="2000" baseline="-25000" dirty="0"/>
              <a:t>0</a:t>
            </a:r>
            <a:r>
              <a:rPr lang="en-US" altLang="en-US" sz="2000" dirty="0"/>
              <a:t> = dividend payment in the current period</a:t>
            </a:r>
          </a:p>
          <a:p>
            <a:pPr>
              <a:spcBef>
                <a:spcPct val="50000"/>
              </a:spcBef>
              <a:buFontTx/>
              <a:buNone/>
            </a:pPr>
            <a:r>
              <a:rPr lang="en-US" altLang="en-US" sz="2000" dirty="0"/>
              <a:t>g = the constant growth rate of dividends</a:t>
            </a:r>
          </a:p>
          <a:p>
            <a:pPr>
              <a:spcBef>
                <a:spcPct val="50000"/>
              </a:spcBef>
              <a:buFontTx/>
              <a:buNone/>
            </a:pPr>
            <a:r>
              <a:rPr lang="en-US" altLang="en-US" sz="2000" i="1" dirty="0"/>
              <a:t>k</a:t>
            </a:r>
            <a:r>
              <a:rPr lang="en-US" altLang="en-US" sz="2000" dirty="0"/>
              <a:t> = required rate of return on stock j</a:t>
            </a:r>
          </a:p>
          <a:p>
            <a:pPr>
              <a:spcBef>
                <a:spcPct val="50000"/>
              </a:spcBef>
              <a:buFontTx/>
              <a:buNone/>
            </a:pPr>
            <a:r>
              <a:rPr lang="en-US" altLang="en-US" sz="2000" dirty="0"/>
              <a:t>n = the number of periods, which we assume to be infinite</a:t>
            </a:r>
          </a:p>
          <a:p>
            <a:pPr>
              <a:buFontTx/>
              <a:buNone/>
            </a:pPr>
            <a:endParaRPr lang="en-US" altLang="en-US" sz="2000" dirty="0"/>
          </a:p>
        </p:txBody>
      </p:sp>
      <p:graphicFrame>
        <p:nvGraphicFramePr>
          <p:cNvPr id="507908" name="Object 4"/>
          <p:cNvGraphicFramePr>
            <a:graphicFrameLocks noChangeAspect="1"/>
          </p:cNvGraphicFramePr>
          <p:nvPr>
            <p:extLst>
              <p:ext uri="{D42A27DB-BD31-4B8C-83A1-F6EECF244321}">
                <p14:modId xmlns:p14="http://schemas.microsoft.com/office/powerpoint/2010/main" val="926422996"/>
              </p:ext>
            </p:extLst>
          </p:nvPr>
        </p:nvGraphicFramePr>
        <p:xfrm>
          <a:off x="3224923" y="2138648"/>
          <a:ext cx="6767512" cy="1081087"/>
        </p:xfrm>
        <a:graphic>
          <a:graphicData uri="http://schemas.openxmlformats.org/presentationml/2006/ole">
            <mc:AlternateContent xmlns:mc="http://schemas.openxmlformats.org/markup-compatibility/2006">
              <mc:Choice xmlns:v="urn:schemas-microsoft-com:vml" Requires="v">
                <p:oleObj spid="_x0000_s13327" name="Equation" r:id="rId3" imgW="2857320" imgH="457200" progId="Equation.3">
                  <p:embed/>
                </p:oleObj>
              </mc:Choice>
              <mc:Fallback>
                <p:oleObj name="Equation" r:id="rId3" imgW="285732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4923" y="2138648"/>
                        <a:ext cx="6767512" cy="1081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945523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a:xfrm>
            <a:off x="1391320" y="1027664"/>
            <a:ext cx="9366325" cy="695088"/>
          </a:xfrm>
        </p:spPr>
        <p:txBody>
          <a:bodyPr>
            <a:normAutofit fontScale="90000"/>
          </a:bodyPr>
          <a:lstStyle/>
          <a:p>
            <a:r>
              <a:rPr lang="en-US" altLang="en-US" dirty="0"/>
              <a:t>The Dividend Discount Model (DDM)</a:t>
            </a:r>
          </a:p>
        </p:txBody>
      </p:sp>
      <p:sp>
        <p:nvSpPr>
          <p:cNvPr id="508931" name="Rectangle 3"/>
          <p:cNvSpPr>
            <a:spLocks noGrp="1" noChangeArrowheads="1"/>
          </p:cNvSpPr>
          <p:nvPr>
            <p:ph idx="1"/>
          </p:nvPr>
        </p:nvSpPr>
        <p:spPr>
          <a:xfrm>
            <a:off x="2667000" y="1981200"/>
            <a:ext cx="7772400" cy="4572000"/>
          </a:xfrm>
        </p:spPr>
        <p:txBody>
          <a:bodyPr/>
          <a:lstStyle/>
          <a:p>
            <a:pPr>
              <a:buFontTx/>
              <a:buNone/>
            </a:pPr>
            <a:r>
              <a:rPr lang="en-US" altLang="en-US" dirty="0"/>
              <a:t>Infinite period model assumes a constant growth rate for estimating future dividends</a:t>
            </a:r>
          </a:p>
          <a:p>
            <a:pPr>
              <a:buFontTx/>
              <a:buNone/>
            </a:pPr>
            <a:endParaRPr lang="en-US" altLang="en-US" dirty="0"/>
          </a:p>
          <a:p>
            <a:pPr>
              <a:buFontTx/>
              <a:buNone/>
            </a:pPr>
            <a:endParaRPr lang="en-US" altLang="en-US" dirty="0"/>
          </a:p>
          <a:p>
            <a:pPr>
              <a:buFontTx/>
              <a:buNone/>
            </a:pPr>
            <a:r>
              <a:rPr lang="en-US" altLang="en-US" dirty="0"/>
              <a:t>This can be reduced to:</a:t>
            </a:r>
          </a:p>
        </p:txBody>
      </p:sp>
      <p:graphicFrame>
        <p:nvGraphicFramePr>
          <p:cNvPr id="508932" name="Object 4"/>
          <p:cNvGraphicFramePr>
            <a:graphicFrameLocks noChangeAspect="1"/>
          </p:cNvGraphicFramePr>
          <p:nvPr>
            <p:extLst>
              <p:ext uri="{D42A27DB-BD31-4B8C-83A1-F6EECF244321}">
                <p14:modId xmlns:p14="http://schemas.microsoft.com/office/powerpoint/2010/main" val="3867103899"/>
              </p:ext>
            </p:extLst>
          </p:nvPr>
        </p:nvGraphicFramePr>
        <p:xfrm>
          <a:off x="5067294" y="2957515"/>
          <a:ext cx="5143505" cy="821657"/>
        </p:xfrm>
        <a:graphic>
          <a:graphicData uri="http://schemas.openxmlformats.org/presentationml/2006/ole">
            <mc:AlternateContent xmlns:mc="http://schemas.openxmlformats.org/markup-compatibility/2006">
              <mc:Choice xmlns:v="urn:schemas-microsoft-com:vml" Requires="v">
                <p:oleObj spid="_x0000_s14360" name="Equation" r:id="rId3" imgW="2857320" imgH="457200" progId="Equation.3">
                  <p:embed/>
                </p:oleObj>
              </mc:Choice>
              <mc:Fallback>
                <p:oleObj name="Equation" r:id="rId3" imgW="285732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67294" y="2957515"/>
                        <a:ext cx="5143505" cy="821657"/>
                      </a:xfrm>
                      <a:prstGeom prst="rect">
                        <a:avLst/>
                      </a:prstGeom>
                      <a:noFill/>
                      <a:ln>
                        <a:noFill/>
                      </a:ln>
                      <a:effectLst/>
                      <a:extLst/>
                    </p:spPr>
                  </p:pic>
                </p:oleObj>
              </mc:Fallback>
            </mc:AlternateContent>
          </a:graphicData>
        </a:graphic>
      </p:graphicFrame>
      <p:graphicFrame>
        <p:nvGraphicFramePr>
          <p:cNvPr id="508933" name="Object 5"/>
          <p:cNvGraphicFramePr>
            <a:graphicFrameLocks noChangeAspect="1"/>
          </p:cNvGraphicFramePr>
          <p:nvPr/>
        </p:nvGraphicFramePr>
        <p:xfrm>
          <a:off x="7261226" y="3962400"/>
          <a:ext cx="1654175" cy="1017588"/>
        </p:xfrm>
        <a:graphic>
          <a:graphicData uri="http://schemas.openxmlformats.org/presentationml/2006/ole">
            <mc:AlternateContent xmlns:mc="http://schemas.openxmlformats.org/markup-compatibility/2006">
              <mc:Choice xmlns:v="urn:schemas-microsoft-com:vml" Requires="v">
                <p:oleObj spid="_x0000_s14361" name="Equation" r:id="rId5" imgW="698400" imgH="431640" progId="Equation.3">
                  <p:embed/>
                </p:oleObj>
              </mc:Choice>
              <mc:Fallback>
                <p:oleObj name="Equation" r:id="rId5" imgW="69840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61226" y="3962400"/>
                        <a:ext cx="1654175" cy="1017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43750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Rectangle 2"/>
          <p:cNvSpPr>
            <a:spLocks noGrp="1" noChangeArrowheads="1"/>
          </p:cNvSpPr>
          <p:nvPr>
            <p:ph type="title"/>
          </p:nvPr>
        </p:nvSpPr>
        <p:spPr/>
        <p:txBody>
          <a:bodyPr/>
          <a:lstStyle/>
          <a:p>
            <a:r>
              <a:rPr lang="en-US" altLang="en-US" dirty="0"/>
              <a:t>The Dividend Discount Model (DDM)</a:t>
            </a:r>
          </a:p>
        </p:txBody>
      </p:sp>
      <p:sp>
        <p:nvSpPr>
          <p:cNvPr id="509955" name="Rectangle 3"/>
          <p:cNvSpPr>
            <a:spLocks noGrp="1" noChangeArrowheads="1"/>
          </p:cNvSpPr>
          <p:nvPr>
            <p:ph idx="1"/>
          </p:nvPr>
        </p:nvSpPr>
        <p:spPr>
          <a:xfrm>
            <a:off x="2667000" y="1981200"/>
            <a:ext cx="7772400" cy="4572000"/>
          </a:xfrm>
        </p:spPr>
        <p:txBody>
          <a:bodyPr/>
          <a:lstStyle/>
          <a:p>
            <a:pPr>
              <a:buFontTx/>
              <a:buNone/>
            </a:pPr>
            <a:r>
              <a:rPr lang="en-US" altLang="en-US" dirty="0"/>
              <a:t>Infinite period model assumes a constant growth rate for estimating future dividends</a:t>
            </a:r>
          </a:p>
          <a:p>
            <a:pPr>
              <a:buFontTx/>
              <a:buNone/>
            </a:pPr>
            <a:endParaRPr lang="en-US" altLang="en-US" dirty="0"/>
          </a:p>
          <a:p>
            <a:pPr>
              <a:buFontTx/>
              <a:buNone/>
            </a:pPr>
            <a:endParaRPr lang="en-US" altLang="en-US" dirty="0"/>
          </a:p>
          <a:p>
            <a:pPr>
              <a:buFontTx/>
              <a:buNone/>
            </a:pPr>
            <a:r>
              <a:rPr lang="en-US" altLang="en-US" dirty="0"/>
              <a:t>This can be reduced to:</a:t>
            </a:r>
          </a:p>
          <a:p>
            <a:pPr>
              <a:buFontTx/>
              <a:buNone/>
            </a:pPr>
            <a:r>
              <a:rPr lang="en-US" altLang="en-US" dirty="0"/>
              <a:t>1. Estimate the required rate of return (k)</a:t>
            </a:r>
          </a:p>
        </p:txBody>
      </p:sp>
      <p:graphicFrame>
        <p:nvGraphicFramePr>
          <p:cNvPr id="509956" name="Object 4"/>
          <p:cNvGraphicFramePr>
            <a:graphicFrameLocks noChangeAspect="1"/>
          </p:cNvGraphicFramePr>
          <p:nvPr>
            <p:extLst>
              <p:ext uri="{D42A27DB-BD31-4B8C-83A1-F6EECF244321}">
                <p14:modId xmlns:p14="http://schemas.microsoft.com/office/powerpoint/2010/main" val="3189692370"/>
              </p:ext>
            </p:extLst>
          </p:nvPr>
        </p:nvGraphicFramePr>
        <p:xfrm>
          <a:off x="3432684" y="2765463"/>
          <a:ext cx="5684183" cy="908029"/>
        </p:xfrm>
        <a:graphic>
          <a:graphicData uri="http://schemas.openxmlformats.org/presentationml/2006/ole">
            <mc:AlternateContent xmlns:mc="http://schemas.openxmlformats.org/markup-compatibility/2006">
              <mc:Choice xmlns:v="urn:schemas-microsoft-com:vml" Requires="v">
                <p:oleObj spid="_x0000_s15384" name="Equation" r:id="rId3" imgW="2857320" imgH="457200" progId="Equation.3">
                  <p:embed/>
                </p:oleObj>
              </mc:Choice>
              <mc:Fallback>
                <p:oleObj name="Equation" r:id="rId3" imgW="285732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2684" y="2765463"/>
                        <a:ext cx="5684183" cy="908029"/>
                      </a:xfrm>
                      <a:prstGeom prst="rect">
                        <a:avLst/>
                      </a:prstGeom>
                      <a:noFill/>
                      <a:ln>
                        <a:noFill/>
                      </a:ln>
                      <a:effectLst/>
                      <a:extLst/>
                    </p:spPr>
                  </p:pic>
                </p:oleObj>
              </mc:Fallback>
            </mc:AlternateContent>
          </a:graphicData>
        </a:graphic>
      </p:graphicFrame>
      <p:graphicFrame>
        <p:nvGraphicFramePr>
          <p:cNvPr id="509957" name="Object 5"/>
          <p:cNvGraphicFramePr>
            <a:graphicFrameLocks noChangeAspect="1"/>
          </p:cNvGraphicFramePr>
          <p:nvPr>
            <p:extLst>
              <p:ext uri="{D42A27DB-BD31-4B8C-83A1-F6EECF244321}">
                <p14:modId xmlns:p14="http://schemas.microsoft.com/office/powerpoint/2010/main" val="1561307232"/>
              </p:ext>
            </p:extLst>
          </p:nvPr>
        </p:nvGraphicFramePr>
        <p:xfrm>
          <a:off x="4909899" y="4654015"/>
          <a:ext cx="1654175" cy="1017588"/>
        </p:xfrm>
        <a:graphic>
          <a:graphicData uri="http://schemas.openxmlformats.org/presentationml/2006/ole">
            <mc:AlternateContent xmlns:mc="http://schemas.openxmlformats.org/markup-compatibility/2006">
              <mc:Choice xmlns:v="urn:schemas-microsoft-com:vml" Requires="v">
                <p:oleObj spid="_x0000_s15385" name="Equation" r:id="rId5" imgW="698400" imgH="431640" progId="Equation.3">
                  <p:embed/>
                </p:oleObj>
              </mc:Choice>
              <mc:Fallback>
                <p:oleObj name="Equation" r:id="rId5" imgW="69840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09899" y="4654015"/>
                        <a:ext cx="1654175" cy="1017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930747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Valuation Process</a:t>
            </a:r>
            <a:endParaRPr lang="en-US" dirty="0"/>
          </a:p>
        </p:txBody>
      </p:sp>
      <p:sp>
        <p:nvSpPr>
          <p:cNvPr id="3" name="Content Placeholder 2"/>
          <p:cNvSpPr>
            <a:spLocks noGrp="1"/>
          </p:cNvSpPr>
          <p:nvPr>
            <p:ph idx="1"/>
          </p:nvPr>
        </p:nvSpPr>
        <p:spPr/>
        <p:txBody>
          <a:bodyPr/>
          <a:lstStyle/>
          <a:p>
            <a:r>
              <a:rPr lang="en-US" dirty="0" smtClean="0"/>
              <a:t>Two approaches</a:t>
            </a:r>
          </a:p>
          <a:p>
            <a:r>
              <a:rPr lang="en-US" dirty="0" smtClean="0"/>
              <a:t>1. Top-down, three-step approach</a:t>
            </a:r>
          </a:p>
          <a:p>
            <a:endParaRPr lang="en-US" dirty="0" smtClean="0"/>
          </a:p>
          <a:p>
            <a:r>
              <a:rPr lang="en-US" dirty="0" smtClean="0"/>
              <a:t>2. Bottom-up, stock valuation, stock picking approach</a:t>
            </a:r>
          </a:p>
          <a:p>
            <a:endParaRPr lang="en-US" dirty="0" smtClean="0"/>
          </a:p>
          <a:p>
            <a:r>
              <a:rPr lang="en-US" dirty="0" smtClean="0"/>
              <a:t>The difference between the two approaches is the perceived importance of economic and industry influence on individual firms and stocks</a:t>
            </a:r>
          </a:p>
          <a:p>
            <a:endParaRPr lang="en-US" dirty="0"/>
          </a:p>
        </p:txBody>
      </p:sp>
    </p:spTree>
    <p:extLst>
      <p:ext uri="{BB962C8B-B14F-4D97-AF65-F5344CB8AC3E}">
        <p14:creationId xmlns:p14="http://schemas.microsoft.com/office/powerpoint/2010/main" val="42774675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2"/>
          <p:cNvSpPr>
            <a:spLocks noGrp="1" noChangeArrowheads="1"/>
          </p:cNvSpPr>
          <p:nvPr>
            <p:ph type="title"/>
          </p:nvPr>
        </p:nvSpPr>
        <p:spPr>
          <a:xfrm>
            <a:off x="1391320" y="1027664"/>
            <a:ext cx="9366325" cy="581915"/>
          </a:xfrm>
        </p:spPr>
        <p:txBody>
          <a:bodyPr>
            <a:normAutofit fontScale="90000"/>
          </a:bodyPr>
          <a:lstStyle/>
          <a:p>
            <a:r>
              <a:rPr lang="en-US" altLang="en-US" dirty="0"/>
              <a:t>The Dividend Discount Model (DDM)</a:t>
            </a:r>
          </a:p>
        </p:txBody>
      </p:sp>
      <p:sp>
        <p:nvSpPr>
          <p:cNvPr id="510979" name="Rectangle 3"/>
          <p:cNvSpPr>
            <a:spLocks noGrp="1" noChangeArrowheads="1"/>
          </p:cNvSpPr>
          <p:nvPr>
            <p:ph idx="1"/>
          </p:nvPr>
        </p:nvSpPr>
        <p:spPr>
          <a:xfrm>
            <a:off x="2667000" y="1981200"/>
            <a:ext cx="7772400" cy="4572000"/>
          </a:xfrm>
        </p:spPr>
        <p:txBody>
          <a:bodyPr/>
          <a:lstStyle/>
          <a:p>
            <a:pPr>
              <a:buFontTx/>
              <a:buNone/>
            </a:pPr>
            <a:r>
              <a:rPr lang="en-US" altLang="en-US" dirty="0"/>
              <a:t>Infinite period model assumes a constant growth rate for estimating future dividends</a:t>
            </a:r>
          </a:p>
          <a:p>
            <a:pPr>
              <a:buFontTx/>
              <a:buNone/>
            </a:pPr>
            <a:endParaRPr lang="en-US" altLang="en-US" dirty="0"/>
          </a:p>
          <a:p>
            <a:pPr>
              <a:buFontTx/>
              <a:buNone/>
            </a:pPr>
            <a:endParaRPr lang="en-US" altLang="en-US" dirty="0"/>
          </a:p>
          <a:p>
            <a:pPr>
              <a:buFontTx/>
              <a:buNone/>
            </a:pPr>
            <a:endParaRPr lang="en-US" altLang="en-US" dirty="0" smtClean="0"/>
          </a:p>
          <a:p>
            <a:pPr>
              <a:buFontTx/>
              <a:buNone/>
            </a:pPr>
            <a:endParaRPr lang="en-US" altLang="en-US" dirty="0"/>
          </a:p>
          <a:p>
            <a:pPr>
              <a:buFontTx/>
              <a:buNone/>
            </a:pPr>
            <a:r>
              <a:rPr lang="en-US" altLang="en-US" dirty="0" smtClean="0"/>
              <a:t>This </a:t>
            </a:r>
            <a:r>
              <a:rPr lang="en-US" altLang="en-US" dirty="0"/>
              <a:t>can be reduced to:</a:t>
            </a:r>
          </a:p>
          <a:p>
            <a:pPr>
              <a:buFontTx/>
              <a:buNone/>
            </a:pPr>
            <a:r>
              <a:rPr lang="en-US" altLang="en-US" dirty="0"/>
              <a:t>1. Estimate the required rate of return (k)</a:t>
            </a:r>
          </a:p>
          <a:p>
            <a:pPr>
              <a:buFontTx/>
              <a:buNone/>
            </a:pPr>
            <a:r>
              <a:rPr lang="en-US" altLang="en-US" dirty="0"/>
              <a:t>2. Estimate the dividend growth rate (g)</a:t>
            </a:r>
          </a:p>
        </p:txBody>
      </p:sp>
      <p:graphicFrame>
        <p:nvGraphicFramePr>
          <p:cNvPr id="510980" name="Object 4"/>
          <p:cNvGraphicFramePr>
            <a:graphicFrameLocks noChangeAspect="1"/>
          </p:cNvGraphicFramePr>
          <p:nvPr/>
        </p:nvGraphicFramePr>
        <p:xfrm>
          <a:off x="3443288" y="2957514"/>
          <a:ext cx="6767512" cy="1081087"/>
        </p:xfrm>
        <a:graphic>
          <a:graphicData uri="http://schemas.openxmlformats.org/presentationml/2006/ole">
            <mc:AlternateContent xmlns:mc="http://schemas.openxmlformats.org/markup-compatibility/2006">
              <mc:Choice xmlns:v="urn:schemas-microsoft-com:vml" Requires="v">
                <p:oleObj spid="_x0000_s16410" name="Equation" r:id="rId3" imgW="2857320" imgH="457200" progId="Equation.3">
                  <p:embed/>
                </p:oleObj>
              </mc:Choice>
              <mc:Fallback>
                <p:oleObj name="Equation" r:id="rId3" imgW="285732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3288" y="2957514"/>
                        <a:ext cx="6767512" cy="1081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0981" name="Object 5"/>
          <p:cNvGraphicFramePr>
            <a:graphicFrameLocks noChangeAspect="1"/>
          </p:cNvGraphicFramePr>
          <p:nvPr/>
        </p:nvGraphicFramePr>
        <p:xfrm>
          <a:off x="7261226" y="3962400"/>
          <a:ext cx="1654175" cy="1017588"/>
        </p:xfrm>
        <a:graphic>
          <a:graphicData uri="http://schemas.openxmlformats.org/presentationml/2006/ole">
            <mc:AlternateContent xmlns:mc="http://schemas.openxmlformats.org/markup-compatibility/2006">
              <mc:Choice xmlns:v="urn:schemas-microsoft-com:vml" Requires="v">
                <p:oleObj spid="_x0000_s16411" name="Equation" r:id="rId5" imgW="698400" imgH="431640" progId="Equation.3">
                  <p:embed/>
                </p:oleObj>
              </mc:Choice>
              <mc:Fallback>
                <p:oleObj name="Equation" r:id="rId5" imgW="69840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61226" y="3962400"/>
                        <a:ext cx="1654175" cy="1017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897924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02" name="Rectangle 2"/>
          <p:cNvSpPr>
            <a:spLocks noGrp="1" noChangeArrowheads="1"/>
          </p:cNvSpPr>
          <p:nvPr>
            <p:ph type="title"/>
          </p:nvPr>
        </p:nvSpPr>
        <p:spPr/>
        <p:txBody>
          <a:bodyPr>
            <a:normAutofit fontScale="90000"/>
          </a:bodyPr>
          <a:lstStyle/>
          <a:p>
            <a:r>
              <a:rPr lang="en-US" altLang="en-US"/>
              <a:t>Infinite Period DDM </a:t>
            </a:r>
            <a:br>
              <a:rPr lang="en-US" altLang="en-US"/>
            </a:br>
            <a:r>
              <a:rPr lang="en-US" altLang="en-US"/>
              <a:t>and Growth Companies</a:t>
            </a:r>
          </a:p>
        </p:txBody>
      </p:sp>
      <p:sp>
        <p:nvSpPr>
          <p:cNvPr id="512003" name="Rectangle 3"/>
          <p:cNvSpPr>
            <a:spLocks noGrp="1" noChangeArrowheads="1"/>
          </p:cNvSpPr>
          <p:nvPr>
            <p:ph idx="1"/>
          </p:nvPr>
        </p:nvSpPr>
        <p:spPr/>
        <p:txBody>
          <a:bodyPr/>
          <a:lstStyle/>
          <a:p>
            <a:pPr>
              <a:buFontTx/>
              <a:buNone/>
            </a:pPr>
            <a:r>
              <a:rPr lang="en-US" altLang="en-US"/>
              <a:t>Assumptions of DDM:</a:t>
            </a:r>
          </a:p>
          <a:p>
            <a:pPr>
              <a:buFontTx/>
              <a:buNone/>
            </a:pPr>
            <a:r>
              <a:rPr lang="en-US" altLang="en-US"/>
              <a:t>1. Dividends grow at a constant rate</a:t>
            </a:r>
          </a:p>
          <a:p>
            <a:pPr>
              <a:buFontTx/>
              <a:buNone/>
            </a:pPr>
            <a:r>
              <a:rPr lang="en-US" altLang="en-US"/>
              <a:t>2. The constant growth rate will continue for an infinite period</a:t>
            </a:r>
          </a:p>
          <a:p>
            <a:pPr>
              <a:buFontTx/>
              <a:buNone/>
            </a:pPr>
            <a:r>
              <a:rPr lang="en-US" altLang="en-US"/>
              <a:t>3. The required rate of return (k) is greater than the infinite growth rate (g)</a:t>
            </a:r>
          </a:p>
        </p:txBody>
      </p:sp>
    </p:spTree>
    <p:extLst>
      <p:ext uri="{BB962C8B-B14F-4D97-AF65-F5344CB8AC3E}">
        <p14:creationId xmlns:p14="http://schemas.microsoft.com/office/powerpoint/2010/main" val="1600429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0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0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0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0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03"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3026" name="Rectangle 2"/>
          <p:cNvSpPr>
            <a:spLocks noGrp="1" noChangeArrowheads="1"/>
          </p:cNvSpPr>
          <p:nvPr>
            <p:ph type="title"/>
          </p:nvPr>
        </p:nvSpPr>
        <p:spPr>
          <a:xfrm>
            <a:off x="1391320" y="1027664"/>
            <a:ext cx="9366325" cy="732813"/>
          </a:xfrm>
        </p:spPr>
        <p:txBody>
          <a:bodyPr>
            <a:normAutofit fontScale="90000"/>
          </a:bodyPr>
          <a:lstStyle/>
          <a:p>
            <a:r>
              <a:rPr lang="en-US" altLang="en-US" dirty="0"/>
              <a:t>Infinite Period DDM </a:t>
            </a:r>
            <a:br>
              <a:rPr lang="en-US" altLang="en-US" dirty="0"/>
            </a:br>
            <a:r>
              <a:rPr lang="en-US" altLang="en-US" dirty="0"/>
              <a:t>and Growth Companies</a:t>
            </a:r>
          </a:p>
        </p:txBody>
      </p:sp>
      <p:sp>
        <p:nvSpPr>
          <p:cNvPr id="513027" name="Rectangle 3"/>
          <p:cNvSpPr>
            <a:spLocks noGrp="1" noChangeArrowheads="1"/>
          </p:cNvSpPr>
          <p:nvPr>
            <p:ph type="body" idx="1"/>
          </p:nvPr>
        </p:nvSpPr>
        <p:spPr>
          <a:xfrm>
            <a:off x="1828800" y="1752600"/>
            <a:ext cx="8610600" cy="4953000"/>
          </a:xfrm>
        </p:spPr>
        <p:txBody>
          <a:bodyPr/>
          <a:lstStyle/>
          <a:p>
            <a:pPr>
              <a:buFontTx/>
              <a:buNone/>
            </a:pPr>
            <a:r>
              <a:rPr lang="en-US" altLang="en-US"/>
              <a:t>Growth companies have opportunities to earn return on investments greater than their required rates of return</a:t>
            </a:r>
          </a:p>
          <a:p>
            <a:pPr>
              <a:buFontTx/>
              <a:buNone/>
            </a:pPr>
            <a:r>
              <a:rPr lang="en-US" altLang="en-US"/>
              <a:t>To exploit these opportunities, these firms generally retain a high percentage of earnings for reinvestment, and their earnings grow faster than those of a typical firm</a:t>
            </a:r>
          </a:p>
          <a:p>
            <a:pPr>
              <a:buFontTx/>
              <a:buNone/>
            </a:pPr>
            <a:r>
              <a:rPr lang="en-US" altLang="en-US"/>
              <a:t>This is inconsistent with the infinite period DDM assumptions</a:t>
            </a:r>
          </a:p>
        </p:txBody>
      </p:sp>
    </p:spTree>
    <p:extLst>
      <p:ext uri="{BB962C8B-B14F-4D97-AF65-F5344CB8AC3E}">
        <p14:creationId xmlns:p14="http://schemas.microsoft.com/office/powerpoint/2010/main" val="196068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3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3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30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2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4050" name="Rectangle 2"/>
          <p:cNvSpPr>
            <a:spLocks noGrp="1" noChangeArrowheads="1"/>
          </p:cNvSpPr>
          <p:nvPr>
            <p:ph type="title"/>
          </p:nvPr>
        </p:nvSpPr>
        <p:spPr/>
        <p:txBody>
          <a:bodyPr>
            <a:normAutofit fontScale="90000"/>
          </a:bodyPr>
          <a:lstStyle/>
          <a:p>
            <a:r>
              <a:rPr lang="en-US" altLang="en-US"/>
              <a:t>Infinite Period DDM </a:t>
            </a:r>
            <a:br>
              <a:rPr lang="en-US" altLang="en-US"/>
            </a:br>
            <a:r>
              <a:rPr lang="en-US" altLang="en-US"/>
              <a:t>and Growth Companies</a:t>
            </a:r>
          </a:p>
        </p:txBody>
      </p:sp>
      <p:sp>
        <p:nvSpPr>
          <p:cNvPr id="514051" name="Rectangle 3"/>
          <p:cNvSpPr>
            <a:spLocks noGrp="1" noChangeArrowheads="1"/>
          </p:cNvSpPr>
          <p:nvPr>
            <p:ph type="body" idx="1"/>
          </p:nvPr>
        </p:nvSpPr>
        <p:spPr/>
        <p:txBody>
          <a:bodyPr/>
          <a:lstStyle/>
          <a:p>
            <a:pPr>
              <a:buFontTx/>
              <a:buNone/>
            </a:pPr>
            <a:r>
              <a:rPr lang="en-US" altLang="en-US"/>
              <a:t>The infinite period DDM assumes constant growth for an infinite period, but abnormally high growth usually cannot be maintained indefinitely</a:t>
            </a:r>
          </a:p>
          <a:p>
            <a:pPr>
              <a:buFontTx/>
              <a:buNone/>
            </a:pPr>
            <a:r>
              <a:rPr lang="en-US" altLang="en-US"/>
              <a:t>Risk and growth are not necessarily related</a:t>
            </a:r>
          </a:p>
          <a:p>
            <a:pPr>
              <a:buFontTx/>
              <a:buNone/>
            </a:pPr>
            <a:r>
              <a:rPr lang="en-US" altLang="en-US"/>
              <a:t>Temporary conditions of high growth cannot be valued using DDM</a:t>
            </a:r>
          </a:p>
        </p:txBody>
      </p:sp>
    </p:spTree>
    <p:extLst>
      <p:ext uri="{BB962C8B-B14F-4D97-AF65-F5344CB8AC3E}">
        <p14:creationId xmlns:p14="http://schemas.microsoft.com/office/powerpoint/2010/main" val="1251667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40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40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40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05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p:txBody>
          <a:bodyPr>
            <a:normAutofit fontScale="90000"/>
          </a:bodyPr>
          <a:lstStyle/>
          <a:p>
            <a:r>
              <a:rPr lang="en-US" altLang="en-US"/>
              <a:t>Valuation with Temporary Supernormal Growth</a:t>
            </a:r>
          </a:p>
        </p:txBody>
      </p:sp>
      <p:sp>
        <p:nvSpPr>
          <p:cNvPr id="515075" name="Rectangle 3"/>
          <p:cNvSpPr>
            <a:spLocks noGrp="1" noChangeArrowheads="1"/>
          </p:cNvSpPr>
          <p:nvPr>
            <p:ph type="body" idx="1"/>
          </p:nvPr>
        </p:nvSpPr>
        <p:spPr/>
        <p:txBody>
          <a:bodyPr/>
          <a:lstStyle/>
          <a:p>
            <a:pPr>
              <a:buFontTx/>
              <a:buNone/>
            </a:pPr>
            <a:r>
              <a:rPr lang="en-US" altLang="en-US"/>
              <a:t>	Combine the models to evaluate the years of supernormal growth and then use DDM to compute the remaining years at a sustainable rate</a:t>
            </a:r>
          </a:p>
        </p:txBody>
      </p:sp>
    </p:spTree>
    <p:extLst>
      <p:ext uri="{BB962C8B-B14F-4D97-AF65-F5344CB8AC3E}">
        <p14:creationId xmlns:p14="http://schemas.microsoft.com/office/powerpoint/2010/main" val="237677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p:cNvSpPr>
            <a:spLocks noGrp="1" noChangeArrowheads="1"/>
          </p:cNvSpPr>
          <p:nvPr>
            <p:ph type="title"/>
          </p:nvPr>
        </p:nvSpPr>
        <p:spPr/>
        <p:txBody>
          <a:bodyPr>
            <a:normAutofit fontScale="90000"/>
          </a:bodyPr>
          <a:lstStyle/>
          <a:p>
            <a:r>
              <a:rPr lang="en-US" altLang="en-US"/>
              <a:t>Valuation with Temporary Supernormal Growth</a:t>
            </a:r>
          </a:p>
        </p:txBody>
      </p:sp>
      <p:sp>
        <p:nvSpPr>
          <p:cNvPr id="516099" name="Rectangle 3"/>
          <p:cNvSpPr>
            <a:spLocks noGrp="1" noChangeArrowheads="1"/>
          </p:cNvSpPr>
          <p:nvPr>
            <p:ph type="body" idx="1"/>
          </p:nvPr>
        </p:nvSpPr>
        <p:spPr/>
        <p:txBody>
          <a:bodyPr/>
          <a:lstStyle/>
          <a:p>
            <a:pPr>
              <a:buFontTx/>
              <a:buNone/>
            </a:pPr>
            <a:r>
              <a:rPr lang="en-US" altLang="en-US" dirty="0"/>
              <a:t>Combine the models to evaluate the years of supernormal growth and then use DDM to compute the remaining years at a sustainable </a:t>
            </a:r>
            <a:r>
              <a:rPr lang="en-US" altLang="en-US" dirty="0" smtClean="0"/>
              <a:t>rate</a:t>
            </a:r>
            <a:endParaRPr lang="en-US" altLang="en-US" dirty="0"/>
          </a:p>
        </p:txBody>
      </p:sp>
    </p:spTree>
    <p:extLst>
      <p:ext uri="{BB962C8B-B14F-4D97-AF65-F5344CB8AC3E}">
        <p14:creationId xmlns:p14="http://schemas.microsoft.com/office/powerpoint/2010/main" val="4221383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0194" name="Rectangle 2"/>
          <p:cNvSpPr>
            <a:spLocks noGrp="1" noChangeArrowheads="1"/>
          </p:cNvSpPr>
          <p:nvPr>
            <p:ph type="title"/>
          </p:nvPr>
        </p:nvSpPr>
        <p:spPr/>
        <p:txBody>
          <a:bodyPr>
            <a:normAutofit fontScale="90000"/>
          </a:bodyPr>
          <a:lstStyle/>
          <a:p>
            <a:r>
              <a:rPr lang="en-US" altLang="en-US"/>
              <a:t>Present Value of </a:t>
            </a:r>
            <a:br>
              <a:rPr lang="en-US" altLang="en-US"/>
            </a:br>
            <a:r>
              <a:rPr lang="en-US" altLang="en-US"/>
              <a:t>Operating Free Cash Flows</a:t>
            </a:r>
          </a:p>
        </p:txBody>
      </p:sp>
      <p:sp>
        <p:nvSpPr>
          <p:cNvPr id="520195" name="Rectangle 3"/>
          <p:cNvSpPr>
            <a:spLocks noGrp="1" noChangeArrowheads="1"/>
          </p:cNvSpPr>
          <p:nvPr>
            <p:ph type="body" idx="1"/>
          </p:nvPr>
        </p:nvSpPr>
        <p:spPr>
          <a:xfrm>
            <a:off x="2209800" y="2286000"/>
            <a:ext cx="7772400" cy="3810000"/>
          </a:xfrm>
        </p:spPr>
        <p:txBody>
          <a:bodyPr/>
          <a:lstStyle/>
          <a:p>
            <a:r>
              <a:rPr lang="en-US" altLang="en-US"/>
              <a:t>Derive the value of the total firm by discounting the total operating cash flows prior to the payment of interest to the debt-holders</a:t>
            </a:r>
          </a:p>
          <a:p>
            <a:r>
              <a:rPr lang="en-US" altLang="en-US"/>
              <a:t>Then subtract the value of debt to arrive at an estimate of the value of the equity</a:t>
            </a:r>
          </a:p>
        </p:txBody>
      </p:sp>
    </p:spTree>
    <p:extLst>
      <p:ext uri="{BB962C8B-B14F-4D97-AF65-F5344CB8AC3E}">
        <p14:creationId xmlns:p14="http://schemas.microsoft.com/office/powerpoint/2010/main" val="772394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0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0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0195"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p:txBody>
          <a:bodyPr>
            <a:normAutofit fontScale="90000"/>
          </a:bodyPr>
          <a:lstStyle/>
          <a:p>
            <a:r>
              <a:rPr lang="en-US" altLang="en-US"/>
              <a:t>Present Value of </a:t>
            </a:r>
            <a:br>
              <a:rPr lang="en-US" altLang="en-US"/>
            </a:br>
            <a:r>
              <a:rPr lang="en-US" altLang="en-US"/>
              <a:t>Operating Free Cash Flows</a:t>
            </a:r>
          </a:p>
        </p:txBody>
      </p:sp>
      <p:graphicFrame>
        <p:nvGraphicFramePr>
          <p:cNvPr id="522243" name="Object 3"/>
          <p:cNvGraphicFramePr>
            <a:graphicFrameLocks noChangeAspect="1"/>
          </p:cNvGraphicFramePr>
          <p:nvPr>
            <p:extLst>
              <p:ext uri="{D42A27DB-BD31-4B8C-83A1-F6EECF244321}">
                <p14:modId xmlns:p14="http://schemas.microsoft.com/office/powerpoint/2010/main" val="1316851614"/>
              </p:ext>
            </p:extLst>
          </p:nvPr>
        </p:nvGraphicFramePr>
        <p:xfrm>
          <a:off x="5054721" y="2264718"/>
          <a:ext cx="4210984" cy="1416780"/>
        </p:xfrm>
        <a:graphic>
          <a:graphicData uri="http://schemas.openxmlformats.org/presentationml/2006/ole">
            <mc:AlternateContent xmlns:mc="http://schemas.openxmlformats.org/markup-compatibility/2006">
              <mc:Choice xmlns:v="urn:schemas-microsoft-com:vml" Requires="v">
                <p:oleObj spid="_x0000_s17409" name="Equation" r:id="rId3" imgW="1358640" imgH="457200" progId="Equation.3">
                  <p:embed/>
                </p:oleObj>
              </mc:Choice>
              <mc:Fallback>
                <p:oleObj name="Equation" r:id="rId3" imgW="135864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54721" y="2264718"/>
                        <a:ext cx="4210984" cy="1416780"/>
                      </a:xfrm>
                      <a:prstGeom prst="rect">
                        <a:avLst/>
                      </a:prstGeom>
                      <a:noFill/>
                      <a:ln>
                        <a:noFill/>
                      </a:ln>
                      <a:effectLst/>
                      <a:extLst/>
                    </p:spPr>
                  </p:pic>
                </p:oleObj>
              </mc:Fallback>
            </mc:AlternateContent>
          </a:graphicData>
        </a:graphic>
      </p:graphicFrame>
      <p:sp>
        <p:nvSpPr>
          <p:cNvPr id="522244" name="Rectangle 4"/>
          <p:cNvSpPr>
            <a:spLocks noGrp="1" noChangeArrowheads="1"/>
          </p:cNvSpPr>
          <p:nvPr>
            <p:ph type="body" idx="1"/>
          </p:nvPr>
        </p:nvSpPr>
        <p:spPr>
          <a:xfrm>
            <a:off x="2667000" y="3505200"/>
            <a:ext cx="7772400" cy="2743200"/>
          </a:xfrm>
        </p:spPr>
        <p:txBody>
          <a:bodyPr/>
          <a:lstStyle/>
          <a:p>
            <a:pPr>
              <a:buFontTx/>
              <a:buNone/>
            </a:pPr>
            <a:r>
              <a:rPr lang="en-US" altLang="en-US"/>
              <a:t>Where:</a:t>
            </a:r>
          </a:p>
          <a:p>
            <a:pPr>
              <a:buFontTx/>
              <a:buNone/>
            </a:pPr>
            <a:r>
              <a:rPr lang="en-US" altLang="en-US" i="1"/>
              <a:t>V</a:t>
            </a:r>
            <a:r>
              <a:rPr lang="en-US" altLang="en-US" i="1" baseline="-25000"/>
              <a:t>j </a:t>
            </a:r>
            <a:r>
              <a:rPr lang="en-US" altLang="en-US" i="1"/>
              <a:t>= </a:t>
            </a:r>
            <a:r>
              <a:rPr lang="en-US" altLang="en-US"/>
              <a:t>value of firm</a:t>
            </a:r>
            <a:r>
              <a:rPr lang="en-US" altLang="en-US" i="1"/>
              <a:t> j</a:t>
            </a:r>
          </a:p>
          <a:p>
            <a:pPr>
              <a:buFontTx/>
              <a:buNone/>
            </a:pPr>
            <a:r>
              <a:rPr lang="en-US" altLang="en-US" i="1"/>
              <a:t>n = </a:t>
            </a:r>
            <a:r>
              <a:rPr lang="en-US" altLang="en-US"/>
              <a:t>number of periods assumed to be infinite</a:t>
            </a:r>
            <a:endParaRPr lang="en-US" altLang="en-US" i="1"/>
          </a:p>
          <a:p>
            <a:pPr>
              <a:buFontTx/>
              <a:buNone/>
            </a:pPr>
            <a:r>
              <a:rPr lang="en-US" altLang="en-US" i="1"/>
              <a:t>OCF</a:t>
            </a:r>
            <a:r>
              <a:rPr lang="en-US" altLang="en-US" i="1" baseline="-25000"/>
              <a:t>t</a:t>
            </a:r>
            <a:r>
              <a:rPr lang="en-US" altLang="en-US" i="1"/>
              <a:t> = </a:t>
            </a:r>
            <a:r>
              <a:rPr lang="en-US" altLang="en-US"/>
              <a:t>the firms operating free cash flow in period</a:t>
            </a:r>
            <a:r>
              <a:rPr lang="en-US" altLang="en-US" i="1"/>
              <a:t> t</a:t>
            </a:r>
          </a:p>
          <a:p>
            <a:pPr>
              <a:buFontTx/>
              <a:buNone/>
            </a:pPr>
            <a:r>
              <a:rPr lang="en-US" altLang="en-US" i="1"/>
              <a:t>WACC = </a:t>
            </a:r>
            <a:r>
              <a:rPr lang="en-US" altLang="en-US"/>
              <a:t>firm</a:t>
            </a:r>
            <a:r>
              <a:rPr lang="en-US" altLang="en-US" i="1"/>
              <a:t> j’</a:t>
            </a:r>
            <a:r>
              <a:rPr lang="en-US" altLang="en-US"/>
              <a:t>s weighted average cost of capital</a:t>
            </a:r>
            <a:r>
              <a:rPr lang="en-US" altLang="en-US" i="1"/>
              <a:t> </a:t>
            </a:r>
          </a:p>
        </p:txBody>
      </p:sp>
    </p:spTree>
    <p:extLst>
      <p:ext uri="{BB962C8B-B14F-4D97-AF65-F5344CB8AC3E}">
        <p14:creationId xmlns:p14="http://schemas.microsoft.com/office/powerpoint/2010/main" val="333960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a:xfrm>
            <a:off x="1391320" y="1027664"/>
            <a:ext cx="9366325" cy="871136"/>
          </a:xfrm>
        </p:spPr>
        <p:txBody>
          <a:bodyPr>
            <a:normAutofit fontScale="90000"/>
          </a:bodyPr>
          <a:lstStyle/>
          <a:p>
            <a:r>
              <a:rPr lang="en-US" altLang="en-US" dirty="0"/>
              <a:t>Present Value of </a:t>
            </a:r>
            <a:br>
              <a:rPr lang="en-US" altLang="en-US" dirty="0"/>
            </a:br>
            <a:r>
              <a:rPr lang="en-US" altLang="en-US" dirty="0"/>
              <a:t>Operating Free Cash Flows</a:t>
            </a:r>
          </a:p>
        </p:txBody>
      </p:sp>
      <p:sp>
        <p:nvSpPr>
          <p:cNvPr id="523267" name="Rectangle 3"/>
          <p:cNvSpPr>
            <a:spLocks noGrp="1" noChangeArrowheads="1"/>
          </p:cNvSpPr>
          <p:nvPr>
            <p:ph type="body" idx="1"/>
          </p:nvPr>
        </p:nvSpPr>
        <p:spPr/>
        <p:txBody>
          <a:bodyPr/>
          <a:lstStyle/>
          <a:p>
            <a:pPr>
              <a:buFontTx/>
              <a:buNone/>
            </a:pPr>
            <a:r>
              <a:rPr lang="en-US" altLang="en-US" dirty="0"/>
              <a:t>Similar to DDM, this model can be used to estimate an infinite period</a:t>
            </a:r>
          </a:p>
          <a:p>
            <a:pPr>
              <a:buFontTx/>
              <a:buNone/>
            </a:pPr>
            <a:r>
              <a:rPr lang="en-US" altLang="en-US" dirty="0"/>
              <a:t>Where growth has matured to a stable rate, the adaptation is</a:t>
            </a:r>
          </a:p>
        </p:txBody>
      </p:sp>
      <p:graphicFrame>
        <p:nvGraphicFramePr>
          <p:cNvPr id="523268" name="Object 4"/>
          <p:cNvGraphicFramePr>
            <a:graphicFrameLocks noChangeAspect="1"/>
          </p:cNvGraphicFramePr>
          <p:nvPr>
            <p:extLst>
              <p:ext uri="{D42A27DB-BD31-4B8C-83A1-F6EECF244321}">
                <p14:modId xmlns:p14="http://schemas.microsoft.com/office/powerpoint/2010/main" val="2160676127"/>
              </p:ext>
            </p:extLst>
          </p:nvPr>
        </p:nvGraphicFramePr>
        <p:xfrm>
          <a:off x="6010341" y="3733801"/>
          <a:ext cx="2627952" cy="916498"/>
        </p:xfrm>
        <a:graphic>
          <a:graphicData uri="http://schemas.openxmlformats.org/presentationml/2006/ole">
            <mc:AlternateContent xmlns:mc="http://schemas.openxmlformats.org/markup-compatibility/2006">
              <mc:Choice xmlns:v="urn:schemas-microsoft-com:vml" Requires="v">
                <p:oleObj spid="_x0000_s18433" name="Equation" r:id="rId3" imgW="1269720" imgH="444240" progId="Equation.3">
                  <p:embed/>
                </p:oleObj>
              </mc:Choice>
              <mc:Fallback>
                <p:oleObj name="Equation" r:id="rId3" imgW="1269720" imgH="444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0341" y="3733801"/>
                        <a:ext cx="2627952" cy="916498"/>
                      </a:xfrm>
                      <a:prstGeom prst="rect">
                        <a:avLst/>
                      </a:prstGeom>
                      <a:noFill/>
                      <a:ln>
                        <a:noFill/>
                      </a:ln>
                      <a:effectLst/>
                      <a:extLst/>
                    </p:spPr>
                  </p:pic>
                </p:oleObj>
              </mc:Fallback>
            </mc:AlternateContent>
          </a:graphicData>
        </a:graphic>
      </p:graphicFrame>
      <p:sp>
        <p:nvSpPr>
          <p:cNvPr id="523269" name="Text Box 5"/>
          <p:cNvSpPr txBox="1">
            <a:spLocks noChangeArrowheads="1"/>
          </p:cNvSpPr>
          <p:nvPr/>
        </p:nvSpPr>
        <p:spPr bwMode="auto">
          <a:xfrm>
            <a:off x="2062126" y="4876803"/>
            <a:ext cx="6022914" cy="1513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lnSpc>
                <a:spcPct val="90000"/>
              </a:lnSpc>
              <a:spcBef>
                <a:spcPct val="50000"/>
              </a:spcBef>
            </a:pPr>
            <a:r>
              <a:rPr lang="en-US" altLang="en-US" sz="2000" dirty="0"/>
              <a:t>Where:</a:t>
            </a:r>
          </a:p>
          <a:p>
            <a:pPr algn="l">
              <a:lnSpc>
                <a:spcPct val="90000"/>
              </a:lnSpc>
              <a:spcBef>
                <a:spcPct val="50000"/>
              </a:spcBef>
            </a:pPr>
            <a:r>
              <a:rPr lang="en-US" altLang="en-US" sz="2000" i="1" dirty="0">
                <a:latin typeface="Times New Roman" panose="02020603050405020304" pitchFamily="18" charset="0"/>
              </a:rPr>
              <a:t>OCF</a:t>
            </a:r>
            <a:r>
              <a:rPr lang="en-US" altLang="en-US" sz="2000" i="1" baseline="-25000" dirty="0">
                <a:latin typeface="Times New Roman" panose="02020603050405020304" pitchFamily="18" charset="0"/>
              </a:rPr>
              <a:t>1</a:t>
            </a:r>
            <a:r>
              <a:rPr lang="en-US" altLang="en-US" sz="2000" i="1" dirty="0">
                <a:latin typeface="Times New Roman" panose="02020603050405020304" pitchFamily="18" charset="0"/>
              </a:rPr>
              <a:t>=</a:t>
            </a:r>
            <a:r>
              <a:rPr lang="en-US" altLang="en-US" sz="2000" dirty="0"/>
              <a:t>operating free cash flow in period 1</a:t>
            </a:r>
            <a:endParaRPr lang="en-US" altLang="en-US" sz="2000" i="1" dirty="0">
              <a:latin typeface="Times New Roman" panose="02020603050405020304" pitchFamily="18" charset="0"/>
            </a:endParaRPr>
          </a:p>
          <a:p>
            <a:pPr algn="l">
              <a:lnSpc>
                <a:spcPct val="90000"/>
              </a:lnSpc>
              <a:spcBef>
                <a:spcPct val="50000"/>
              </a:spcBef>
            </a:pPr>
            <a:r>
              <a:rPr lang="en-US" altLang="en-US" sz="2000" i="1" dirty="0" err="1">
                <a:latin typeface="Times New Roman" panose="02020603050405020304" pitchFamily="18" charset="0"/>
              </a:rPr>
              <a:t>g</a:t>
            </a:r>
            <a:r>
              <a:rPr lang="en-US" altLang="en-US" sz="2000" i="1" baseline="-25000" dirty="0" err="1">
                <a:latin typeface="Times New Roman" panose="02020603050405020304" pitchFamily="18" charset="0"/>
              </a:rPr>
              <a:t>OCF</a:t>
            </a:r>
            <a:r>
              <a:rPr lang="en-US" altLang="en-US" sz="2000" dirty="0"/>
              <a:t> = long-term constant growth of operating free cash flow</a:t>
            </a:r>
          </a:p>
        </p:txBody>
      </p:sp>
    </p:spTree>
    <p:extLst>
      <p:ext uri="{BB962C8B-B14F-4D97-AF65-F5344CB8AC3E}">
        <p14:creationId xmlns:p14="http://schemas.microsoft.com/office/powerpoint/2010/main" val="547778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3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3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52326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232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3267" grpId="0" build="p" autoUpdateAnimBg="0"/>
      <p:bldP spid="523269"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p:txBody>
          <a:bodyPr>
            <a:normAutofit fontScale="90000"/>
          </a:bodyPr>
          <a:lstStyle/>
          <a:p>
            <a:r>
              <a:rPr lang="en-US" altLang="en-US"/>
              <a:t>Present Value of </a:t>
            </a:r>
            <a:br>
              <a:rPr lang="en-US" altLang="en-US"/>
            </a:br>
            <a:r>
              <a:rPr lang="en-US" altLang="en-US"/>
              <a:t>Operating Free Cash Flows</a:t>
            </a:r>
          </a:p>
        </p:txBody>
      </p:sp>
      <p:sp>
        <p:nvSpPr>
          <p:cNvPr id="524291" name="Rectangle 3"/>
          <p:cNvSpPr>
            <a:spLocks noGrp="1" noChangeArrowheads="1"/>
          </p:cNvSpPr>
          <p:nvPr>
            <p:ph type="body" idx="1"/>
          </p:nvPr>
        </p:nvSpPr>
        <p:spPr>
          <a:xfrm>
            <a:off x="2209800" y="2286000"/>
            <a:ext cx="7772400" cy="3810000"/>
          </a:xfrm>
        </p:spPr>
        <p:txBody>
          <a:bodyPr/>
          <a:lstStyle/>
          <a:p>
            <a:r>
              <a:rPr lang="en-US" altLang="en-US"/>
              <a:t>Assuming several different rates of growth for OCF, these estimates can be divided into stages as with the supernormal dividend growth model</a:t>
            </a:r>
          </a:p>
          <a:p>
            <a:r>
              <a:rPr lang="en-US" altLang="en-US"/>
              <a:t>Estimate the rate of growth and the duration of growth for each period</a:t>
            </a:r>
          </a:p>
        </p:txBody>
      </p:sp>
    </p:spTree>
    <p:extLst>
      <p:ext uri="{BB962C8B-B14F-4D97-AF65-F5344CB8AC3E}">
        <p14:creationId xmlns:p14="http://schemas.microsoft.com/office/powerpoint/2010/main" val="1305446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4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42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429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Top-Down, Three-Step Approach</a:t>
            </a:r>
            <a:endParaRPr lang="en-US" dirty="0"/>
          </a:p>
        </p:txBody>
      </p:sp>
      <p:sp>
        <p:nvSpPr>
          <p:cNvPr id="3" name="Content Placeholder 2"/>
          <p:cNvSpPr>
            <a:spLocks noGrp="1"/>
          </p:cNvSpPr>
          <p:nvPr>
            <p:ph idx="1"/>
          </p:nvPr>
        </p:nvSpPr>
        <p:spPr/>
        <p:txBody>
          <a:bodyPr>
            <a:normAutofit lnSpcReduction="10000"/>
          </a:bodyPr>
          <a:lstStyle/>
          <a:p>
            <a:pPr>
              <a:buFontTx/>
              <a:buNone/>
            </a:pPr>
            <a:r>
              <a:rPr lang="en-US" altLang="en-US" dirty="0"/>
              <a:t>1. General economic influences</a:t>
            </a:r>
          </a:p>
          <a:p>
            <a:pPr lvl="1"/>
            <a:r>
              <a:rPr lang="en-US" altLang="en-US" dirty="0"/>
              <a:t>Decide how to allocate investment funds among countries, and within countries to bonds, stocks, and cash</a:t>
            </a:r>
          </a:p>
          <a:p>
            <a:pPr>
              <a:buFontTx/>
              <a:buNone/>
            </a:pPr>
            <a:r>
              <a:rPr lang="en-US" altLang="en-US" dirty="0"/>
              <a:t>2. Industry influences</a:t>
            </a:r>
          </a:p>
          <a:p>
            <a:pPr lvl="1"/>
            <a:r>
              <a:rPr lang="en-US" altLang="en-US" dirty="0"/>
              <a:t>Determine which industries will prosper and which industries will suffer on a global basis and within countries</a:t>
            </a:r>
          </a:p>
          <a:p>
            <a:pPr>
              <a:buFontTx/>
              <a:buNone/>
            </a:pPr>
            <a:r>
              <a:rPr lang="en-US" altLang="en-US" dirty="0"/>
              <a:t>3. Company analysis</a:t>
            </a:r>
          </a:p>
          <a:p>
            <a:pPr lvl="1"/>
            <a:r>
              <a:rPr lang="en-US" altLang="en-US" dirty="0"/>
              <a:t>Determine which companies in the selected industries will prosper and which stocks are undervalued</a:t>
            </a:r>
          </a:p>
          <a:p>
            <a:endParaRPr lang="en-US" dirty="0"/>
          </a:p>
        </p:txBody>
      </p:sp>
    </p:spTree>
    <p:extLst>
      <p:ext uri="{BB962C8B-B14F-4D97-AF65-F5344CB8AC3E}">
        <p14:creationId xmlns:p14="http://schemas.microsoft.com/office/powerpoint/2010/main" val="29319959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5314" name="Rectangle 2"/>
          <p:cNvSpPr>
            <a:spLocks noGrp="1" noChangeArrowheads="1"/>
          </p:cNvSpPr>
          <p:nvPr>
            <p:ph type="title"/>
          </p:nvPr>
        </p:nvSpPr>
        <p:spPr/>
        <p:txBody>
          <a:bodyPr>
            <a:normAutofit fontScale="90000"/>
          </a:bodyPr>
          <a:lstStyle/>
          <a:p>
            <a:r>
              <a:rPr lang="en-US" altLang="en-US"/>
              <a:t>Present Value of </a:t>
            </a:r>
            <a:br>
              <a:rPr lang="en-US" altLang="en-US"/>
            </a:br>
            <a:r>
              <a:rPr lang="en-US" altLang="en-US"/>
              <a:t>Free Cash Flows to Equity</a:t>
            </a:r>
          </a:p>
        </p:txBody>
      </p:sp>
      <p:sp>
        <p:nvSpPr>
          <p:cNvPr id="525315" name="Rectangle 3"/>
          <p:cNvSpPr>
            <a:spLocks noGrp="1" noChangeArrowheads="1"/>
          </p:cNvSpPr>
          <p:nvPr>
            <p:ph type="body" idx="1"/>
          </p:nvPr>
        </p:nvSpPr>
        <p:spPr/>
        <p:txBody>
          <a:bodyPr/>
          <a:lstStyle/>
          <a:p>
            <a:r>
              <a:rPr lang="en-US" altLang="en-US"/>
              <a:t>“Free” cash flows to equity are derived after operating cash flows have been adjusted for debt payments (interest and principle)</a:t>
            </a:r>
          </a:p>
          <a:p>
            <a:r>
              <a:rPr lang="en-US" altLang="en-US"/>
              <a:t>The discount rate used is the firm’s cost of equity (k) rather than WACC</a:t>
            </a:r>
          </a:p>
        </p:txBody>
      </p:sp>
    </p:spTree>
    <p:extLst>
      <p:ext uri="{BB962C8B-B14F-4D97-AF65-F5344CB8AC3E}">
        <p14:creationId xmlns:p14="http://schemas.microsoft.com/office/powerpoint/2010/main" val="812327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5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53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5315"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6338" name="Rectangle 2"/>
          <p:cNvSpPr>
            <a:spLocks noGrp="1" noChangeArrowheads="1"/>
          </p:cNvSpPr>
          <p:nvPr>
            <p:ph type="title"/>
          </p:nvPr>
        </p:nvSpPr>
        <p:spPr/>
        <p:txBody>
          <a:bodyPr>
            <a:normAutofit fontScale="90000"/>
          </a:bodyPr>
          <a:lstStyle/>
          <a:p>
            <a:r>
              <a:rPr lang="en-US" altLang="en-US"/>
              <a:t>Present Value of </a:t>
            </a:r>
            <a:br>
              <a:rPr lang="en-US" altLang="en-US"/>
            </a:br>
            <a:r>
              <a:rPr lang="en-US" altLang="en-US"/>
              <a:t>Free Cash Flows to Equity</a:t>
            </a:r>
          </a:p>
        </p:txBody>
      </p:sp>
      <p:sp>
        <p:nvSpPr>
          <p:cNvPr id="526339" name="Rectangle 3"/>
          <p:cNvSpPr>
            <a:spLocks noGrp="1" noChangeArrowheads="1"/>
          </p:cNvSpPr>
          <p:nvPr>
            <p:ph type="body" idx="1"/>
          </p:nvPr>
        </p:nvSpPr>
        <p:spPr>
          <a:xfrm>
            <a:off x="2362200" y="3352800"/>
            <a:ext cx="8077200" cy="2971800"/>
          </a:xfrm>
        </p:spPr>
        <p:txBody>
          <a:bodyPr/>
          <a:lstStyle/>
          <a:p>
            <a:pPr>
              <a:buFontTx/>
              <a:buNone/>
            </a:pPr>
            <a:r>
              <a:rPr lang="en-US" altLang="en-US"/>
              <a:t>Where:</a:t>
            </a:r>
          </a:p>
          <a:p>
            <a:pPr>
              <a:buFontTx/>
              <a:buNone/>
            </a:pPr>
            <a:r>
              <a:rPr lang="en-US" altLang="en-US" i="1"/>
              <a:t>V</a:t>
            </a:r>
            <a:r>
              <a:rPr lang="en-US" altLang="en-US" i="1" baseline="-25000"/>
              <a:t>j</a:t>
            </a:r>
            <a:r>
              <a:rPr lang="en-US" altLang="en-US"/>
              <a:t> = Value of the stock of firm </a:t>
            </a:r>
            <a:r>
              <a:rPr lang="en-US" altLang="en-US" i="1"/>
              <a:t>j</a:t>
            </a:r>
            <a:endParaRPr lang="en-US" altLang="en-US"/>
          </a:p>
          <a:p>
            <a:pPr>
              <a:buFontTx/>
              <a:buNone/>
            </a:pPr>
            <a:r>
              <a:rPr lang="en-US" altLang="en-US" i="1"/>
              <a:t>n</a:t>
            </a:r>
            <a:r>
              <a:rPr lang="en-US" altLang="en-US"/>
              <a:t> = number of periods assumed to be infinite</a:t>
            </a:r>
          </a:p>
          <a:p>
            <a:pPr>
              <a:buFontTx/>
              <a:buNone/>
            </a:pPr>
            <a:r>
              <a:rPr lang="en-US" altLang="en-US" i="1"/>
              <a:t>FCF</a:t>
            </a:r>
            <a:r>
              <a:rPr lang="en-US" altLang="en-US" i="1" baseline="-25000"/>
              <a:t>t</a:t>
            </a:r>
            <a:r>
              <a:rPr lang="en-US" altLang="en-US"/>
              <a:t> = the firm’s free cash flow in period t</a:t>
            </a:r>
          </a:p>
          <a:p>
            <a:pPr>
              <a:buFontTx/>
              <a:buNone/>
            </a:pPr>
            <a:r>
              <a:rPr lang="en-US" altLang="en-US" i="1"/>
              <a:t>K</a:t>
            </a:r>
            <a:r>
              <a:rPr lang="en-US" altLang="en-US" i="1" baseline="-16000"/>
              <a:t> j </a:t>
            </a:r>
            <a:r>
              <a:rPr lang="en-US" altLang="en-US"/>
              <a:t>=</a:t>
            </a:r>
            <a:r>
              <a:rPr lang="en-US" altLang="en-US" i="1" baseline="-16000"/>
              <a:t> </a:t>
            </a:r>
            <a:r>
              <a:rPr lang="en-US" altLang="en-US"/>
              <a:t>the cost of equity</a:t>
            </a:r>
            <a:endParaRPr lang="en-US" altLang="en-US" i="1" baseline="-16000"/>
          </a:p>
        </p:txBody>
      </p:sp>
      <p:graphicFrame>
        <p:nvGraphicFramePr>
          <p:cNvPr id="526340" name="Object 4"/>
          <p:cNvGraphicFramePr>
            <a:graphicFrameLocks noChangeAspect="1"/>
          </p:cNvGraphicFramePr>
          <p:nvPr/>
        </p:nvGraphicFramePr>
        <p:xfrm>
          <a:off x="3144838" y="1939926"/>
          <a:ext cx="4322762" cy="1946275"/>
        </p:xfrm>
        <a:graphic>
          <a:graphicData uri="http://schemas.openxmlformats.org/presentationml/2006/ole">
            <mc:AlternateContent xmlns:mc="http://schemas.openxmlformats.org/markup-compatibility/2006">
              <mc:Choice xmlns:v="urn:schemas-microsoft-com:vml" Requires="v">
                <p:oleObj spid="_x0000_s19457" name="Equation" r:id="rId3" imgW="1015920" imgH="457200" progId="Equation.3">
                  <p:embed/>
                </p:oleObj>
              </mc:Choice>
              <mc:Fallback>
                <p:oleObj name="Equation" r:id="rId3" imgW="101592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4838" y="1939926"/>
                        <a:ext cx="4322762" cy="1946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3002498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63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6339"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p:txBody>
          <a:bodyPr/>
          <a:lstStyle/>
          <a:p>
            <a:r>
              <a:rPr lang="en-US" altLang="en-US"/>
              <a:t>Relative Valuation Techniques</a:t>
            </a:r>
          </a:p>
        </p:txBody>
      </p:sp>
      <p:sp>
        <p:nvSpPr>
          <p:cNvPr id="527363" name="Rectangle 3"/>
          <p:cNvSpPr>
            <a:spLocks noGrp="1" noChangeArrowheads="1"/>
          </p:cNvSpPr>
          <p:nvPr>
            <p:ph type="body" idx="1"/>
          </p:nvPr>
        </p:nvSpPr>
        <p:spPr/>
        <p:txBody>
          <a:bodyPr/>
          <a:lstStyle/>
          <a:p>
            <a:r>
              <a:rPr lang="en-US" altLang="en-US"/>
              <a:t>Value can be determined by comparing to similar stocks based on relative ratios</a:t>
            </a:r>
          </a:p>
          <a:p>
            <a:r>
              <a:rPr lang="en-US" altLang="en-US"/>
              <a:t>Relevant variables include earnings, cash flow, book value, and sales</a:t>
            </a:r>
          </a:p>
          <a:p>
            <a:r>
              <a:rPr lang="en-US" altLang="en-US"/>
              <a:t>The most popular relative valuation technique is based on price to earnings</a:t>
            </a:r>
          </a:p>
        </p:txBody>
      </p:sp>
    </p:spTree>
    <p:extLst>
      <p:ext uri="{BB962C8B-B14F-4D97-AF65-F5344CB8AC3E}">
        <p14:creationId xmlns:p14="http://schemas.microsoft.com/office/powerpoint/2010/main" val="19465664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7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7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27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7363"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8386" name="Rectangle 2"/>
          <p:cNvSpPr>
            <a:spLocks noGrp="1" noChangeArrowheads="1"/>
          </p:cNvSpPr>
          <p:nvPr>
            <p:ph type="title"/>
          </p:nvPr>
        </p:nvSpPr>
        <p:spPr/>
        <p:txBody>
          <a:bodyPr/>
          <a:lstStyle/>
          <a:p>
            <a:r>
              <a:rPr lang="en-US" altLang="en-US"/>
              <a:t>Earnings Multiplier Model</a:t>
            </a:r>
          </a:p>
        </p:txBody>
      </p:sp>
      <p:sp>
        <p:nvSpPr>
          <p:cNvPr id="528387" name="Rectangle 3"/>
          <p:cNvSpPr>
            <a:spLocks noGrp="1" noChangeArrowheads="1"/>
          </p:cNvSpPr>
          <p:nvPr>
            <p:ph type="body" idx="1"/>
          </p:nvPr>
        </p:nvSpPr>
        <p:spPr/>
        <p:txBody>
          <a:bodyPr/>
          <a:lstStyle/>
          <a:p>
            <a:r>
              <a:rPr lang="en-US" altLang="en-US"/>
              <a:t>This values the stock based on expected annual earnings</a:t>
            </a:r>
          </a:p>
          <a:p>
            <a:r>
              <a:rPr lang="en-US" altLang="en-US"/>
              <a:t>The price earnings (P/E) ratio, or </a:t>
            </a:r>
          </a:p>
          <a:p>
            <a:pPr>
              <a:buFontTx/>
              <a:buNone/>
            </a:pPr>
            <a:r>
              <a:rPr lang="en-US" altLang="en-US"/>
              <a:t>Earnings Multiplier </a:t>
            </a:r>
          </a:p>
        </p:txBody>
      </p:sp>
      <p:graphicFrame>
        <p:nvGraphicFramePr>
          <p:cNvPr id="528388" name="Object 4"/>
          <p:cNvGraphicFramePr>
            <a:graphicFrameLocks noChangeAspect="1"/>
          </p:cNvGraphicFramePr>
          <p:nvPr/>
        </p:nvGraphicFramePr>
        <p:xfrm>
          <a:off x="4343400" y="4316414"/>
          <a:ext cx="6096000" cy="1093787"/>
        </p:xfrm>
        <a:graphic>
          <a:graphicData uri="http://schemas.openxmlformats.org/presentationml/2006/ole">
            <mc:AlternateContent xmlns:mc="http://schemas.openxmlformats.org/markup-compatibility/2006">
              <mc:Choice xmlns:v="urn:schemas-microsoft-com:vml" Requires="v">
                <p:oleObj spid="_x0000_s20481" name="Equation" r:id="rId3" imgW="2336760" imgH="419040" progId="Equation.3">
                  <p:embed/>
                </p:oleObj>
              </mc:Choice>
              <mc:Fallback>
                <p:oleObj name="Equation" r:id="rId3" imgW="2336760" imgH="419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4316414"/>
                        <a:ext cx="6096000" cy="1093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9113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8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8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28387">
                                            <p:txEl>
                                              <p:pRg st="2" end="2"/>
                                            </p:txEl>
                                          </p:spTgt>
                                        </p:tgtEl>
                                        <p:attrNameLst>
                                          <p:attrName>style.visibility</p:attrName>
                                        </p:attrNameLst>
                                      </p:cBhvr>
                                      <p:to>
                                        <p:strVal val="visible"/>
                                      </p:to>
                                    </p:set>
                                  </p:childTnLst>
                                </p:cTn>
                              </p:par>
                            </p:childTnLst>
                          </p:cTn>
                        </p:par>
                        <p:par>
                          <p:cTn id="15" fill="hold" nodeType="afterGroup">
                            <p:stCondLst>
                              <p:cond delay="500"/>
                            </p:stCondLst>
                            <p:childTnLst>
                              <p:par>
                                <p:cTn id="16" presetID="1" presetClass="entr" presetSubtype="0" fill="hold" nodeType="afterEffect">
                                  <p:stCondLst>
                                    <p:cond delay="0"/>
                                  </p:stCondLst>
                                  <p:childTnLst>
                                    <p:set>
                                      <p:cBhvr>
                                        <p:cTn id="17" dur="1" fill="hold">
                                          <p:stCondLst>
                                            <p:cond delay="499"/>
                                          </p:stCondLst>
                                        </p:cTn>
                                        <p:tgtEl>
                                          <p:spTgt spid="5283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8387"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title"/>
          </p:nvPr>
        </p:nvSpPr>
        <p:spPr>
          <a:xfrm>
            <a:off x="1391320" y="1027664"/>
            <a:ext cx="9366325" cy="292694"/>
          </a:xfrm>
        </p:spPr>
        <p:txBody>
          <a:bodyPr>
            <a:normAutofit fontScale="90000"/>
          </a:bodyPr>
          <a:lstStyle/>
          <a:p>
            <a:r>
              <a:rPr lang="en-US" altLang="en-US" dirty="0"/>
              <a:t>Earnings Multiplier Model</a:t>
            </a:r>
          </a:p>
        </p:txBody>
      </p:sp>
      <p:sp>
        <p:nvSpPr>
          <p:cNvPr id="529411" name="Rectangle 3"/>
          <p:cNvSpPr>
            <a:spLocks noGrp="1" noChangeArrowheads="1"/>
          </p:cNvSpPr>
          <p:nvPr>
            <p:ph type="body" idx="1"/>
          </p:nvPr>
        </p:nvSpPr>
        <p:spPr>
          <a:xfrm>
            <a:off x="2667000" y="1828800"/>
            <a:ext cx="7772400" cy="3810000"/>
          </a:xfrm>
        </p:spPr>
        <p:txBody>
          <a:bodyPr/>
          <a:lstStyle/>
          <a:p>
            <a:pPr>
              <a:buFontTx/>
              <a:buNone/>
            </a:pPr>
            <a:r>
              <a:rPr lang="en-US" altLang="en-US"/>
              <a:t>	The infinite-period dividend discount model indicates the variables that should determine the value of the P/E ratio</a:t>
            </a:r>
          </a:p>
        </p:txBody>
      </p:sp>
    </p:spTree>
    <p:extLst>
      <p:ext uri="{BB962C8B-B14F-4D97-AF65-F5344CB8AC3E}">
        <p14:creationId xmlns:p14="http://schemas.microsoft.com/office/powerpoint/2010/main" val="589443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2" name="Rectangle 2"/>
          <p:cNvSpPr>
            <a:spLocks noGrp="1" noChangeArrowheads="1"/>
          </p:cNvSpPr>
          <p:nvPr>
            <p:ph type="title"/>
          </p:nvPr>
        </p:nvSpPr>
        <p:spPr>
          <a:xfrm>
            <a:off x="1391320" y="1027664"/>
            <a:ext cx="9366325" cy="757962"/>
          </a:xfrm>
        </p:spPr>
        <p:txBody>
          <a:bodyPr/>
          <a:lstStyle/>
          <a:p>
            <a:r>
              <a:rPr lang="en-US" altLang="en-US" dirty="0"/>
              <a:t>Earnings Multiplier Model</a:t>
            </a:r>
          </a:p>
        </p:txBody>
      </p:sp>
      <p:sp>
        <p:nvSpPr>
          <p:cNvPr id="532483" name="Rectangle 3"/>
          <p:cNvSpPr>
            <a:spLocks noGrp="1" noChangeArrowheads="1"/>
          </p:cNvSpPr>
          <p:nvPr>
            <p:ph type="body" idx="1"/>
          </p:nvPr>
        </p:nvSpPr>
        <p:spPr>
          <a:xfrm>
            <a:off x="2640526" y="2213170"/>
            <a:ext cx="7798874" cy="4036522"/>
          </a:xfrm>
        </p:spPr>
        <p:txBody>
          <a:bodyPr/>
          <a:lstStyle/>
          <a:p>
            <a:pPr>
              <a:buFontTx/>
              <a:buNone/>
            </a:pPr>
            <a:r>
              <a:rPr lang="en-US" altLang="en-US" dirty="0"/>
              <a:t>The infinite-period dividend discount model indicates the variables that should determine the value of the P/E ratio</a:t>
            </a:r>
          </a:p>
          <a:p>
            <a:pPr>
              <a:buFontTx/>
              <a:buNone/>
            </a:pPr>
            <a:endParaRPr lang="en-US" altLang="en-US" dirty="0"/>
          </a:p>
          <a:p>
            <a:pPr>
              <a:buFontTx/>
              <a:buNone/>
            </a:pPr>
            <a:endParaRPr lang="en-US" altLang="en-US" dirty="0"/>
          </a:p>
          <a:p>
            <a:pPr>
              <a:buFontTx/>
              <a:buNone/>
            </a:pPr>
            <a:endParaRPr lang="en-US" altLang="en-US" dirty="0" smtClean="0"/>
          </a:p>
          <a:p>
            <a:pPr>
              <a:buFontTx/>
              <a:buNone/>
            </a:pPr>
            <a:r>
              <a:rPr lang="en-US" altLang="en-US" dirty="0" smtClean="0"/>
              <a:t>Dividing </a:t>
            </a:r>
            <a:r>
              <a:rPr lang="en-US" altLang="en-US" dirty="0"/>
              <a:t>both sides by expected earnings during the next 12 months (</a:t>
            </a:r>
            <a:r>
              <a:rPr lang="en-US" altLang="en-US" i="1" dirty="0"/>
              <a:t>E</a:t>
            </a:r>
            <a:r>
              <a:rPr lang="en-US" altLang="en-US" i="1" baseline="-25000" dirty="0"/>
              <a:t>1</a:t>
            </a:r>
            <a:r>
              <a:rPr lang="en-US" altLang="en-US" dirty="0"/>
              <a:t>) </a:t>
            </a:r>
          </a:p>
        </p:txBody>
      </p:sp>
      <p:graphicFrame>
        <p:nvGraphicFramePr>
          <p:cNvPr id="532484" name="Object 4"/>
          <p:cNvGraphicFramePr>
            <a:graphicFrameLocks noChangeAspect="1"/>
          </p:cNvGraphicFramePr>
          <p:nvPr>
            <p:extLst>
              <p:ext uri="{D42A27DB-BD31-4B8C-83A1-F6EECF244321}">
                <p14:modId xmlns:p14="http://schemas.microsoft.com/office/powerpoint/2010/main" val="2599247293"/>
              </p:ext>
            </p:extLst>
          </p:nvPr>
        </p:nvGraphicFramePr>
        <p:xfrm>
          <a:off x="5470444" y="3282032"/>
          <a:ext cx="1692355" cy="1061369"/>
        </p:xfrm>
        <a:graphic>
          <a:graphicData uri="http://schemas.openxmlformats.org/presentationml/2006/ole">
            <mc:AlternateContent xmlns:mc="http://schemas.openxmlformats.org/markup-compatibility/2006">
              <mc:Choice xmlns:v="urn:schemas-microsoft-com:vml" Requires="v">
                <p:oleObj spid="_x0000_s21505" name="Equation" r:id="rId3" imgW="685800" imgH="431640" progId="Equation.3">
                  <p:embed/>
                </p:oleObj>
              </mc:Choice>
              <mc:Fallback>
                <p:oleObj name="Equation" r:id="rId3" imgW="68580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0444" y="3282032"/>
                        <a:ext cx="1692355" cy="1061369"/>
                      </a:xfrm>
                      <a:prstGeom prst="rect">
                        <a:avLst/>
                      </a:prstGeom>
                      <a:noFill/>
                      <a:ln>
                        <a:noFill/>
                      </a:ln>
                      <a:effectLst/>
                      <a:extLst/>
                    </p:spPr>
                  </p:pic>
                </p:oleObj>
              </mc:Fallback>
            </mc:AlternateContent>
          </a:graphicData>
        </a:graphic>
      </p:graphicFrame>
      <p:graphicFrame>
        <p:nvGraphicFramePr>
          <p:cNvPr id="532485" name="Object 5"/>
          <p:cNvGraphicFramePr>
            <a:graphicFrameLocks noChangeAspect="1"/>
          </p:cNvGraphicFramePr>
          <p:nvPr>
            <p:extLst>
              <p:ext uri="{D42A27DB-BD31-4B8C-83A1-F6EECF244321}">
                <p14:modId xmlns:p14="http://schemas.microsoft.com/office/powerpoint/2010/main" val="3977553055"/>
              </p:ext>
            </p:extLst>
          </p:nvPr>
        </p:nvGraphicFramePr>
        <p:xfrm>
          <a:off x="7531785" y="5219353"/>
          <a:ext cx="1940211" cy="1011454"/>
        </p:xfrm>
        <a:graphic>
          <a:graphicData uri="http://schemas.openxmlformats.org/presentationml/2006/ole">
            <mc:AlternateContent xmlns:mc="http://schemas.openxmlformats.org/markup-compatibility/2006">
              <mc:Choice xmlns:v="urn:schemas-microsoft-com:vml" Requires="v">
                <p:oleObj spid="_x0000_s21506" name="Equation" r:id="rId5" imgW="901440" imgH="469800" progId="Equation.3">
                  <p:embed/>
                </p:oleObj>
              </mc:Choice>
              <mc:Fallback>
                <p:oleObj name="Equation" r:id="rId5" imgW="901440" imgH="469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31785" y="5219353"/>
                        <a:ext cx="1940211" cy="1011454"/>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9990348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3506" name="Rectangle 2"/>
          <p:cNvSpPr>
            <a:spLocks noGrp="1" noChangeArrowheads="1"/>
          </p:cNvSpPr>
          <p:nvPr>
            <p:ph type="title"/>
          </p:nvPr>
        </p:nvSpPr>
        <p:spPr/>
        <p:txBody>
          <a:bodyPr/>
          <a:lstStyle/>
          <a:p>
            <a:r>
              <a:rPr lang="en-US" altLang="en-US"/>
              <a:t>Earnings Multiplier Model</a:t>
            </a:r>
          </a:p>
        </p:txBody>
      </p:sp>
      <p:sp>
        <p:nvSpPr>
          <p:cNvPr id="533507" name="Rectangle 3"/>
          <p:cNvSpPr>
            <a:spLocks noGrp="1" noChangeArrowheads="1"/>
          </p:cNvSpPr>
          <p:nvPr>
            <p:ph type="body" idx="1"/>
          </p:nvPr>
        </p:nvSpPr>
        <p:spPr/>
        <p:txBody>
          <a:bodyPr/>
          <a:lstStyle/>
          <a:p>
            <a:pPr>
              <a:buFontTx/>
              <a:buNone/>
            </a:pPr>
            <a:r>
              <a:rPr lang="en-US" altLang="en-US"/>
              <a:t>Thus, the P/E ratio is determined by</a:t>
            </a:r>
          </a:p>
          <a:p>
            <a:pPr lvl="1">
              <a:buFontTx/>
              <a:buNone/>
            </a:pPr>
            <a:r>
              <a:rPr lang="en-US" altLang="en-US"/>
              <a:t>1. Expected dividend payout ratio</a:t>
            </a:r>
          </a:p>
          <a:p>
            <a:pPr lvl="1">
              <a:buFontTx/>
              <a:buNone/>
            </a:pPr>
            <a:r>
              <a:rPr lang="en-US" altLang="en-US"/>
              <a:t>2. Required rate of return on the stock (</a:t>
            </a:r>
            <a:r>
              <a:rPr lang="en-US" altLang="en-US" i="1"/>
              <a:t>k</a:t>
            </a:r>
            <a:r>
              <a:rPr lang="en-US" altLang="en-US"/>
              <a:t>)</a:t>
            </a:r>
          </a:p>
          <a:p>
            <a:pPr lvl="1">
              <a:buFontTx/>
              <a:buNone/>
            </a:pPr>
            <a:r>
              <a:rPr lang="en-US" altLang="en-US"/>
              <a:t>3. Expected growth rate of dividends (</a:t>
            </a:r>
            <a:r>
              <a:rPr lang="en-US" altLang="en-US" i="1"/>
              <a:t>g</a:t>
            </a:r>
            <a:r>
              <a:rPr lang="en-US" altLang="en-US"/>
              <a:t>)</a:t>
            </a:r>
          </a:p>
        </p:txBody>
      </p:sp>
      <p:graphicFrame>
        <p:nvGraphicFramePr>
          <p:cNvPr id="533508" name="Object 4"/>
          <p:cNvGraphicFramePr>
            <a:graphicFrameLocks noChangeAspect="1"/>
          </p:cNvGraphicFramePr>
          <p:nvPr>
            <p:extLst>
              <p:ext uri="{D42A27DB-BD31-4B8C-83A1-F6EECF244321}">
                <p14:modId xmlns:p14="http://schemas.microsoft.com/office/powerpoint/2010/main" val="159979967"/>
              </p:ext>
            </p:extLst>
          </p:nvPr>
        </p:nvGraphicFramePr>
        <p:xfrm>
          <a:off x="4265842" y="4401961"/>
          <a:ext cx="2905125" cy="1514475"/>
        </p:xfrm>
        <a:graphic>
          <a:graphicData uri="http://schemas.openxmlformats.org/presentationml/2006/ole">
            <mc:AlternateContent xmlns:mc="http://schemas.openxmlformats.org/markup-compatibility/2006">
              <mc:Choice xmlns:v="urn:schemas-microsoft-com:vml" Requires="v">
                <p:oleObj spid="_x0000_s22529" name="Equation" r:id="rId3" imgW="901440" imgH="469800" progId="Equation.3">
                  <p:embed/>
                </p:oleObj>
              </mc:Choice>
              <mc:Fallback>
                <p:oleObj name="Equation" r:id="rId3" imgW="901440" imgH="469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5842" y="4401961"/>
                        <a:ext cx="2905125" cy="151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31073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3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3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335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33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3507" grpId="0" build="p" bldLvl="2"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2"/>
          <p:cNvSpPr>
            <a:spLocks noGrp="1" noChangeArrowheads="1"/>
          </p:cNvSpPr>
          <p:nvPr>
            <p:ph type="title"/>
          </p:nvPr>
        </p:nvSpPr>
        <p:spPr/>
        <p:txBody>
          <a:bodyPr/>
          <a:lstStyle/>
          <a:p>
            <a:r>
              <a:rPr lang="en-US" altLang="en-US"/>
              <a:t>Earnings Multiplier Model</a:t>
            </a:r>
          </a:p>
        </p:txBody>
      </p:sp>
      <p:sp>
        <p:nvSpPr>
          <p:cNvPr id="536579" name="Rectangle 3"/>
          <p:cNvSpPr>
            <a:spLocks noGrp="1" noChangeArrowheads="1"/>
          </p:cNvSpPr>
          <p:nvPr>
            <p:ph type="body" idx="1"/>
          </p:nvPr>
        </p:nvSpPr>
        <p:spPr/>
        <p:txBody>
          <a:bodyPr/>
          <a:lstStyle/>
          <a:p>
            <a:pPr>
              <a:buFontTx/>
              <a:buNone/>
            </a:pPr>
            <a:r>
              <a:rPr lang="en-US" altLang="en-US"/>
              <a:t>A small change in either or both </a:t>
            </a:r>
            <a:r>
              <a:rPr lang="en-US" altLang="en-US" i="1"/>
              <a:t>k</a:t>
            </a:r>
            <a:r>
              <a:rPr lang="en-US" altLang="en-US"/>
              <a:t> or </a:t>
            </a:r>
            <a:r>
              <a:rPr lang="en-US" altLang="en-US" i="1"/>
              <a:t>g</a:t>
            </a:r>
            <a:r>
              <a:rPr lang="en-US" altLang="en-US"/>
              <a:t> will have a large impact on the multiplier</a:t>
            </a:r>
          </a:p>
        </p:txBody>
      </p:sp>
      <p:graphicFrame>
        <p:nvGraphicFramePr>
          <p:cNvPr id="536580" name="Object 4"/>
          <p:cNvGraphicFramePr>
            <a:graphicFrameLocks noChangeAspect="1"/>
          </p:cNvGraphicFramePr>
          <p:nvPr/>
        </p:nvGraphicFramePr>
        <p:xfrm>
          <a:off x="4114801" y="3581401"/>
          <a:ext cx="2905125" cy="1514475"/>
        </p:xfrm>
        <a:graphic>
          <a:graphicData uri="http://schemas.openxmlformats.org/presentationml/2006/ole">
            <mc:AlternateContent xmlns:mc="http://schemas.openxmlformats.org/markup-compatibility/2006">
              <mc:Choice xmlns:v="urn:schemas-microsoft-com:vml" Requires="v">
                <p:oleObj spid="_x0000_s23553" name="Equation" r:id="rId3" imgW="901440" imgH="469800" progId="Equation.3">
                  <p:embed/>
                </p:oleObj>
              </mc:Choice>
              <mc:Fallback>
                <p:oleObj name="Equation" r:id="rId3" imgW="901440" imgH="469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1" y="3581401"/>
                        <a:ext cx="2905125" cy="151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21490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3986" name="Rectangle 2"/>
          <p:cNvSpPr>
            <a:spLocks noGrp="1" noChangeArrowheads="1"/>
          </p:cNvSpPr>
          <p:nvPr>
            <p:ph type="title"/>
          </p:nvPr>
        </p:nvSpPr>
        <p:spPr/>
        <p:txBody>
          <a:bodyPr/>
          <a:lstStyle/>
          <a:p>
            <a:r>
              <a:rPr lang="en-US" altLang="en-US"/>
              <a:t>The Price-Cash Flow Ratio</a:t>
            </a:r>
          </a:p>
        </p:txBody>
      </p:sp>
      <p:sp>
        <p:nvSpPr>
          <p:cNvPr id="553987" name="Rectangle 3"/>
          <p:cNvSpPr>
            <a:spLocks noGrp="1" noChangeArrowheads="1"/>
          </p:cNvSpPr>
          <p:nvPr>
            <p:ph type="body" idx="1"/>
          </p:nvPr>
        </p:nvSpPr>
        <p:spPr/>
        <p:txBody>
          <a:bodyPr/>
          <a:lstStyle/>
          <a:p>
            <a:r>
              <a:rPr lang="en-US" altLang="en-US"/>
              <a:t>Companies can manipulate earnings</a:t>
            </a:r>
          </a:p>
          <a:p>
            <a:r>
              <a:rPr lang="en-US" altLang="en-US"/>
              <a:t>Cash-flow is less prone to manipulation</a:t>
            </a:r>
          </a:p>
          <a:p>
            <a:r>
              <a:rPr lang="en-US" altLang="en-US"/>
              <a:t>Cash-flow is important for fundamental valuation and in credit analysis</a:t>
            </a:r>
          </a:p>
        </p:txBody>
      </p:sp>
      <p:graphicFrame>
        <p:nvGraphicFramePr>
          <p:cNvPr id="553988" name="Object 4"/>
          <p:cNvGraphicFramePr>
            <a:graphicFrameLocks noChangeAspect="1"/>
          </p:cNvGraphicFramePr>
          <p:nvPr/>
        </p:nvGraphicFramePr>
        <p:xfrm>
          <a:off x="3048000" y="3962401"/>
          <a:ext cx="2895600" cy="1311275"/>
        </p:xfrm>
        <a:graphic>
          <a:graphicData uri="http://schemas.openxmlformats.org/presentationml/2006/ole">
            <mc:AlternateContent xmlns:mc="http://schemas.openxmlformats.org/markup-compatibility/2006">
              <mc:Choice xmlns:v="urn:schemas-microsoft-com:vml" Requires="v">
                <p:oleObj spid="_x0000_s24577" name="Equation" r:id="rId3" imgW="977760" imgH="444240" progId="Equation.3">
                  <p:embed/>
                </p:oleObj>
              </mc:Choice>
              <mc:Fallback>
                <p:oleObj name="Equation" r:id="rId3" imgW="977760" imgH="444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3962401"/>
                        <a:ext cx="2895600" cy="1311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53989" name="Text Box 5"/>
          <p:cNvSpPr txBox="1">
            <a:spLocks noChangeArrowheads="1"/>
          </p:cNvSpPr>
          <p:nvPr/>
        </p:nvSpPr>
        <p:spPr bwMode="auto">
          <a:xfrm>
            <a:off x="2667000" y="4910138"/>
            <a:ext cx="80772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en-US" sz="2400"/>
              <a:t>Where:</a:t>
            </a:r>
            <a:endParaRPr lang="en-US" altLang="en-US" sz="2400" i="1">
              <a:latin typeface="Times New Roman" panose="02020603050405020304" pitchFamily="18" charset="0"/>
            </a:endParaRPr>
          </a:p>
          <a:p>
            <a:pPr algn="l"/>
            <a:r>
              <a:rPr lang="en-US" altLang="en-US" sz="2400" i="1">
                <a:latin typeface="Times New Roman" panose="02020603050405020304" pitchFamily="18" charset="0"/>
              </a:rPr>
              <a:t>P/CF</a:t>
            </a:r>
            <a:r>
              <a:rPr lang="en-US" altLang="en-US" sz="2400" i="1" baseline="-25000">
                <a:latin typeface="Times New Roman" panose="02020603050405020304" pitchFamily="18" charset="0"/>
              </a:rPr>
              <a:t>j</a:t>
            </a:r>
            <a:r>
              <a:rPr lang="en-US" altLang="en-US" sz="2400">
                <a:latin typeface="Times New Roman" panose="02020603050405020304" pitchFamily="18" charset="0"/>
              </a:rPr>
              <a:t> = the price/cash flow ratio for firm j</a:t>
            </a:r>
          </a:p>
          <a:p>
            <a:pPr algn="l"/>
            <a:r>
              <a:rPr lang="en-US" altLang="en-US" sz="2400" i="1">
                <a:latin typeface="Times New Roman" panose="02020603050405020304" pitchFamily="18" charset="0"/>
              </a:rPr>
              <a:t>P</a:t>
            </a:r>
            <a:r>
              <a:rPr lang="en-US" altLang="en-US" sz="2400" i="1" baseline="-25000">
                <a:latin typeface="Times New Roman" panose="02020603050405020304" pitchFamily="18" charset="0"/>
              </a:rPr>
              <a:t>t</a:t>
            </a:r>
            <a:r>
              <a:rPr lang="en-US" altLang="en-US" sz="2400">
                <a:latin typeface="Times New Roman" panose="02020603050405020304" pitchFamily="18" charset="0"/>
              </a:rPr>
              <a:t> = the price of the stock in period t</a:t>
            </a:r>
          </a:p>
          <a:p>
            <a:pPr algn="l"/>
            <a:r>
              <a:rPr lang="en-US" altLang="en-US" sz="2400" i="1">
                <a:latin typeface="Times New Roman" panose="02020603050405020304" pitchFamily="18" charset="0"/>
              </a:rPr>
              <a:t>CF</a:t>
            </a:r>
            <a:r>
              <a:rPr lang="en-US" altLang="en-US" sz="2400" baseline="-25000">
                <a:latin typeface="Times New Roman" panose="02020603050405020304" pitchFamily="18" charset="0"/>
              </a:rPr>
              <a:t>t+1</a:t>
            </a:r>
            <a:r>
              <a:rPr lang="en-US" altLang="en-US" sz="2400">
                <a:latin typeface="Times New Roman" panose="02020603050405020304" pitchFamily="18" charset="0"/>
              </a:rPr>
              <a:t> = expected cash low per share for firm j</a:t>
            </a:r>
          </a:p>
          <a:p>
            <a:pPr algn="r">
              <a:spcBef>
                <a:spcPct val="50000"/>
              </a:spcBef>
            </a:pPr>
            <a:endParaRPr lang="en-US" altLang="en-US" sz="2400"/>
          </a:p>
        </p:txBody>
      </p:sp>
    </p:spTree>
    <p:extLst>
      <p:ext uri="{BB962C8B-B14F-4D97-AF65-F5344CB8AC3E}">
        <p14:creationId xmlns:p14="http://schemas.microsoft.com/office/powerpoint/2010/main" val="4179894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5010" name="Rectangle 2"/>
          <p:cNvSpPr>
            <a:spLocks noGrp="1" noChangeArrowheads="1"/>
          </p:cNvSpPr>
          <p:nvPr>
            <p:ph type="title"/>
          </p:nvPr>
        </p:nvSpPr>
        <p:spPr/>
        <p:txBody>
          <a:bodyPr/>
          <a:lstStyle/>
          <a:p>
            <a:r>
              <a:rPr lang="en-US" altLang="en-US"/>
              <a:t>The Price-Book Value Ratio</a:t>
            </a:r>
          </a:p>
        </p:txBody>
      </p:sp>
      <p:sp>
        <p:nvSpPr>
          <p:cNvPr id="555011" name="Rectangle 3"/>
          <p:cNvSpPr>
            <a:spLocks noGrp="1" noChangeArrowheads="1"/>
          </p:cNvSpPr>
          <p:nvPr>
            <p:ph type="body" idx="1"/>
          </p:nvPr>
        </p:nvSpPr>
        <p:spPr/>
        <p:txBody>
          <a:bodyPr/>
          <a:lstStyle/>
          <a:p>
            <a:pPr>
              <a:buFontTx/>
              <a:buNone/>
            </a:pPr>
            <a:r>
              <a:rPr lang="en-US" altLang="en-US"/>
              <a:t>Widely used to measure bank values (most bank assets are liquid (bonds and commercial loans)</a:t>
            </a:r>
          </a:p>
          <a:p>
            <a:pPr>
              <a:buFontTx/>
              <a:buNone/>
            </a:pPr>
            <a:r>
              <a:rPr lang="en-US" altLang="en-US"/>
              <a:t>Fama and French study indicated inverse relationship between P/BV ratios and excess return for a cross section of stocks</a:t>
            </a:r>
          </a:p>
        </p:txBody>
      </p:sp>
    </p:spTree>
    <p:extLst>
      <p:ext uri="{BB962C8B-B14F-4D97-AF65-F5344CB8AC3E}">
        <p14:creationId xmlns:p14="http://schemas.microsoft.com/office/powerpoint/2010/main" val="1095808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55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550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501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altLang="en-US"/>
              <a:t>Does the Three-Step Process Work?</a:t>
            </a:r>
          </a:p>
        </p:txBody>
      </p:sp>
      <p:sp>
        <p:nvSpPr>
          <p:cNvPr id="472067" name="Rectangle 3"/>
          <p:cNvSpPr>
            <a:spLocks noGrp="1" noChangeArrowheads="1"/>
          </p:cNvSpPr>
          <p:nvPr>
            <p:ph idx="1"/>
          </p:nvPr>
        </p:nvSpPr>
        <p:spPr/>
        <p:txBody>
          <a:bodyPr/>
          <a:lstStyle/>
          <a:p>
            <a:r>
              <a:rPr lang="en-US" altLang="en-US" dirty="0"/>
              <a:t>Studies indicate that most changes in an </a:t>
            </a:r>
            <a:r>
              <a:rPr lang="en-US" altLang="en-US" b="1" i="1" dirty="0"/>
              <a:t>individual firm’s earnings </a:t>
            </a:r>
            <a:r>
              <a:rPr lang="en-US" altLang="en-US" dirty="0"/>
              <a:t>can be attributed to changes in </a:t>
            </a:r>
            <a:r>
              <a:rPr lang="en-US" altLang="en-US" b="1" i="1" dirty="0"/>
              <a:t>aggregate corporate earnings </a:t>
            </a:r>
            <a:r>
              <a:rPr lang="en-US" altLang="en-US" dirty="0"/>
              <a:t>and changes in the firm’s </a:t>
            </a:r>
            <a:r>
              <a:rPr lang="en-US" altLang="en-US" dirty="0" smtClean="0"/>
              <a:t>industry</a:t>
            </a:r>
          </a:p>
          <a:p>
            <a:endParaRPr lang="en-US" altLang="en-US" dirty="0"/>
          </a:p>
          <a:p>
            <a:r>
              <a:rPr lang="en-US" altLang="en-US" dirty="0" smtClean="0"/>
              <a:t>Studies have found a relationship between aggregate stock prices and various economic series such as employment, income, or production</a:t>
            </a:r>
          </a:p>
          <a:p>
            <a:endParaRPr lang="en-US" altLang="en-US" dirty="0"/>
          </a:p>
        </p:txBody>
      </p:sp>
    </p:spTree>
    <p:extLst>
      <p:ext uri="{BB962C8B-B14F-4D97-AF65-F5344CB8AC3E}">
        <p14:creationId xmlns:p14="http://schemas.microsoft.com/office/powerpoint/2010/main" val="472579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20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20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7"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p:txBody>
          <a:bodyPr/>
          <a:lstStyle/>
          <a:p>
            <a:r>
              <a:rPr lang="en-US" altLang="en-US"/>
              <a:t>The Price-Book Value Ratio</a:t>
            </a:r>
          </a:p>
        </p:txBody>
      </p:sp>
      <p:sp>
        <p:nvSpPr>
          <p:cNvPr id="557060" name="Rectangle 4"/>
          <p:cNvSpPr>
            <a:spLocks noGrp="1" noChangeArrowheads="1"/>
          </p:cNvSpPr>
          <p:nvPr>
            <p:ph type="body" idx="1"/>
          </p:nvPr>
        </p:nvSpPr>
        <p:spPr>
          <a:xfrm>
            <a:off x="2209800" y="3634126"/>
            <a:ext cx="7772400" cy="2461873"/>
          </a:xfrm>
        </p:spPr>
        <p:txBody>
          <a:bodyPr/>
          <a:lstStyle/>
          <a:p>
            <a:pPr>
              <a:buFontTx/>
              <a:buNone/>
            </a:pPr>
            <a:r>
              <a:rPr lang="en-US" altLang="en-US" dirty="0"/>
              <a:t>Where:</a:t>
            </a:r>
          </a:p>
          <a:p>
            <a:pPr>
              <a:buFontTx/>
              <a:buNone/>
            </a:pPr>
            <a:r>
              <a:rPr lang="en-US" altLang="en-US" i="1" dirty="0"/>
              <a:t>P/</a:t>
            </a:r>
            <a:r>
              <a:rPr lang="en-US" altLang="en-US" i="1" dirty="0" err="1"/>
              <a:t>BV</a:t>
            </a:r>
            <a:r>
              <a:rPr lang="en-US" altLang="en-US" i="1" baseline="-25000" dirty="0" err="1"/>
              <a:t>j</a:t>
            </a:r>
            <a:r>
              <a:rPr lang="en-US" altLang="en-US" dirty="0"/>
              <a:t> = the price/book value for firm </a:t>
            </a:r>
            <a:r>
              <a:rPr lang="en-US" altLang="en-US" i="1" dirty="0"/>
              <a:t>j</a:t>
            </a:r>
            <a:endParaRPr lang="en-US" altLang="en-US" dirty="0"/>
          </a:p>
          <a:p>
            <a:pPr>
              <a:buFontTx/>
              <a:buNone/>
            </a:pPr>
            <a:r>
              <a:rPr lang="en-US" altLang="en-US" i="1" dirty="0" err="1"/>
              <a:t>P</a:t>
            </a:r>
            <a:r>
              <a:rPr lang="en-US" altLang="en-US" i="1" baseline="-25000" dirty="0" err="1"/>
              <a:t>t</a:t>
            </a:r>
            <a:r>
              <a:rPr lang="en-US" altLang="en-US" dirty="0"/>
              <a:t> = the end of year stock price for firm </a:t>
            </a:r>
            <a:r>
              <a:rPr lang="en-US" altLang="en-US" i="1" dirty="0"/>
              <a:t>j</a:t>
            </a:r>
            <a:endParaRPr lang="en-US" altLang="en-US" dirty="0"/>
          </a:p>
          <a:p>
            <a:pPr>
              <a:buFontTx/>
              <a:buNone/>
            </a:pPr>
            <a:r>
              <a:rPr lang="en-US" altLang="en-US" i="1" dirty="0"/>
              <a:t>BV</a:t>
            </a:r>
            <a:r>
              <a:rPr lang="en-US" altLang="en-US" i="1" baseline="-25000" dirty="0"/>
              <a:t>t+</a:t>
            </a:r>
            <a:r>
              <a:rPr lang="en-US" altLang="en-US" baseline="-25000" dirty="0"/>
              <a:t>1</a:t>
            </a:r>
            <a:r>
              <a:rPr lang="en-US" altLang="en-US" dirty="0"/>
              <a:t> = the estimated end of year book value per share for firm </a:t>
            </a:r>
            <a:r>
              <a:rPr lang="en-US" altLang="en-US" i="1" dirty="0"/>
              <a:t>j</a:t>
            </a:r>
          </a:p>
        </p:txBody>
      </p:sp>
      <p:graphicFrame>
        <p:nvGraphicFramePr>
          <p:cNvPr id="557061" name="Object 5"/>
          <p:cNvGraphicFramePr>
            <a:graphicFrameLocks noChangeAspect="1"/>
          </p:cNvGraphicFramePr>
          <p:nvPr>
            <p:extLst>
              <p:ext uri="{D42A27DB-BD31-4B8C-83A1-F6EECF244321}">
                <p14:modId xmlns:p14="http://schemas.microsoft.com/office/powerpoint/2010/main" val="1174626539"/>
              </p:ext>
            </p:extLst>
          </p:nvPr>
        </p:nvGraphicFramePr>
        <p:xfrm>
          <a:off x="4704307" y="2226855"/>
          <a:ext cx="3209107" cy="1394697"/>
        </p:xfrm>
        <a:graphic>
          <a:graphicData uri="http://schemas.openxmlformats.org/presentationml/2006/ole">
            <mc:AlternateContent xmlns:mc="http://schemas.openxmlformats.org/markup-compatibility/2006">
              <mc:Choice xmlns:v="urn:schemas-microsoft-com:vml" Requires="v">
                <p:oleObj spid="_x0000_s25601" name="Equation" r:id="rId3" imgW="990360" imgH="431640" progId="Equation.3">
                  <p:embed/>
                </p:oleObj>
              </mc:Choice>
              <mc:Fallback>
                <p:oleObj name="Equation" r:id="rId3" imgW="99036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4307" y="2226855"/>
                        <a:ext cx="3209107" cy="1394697"/>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292022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lstStyle/>
          <a:p>
            <a:r>
              <a:rPr lang="en-US" altLang="en-US"/>
              <a:t>The Price-Book Value Ratio</a:t>
            </a:r>
          </a:p>
        </p:txBody>
      </p:sp>
      <p:sp>
        <p:nvSpPr>
          <p:cNvPr id="558083" name="Rectangle 3"/>
          <p:cNvSpPr>
            <a:spLocks noGrp="1" noChangeArrowheads="1"/>
          </p:cNvSpPr>
          <p:nvPr>
            <p:ph type="body" idx="1"/>
          </p:nvPr>
        </p:nvSpPr>
        <p:spPr/>
        <p:txBody>
          <a:bodyPr/>
          <a:lstStyle/>
          <a:p>
            <a:r>
              <a:rPr lang="en-US" altLang="en-US"/>
              <a:t>Be sure to match the price with either a recent book value number, or estimate the book value for the subsequent year</a:t>
            </a:r>
          </a:p>
          <a:p>
            <a:r>
              <a:rPr lang="en-US" altLang="en-US"/>
              <a:t>Can derive an estimate based upon historical growth rate for the series or use the growth rate implied by the (ROE) </a:t>
            </a:r>
            <a:r>
              <a:rPr lang="en-US" altLang="en-US">
                <a:latin typeface="Arial" panose="020B0604020202020204" pitchFamily="34" charset="0"/>
              </a:rPr>
              <a:t>X</a:t>
            </a:r>
            <a:r>
              <a:rPr lang="en-US" altLang="en-US"/>
              <a:t> (Ret. Rate) analysis</a:t>
            </a:r>
          </a:p>
        </p:txBody>
      </p:sp>
    </p:spTree>
    <p:extLst>
      <p:ext uri="{BB962C8B-B14F-4D97-AF65-F5344CB8AC3E}">
        <p14:creationId xmlns:p14="http://schemas.microsoft.com/office/powerpoint/2010/main" val="3582658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58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580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8083"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p:txBody>
          <a:bodyPr/>
          <a:lstStyle/>
          <a:p>
            <a:r>
              <a:rPr lang="en-US" altLang="en-US"/>
              <a:t>The Price-Sales Ratio</a:t>
            </a:r>
          </a:p>
        </p:txBody>
      </p:sp>
      <p:sp>
        <p:nvSpPr>
          <p:cNvPr id="559107" name="Rectangle 3"/>
          <p:cNvSpPr>
            <a:spLocks noGrp="1" noChangeArrowheads="1"/>
          </p:cNvSpPr>
          <p:nvPr>
            <p:ph type="body" idx="1"/>
          </p:nvPr>
        </p:nvSpPr>
        <p:spPr/>
        <p:txBody>
          <a:bodyPr/>
          <a:lstStyle/>
          <a:p>
            <a:r>
              <a:rPr lang="en-US" altLang="en-US"/>
              <a:t>Strong, consistent growth rate is a requirement of a growth company</a:t>
            </a:r>
          </a:p>
          <a:p>
            <a:r>
              <a:rPr lang="en-US" altLang="en-US"/>
              <a:t>Sales is subject to less manipulation than other financial data</a:t>
            </a:r>
          </a:p>
        </p:txBody>
      </p:sp>
    </p:spTree>
    <p:extLst>
      <p:ext uri="{BB962C8B-B14F-4D97-AF65-F5344CB8AC3E}">
        <p14:creationId xmlns:p14="http://schemas.microsoft.com/office/powerpoint/2010/main" val="2239565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59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591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9107"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p:cNvSpPr>
            <a:spLocks noGrp="1" noChangeArrowheads="1"/>
          </p:cNvSpPr>
          <p:nvPr>
            <p:ph type="title"/>
          </p:nvPr>
        </p:nvSpPr>
        <p:spPr>
          <a:xfrm>
            <a:off x="1391320" y="1027664"/>
            <a:ext cx="9366325" cy="632214"/>
          </a:xfrm>
        </p:spPr>
        <p:txBody>
          <a:bodyPr>
            <a:normAutofit fontScale="90000"/>
          </a:bodyPr>
          <a:lstStyle/>
          <a:p>
            <a:r>
              <a:rPr lang="en-US" altLang="en-US" dirty="0"/>
              <a:t>The Price-Sales Ratio</a:t>
            </a:r>
          </a:p>
        </p:txBody>
      </p:sp>
      <p:sp>
        <p:nvSpPr>
          <p:cNvPr id="561155" name="Rectangle 3"/>
          <p:cNvSpPr>
            <a:spLocks noGrp="1" noChangeArrowheads="1"/>
          </p:cNvSpPr>
          <p:nvPr>
            <p:ph type="body" idx="1"/>
          </p:nvPr>
        </p:nvSpPr>
        <p:spPr>
          <a:xfrm>
            <a:off x="3193778" y="3068258"/>
            <a:ext cx="7474221" cy="2570541"/>
          </a:xfrm>
        </p:spPr>
        <p:txBody>
          <a:bodyPr/>
          <a:lstStyle/>
          <a:p>
            <a:pPr>
              <a:buFontTx/>
              <a:buNone/>
            </a:pPr>
            <a:r>
              <a:rPr lang="en-US" altLang="en-US" dirty="0"/>
              <a:t>Where:</a:t>
            </a:r>
          </a:p>
        </p:txBody>
      </p:sp>
      <p:graphicFrame>
        <p:nvGraphicFramePr>
          <p:cNvPr id="561156" name="Object 4"/>
          <p:cNvGraphicFramePr>
            <a:graphicFrameLocks noChangeAspect="1"/>
          </p:cNvGraphicFramePr>
          <p:nvPr>
            <p:extLst>
              <p:ext uri="{D42A27DB-BD31-4B8C-83A1-F6EECF244321}">
                <p14:modId xmlns:p14="http://schemas.microsoft.com/office/powerpoint/2010/main" val="2143039512"/>
              </p:ext>
            </p:extLst>
          </p:nvPr>
        </p:nvGraphicFramePr>
        <p:xfrm>
          <a:off x="5996992" y="1619337"/>
          <a:ext cx="1885950" cy="1419225"/>
        </p:xfrm>
        <a:graphic>
          <a:graphicData uri="http://schemas.openxmlformats.org/presentationml/2006/ole">
            <mc:AlternateContent xmlns:mc="http://schemas.openxmlformats.org/markup-compatibility/2006">
              <mc:Choice xmlns:v="urn:schemas-microsoft-com:vml" Requires="v">
                <p:oleObj spid="_x0000_s26625" name="Equation" r:id="rId3" imgW="571320" imgH="431640" progId="Equation.3">
                  <p:embed/>
                </p:oleObj>
              </mc:Choice>
              <mc:Fallback>
                <p:oleObj name="Equation" r:id="rId3" imgW="57132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6992" y="1619337"/>
                        <a:ext cx="1885950" cy="1419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61157" name="Object 5"/>
          <p:cNvGraphicFramePr>
            <a:graphicFrameLocks noChangeAspect="1"/>
          </p:cNvGraphicFramePr>
          <p:nvPr/>
        </p:nvGraphicFramePr>
        <p:xfrm>
          <a:off x="2203450" y="3328988"/>
          <a:ext cx="8243888" cy="2462212"/>
        </p:xfrm>
        <a:graphic>
          <a:graphicData uri="http://schemas.openxmlformats.org/presentationml/2006/ole">
            <mc:AlternateContent xmlns:mc="http://schemas.openxmlformats.org/markup-compatibility/2006">
              <mc:Choice xmlns:v="urn:schemas-microsoft-com:vml" Requires="v">
                <p:oleObj spid="_x0000_s26626" name="Equation" r:id="rId5" imgW="3149280" imgH="939600" progId="Equation.3">
                  <p:embed/>
                </p:oleObj>
              </mc:Choice>
              <mc:Fallback>
                <p:oleObj name="Equation" r:id="rId5" imgW="3149280" imgH="939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3450" y="3328988"/>
                        <a:ext cx="8243888" cy="2462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33127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p:txBody>
          <a:bodyPr/>
          <a:lstStyle/>
          <a:p>
            <a:r>
              <a:rPr lang="en-US" altLang="en-US" dirty="0"/>
              <a:t>The Price-Sales Ratio</a:t>
            </a:r>
          </a:p>
        </p:txBody>
      </p:sp>
      <p:sp>
        <p:nvSpPr>
          <p:cNvPr id="562179" name="Rectangle 3"/>
          <p:cNvSpPr>
            <a:spLocks noGrp="1" noChangeArrowheads="1"/>
          </p:cNvSpPr>
          <p:nvPr>
            <p:ph type="body" idx="1"/>
          </p:nvPr>
        </p:nvSpPr>
        <p:spPr>
          <a:xfrm>
            <a:off x="2778838" y="2665864"/>
            <a:ext cx="7660561" cy="2972935"/>
          </a:xfrm>
        </p:spPr>
        <p:txBody>
          <a:bodyPr/>
          <a:lstStyle/>
          <a:p>
            <a:r>
              <a:rPr lang="en-US" altLang="en-US" dirty="0"/>
              <a:t>Match the stock price with recent annual sales, or future sales per share</a:t>
            </a:r>
          </a:p>
          <a:p>
            <a:r>
              <a:rPr lang="en-US" altLang="en-US" dirty="0"/>
              <a:t>This ratio varies dramatically by industry</a:t>
            </a:r>
          </a:p>
          <a:p>
            <a:r>
              <a:rPr lang="en-US" altLang="en-US" dirty="0"/>
              <a:t>Profit margins also vary by industry</a:t>
            </a:r>
          </a:p>
          <a:p>
            <a:r>
              <a:rPr lang="en-US" altLang="en-US" dirty="0"/>
              <a:t>Relative comparisons using P/S ratio should be between firms in similar industries</a:t>
            </a:r>
          </a:p>
        </p:txBody>
      </p:sp>
    </p:spTree>
    <p:extLst>
      <p:ext uri="{BB962C8B-B14F-4D97-AF65-F5344CB8AC3E}">
        <p14:creationId xmlns:p14="http://schemas.microsoft.com/office/powerpoint/2010/main" val="3428234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21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621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621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621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2179"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a:xfrm>
            <a:off x="1676400" y="1031136"/>
            <a:ext cx="8839200" cy="1257484"/>
          </a:xfrm>
        </p:spPr>
        <p:txBody>
          <a:bodyPr>
            <a:noAutofit/>
          </a:bodyPr>
          <a:lstStyle/>
          <a:p>
            <a:r>
              <a:rPr lang="en-US" altLang="en-US" sz="2800" dirty="0"/>
              <a:t>Estimating the Inputs: The Required Rate of Return and The Expected Growth Rate of Valuation Variables</a:t>
            </a:r>
          </a:p>
        </p:txBody>
      </p:sp>
      <p:sp>
        <p:nvSpPr>
          <p:cNvPr id="563203" name="Rectangle 3"/>
          <p:cNvSpPr>
            <a:spLocks noGrp="1" noChangeArrowheads="1"/>
          </p:cNvSpPr>
          <p:nvPr>
            <p:ph type="body" idx="1"/>
          </p:nvPr>
        </p:nvSpPr>
        <p:spPr>
          <a:xfrm>
            <a:off x="1905000" y="2362200"/>
            <a:ext cx="8763000" cy="3810000"/>
          </a:xfrm>
        </p:spPr>
        <p:txBody>
          <a:bodyPr/>
          <a:lstStyle/>
          <a:p>
            <a:pPr>
              <a:buFontTx/>
              <a:buNone/>
            </a:pPr>
            <a:r>
              <a:rPr lang="en-US" altLang="en-US"/>
              <a:t>Valuation procedure is the same for securities around the world, but the required rate of return (</a:t>
            </a:r>
            <a:r>
              <a:rPr lang="en-US" altLang="en-US" i="1"/>
              <a:t>k</a:t>
            </a:r>
            <a:r>
              <a:rPr lang="en-US" altLang="en-US"/>
              <a:t>) and expected growth rate of earnings and other valuation variables (</a:t>
            </a:r>
            <a:r>
              <a:rPr lang="en-US" altLang="en-US" i="1"/>
              <a:t>g</a:t>
            </a:r>
            <a:r>
              <a:rPr lang="en-US" altLang="en-US"/>
              <a:t>) such as book value, cash flow, and dividends differ among countries</a:t>
            </a:r>
          </a:p>
        </p:txBody>
      </p:sp>
    </p:spTree>
    <p:extLst>
      <p:ext uri="{BB962C8B-B14F-4D97-AF65-F5344CB8AC3E}">
        <p14:creationId xmlns:p14="http://schemas.microsoft.com/office/powerpoint/2010/main" val="3529346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320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03"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4226" name="Rectangle 2"/>
          <p:cNvSpPr>
            <a:spLocks noGrp="1" noChangeArrowheads="1"/>
          </p:cNvSpPr>
          <p:nvPr>
            <p:ph type="title"/>
          </p:nvPr>
        </p:nvSpPr>
        <p:spPr>
          <a:xfrm>
            <a:off x="1391320" y="1027664"/>
            <a:ext cx="9366325" cy="393292"/>
          </a:xfrm>
        </p:spPr>
        <p:txBody>
          <a:bodyPr>
            <a:normAutofit fontScale="90000"/>
          </a:bodyPr>
          <a:lstStyle/>
          <a:p>
            <a:r>
              <a:rPr lang="en-US" altLang="en-US" dirty="0"/>
              <a:t>Required Rate of Return (</a:t>
            </a:r>
            <a:r>
              <a:rPr lang="en-US" altLang="en-US" i="1" dirty="0"/>
              <a:t>k</a:t>
            </a:r>
            <a:r>
              <a:rPr lang="en-US" altLang="en-US" dirty="0"/>
              <a:t>)</a:t>
            </a:r>
          </a:p>
        </p:txBody>
      </p:sp>
      <p:sp>
        <p:nvSpPr>
          <p:cNvPr id="564227" name="Rectangle 3"/>
          <p:cNvSpPr>
            <a:spLocks noGrp="1" noChangeArrowheads="1"/>
          </p:cNvSpPr>
          <p:nvPr>
            <p:ph type="body" idx="1"/>
          </p:nvPr>
        </p:nvSpPr>
        <p:spPr>
          <a:xfrm>
            <a:off x="2667000" y="1676400"/>
            <a:ext cx="7772400" cy="4114800"/>
          </a:xfrm>
        </p:spPr>
        <p:txBody>
          <a:bodyPr>
            <a:normAutofit/>
          </a:bodyPr>
          <a:lstStyle/>
          <a:p>
            <a:pPr>
              <a:lnSpc>
                <a:spcPct val="90000"/>
              </a:lnSpc>
              <a:buFontTx/>
              <a:buNone/>
            </a:pPr>
            <a:r>
              <a:rPr lang="en-US" altLang="en-US" dirty="0"/>
              <a:t>	The investor’s required rate of return must be estimated regardless of the approach selected or technique applied</a:t>
            </a:r>
          </a:p>
          <a:p>
            <a:pPr>
              <a:lnSpc>
                <a:spcPct val="90000"/>
              </a:lnSpc>
            </a:pPr>
            <a:r>
              <a:rPr lang="en-US" altLang="en-US" dirty="0"/>
              <a:t>This will be used as the discount rate and also affects relative-valuation</a:t>
            </a:r>
          </a:p>
          <a:p>
            <a:pPr>
              <a:lnSpc>
                <a:spcPct val="90000"/>
              </a:lnSpc>
            </a:pPr>
            <a:r>
              <a:rPr lang="en-US" altLang="en-US" dirty="0"/>
              <a:t>This is not used for present value of free cash flow which uses the required rate of return on equity (</a:t>
            </a:r>
            <a:r>
              <a:rPr lang="en-US" altLang="en-US" i="1" dirty="0"/>
              <a:t>K</a:t>
            </a:r>
            <a:r>
              <a:rPr lang="en-US" altLang="en-US" dirty="0"/>
              <a:t>)</a:t>
            </a:r>
          </a:p>
          <a:p>
            <a:pPr>
              <a:lnSpc>
                <a:spcPct val="90000"/>
              </a:lnSpc>
            </a:pPr>
            <a:r>
              <a:rPr lang="en-US" altLang="en-US" dirty="0"/>
              <a:t>It is also not used in present value of operating cash flow which uses WACC</a:t>
            </a:r>
          </a:p>
        </p:txBody>
      </p:sp>
    </p:spTree>
    <p:extLst>
      <p:ext uri="{BB962C8B-B14F-4D97-AF65-F5344CB8AC3E}">
        <p14:creationId xmlns:p14="http://schemas.microsoft.com/office/powerpoint/2010/main" val="1436926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4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642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642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642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227" grpId="0" build="p" bldLvl="2"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5250" name="Rectangle 2"/>
          <p:cNvSpPr>
            <a:spLocks noGrp="1" noChangeArrowheads="1"/>
          </p:cNvSpPr>
          <p:nvPr>
            <p:ph type="title"/>
          </p:nvPr>
        </p:nvSpPr>
        <p:spPr/>
        <p:txBody>
          <a:bodyPr/>
          <a:lstStyle/>
          <a:p>
            <a:r>
              <a:rPr lang="en-US" altLang="en-US"/>
              <a:t>Required Rate of Return (</a:t>
            </a:r>
            <a:r>
              <a:rPr lang="en-US" altLang="en-US" i="1"/>
              <a:t>k</a:t>
            </a:r>
            <a:r>
              <a:rPr lang="en-US" altLang="en-US"/>
              <a:t>)</a:t>
            </a:r>
          </a:p>
        </p:txBody>
      </p:sp>
      <p:sp>
        <p:nvSpPr>
          <p:cNvPr id="565251" name="Rectangle 3"/>
          <p:cNvSpPr>
            <a:spLocks noGrp="1" noChangeArrowheads="1"/>
          </p:cNvSpPr>
          <p:nvPr>
            <p:ph type="body" idx="1"/>
          </p:nvPr>
        </p:nvSpPr>
        <p:spPr/>
        <p:txBody>
          <a:bodyPr/>
          <a:lstStyle/>
          <a:p>
            <a:pPr>
              <a:buFontTx/>
              <a:buNone/>
            </a:pPr>
            <a:r>
              <a:rPr lang="en-US" altLang="en-US"/>
              <a:t>	Three factors influence an investor’s   required rate of return:</a:t>
            </a:r>
          </a:p>
          <a:p>
            <a:r>
              <a:rPr lang="en-US" altLang="en-US"/>
              <a:t>The economy’s real risk-free rate (RRFR)</a:t>
            </a:r>
          </a:p>
          <a:p>
            <a:r>
              <a:rPr lang="en-US" altLang="en-US"/>
              <a:t>The expected rate of inflation (I)</a:t>
            </a:r>
          </a:p>
          <a:p>
            <a:r>
              <a:rPr lang="en-US" altLang="en-US"/>
              <a:t>A risk premium (RP)</a:t>
            </a:r>
          </a:p>
        </p:txBody>
      </p:sp>
    </p:spTree>
    <p:extLst>
      <p:ext uri="{BB962C8B-B14F-4D97-AF65-F5344CB8AC3E}">
        <p14:creationId xmlns:p14="http://schemas.microsoft.com/office/powerpoint/2010/main" val="2758870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52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652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652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652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5251" grpId="0" build="p" bldLvl="3"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6274" name="Rectangle 2"/>
          <p:cNvSpPr>
            <a:spLocks noGrp="1" noChangeArrowheads="1"/>
          </p:cNvSpPr>
          <p:nvPr>
            <p:ph type="title"/>
          </p:nvPr>
        </p:nvSpPr>
        <p:spPr>
          <a:xfrm>
            <a:off x="1524000" y="609600"/>
            <a:ext cx="9144000" cy="1143000"/>
          </a:xfrm>
        </p:spPr>
        <p:txBody>
          <a:bodyPr>
            <a:normAutofit/>
          </a:bodyPr>
          <a:lstStyle/>
          <a:p>
            <a:r>
              <a:rPr lang="en-US" altLang="en-US"/>
              <a:t>The Economy’s Real Risk-Free Rate</a:t>
            </a:r>
          </a:p>
        </p:txBody>
      </p:sp>
      <p:sp>
        <p:nvSpPr>
          <p:cNvPr id="566275" name="Rectangle 3"/>
          <p:cNvSpPr>
            <a:spLocks noGrp="1" noChangeArrowheads="1"/>
          </p:cNvSpPr>
          <p:nvPr>
            <p:ph type="body" idx="1"/>
          </p:nvPr>
        </p:nvSpPr>
        <p:spPr/>
        <p:txBody>
          <a:bodyPr/>
          <a:lstStyle/>
          <a:p>
            <a:r>
              <a:rPr lang="en-US" altLang="en-US"/>
              <a:t>Minimum rate an investor should require</a:t>
            </a:r>
          </a:p>
          <a:p>
            <a:r>
              <a:rPr lang="en-US" altLang="en-US"/>
              <a:t>Depends on the real growth rate of the economy</a:t>
            </a:r>
          </a:p>
          <a:p>
            <a:pPr lvl="1"/>
            <a:r>
              <a:rPr lang="en-US" altLang="en-US"/>
              <a:t>(Capital invested should grow as fast as the economy)</a:t>
            </a:r>
          </a:p>
          <a:p>
            <a:r>
              <a:rPr lang="en-US" altLang="en-US"/>
              <a:t>Rate is affected for short periods by tightness or ease of credit markets</a:t>
            </a:r>
          </a:p>
        </p:txBody>
      </p:sp>
    </p:spTree>
    <p:extLst>
      <p:ext uri="{BB962C8B-B14F-4D97-AF65-F5344CB8AC3E}">
        <p14:creationId xmlns:p14="http://schemas.microsoft.com/office/powerpoint/2010/main" val="269238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6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6627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56627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5662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6275"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ChangeArrowheads="1"/>
          </p:cNvSpPr>
          <p:nvPr>
            <p:ph type="title"/>
          </p:nvPr>
        </p:nvSpPr>
        <p:spPr/>
        <p:txBody>
          <a:bodyPr/>
          <a:lstStyle/>
          <a:p>
            <a:r>
              <a:rPr lang="en-US" altLang="en-US"/>
              <a:t>The Expected Rate of Inflation</a:t>
            </a:r>
          </a:p>
        </p:txBody>
      </p:sp>
      <p:sp>
        <p:nvSpPr>
          <p:cNvPr id="569347" name="Rectangle 3"/>
          <p:cNvSpPr>
            <a:spLocks noGrp="1" noChangeArrowheads="1"/>
          </p:cNvSpPr>
          <p:nvPr>
            <p:ph type="body" idx="1"/>
          </p:nvPr>
        </p:nvSpPr>
        <p:spPr/>
        <p:txBody>
          <a:bodyPr/>
          <a:lstStyle/>
          <a:p>
            <a:r>
              <a:rPr lang="en-US" altLang="en-US"/>
              <a:t>Investors are interested in real rates of return that will allow them to increase their rate of consumption</a:t>
            </a:r>
          </a:p>
          <a:p>
            <a:r>
              <a:rPr lang="en-US" altLang="en-US"/>
              <a:t>The investor’s required nominal risk-free rate of return (NRFR) should be increased to reflect any expected inflation:</a:t>
            </a:r>
          </a:p>
        </p:txBody>
      </p:sp>
      <p:graphicFrame>
        <p:nvGraphicFramePr>
          <p:cNvPr id="569348" name="Object 4"/>
          <p:cNvGraphicFramePr>
            <a:graphicFrameLocks noChangeAspect="1"/>
          </p:cNvGraphicFramePr>
          <p:nvPr>
            <p:extLst>
              <p:ext uri="{D42A27DB-BD31-4B8C-83A1-F6EECF244321}">
                <p14:modId xmlns:p14="http://schemas.microsoft.com/office/powerpoint/2010/main" val="4215330069"/>
              </p:ext>
            </p:extLst>
          </p:nvPr>
        </p:nvGraphicFramePr>
        <p:xfrm>
          <a:off x="2369193" y="4484990"/>
          <a:ext cx="5675312" cy="566737"/>
        </p:xfrm>
        <a:graphic>
          <a:graphicData uri="http://schemas.openxmlformats.org/presentationml/2006/ole">
            <mc:AlternateContent xmlns:mc="http://schemas.openxmlformats.org/markup-compatibility/2006">
              <mc:Choice xmlns:v="urn:schemas-microsoft-com:vml" Requires="v">
                <p:oleObj spid="_x0000_s27649" name="Equation" r:id="rId3" imgW="2019240" imgH="203040" progId="Equation.3">
                  <p:embed/>
                </p:oleObj>
              </mc:Choice>
              <mc:Fallback>
                <p:oleObj name="Equation" r:id="rId3" imgW="201924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9193" y="4484990"/>
                        <a:ext cx="5675312" cy="5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69349" name="Text Box 5"/>
          <p:cNvSpPr txBox="1">
            <a:spLocks noChangeArrowheads="1"/>
          </p:cNvSpPr>
          <p:nvPr/>
        </p:nvSpPr>
        <p:spPr bwMode="auto">
          <a:xfrm>
            <a:off x="2590800" y="5410201"/>
            <a:ext cx="7391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400" dirty="0"/>
              <a:t>Where:</a:t>
            </a:r>
          </a:p>
          <a:p>
            <a:pPr algn="l">
              <a:spcBef>
                <a:spcPct val="50000"/>
              </a:spcBef>
            </a:pPr>
            <a:r>
              <a:rPr lang="en-US" altLang="en-US" sz="2400" i="1" dirty="0">
                <a:latin typeface="Times New Roman" panose="02020603050405020304" pitchFamily="18" charset="0"/>
              </a:rPr>
              <a:t>E</a:t>
            </a:r>
            <a:r>
              <a:rPr lang="en-US" altLang="en-US" sz="2400" dirty="0"/>
              <a:t>(</a:t>
            </a:r>
            <a:r>
              <a:rPr lang="en-US" altLang="en-US" sz="2400" dirty="0">
                <a:latin typeface="Times New Roman" panose="02020603050405020304" pitchFamily="18" charset="0"/>
              </a:rPr>
              <a:t>I</a:t>
            </a:r>
            <a:r>
              <a:rPr lang="en-US" altLang="en-US" sz="2400" dirty="0"/>
              <a:t>) = expected rate of inflation</a:t>
            </a:r>
          </a:p>
        </p:txBody>
      </p:sp>
    </p:spTree>
    <p:extLst>
      <p:ext uri="{BB962C8B-B14F-4D97-AF65-F5344CB8AC3E}">
        <p14:creationId xmlns:p14="http://schemas.microsoft.com/office/powerpoint/2010/main" val="3399466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ChangeArrowheads="1"/>
          </p:cNvSpPr>
          <p:nvPr>
            <p:ph type="title"/>
          </p:nvPr>
        </p:nvSpPr>
        <p:spPr/>
        <p:txBody>
          <a:bodyPr/>
          <a:lstStyle/>
          <a:p>
            <a:r>
              <a:rPr lang="en-US" altLang="en-US"/>
              <a:t>Does the Three-Step Process Work?</a:t>
            </a:r>
          </a:p>
        </p:txBody>
      </p:sp>
      <p:sp>
        <p:nvSpPr>
          <p:cNvPr id="474115" name="Rectangle 3"/>
          <p:cNvSpPr>
            <a:spLocks noGrp="1" noChangeArrowheads="1"/>
          </p:cNvSpPr>
          <p:nvPr>
            <p:ph idx="1"/>
          </p:nvPr>
        </p:nvSpPr>
        <p:spPr/>
        <p:txBody>
          <a:bodyPr/>
          <a:lstStyle/>
          <a:p>
            <a:pPr algn="just"/>
            <a:r>
              <a:rPr lang="en-US" altLang="en-US" dirty="0"/>
              <a:t>An analysis of the relationship between </a:t>
            </a:r>
            <a:r>
              <a:rPr lang="en-US" altLang="en-US" b="1" i="1" dirty="0"/>
              <a:t>rates of return </a:t>
            </a:r>
            <a:r>
              <a:rPr lang="en-US" altLang="en-US" dirty="0"/>
              <a:t>for the aggregate stock market, alternative industries, and individual stocks showed that most of the changes in rates of return for individual stock could be explained by changes in the rates of return for the aggregate stock market and the stock’s industry</a:t>
            </a:r>
          </a:p>
        </p:txBody>
      </p:sp>
    </p:spTree>
    <p:extLst>
      <p:ext uri="{BB962C8B-B14F-4D97-AF65-F5344CB8AC3E}">
        <p14:creationId xmlns:p14="http://schemas.microsoft.com/office/powerpoint/2010/main" val="4166509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0370" name="Rectangle 2"/>
          <p:cNvSpPr>
            <a:spLocks noGrp="1" noChangeArrowheads="1"/>
          </p:cNvSpPr>
          <p:nvPr>
            <p:ph type="title"/>
          </p:nvPr>
        </p:nvSpPr>
        <p:spPr/>
        <p:txBody>
          <a:bodyPr/>
          <a:lstStyle/>
          <a:p>
            <a:r>
              <a:rPr lang="en-US" altLang="en-US"/>
              <a:t>The Risk Premium</a:t>
            </a:r>
          </a:p>
        </p:txBody>
      </p:sp>
      <p:sp>
        <p:nvSpPr>
          <p:cNvPr id="570371" name="Rectangle 3"/>
          <p:cNvSpPr>
            <a:spLocks noGrp="1" noChangeArrowheads="1"/>
          </p:cNvSpPr>
          <p:nvPr>
            <p:ph type="body" idx="1"/>
          </p:nvPr>
        </p:nvSpPr>
        <p:spPr/>
        <p:txBody>
          <a:bodyPr/>
          <a:lstStyle/>
          <a:p>
            <a:r>
              <a:rPr lang="en-US" altLang="en-US"/>
              <a:t>Causes differences in required rates of return on alternative investments</a:t>
            </a:r>
          </a:p>
          <a:p>
            <a:r>
              <a:rPr lang="en-US" altLang="en-US"/>
              <a:t>Explains the difference in expected returns among securities</a:t>
            </a:r>
          </a:p>
          <a:p>
            <a:r>
              <a:rPr lang="en-US" altLang="en-US"/>
              <a:t>Changes over time, both in yield spread and ratios of yields</a:t>
            </a:r>
          </a:p>
        </p:txBody>
      </p:sp>
    </p:spTree>
    <p:extLst>
      <p:ext uri="{BB962C8B-B14F-4D97-AF65-F5344CB8AC3E}">
        <p14:creationId xmlns:p14="http://schemas.microsoft.com/office/powerpoint/2010/main" val="2595064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03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03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703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0371"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42" name="Rectangle 2"/>
          <p:cNvSpPr>
            <a:spLocks noGrp="1" noChangeArrowheads="1"/>
          </p:cNvSpPr>
          <p:nvPr>
            <p:ph type="title"/>
          </p:nvPr>
        </p:nvSpPr>
        <p:spPr/>
        <p:txBody>
          <a:bodyPr>
            <a:normAutofit fontScale="90000"/>
          </a:bodyPr>
          <a:lstStyle/>
          <a:p>
            <a:r>
              <a:rPr lang="en-US" altLang="en-US"/>
              <a:t>Estimating the Required Return </a:t>
            </a:r>
            <a:br>
              <a:rPr lang="en-US" altLang="en-US"/>
            </a:br>
            <a:r>
              <a:rPr lang="en-US" altLang="en-US"/>
              <a:t>for Foreign Securities</a:t>
            </a:r>
          </a:p>
        </p:txBody>
      </p:sp>
      <p:sp>
        <p:nvSpPr>
          <p:cNvPr id="573443" name="Rectangle 3"/>
          <p:cNvSpPr>
            <a:spLocks noGrp="1" noChangeArrowheads="1"/>
          </p:cNvSpPr>
          <p:nvPr>
            <p:ph type="body" idx="1"/>
          </p:nvPr>
        </p:nvSpPr>
        <p:spPr>
          <a:xfrm>
            <a:off x="2514600" y="2326344"/>
            <a:ext cx="8153400" cy="3617256"/>
          </a:xfrm>
        </p:spPr>
        <p:txBody>
          <a:bodyPr/>
          <a:lstStyle/>
          <a:p>
            <a:r>
              <a:rPr lang="en-US" altLang="en-US" dirty="0"/>
              <a:t>Foreign Real RFR</a:t>
            </a:r>
          </a:p>
          <a:p>
            <a:pPr lvl="1"/>
            <a:r>
              <a:rPr lang="en-US" altLang="en-US" dirty="0"/>
              <a:t>Should be determined by the real growth rate within the particular economy</a:t>
            </a:r>
          </a:p>
          <a:p>
            <a:pPr lvl="1"/>
            <a:r>
              <a:rPr lang="en-US" altLang="en-US" dirty="0"/>
              <a:t>Can vary substantially among countries</a:t>
            </a:r>
          </a:p>
          <a:p>
            <a:r>
              <a:rPr lang="en-US" altLang="en-US" dirty="0"/>
              <a:t>Inflation Rate</a:t>
            </a:r>
          </a:p>
          <a:p>
            <a:pPr lvl="1"/>
            <a:r>
              <a:rPr lang="en-US" altLang="en-US" dirty="0"/>
              <a:t>Estimate the expected rate of inflation, and adjust the NRFR for this expectation</a:t>
            </a:r>
          </a:p>
          <a:p>
            <a:pPr>
              <a:buFontTx/>
              <a:buNone/>
            </a:pPr>
            <a:r>
              <a:rPr lang="en-US" altLang="en-US" dirty="0"/>
              <a:t>NRFR=(1+Real Growth)x(1+Expected Inflation)-1</a:t>
            </a:r>
          </a:p>
        </p:txBody>
      </p:sp>
    </p:spTree>
    <p:extLst>
      <p:ext uri="{BB962C8B-B14F-4D97-AF65-F5344CB8AC3E}">
        <p14:creationId xmlns:p14="http://schemas.microsoft.com/office/powerpoint/2010/main" val="1052150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34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34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734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734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7344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734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43" grpId="0" build="p" bldLvl="2"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p:txBody>
          <a:bodyPr/>
          <a:lstStyle/>
          <a:p>
            <a:r>
              <a:rPr lang="en-US" altLang="en-US"/>
              <a:t>Risk Premium</a:t>
            </a:r>
          </a:p>
        </p:txBody>
      </p:sp>
      <p:sp>
        <p:nvSpPr>
          <p:cNvPr id="577539" name="Rectangle 3"/>
          <p:cNvSpPr>
            <a:spLocks noGrp="1" noChangeArrowheads="1"/>
          </p:cNvSpPr>
          <p:nvPr>
            <p:ph type="body" idx="1"/>
          </p:nvPr>
        </p:nvSpPr>
        <p:spPr/>
        <p:txBody>
          <a:bodyPr/>
          <a:lstStyle/>
          <a:p>
            <a:r>
              <a:rPr lang="en-US" altLang="en-US"/>
              <a:t>Must be derived for each investment in each country</a:t>
            </a:r>
          </a:p>
          <a:p>
            <a:r>
              <a:rPr lang="en-US" altLang="en-US"/>
              <a:t>The five risk components vary between countries</a:t>
            </a:r>
          </a:p>
        </p:txBody>
      </p:sp>
    </p:spTree>
    <p:extLst>
      <p:ext uri="{BB962C8B-B14F-4D97-AF65-F5344CB8AC3E}">
        <p14:creationId xmlns:p14="http://schemas.microsoft.com/office/powerpoint/2010/main" val="2600946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75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75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7539"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p:txBody>
          <a:bodyPr/>
          <a:lstStyle/>
          <a:p>
            <a:r>
              <a:rPr lang="en-US" altLang="en-US"/>
              <a:t>Risk Components</a:t>
            </a:r>
          </a:p>
        </p:txBody>
      </p:sp>
      <p:sp>
        <p:nvSpPr>
          <p:cNvPr id="578563" name="Rectangle 3"/>
          <p:cNvSpPr>
            <a:spLocks noGrp="1" noChangeArrowheads="1"/>
          </p:cNvSpPr>
          <p:nvPr>
            <p:ph type="body" idx="1"/>
          </p:nvPr>
        </p:nvSpPr>
        <p:spPr/>
        <p:txBody>
          <a:bodyPr/>
          <a:lstStyle/>
          <a:p>
            <a:r>
              <a:rPr lang="en-US" altLang="en-US"/>
              <a:t>Business risk</a:t>
            </a:r>
          </a:p>
          <a:p>
            <a:r>
              <a:rPr lang="en-US" altLang="en-US"/>
              <a:t>Financial risk</a:t>
            </a:r>
          </a:p>
          <a:p>
            <a:r>
              <a:rPr lang="en-US" altLang="en-US"/>
              <a:t>Liquidity risk</a:t>
            </a:r>
          </a:p>
          <a:p>
            <a:r>
              <a:rPr lang="en-US" altLang="en-US"/>
              <a:t>Exchange rate risk</a:t>
            </a:r>
          </a:p>
          <a:p>
            <a:r>
              <a:rPr lang="en-US" altLang="en-US"/>
              <a:t>Country risk</a:t>
            </a:r>
          </a:p>
        </p:txBody>
      </p:sp>
    </p:spTree>
    <p:extLst>
      <p:ext uri="{BB962C8B-B14F-4D97-AF65-F5344CB8AC3E}">
        <p14:creationId xmlns:p14="http://schemas.microsoft.com/office/powerpoint/2010/main" val="530339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85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85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785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7856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785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8563"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9586" name="Rectangle 2"/>
          <p:cNvSpPr>
            <a:spLocks noGrp="1" noChangeArrowheads="1"/>
          </p:cNvSpPr>
          <p:nvPr>
            <p:ph type="title"/>
          </p:nvPr>
        </p:nvSpPr>
        <p:spPr>
          <a:xfrm>
            <a:off x="1524000" y="609600"/>
            <a:ext cx="9144000" cy="1143000"/>
          </a:xfrm>
        </p:spPr>
        <p:txBody>
          <a:bodyPr/>
          <a:lstStyle/>
          <a:p>
            <a:r>
              <a:rPr lang="en-US" altLang="en-US"/>
              <a:t>Expected Growth Rate of Dividends</a:t>
            </a:r>
          </a:p>
        </p:txBody>
      </p:sp>
      <p:sp>
        <p:nvSpPr>
          <p:cNvPr id="579587" name="Rectangle 3"/>
          <p:cNvSpPr>
            <a:spLocks noGrp="1" noChangeArrowheads="1"/>
          </p:cNvSpPr>
          <p:nvPr>
            <p:ph type="body" idx="1"/>
          </p:nvPr>
        </p:nvSpPr>
        <p:spPr>
          <a:xfrm>
            <a:off x="2667000" y="1798200"/>
            <a:ext cx="7772400" cy="3840599"/>
          </a:xfrm>
        </p:spPr>
        <p:txBody>
          <a:bodyPr>
            <a:normAutofit lnSpcReduction="10000"/>
          </a:bodyPr>
          <a:lstStyle/>
          <a:p>
            <a:r>
              <a:rPr lang="en-US" altLang="en-US" dirty="0"/>
              <a:t>Determined by</a:t>
            </a:r>
          </a:p>
          <a:p>
            <a:pPr lvl="1"/>
            <a:r>
              <a:rPr lang="en-US" altLang="en-US" dirty="0"/>
              <a:t>the growth of earnings</a:t>
            </a:r>
          </a:p>
          <a:p>
            <a:pPr lvl="1"/>
            <a:r>
              <a:rPr lang="en-US" altLang="en-US" dirty="0"/>
              <a:t>the proportion of earnings paid in dividends</a:t>
            </a:r>
          </a:p>
          <a:p>
            <a:r>
              <a:rPr lang="en-US" altLang="en-US" dirty="0"/>
              <a:t>In the short run, dividends can grow at a different rate than earnings due to changes in the payout ratio</a:t>
            </a:r>
          </a:p>
          <a:p>
            <a:r>
              <a:rPr lang="en-US" altLang="en-US" dirty="0"/>
              <a:t>Earnings growth is also affected by compounding of earnings retention</a:t>
            </a:r>
          </a:p>
          <a:p>
            <a:pPr>
              <a:buFontTx/>
              <a:buNone/>
            </a:pPr>
            <a:r>
              <a:rPr lang="en-US" altLang="en-US" dirty="0"/>
              <a:t>     g = (Retention Rate) x (Return on Equity)</a:t>
            </a:r>
          </a:p>
          <a:p>
            <a:pPr>
              <a:buFontTx/>
              <a:buNone/>
            </a:pPr>
            <a:r>
              <a:rPr lang="en-US" altLang="en-US" dirty="0"/>
              <a:t>        = RR x ROE</a:t>
            </a:r>
          </a:p>
        </p:txBody>
      </p:sp>
    </p:spTree>
    <p:extLst>
      <p:ext uri="{BB962C8B-B14F-4D97-AF65-F5344CB8AC3E}">
        <p14:creationId xmlns:p14="http://schemas.microsoft.com/office/powerpoint/2010/main" val="604008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9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95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795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795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795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7958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795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9587" grpId="0" build="p" bldLvl="2"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p:cNvSpPr>
            <a:spLocks noGrp="1" noChangeArrowheads="1"/>
          </p:cNvSpPr>
          <p:nvPr>
            <p:ph type="title"/>
          </p:nvPr>
        </p:nvSpPr>
        <p:spPr/>
        <p:txBody>
          <a:bodyPr/>
          <a:lstStyle/>
          <a:p>
            <a:r>
              <a:rPr lang="en-US" altLang="en-US"/>
              <a:t>Breakdown of ROE</a:t>
            </a:r>
          </a:p>
        </p:txBody>
      </p:sp>
      <p:graphicFrame>
        <p:nvGraphicFramePr>
          <p:cNvPr id="580611" name="Object 3"/>
          <p:cNvGraphicFramePr>
            <a:graphicFrameLocks noChangeAspect="1"/>
          </p:cNvGraphicFramePr>
          <p:nvPr/>
        </p:nvGraphicFramePr>
        <p:xfrm>
          <a:off x="2362200" y="2289176"/>
          <a:ext cx="8305800" cy="2054225"/>
        </p:xfrm>
        <a:graphic>
          <a:graphicData uri="http://schemas.openxmlformats.org/presentationml/2006/ole">
            <mc:AlternateContent xmlns:mc="http://schemas.openxmlformats.org/markup-compatibility/2006">
              <mc:Choice xmlns:v="urn:schemas-microsoft-com:vml" Requires="v">
                <p:oleObj spid="_x0000_s28673" name="Equation" r:id="rId3" imgW="2971800" imgH="876240" progId="Equation.3">
                  <p:embed/>
                </p:oleObj>
              </mc:Choice>
              <mc:Fallback>
                <p:oleObj name="Equation" r:id="rId3" imgW="2971800" imgH="876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2289176"/>
                        <a:ext cx="8305800" cy="2054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580612" name="Group 4"/>
          <p:cNvGrpSpPr>
            <a:grpSpLocks/>
          </p:cNvGrpSpPr>
          <p:nvPr/>
        </p:nvGrpSpPr>
        <p:grpSpPr bwMode="auto">
          <a:xfrm>
            <a:off x="2362200" y="4964114"/>
            <a:ext cx="6477000" cy="903287"/>
            <a:chOff x="1488" y="1824"/>
            <a:chExt cx="4080" cy="569"/>
          </a:xfrm>
        </p:grpSpPr>
        <p:sp>
          <p:nvSpPr>
            <p:cNvPr id="580613" name="Text Box 5"/>
            <p:cNvSpPr txBox="1">
              <a:spLocks noChangeArrowheads="1"/>
            </p:cNvSpPr>
            <p:nvPr/>
          </p:nvSpPr>
          <p:spPr bwMode="auto">
            <a:xfrm>
              <a:off x="1728" y="1824"/>
              <a:ext cx="3840" cy="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70000"/>
                </a:lnSpc>
                <a:spcBef>
                  <a:spcPct val="50000"/>
                </a:spcBef>
              </a:pPr>
              <a:r>
                <a:rPr lang="en-US" altLang="en-US" sz="2400"/>
                <a:t> </a:t>
              </a:r>
              <a:r>
                <a:rPr lang="en-US" altLang="en-US" sz="2800" b="1">
                  <a:latin typeface="Times New Roman" panose="02020603050405020304" pitchFamily="18" charset="0"/>
                </a:rPr>
                <a:t>  </a:t>
              </a:r>
              <a:r>
                <a:rPr lang="en-US" altLang="en-US" sz="2800">
                  <a:latin typeface="Times New Roman" panose="02020603050405020304" pitchFamily="18" charset="0"/>
                </a:rPr>
                <a:t> Profit       Total Asset       Financial</a:t>
              </a:r>
            </a:p>
            <a:p>
              <a:pPr algn="l">
                <a:lnSpc>
                  <a:spcPct val="70000"/>
                </a:lnSpc>
                <a:spcBef>
                  <a:spcPct val="50000"/>
                </a:spcBef>
              </a:pPr>
              <a:r>
                <a:rPr lang="en-US" altLang="en-US" sz="2800">
                  <a:latin typeface="Times New Roman" panose="02020603050405020304" pitchFamily="18" charset="0"/>
                </a:rPr>
                <a:t>   Margin      Turnover         Leverage</a:t>
              </a:r>
              <a:endParaRPr lang="en-US" altLang="en-US" sz="2400"/>
            </a:p>
          </p:txBody>
        </p:sp>
        <p:sp>
          <p:nvSpPr>
            <p:cNvPr id="580614" name="Text Box 6"/>
            <p:cNvSpPr txBox="1">
              <a:spLocks noChangeArrowheads="1"/>
            </p:cNvSpPr>
            <p:nvPr/>
          </p:nvSpPr>
          <p:spPr bwMode="auto">
            <a:xfrm>
              <a:off x="1488" y="1872"/>
              <a:ext cx="28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a:t>=</a:t>
              </a:r>
            </a:p>
          </p:txBody>
        </p:sp>
        <p:sp>
          <p:nvSpPr>
            <p:cNvPr id="580615" name="Text Box 7"/>
            <p:cNvSpPr txBox="1">
              <a:spLocks noChangeArrowheads="1"/>
            </p:cNvSpPr>
            <p:nvPr/>
          </p:nvSpPr>
          <p:spPr bwMode="auto">
            <a:xfrm>
              <a:off x="4032" y="1824"/>
              <a:ext cx="28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a:t>x</a:t>
              </a:r>
            </a:p>
          </p:txBody>
        </p:sp>
        <p:sp>
          <p:nvSpPr>
            <p:cNvPr id="580616" name="Text Box 8"/>
            <p:cNvSpPr txBox="1">
              <a:spLocks noChangeArrowheads="1"/>
            </p:cNvSpPr>
            <p:nvPr/>
          </p:nvSpPr>
          <p:spPr bwMode="auto">
            <a:xfrm>
              <a:off x="2640" y="1824"/>
              <a:ext cx="28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a:t>x</a:t>
              </a:r>
            </a:p>
          </p:txBody>
        </p:sp>
      </p:grpSp>
    </p:spTree>
    <p:extLst>
      <p:ext uri="{BB962C8B-B14F-4D97-AF65-F5344CB8AC3E}">
        <p14:creationId xmlns:p14="http://schemas.microsoft.com/office/powerpoint/2010/main" val="568588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5806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ChangeArrowheads="1"/>
          </p:cNvSpPr>
          <p:nvPr>
            <p:ph type="title"/>
          </p:nvPr>
        </p:nvSpPr>
        <p:spPr/>
        <p:txBody>
          <a:bodyPr>
            <a:normAutofit fontScale="90000"/>
          </a:bodyPr>
          <a:lstStyle/>
          <a:p>
            <a:r>
              <a:rPr lang="en-US" altLang="en-US"/>
              <a:t>Estimating Dividend Growth</a:t>
            </a:r>
            <a:br>
              <a:rPr lang="en-US" altLang="en-US"/>
            </a:br>
            <a:r>
              <a:rPr lang="en-US" altLang="en-US"/>
              <a:t>for Foreign Stocks</a:t>
            </a:r>
          </a:p>
        </p:txBody>
      </p:sp>
      <p:sp>
        <p:nvSpPr>
          <p:cNvPr id="581635" name="Rectangle 3"/>
          <p:cNvSpPr>
            <a:spLocks noGrp="1" noChangeArrowheads="1"/>
          </p:cNvSpPr>
          <p:nvPr>
            <p:ph type="body" idx="1"/>
          </p:nvPr>
        </p:nvSpPr>
        <p:spPr>
          <a:noFill/>
          <a:ln/>
        </p:spPr>
        <p:txBody>
          <a:bodyPr vert="horz" lIns="92075" tIns="46038" rIns="92075" bIns="46038" rtlCol="0">
            <a:normAutofit/>
          </a:bodyPr>
          <a:lstStyle/>
          <a:p>
            <a:pPr>
              <a:buFontTx/>
              <a:buNone/>
            </a:pPr>
            <a:r>
              <a:rPr lang="en-US" altLang="en-US"/>
              <a:t>   Differences in accounting practices affect the components of ROE</a:t>
            </a:r>
          </a:p>
          <a:p>
            <a:r>
              <a:rPr lang="en-US" altLang="en-US"/>
              <a:t>Retention Rate</a:t>
            </a:r>
          </a:p>
          <a:p>
            <a:r>
              <a:rPr lang="en-US" altLang="en-US"/>
              <a:t>Net Profit Margin</a:t>
            </a:r>
          </a:p>
          <a:p>
            <a:r>
              <a:rPr lang="en-US" altLang="en-US"/>
              <a:t>Total Asset Turnover</a:t>
            </a:r>
          </a:p>
          <a:p>
            <a:r>
              <a:rPr lang="en-US" altLang="en-US"/>
              <a:t>Total Asset/Equity Ratio</a:t>
            </a:r>
          </a:p>
        </p:txBody>
      </p:sp>
    </p:spTree>
    <p:extLst>
      <p:ext uri="{BB962C8B-B14F-4D97-AF65-F5344CB8AC3E}">
        <p14:creationId xmlns:p14="http://schemas.microsoft.com/office/powerpoint/2010/main" val="903830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p:txBody>
          <a:bodyPr/>
          <a:lstStyle/>
          <a:p>
            <a:r>
              <a:rPr lang="en-US" altLang="en-US"/>
              <a:t>Theory of Valuation</a:t>
            </a:r>
          </a:p>
        </p:txBody>
      </p:sp>
      <p:sp>
        <p:nvSpPr>
          <p:cNvPr id="475139" name="Rectangle 3"/>
          <p:cNvSpPr>
            <a:spLocks noGrp="1" noChangeArrowheads="1"/>
          </p:cNvSpPr>
          <p:nvPr>
            <p:ph idx="1"/>
          </p:nvPr>
        </p:nvSpPr>
        <p:spPr/>
        <p:txBody>
          <a:bodyPr>
            <a:normAutofit lnSpcReduction="10000"/>
          </a:bodyPr>
          <a:lstStyle/>
          <a:p>
            <a:r>
              <a:rPr lang="en-US" altLang="en-US" dirty="0"/>
              <a:t>The value of an asset is the present value of its expected </a:t>
            </a:r>
            <a:r>
              <a:rPr lang="en-US" altLang="en-US" dirty="0" smtClean="0"/>
              <a:t>returns</a:t>
            </a:r>
          </a:p>
          <a:p>
            <a:endParaRPr lang="en-US" altLang="en-US" dirty="0"/>
          </a:p>
          <a:p>
            <a:r>
              <a:rPr lang="en-US" altLang="en-US" dirty="0"/>
              <a:t>You expect an asset to provide a stream of returns while you own </a:t>
            </a:r>
            <a:r>
              <a:rPr lang="en-US" altLang="en-US" dirty="0" smtClean="0"/>
              <a:t>it</a:t>
            </a:r>
          </a:p>
          <a:p>
            <a:endParaRPr lang="en-US" altLang="en-US" dirty="0"/>
          </a:p>
          <a:p>
            <a:r>
              <a:rPr lang="en-US" altLang="en-US" dirty="0" smtClean="0"/>
              <a:t>To convert this stream of returns to a value for the security, you must discount this stream at your required rate of return</a:t>
            </a:r>
          </a:p>
          <a:p>
            <a:endParaRPr lang="en-US" altLang="en-US" dirty="0"/>
          </a:p>
        </p:txBody>
      </p:sp>
    </p:spTree>
    <p:extLst>
      <p:ext uri="{BB962C8B-B14F-4D97-AF65-F5344CB8AC3E}">
        <p14:creationId xmlns:p14="http://schemas.microsoft.com/office/powerpoint/2010/main" val="1126312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51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51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51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513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p:txBody>
          <a:bodyPr/>
          <a:lstStyle/>
          <a:p>
            <a:r>
              <a:rPr lang="en-US" altLang="en-US"/>
              <a:t>Theory of Valuation</a:t>
            </a:r>
          </a:p>
        </p:txBody>
      </p:sp>
      <p:sp>
        <p:nvSpPr>
          <p:cNvPr id="477187" name="Rectangle 3"/>
          <p:cNvSpPr>
            <a:spLocks noGrp="1" noChangeArrowheads="1"/>
          </p:cNvSpPr>
          <p:nvPr>
            <p:ph idx="1"/>
          </p:nvPr>
        </p:nvSpPr>
        <p:spPr/>
        <p:txBody>
          <a:bodyPr/>
          <a:lstStyle/>
          <a:p>
            <a:r>
              <a:rPr lang="en-US" altLang="en-US" dirty="0"/>
              <a:t>To convert this stream of returns to a value for the security, you must discount this stream at your required rate of </a:t>
            </a:r>
            <a:r>
              <a:rPr lang="en-US" altLang="en-US" dirty="0" smtClean="0"/>
              <a:t>return</a:t>
            </a:r>
          </a:p>
          <a:p>
            <a:endParaRPr lang="en-US" altLang="en-US" dirty="0"/>
          </a:p>
          <a:p>
            <a:r>
              <a:rPr lang="en-US" altLang="en-US" dirty="0"/>
              <a:t>This requires estimates of:</a:t>
            </a:r>
          </a:p>
          <a:p>
            <a:pPr lvl="1"/>
            <a:r>
              <a:rPr lang="en-US" altLang="en-US" dirty="0"/>
              <a:t>The stream of expected returns, and</a:t>
            </a:r>
          </a:p>
          <a:p>
            <a:pPr lvl="1"/>
            <a:r>
              <a:rPr lang="en-US" altLang="en-US" dirty="0"/>
              <a:t>The required rate of return on the investment</a:t>
            </a:r>
          </a:p>
        </p:txBody>
      </p:sp>
    </p:spTree>
    <p:extLst>
      <p:ext uri="{BB962C8B-B14F-4D97-AF65-F5344CB8AC3E}">
        <p14:creationId xmlns:p14="http://schemas.microsoft.com/office/powerpoint/2010/main" val="9644406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8210" name="Rectangle 2"/>
          <p:cNvSpPr>
            <a:spLocks noGrp="1" noChangeArrowheads="1"/>
          </p:cNvSpPr>
          <p:nvPr>
            <p:ph type="title"/>
          </p:nvPr>
        </p:nvSpPr>
        <p:spPr/>
        <p:txBody>
          <a:bodyPr/>
          <a:lstStyle/>
          <a:p>
            <a:r>
              <a:rPr lang="en-US" altLang="en-US"/>
              <a:t>Stream of Expected Returns</a:t>
            </a:r>
          </a:p>
        </p:txBody>
      </p:sp>
      <p:sp>
        <p:nvSpPr>
          <p:cNvPr id="478211" name="Rectangle 3"/>
          <p:cNvSpPr>
            <a:spLocks noGrp="1" noChangeArrowheads="1"/>
          </p:cNvSpPr>
          <p:nvPr>
            <p:ph idx="1"/>
          </p:nvPr>
        </p:nvSpPr>
        <p:spPr/>
        <p:txBody>
          <a:bodyPr/>
          <a:lstStyle/>
          <a:p>
            <a:r>
              <a:rPr lang="en-US" altLang="en-US"/>
              <a:t>Form of returns</a:t>
            </a:r>
          </a:p>
          <a:p>
            <a:pPr lvl="1"/>
            <a:r>
              <a:rPr lang="en-US" altLang="en-US"/>
              <a:t>Earnings</a:t>
            </a:r>
          </a:p>
          <a:p>
            <a:pPr lvl="1"/>
            <a:r>
              <a:rPr lang="en-US" altLang="en-US"/>
              <a:t>Cash flows</a:t>
            </a:r>
          </a:p>
          <a:p>
            <a:pPr lvl="1"/>
            <a:r>
              <a:rPr lang="en-US" altLang="en-US"/>
              <a:t>Dividends</a:t>
            </a:r>
          </a:p>
          <a:p>
            <a:pPr lvl="1"/>
            <a:r>
              <a:rPr lang="en-US" altLang="en-US"/>
              <a:t>Interest payments</a:t>
            </a:r>
          </a:p>
          <a:p>
            <a:pPr lvl="1"/>
            <a:r>
              <a:rPr lang="en-US" altLang="en-US"/>
              <a:t>Capital gains (increases in value)</a:t>
            </a:r>
          </a:p>
          <a:p>
            <a:r>
              <a:rPr lang="en-US" altLang="en-US"/>
              <a:t>Time pattern and growth rate of returns</a:t>
            </a:r>
          </a:p>
        </p:txBody>
      </p:sp>
    </p:spTree>
    <p:extLst>
      <p:ext uri="{BB962C8B-B14F-4D97-AF65-F5344CB8AC3E}">
        <p14:creationId xmlns:p14="http://schemas.microsoft.com/office/powerpoint/2010/main" val="2888933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82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82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82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782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7821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7821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782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1" grpId="0" build="p" bldLvl="2"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Austin.thmx</Template>
  <TotalTime>669</TotalTime>
  <Words>2601</Words>
  <Application>Microsoft Macintosh PowerPoint</Application>
  <PresentationFormat>Custom</PresentationFormat>
  <Paragraphs>333</Paragraphs>
  <Slides>66</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66</vt:i4>
      </vt:variant>
    </vt:vector>
  </HeadingPairs>
  <TitlesOfParts>
    <vt:vector size="69" baseType="lpstr">
      <vt:lpstr>Austin</vt:lpstr>
      <vt:lpstr>Equation</vt:lpstr>
      <vt:lpstr>Microsoft Equation</vt:lpstr>
      <vt:lpstr>Security valuation principles</vt:lpstr>
      <vt:lpstr>Investment decision process</vt:lpstr>
      <vt:lpstr>Valuation Process</vt:lpstr>
      <vt:lpstr>Top-Down, Three-Step Approach</vt:lpstr>
      <vt:lpstr>Does the Three-Step Process Work?</vt:lpstr>
      <vt:lpstr>Does the Three-Step Process Work?</vt:lpstr>
      <vt:lpstr>Theory of Valuation</vt:lpstr>
      <vt:lpstr>Theory of Valuation</vt:lpstr>
      <vt:lpstr>Stream of Expected Returns</vt:lpstr>
      <vt:lpstr>Required Rate of Return</vt:lpstr>
      <vt:lpstr>Investment Decision Process: A Comparison of Estimated Values and Market Prices</vt:lpstr>
      <vt:lpstr>Valuation of Alternative Investments</vt:lpstr>
      <vt:lpstr>Valuation of Bonds</vt:lpstr>
      <vt:lpstr>Valuation of Preferred Stock</vt:lpstr>
      <vt:lpstr>Valuation of Preferred Stock</vt:lpstr>
      <vt:lpstr>Valuation of Preferred Stock</vt:lpstr>
      <vt:lpstr>Approaches to the  Valuation of Common Stock</vt:lpstr>
      <vt:lpstr>Valuation Approaches  and Specific Techniques</vt:lpstr>
      <vt:lpstr>Common factors among valuation models</vt:lpstr>
      <vt:lpstr>Why and When to Use the Discounted Cash Flow Valuation Approach</vt:lpstr>
      <vt:lpstr>Why and When to Use the Relative Valuation Techniques</vt:lpstr>
      <vt:lpstr>Why and When to Use the Relative Valuation Techniques</vt:lpstr>
      <vt:lpstr>Discounted Cash-Flow  Valuation Techniques</vt:lpstr>
      <vt:lpstr>The Dividend Discount Model (DDM)</vt:lpstr>
      <vt:lpstr>The Dividend Discount Model (DDM)</vt:lpstr>
      <vt:lpstr>The Dividend Discount Model (DDM)</vt:lpstr>
      <vt:lpstr>The Dividend Discount Model (DDM)</vt:lpstr>
      <vt:lpstr>The Dividend Discount Model (DDM)</vt:lpstr>
      <vt:lpstr>The Dividend Discount Model (DDM)</vt:lpstr>
      <vt:lpstr>The Dividend Discount Model (DDM)</vt:lpstr>
      <vt:lpstr>Infinite Period DDM  and Growth Companies</vt:lpstr>
      <vt:lpstr>Infinite Period DDM  and Growth Companies</vt:lpstr>
      <vt:lpstr>Infinite Period DDM  and Growth Companies</vt:lpstr>
      <vt:lpstr>Valuation with Temporary Supernormal Growth</vt:lpstr>
      <vt:lpstr>Valuation with Temporary Supernormal Growth</vt:lpstr>
      <vt:lpstr>Present Value of  Operating Free Cash Flows</vt:lpstr>
      <vt:lpstr>Present Value of  Operating Free Cash Flows</vt:lpstr>
      <vt:lpstr>Present Value of  Operating Free Cash Flows</vt:lpstr>
      <vt:lpstr>Present Value of  Operating Free Cash Flows</vt:lpstr>
      <vt:lpstr>Present Value of  Free Cash Flows to Equity</vt:lpstr>
      <vt:lpstr>Present Value of  Free Cash Flows to Equity</vt:lpstr>
      <vt:lpstr>Relative Valuation Techniques</vt:lpstr>
      <vt:lpstr>Earnings Multiplier Model</vt:lpstr>
      <vt:lpstr>Earnings Multiplier Model</vt:lpstr>
      <vt:lpstr>Earnings Multiplier Model</vt:lpstr>
      <vt:lpstr>Earnings Multiplier Model</vt:lpstr>
      <vt:lpstr>Earnings Multiplier Model</vt:lpstr>
      <vt:lpstr>The Price-Cash Flow Ratio</vt:lpstr>
      <vt:lpstr>The Price-Book Value Ratio</vt:lpstr>
      <vt:lpstr>The Price-Book Value Ratio</vt:lpstr>
      <vt:lpstr>The Price-Book Value Ratio</vt:lpstr>
      <vt:lpstr>The Price-Sales Ratio</vt:lpstr>
      <vt:lpstr>The Price-Sales Ratio</vt:lpstr>
      <vt:lpstr>The Price-Sales Ratio</vt:lpstr>
      <vt:lpstr>Estimating the Inputs: The Required Rate of Return and The Expected Growth Rate of Valuation Variables</vt:lpstr>
      <vt:lpstr>Required Rate of Return (k)</vt:lpstr>
      <vt:lpstr>Required Rate of Return (k)</vt:lpstr>
      <vt:lpstr>The Economy’s Real Risk-Free Rate</vt:lpstr>
      <vt:lpstr>The Expected Rate of Inflation</vt:lpstr>
      <vt:lpstr>The Risk Premium</vt:lpstr>
      <vt:lpstr>Estimating the Required Return  for Foreign Securities</vt:lpstr>
      <vt:lpstr>Risk Premium</vt:lpstr>
      <vt:lpstr>Risk Components</vt:lpstr>
      <vt:lpstr>Expected Growth Rate of Dividends</vt:lpstr>
      <vt:lpstr>Breakdown of ROE</vt:lpstr>
      <vt:lpstr>Estimating Dividend Growth for Foreign Stocks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valuation principles</dc:title>
  <dc:creator>Lakshmi Kalyanaraman</dc:creator>
  <cp:lastModifiedBy>Nouf Alabdulkarim</cp:lastModifiedBy>
  <cp:revision>12</cp:revision>
  <dcterms:created xsi:type="dcterms:W3CDTF">2015-09-04T17:49:30Z</dcterms:created>
  <dcterms:modified xsi:type="dcterms:W3CDTF">2016-10-15T15:37:10Z</dcterms:modified>
</cp:coreProperties>
</file>