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sldIdLst>
    <p:sldId id="270" r:id="rId3"/>
    <p:sldId id="271" r:id="rId4"/>
    <p:sldId id="272" r:id="rId5"/>
    <p:sldId id="298" r:id="rId6"/>
    <p:sldId id="295" r:id="rId7"/>
    <p:sldId id="296" r:id="rId8"/>
    <p:sldId id="306" r:id="rId9"/>
    <p:sldId id="302" r:id="rId10"/>
    <p:sldId id="303" r:id="rId11"/>
    <p:sldId id="275" r:id="rId12"/>
    <p:sldId id="277" r:id="rId13"/>
    <p:sldId id="287" r:id="rId14"/>
    <p:sldId id="301" r:id="rId15"/>
    <p:sldId id="299" r:id="rId16"/>
    <p:sldId id="297" r:id="rId17"/>
    <p:sldId id="259" r:id="rId18"/>
    <p:sldId id="300" r:id="rId19"/>
    <p:sldId id="304" r:id="rId20"/>
    <p:sldId id="263" r:id="rId21"/>
    <p:sldId id="305" r:id="rId22"/>
    <p:sldId id="269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8D1F7-6A6E-46DB-BECC-151C731022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4153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33AF1-EC03-408D-A849-E674DC5B50D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523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473F4-7228-42E9-A7C6-BD43E28DCFB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5933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8BC4775-3DA2-4B8E-9BE3-A0EA818C19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14334"/>
      </p:ext>
    </p:extLst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A7B30F3-AA13-4DCA-84CC-4160A4DF15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E9197-4C9B-4CD2-9001-9884C417C52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79531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11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43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33C7-E5A5-4DCC-B1BD-8E07CD0B5CA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735-1923-45EB-B36A-82B61154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406B7-51CA-45DA-910E-17D2F960E56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015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CFB86-B0E0-4397-B22E-0D5AAE4B1B5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6837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D418-A3E5-414C-ABB2-E46C7662D86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1213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0F7A-FC81-4AA9-B6F8-7CCEEC272E6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7931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86245-F504-42A6-8A36-7D07977DBCE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5793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A65EB-0A22-4A63-AA5C-A1C392B78BE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851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C7113-BAEA-45BD-B7BB-0CA46477E64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3676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DE14DF3-8E0F-4449-A046-DA2FFF968D00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DE14DF3-8E0F-4449-A046-DA2FFF968D00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8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22"/>
          <p:cNvSpPr txBox="1">
            <a:spLocks noChangeArrowheads="1"/>
          </p:cNvSpPr>
          <p:nvPr/>
        </p:nvSpPr>
        <p:spPr bwMode="auto">
          <a:xfrm>
            <a:off x="834887" y="238051"/>
            <a:ext cx="10260969" cy="707886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Planning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772" y="1433613"/>
            <a:ext cx="597578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80" y="1465817"/>
            <a:ext cx="5878650" cy="2286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165" y="3995853"/>
            <a:ext cx="6181880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95690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59" t="10198" r="14257" b="11755"/>
          <a:stretch/>
        </p:blipFill>
        <p:spPr>
          <a:xfrm>
            <a:off x="2648847" y="147089"/>
            <a:ext cx="9411195" cy="6547885"/>
          </a:xfrm>
          <a:prstGeom prst="rect">
            <a:avLst/>
          </a:prstGeom>
        </p:spPr>
      </p:pic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03369" y="1393924"/>
            <a:ext cx="2270313" cy="646331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endParaRPr lang="en-US" altLang="en-US" sz="48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1030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26" t="14470" r="17750" b="14839"/>
          <a:stretch/>
        </p:blipFill>
        <p:spPr>
          <a:xfrm>
            <a:off x="231569" y="124692"/>
            <a:ext cx="5142282" cy="333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66" y="3046138"/>
            <a:ext cx="6443193" cy="3625558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275318" y="989475"/>
            <a:ext cx="3138487" cy="707886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run</a:t>
            </a:r>
            <a:endParaRPr lang="en-US" altLang="en-US" sz="54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54843" y="3712190"/>
            <a:ext cx="4694830" cy="2185214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flight direction, called Forward overlap (FL), should not be less than 60%. Mainly needed for stereo viewing</a:t>
            </a:r>
          </a:p>
        </p:txBody>
      </p:sp>
    </p:spTree>
    <p:extLst>
      <p:ext uri="{BB962C8B-B14F-4D97-AF65-F5344CB8AC3E}">
        <p14:creationId xmlns:p14="http://schemas.microsoft.com/office/powerpoint/2010/main" val="220950851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7" y="327681"/>
            <a:ext cx="11086694" cy="62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61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947" y="1417638"/>
            <a:ext cx="4253527" cy="47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1141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353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Forward Overlap (FL)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68991"/>
            <a:ext cx="10972800" cy="5568287"/>
          </a:xfrm>
        </p:spPr>
        <p:txBody>
          <a:bodyPr/>
          <a:lstStyle/>
          <a:p>
            <a:pPr marL="0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lap (between consecutive photos in a strip) is usually chosen to be more than 50% (usually 60-70%). 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forward lap is 60%, stereo model area (effective model area) will be =</a:t>
            </a:r>
          </a:p>
          <a:p>
            <a:pPr algn="l"/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(40%L) * L = 0.4 * 2300 * 2300 =</a:t>
            </a:r>
            <a:r>
              <a:rPr lang="en-US" sz="2800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2.116 sq.km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(Assuming photo format 23cmx23cm and photo scale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1/10000)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consecutive exposure stations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air base, B = 0.4 * L =0.4 * 2300 = 920m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B/H (Base to Height Ratio) is preferred to be large enough for better stereo viewing and height determination.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442" y="3227164"/>
            <a:ext cx="2949117" cy="2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874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125"/>
            <a:ext cx="10972800" cy="2374711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Overlap</a:t>
            </a:r>
            <a:b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consecutive exposure stations is Base line, B. If format dimension in flight direction is L and FL is 60% then B = 40% of L = 0.4xL. If format is 23x23cm and scale is 1:2000, L=460m and B=184m. Exposures on one line form a strip of photos.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6" t="14470" r="17750" b="14839"/>
          <a:stretch/>
        </p:blipFill>
        <p:spPr>
          <a:xfrm>
            <a:off x="2916320" y="2524836"/>
            <a:ext cx="6359359" cy="41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0643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ctrTitle"/>
          </p:nvPr>
        </p:nvSpPr>
        <p:spPr>
          <a:xfrm>
            <a:off x="1641143" y="217569"/>
            <a:ext cx="7772400" cy="7266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Photos in a Strip</a:t>
            </a:r>
            <a:endParaRPr lang="ar-SA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3" name="Subtitle 2"/>
          <p:cNvSpPr>
            <a:spLocks noGrp="1"/>
          </p:cNvSpPr>
          <p:nvPr>
            <p:ph type="subTitle" idx="1"/>
          </p:nvPr>
        </p:nvSpPr>
        <p:spPr>
          <a:xfrm>
            <a:off x="873458" y="1047965"/>
            <a:ext cx="10645252" cy="5280388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photos per strip =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area to be photographed (Q) / distance between consecutive photos (B) + 1: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area to be covered by aerial photos =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* W =60km * 20km, flight direction better be chosen along longer area dimension (60km). Q=60km; W=20km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photos per strip = 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(Q/B) + 1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(60/0.92) +1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65.2 +1, Take 66 + 1 =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photos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assure stereo coverage                                            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two photos on each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of the strip, hence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+ 4 =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photos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strip</a:t>
            </a:r>
          </a:p>
          <a:p>
            <a:pPr algn="l" rtl="0"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3" y="3753134"/>
            <a:ext cx="5627365" cy="28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624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Side Overlap (SL)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0879"/>
            <a:ext cx="10972800" cy="5532482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C000"/>
                </a:solidFill>
              </a:rPr>
              <a:t>Between each consecutive strips there should be overlap of not less than 15%, usually 30%,  called side overlap (SL); distance between consecutive flight lines (G) will be 70% of photo ground coverage (L)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72" y="3205414"/>
            <a:ext cx="7535309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301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1523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0879"/>
            <a:ext cx="10972800" cy="5622876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 between consecutive strips (side lap) assures complete coverage along width of the area, assumed 25% in this case:</a:t>
            </a:r>
          </a:p>
          <a:p>
            <a:pPr algn="l" rtl="0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54" y="2345960"/>
            <a:ext cx="6897813" cy="38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7737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3240921" y="0"/>
            <a:ext cx="4312722" cy="582612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Strips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900752" y="906001"/>
            <a:ext cx="9962865" cy="5644924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lap is usually taken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20% of width of photo coverage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consecutive flight lines, 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80% of coverage width = 0.8 * 2300 = </a:t>
            </a:r>
            <a:r>
              <a:rPr lang="en-US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1840m; 2300m is the photo ground coverage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Area width is 20km, Align first and last flight lines 0.3*2300m (one third of the photo lateral ground coverage) outside the north and south boundary lines to ensure lateral coverage outside the project area.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Hence, effective area width, </a:t>
            </a:r>
            <a:r>
              <a:rPr 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W’=20km + 2x0.3x2.3= 21.38km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Number of strips to cover the area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W’/G + 1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(21.38/1.84) +1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= 11.6 +1 =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strips</a:t>
            </a:r>
          </a:p>
          <a:p>
            <a:pPr algn="l" rtl="0">
              <a:buFont typeface="Arial" panose="020B0604020202020204" pitchFamily="34" charset="0"/>
              <a:buNone/>
            </a:pPr>
            <a:endParaRPr lang="en-US" altLang="en-US" b="1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4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22"/>
          <p:cNvSpPr txBox="1">
            <a:spLocks noChangeArrowheads="1"/>
          </p:cNvSpPr>
          <p:nvPr/>
        </p:nvSpPr>
        <p:spPr bwMode="auto">
          <a:xfrm>
            <a:off x="1678676" y="344384"/>
            <a:ext cx="8728068" cy="1938992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prepare photography for photogrammetric operations a flight planning is necessary</a:t>
            </a:r>
            <a:endParaRPr lang="en-US" altLang="en-US" sz="54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When you know the scale you can take 2-D measurements from a photograph&#10;(e.g.&#10;Scale = focal Length/AGL&#10;Where&#10;AGL = H-h&#10;H&#10;h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43" y="2509412"/>
            <a:ext cx="6986468" cy="39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96498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4948664"/>
          </a:xfrm>
        </p:spPr>
        <p:txBody>
          <a:bodyPr>
            <a:normAutofit/>
          </a:bodyPr>
          <a:lstStyle/>
          <a:p>
            <a:r>
              <a:rPr lang="en-US" dirty="0"/>
              <a:t>The total Number of photos to cover the whole area 60kmx20km =</a:t>
            </a:r>
          </a:p>
          <a:p>
            <a:r>
              <a:rPr lang="en-US" dirty="0"/>
              <a:t>Number of photos per strip x number of strips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photos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= number of photos per strip x number of strips=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71*13=923 photos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film for one photo = 23cm/scale= 23cm = 0.23m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film required=923*0.23=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212.3m</a:t>
            </a:r>
          </a:p>
          <a:p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flight plan should be drawn to scale showing positions of exposure stations and flight lines to be used by craft crew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0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ctrTitle"/>
          </p:nvPr>
        </p:nvSpPr>
        <p:spPr>
          <a:xfrm>
            <a:off x="1906675" y="343955"/>
            <a:ext cx="7772400" cy="700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on Flight Planning Requirements</a:t>
            </a:r>
            <a:endParaRPr lang="ar-SA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43" name="Subtitle 2"/>
          <p:cNvSpPr>
            <a:spLocks noGrp="1"/>
          </p:cNvSpPr>
          <p:nvPr>
            <p:ph type="subTitle" idx="1"/>
          </p:nvPr>
        </p:nvSpPr>
        <p:spPr>
          <a:xfrm>
            <a:off x="834887" y="1390147"/>
            <a:ext cx="10632030" cy="520172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photogrammetric specifications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height,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photographs per strip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strips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(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lines), approximate </a:t>
            </a:r>
            <a:r>
              <a:rPr lang="en-US" sz="2800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 for exposure stations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equipment to be used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 should also be developed for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control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compilation methodology.</a:t>
            </a:r>
          </a:p>
          <a:p>
            <a:pPr marL="457200" indent="-457200" algn="l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that the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conditions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suitable for flying. 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Flying under conditions of low visibility or potential strong turbulence should be avoided. 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weather conditions could not only produce unacceptable photographic results, but also risk the flying crew.</a:t>
            </a:r>
          </a:p>
        </p:txBody>
      </p:sp>
    </p:spTree>
    <p:extLst>
      <p:ext uri="{BB962C8B-B14F-4D97-AF65-F5344CB8AC3E}">
        <p14:creationId xmlns:p14="http://schemas.microsoft.com/office/powerpoint/2010/main" val="50234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C6FC-2623-4A58-9160-C4ABB1F9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90"/>
            <a:ext cx="10515600" cy="50817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1E90-1266-4C2F-ACC6-597DDB30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384"/>
            <a:ext cx="10792146" cy="60566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data required to produce photography of scale 1:8000 to produce contour maps of CI=1m, Using Stereo plotter of C-Factor 1800; maximum image motion not more than 0.010mm, to cover an area of dimensions 80km x 30km. Forward and Side laps to be 70% and 20%, respectively, shutter sped (exposure time) 1/1500 sec</a:t>
            </a:r>
          </a:p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C-F and CI; H less than CI x CF, 1.0 x 1800 = </a:t>
            </a:r>
            <a:r>
              <a:rPr lang="en-GB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1800m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scale 1:8000, focal length, f = [1800 / 8000] x 1000 mm = 225mm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ground coverage length= 23x8000/100 =</a:t>
            </a:r>
            <a:r>
              <a:rPr lang="en-GB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1840m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Lap = 70%; Air Base, B = 30% of 1840 = </a:t>
            </a:r>
            <a:r>
              <a:rPr lang="en-GB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552m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of photos per strip = (80000/552) +1 = 144.9; take 145 photos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certainty of long coverage add to photos to each side  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photos per strip =145 + 4 =</a:t>
            </a:r>
            <a:r>
              <a:rPr lang="en-GB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photos</a:t>
            </a:r>
          </a:p>
        </p:txBody>
      </p:sp>
    </p:spTree>
    <p:extLst>
      <p:ext uri="{BB962C8B-B14F-4D97-AF65-F5344CB8AC3E}">
        <p14:creationId xmlns:p14="http://schemas.microsoft.com/office/powerpoint/2010/main" val="202602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9F56-6498-495E-8E37-39316A29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90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/>
              <a:t>Example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F12F-D821-44D9-9069-28D1AFA1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22"/>
            <a:ext cx="10515600" cy="523174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Distance between flight lines = 80% of ground coverage (1840m) = 0.8x1840 = 1472m</a:t>
            </a:r>
          </a:p>
          <a:p>
            <a:r>
              <a:rPr lang="en-GB" dirty="0"/>
              <a:t>No of flight lines (strips) = (W’/1472) + 1</a:t>
            </a:r>
          </a:p>
          <a:p>
            <a:r>
              <a:rPr lang="en-GB" dirty="0"/>
              <a:t>W’ = W + 2x1.84x0.3= 21.104km</a:t>
            </a:r>
          </a:p>
          <a:p>
            <a:r>
              <a:rPr lang="en-GB" dirty="0"/>
              <a:t>No of strips = (21104/1472) + 1 = 14.3 + 1; take 15 + 1 = </a:t>
            </a:r>
            <a:r>
              <a:rPr lang="en-GB" b="1" dirty="0">
                <a:solidFill>
                  <a:srgbClr val="3333CC"/>
                </a:solidFill>
              </a:rPr>
              <a:t>16 strips</a:t>
            </a:r>
          </a:p>
          <a:p>
            <a:r>
              <a:rPr lang="en-GB" dirty="0"/>
              <a:t>Total No. of photos =149x16 = </a:t>
            </a:r>
            <a:r>
              <a:rPr lang="en-GB" b="1" dirty="0">
                <a:solidFill>
                  <a:srgbClr val="3333CC"/>
                </a:solidFill>
              </a:rPr>
              <a:t>2384 photos</a:t>
            </a:r>
          </a:p>
          <a:p>
            <a:r>
              <a:rPr lang="en-GB" dirty="0"/>
              <a:t>Film length = 2384x0.23 =</a:t>
            </a:r>
            <a:r>
              <a:rPr lang="en-GB" b="1" dirty="0">
                <a:solidFill>
                  <a:srgbClr val="3333CC"/>
                </a:solidFill>
              </a:rPr>
              <a:t>548.32m</a:t>
            </a:r>
          </a:p>
          <a:p>
            <a:r>
              <a:rPr lang="en-GB" dirty="0"/>
              <a:t>Air craft flight speed = IM / (t x f/H) = IM x (H/f) / t   </a:t>
            </a:r>
          </a:p>
          <a:p>
            <a:r>
              <a:rPr lang="en-GB" dirty="0"/>
              <a:t>= [0.01 x 8000x1000/ (1/1500)] m/sec = 120m/sec</a:t>
            </a:r>
          </a:p>
          <a:p>
            <a:r>
              <a:rPr lang="en-GB" dirty="0"/>
              <a:t>= 120 x 3600 / 1000 = </a:t>
            </a:r>
            <a:r>
              <a:rPr lang="en-GB" b="1" dirty="0">
                <a:solidFill>
                  <a:srgbClr val="3333CC"/>
                </a:solidFill>
              </a:rPr>
              <a:t>432 km/hr</a:t>
            </a:r>
          </a:p>
          <a:p>
            <a:r>
              <a:rPr lang="en-GB" dirty="0"/>
              <a:t>=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5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549" y="35454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Flight Planning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16" y="1497549"/>
            <a:ext cx="9244084" cy="4787341"/>
          </a:xfrm>
        </p:spPr>
        <p:txBody>
          <a:bodyPr/>
          <a:lstStyle/>
          <a:p>
            <a:pPr algn="l" rtl="0" eaLnBrk="1" hangingPunct="1"/>
            <a:r>
              <a:rPr lang="en-US" altLang="en-US" dirty="0">
                <a:solidFill>
                  <a:srgbClr val="FFFF00"/>
                </a:solidFill>
              </a:rPr>
              <a:t>Factors to be discussed in flight planning:</a:t>
            </a:r>
          </a:p>
          <a:p>
            <a:pPr algn="l" rtl="0" eaLnBrk="1" hangingPunct="1"/>
            <a:r>
              <a:rPr lang="en-US" altLang="en-US" sz="2800" dirty="0">
                <a:solidFill>
                  <a:srgbClr val="FFFF00"/>
                </a:solidFill>
              </a:rPr>
              <a:t>Selection of photo scale:</a:t>
            </a:r>
          </a:p>
          <a:p>
            <a:pPr algn="l" rtl="0" eaLnBrk="1" hangingPunct="1"/>
            <a:r>
              <a:rPr lang="en-US" altLang="en-US" sz="2400" dirty="0">
                <a:solidFill>
                  <a:srgbClr val="FFFF00"/>
                </a:solidFill>
              </a:rPr>
              <a:t>* Flight direction - </a:t>
            </a:r>
            <a:r>
              <a:rPr lang="en-US" altLang="en-US" sz="2400" dirty="0">
                <a:solidFill>
                  <a:srgbClr val="00B050"/>
                </a:solidFill>
              </a:rPr>
              <a:t>Flying Height and Camera focal length</a:t>
            </a:r>
          </a:p>
          <a:p>
            <a:pPr algn="l" rtl="0" eaLnBrk="1" hangingPunct="1"/>
            <a:endParaRPr lang="en-US" altLang="en-US" dirty="0">
              <a:solidFill>
                <a:srgbClr val="FFFF00"/>
              </a:solidFill>
            </a:endParaRPr>
          </a:p>
          <a:p>
            <a:pPr algn="l" rtl="0" eaLnBrk="1" hangingPunct="1"/>
            <a:r>
              <a:rPr lang="en-US" altLang="en-US" sz="2800" dirty="0">
                <a:solidFill>
                  <a:srgbClr val="FFFF00"/>
                </a:solidFill>
              </a:rPr>
              <a:t>* Overlap for stereo viewing and complete coverage</a:t>
            </a:r>
          </a:p>
          <a:p>
            <a:pPr algn="l" rtl="0" eaLnBrk="1" hangingPunct="1"/>
            <a:r>
              <a:rPr lang="en-US" altLang="en-US" sz="2800" dirty="0">
                <a:solidFill>
                  <a:srgbClr val="FFFF00"/>
                </a:solidFill>
              </a:rPr>
              <a:t>  </a:t>
            </a:r>
            <a:r>
              <a:rPr lang="en-US" altLang="en-US" sz="2400" dirty="0">
                <a:solidFill>
                  <a:srgbClr val="92D050"/>
                </a:solidFill>
              </a:rPr>
              <a:t>Forward Overlap 50-80%</a:t>
            </a:r>
          </a:p>
          <a:p>
            <a:pPr algn="l" rtl="0" eaLnBrk="1" hangingPunct="1"/>
            <a:r>
              <a:rPr lang="en-US" altLang="en-US" sz="2400" dirty="0">
                <a:solidFill>
                  <a:srgbClr val="92D050"/>
                </a:solidFill>
              </a:rPr>
              <a:t>  Side Overlap 15-30%</a:t>
            </a:r>
          </a:p>
          <a:p>
            <a:pPr algn="l" rtl="0" eaLnBrk="1" hangingPunct="1"/>
            <a:r>
              <a:rPr lang="en-US" altLang="en-US" sz="2400" dirty="0">
                <a:solidFill>
                  <a:srgbClr val="92D050"/>
                </a:solidFill>
              </a:rPr>
              <a:t>* Number of strips and total number of photos needed to cover an area (BLOCK)</a:t>
            </a:r>
          </a:p>
        </p:txBody>
      </p:sp>
    </p:spTree>
    <p:extLst>
      <p:ext uri="{BB962C8B-B14F-4D97-AF65-F5344CB8AC3E}">
        <p14:creationId xmlns:p14="http://schemas.microsoft.com/office/powerpoint/2010/main" val="316108820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114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Flight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0753"/>
            <a:ext cx="10972800" cy="5225412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Standard photo dimensions is the squared format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         23x23 cm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Commonly used camera focal length is 150mm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       (100mm, 210mm and 300mm are also available)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For a plotting instrument of accuracy factor (C-F) of 2000 and CI = 1m; It is recommended to fly at an altitude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           H = CI x CF = 1m x 2000=2000m or less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Flying height and photo scale will decide required camera focal length, f = H x photo scale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3269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5976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Flight Planning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Flying Height – Camera – Photo Scale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35617"/>
            <a:ext cx="4491590" cy="46616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26525" y="1635617"/>
            <a:ext cx="3039414" cy="462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scale = f/H</a:t>
            </a:r>
          </a:p>
          <a:p>
            <a:pPr eaLnBrk="1" hangingPunct="1"/>
            <a:r>
              <a:rPr lang="en-US" altLang="en-US" sz="24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photo of scale 1/10000 can allow ground accuracy of 0.05m if plotter accuracy is 2µm</a:t>
            </a:r>
          </a:p>
          <a:p>
            <a:pPr eaLnBrk="1" hangingPunct="1"/>
            <a:r>
              <a:rPr lang="en-US" altLang="en-US" sz="24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scale flying height should be within 1.5km if a camera of focal length 150mm is available  </a:t>
            </a:r>
          </a:p>
          <a:p>
            <a:pPr eaLnBrk="1" hangingPunct="1"/>
            <a:endParaRPr lang="ar-SA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4432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8703"/>
          </a:xfrm>
        </p:spPr>
        <p:txBody>
          <a:bodyPr/>
          <a:lstStyle/>
          <a:p>
            <a:pPr rtl="0"/>
            <a:r>
              <a:rPr lang="en-US" sz="3200" dirty="0">
                <a:solidFill>
                  <a:srgbClr val="FFFF00"/>
                </a:solidFill>
              </a:rPr>
              <a:t>Flight Planning – Flying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3645"/>
            <a:ext cx="10972800" cy="4812519"/>
          </a:xfrm>
        </p:spPr>
        <p:txBody>
          <a:bodyPr/>
          <a:lstStyle/>
          <a:p>
            <a:pPr algn="l" rtl="0"/>
            <a:r>
              <a:rPr lang="en-US" altLang="en-US" dirty="0">
                <a:solidFill>
                  <a:srgbClr val="FFC000"/>
                </a:solidFill>
                <a:cs typeface="Arial" panose="020B0604020202020204" pitchFamily="34" charset="0"/>
              </a:rPr>
              <a:t>Example:</a:t>
            </a:r>
          </a:p>
          <a:p>
            <a:pPr algn="l" rtl="0"/>
            <a:endParaRPr lang="en-US" altLang="en-US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l" rtl="0"/>
            <a:r>
              <a:rPr lang="en-US" altLang="en-US" dirty="0">
                <a:solidFill>
                  <a:srgbClr val="FFC000"/>
                </a:solidFill>
                <a:cs typeface="Arial" panose="020B0604020202020204" pitchFamily="34" charset="0"/>
              </a:rPr>
              <a:t>A camera of focal length 150mm is available, what is the maximum flying height if the scale should not be smaller than 1:8000, CI=1.0m and plotter C-Factor is 1500?</a:t>
            </a:r>
          </a:p>
          <a:p>
            <a:pPr algn="l" rtl="0"/>
            <a:r>
              <a:rPr lang="en-US" altLang="en-US" dirty="0">
                <a:solidFill>
                  <a:srgbClr val="FFC000"/>
                </a:solidFill>
                <a:cs typeface="Arial" panose="020B0604020202020204" pitchFamily="34" charset="0"/>
              </a:rPr>
              <a:t>From scale and focal length, H &lt; 0.15x8000 &lt; 1200m</a:t>
            </a:r>
          </a:p>
          <a:p>
            <a:pPr algn="l" rtl="0"/>
            <a:r>
              <a:rPr lang="en-US" altLang="en-US" dirty="0">
                <a:solidFill>
                  <a:srgbClr val="FFC000"/>
                </a:solidFill>
                <a:cs typeface="Arial" panose="020B0604020202020204" pitchFamily="34" charset="0"/>
              </a:rPr>
              <a:t>From CI and CF; H &lt; 1.00x1500 &lt; 1500m</a:t>
            </a:r>
          </a:p>
          <a:p>
            <a:pPr algn="l" rtl="0"/>
            <a:r>
              <a:rPr lang="en-US" altLang="en-US" dirty="0">
                <a:solidFill>
                  <a:srgbClr val="FFC000"/>
                </a:solidFill>
                <a:cs typeface="Arial" panose="020B0604020202020204" pitchFamily="34" charset="0"/>
              </a:rPr>
              <a:t>Flying height should be less or equal to 1200m</a:t>
            </a:r>
          </a:p>
          <a:p>
            <a:pPr algn="l" rtl="0"/>
            <a:endParaRPr lang="ar-SA" altLang="en-US" dirty="0">
              <a:solidFill>
                <a:srgbClr val="FFC000"/>
              </a:solidFill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0208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114"/>
          </a:xfrm>
        </p:spPr>
        <p:txBody>
          <a:bodyPr/>
          <a:lstStyle/>
          <a:p>
            <a:r>
              <a:rPr lang="en-US" sz="3600" dirty="0">
                <a:solidFill>
                  <a:srgbClr val="92D050"/>
                </a:solidFill>
              </a:rPr>
              <a:t>Flight Planning - Image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6287"/>
            <a:ext cx="10972800" cy="5404513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This is caused by movement of camera in craft during exposure, affected by camera opening time, craft speed and photo scale</a:t>
            </a:r>
          </a:p>
          <a:p>
            <a:pPr algn="l" rtl="0"/>
            <a:endParaRPr lang="en-US" dirty="0">
              <a:solidFill>
                <a:srgbClr val="00B050"/>
              </a:solidFill>
            </a:endParaRPr>
          </a:p>
          <a:p>
            <a:pPr algn="l" rtl="0"/>
            <a:endParaRPr lang="en-US" dirty="0">
              <a:solidFill>
                <a:srgbClr val="00B050"/>
              </a:solidFill>
            </a:endParaRP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                                       Flight Direction</a:t>
            </a:r>
          </a:p>
          <a:p>
            <a:pPr algn="l" rtl="0"/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52382" y="2647666"/>
            <a:ext cx="1378424" cy="13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3521122" y="2661313"/>
            <a:ext cx="13648" cy="27295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 bwMode="auto">
          <a:xfrm>
            <a:off x="1910686" y="5404513"/>
            <a:ext cx="4640239" cy="299288"/>
          </a:xfrm>
          <a:custGeom>
            <a:avLst/>
            <a:gdLst>
              <a:gd name="connsiteX0" fmla="*/ 0 w 4640239"/>
              <a:gd name="connsiteY0" fmla="*/ 247476 h 299288"/>
              <a:gd name="connsiteX1" fmla="*/ 259308 w 4640239"/>
              <a:gd name="connsiteY1" fmla="*/ 220181 h 299288"/>
              <a:gd name="connsiteX2" fmla="*/ 300251 w 4640239"/>
              <a:gd name="connsiteY2" fmla="*/ 206533 h 299288"/>
              <a:gd name="connsiteX3" fmla="*/ 409433 w 4640239"/>
              <a:gd name="connsiteY3" fmla="*/ 179238 h 299288"/>
              <a:gd name="connsiteX4" fmla="*/ 450376 w 4640239"/>
              <a:gd name="connsiteY4" fmla="*/ 165590 h 299288"/>
              <a:gd name="connsiteX5" fmla="*/ 859809 w 4640239"/>
              <a:gd name="connsiteY5" fmla="*/ 138294 h 299288"/>
              <a:gd name="connsiteX6" fmla="*/ 1160060 w 4640239"/>
              <a:gd name="connsiteY6" fmla="*/ 97351 h 299288"/>
              <a:gd name="connsiteX7" fmla="*/ 1255594 w 4640239"/>
              <a:gd name="connsiteY7" fmla="*/ 70056 h 299288"/>
              <a:gd name="connsiteX8" fmla="*/ 1392072 w 4640239"/>
              <a:gd name="connsiteY8" fmla="*/ 56408 h 299288"/>
              <a:gd name="connsiteX9" fmla="*/ 1473959 w 4640239"/>
              <a:gd name="connsiteY9" fmla="*/ 42760 h 299288"/>
              <a:gd name="connsiteX10" fmla="*/ 1665027 w 4640239"/>
              <a:gd name="connsiteY10" fmla="*/ 29112 h 299288"/>
              <a:gd name="connsiteX11" fmla="*/ 1897039 w 4640239"/>
              <a:gd name="connsiteY11" fmla="*/ 15464 h 299288"/>
              <a:gd name="connsiteX12" fmla="*/ 1937982 w 4640239"/>
              <a:gd name="connsiteY12" fmla="*/ 29112 h 299288"/>
              <a:gd name="connsiteX13" fmla="*/ 1992573 w 4640239"/>
              <a:gd name="connsiteY13" fmla="*/ 42760 h 299288"/>
              <a:gd name="connsiteX14" fmla="*/ 2047165 w 4640239"/>
              <a:gd name="connsiteY14" fmla="*/ 70056 h 299288"/>
              <a:gd name="connsiteX15" fmla="*/ 2101756 w 4640239"/>
              <a:gd name="connsiteY15" fmla="*/ 83703 h 299288"/>
              <a:gd name="connsiteX16" fmla="*/ 2183642 w 4640239"/>
              <a:gd name="connsiteY16" fmla="*/ 110999 h 299288"/>
              <a:gd name="connsiteX17" fmla="*/ 2279176 w 4640239"/>
              <a:gd name="connsiteY17" fmla="*/ 138294 h 299288"/>
              <a:gd name="connsiteX18" fmla="*/ 2320120 w 4640239"/>
              <a:gd name="connsiteY18" fmla="*/ 151942 h 299288"/>
              <a:gd name="connsiteX19" fmla="*/ 2442950 w 4640239"/>
              <a:gd name="connsiteY19" fmla="*/ 165590 h 299288"/>
              <a:gd name="connsiteX20" fmla="*/ 2593075 w 4640239"/>
              <a:gd name="connsiteY20" fmla="*/ 192885 h 299288"/>
              <a:gd name="connsiteX21" fmla="*/ 2893326 w 4640239"/>
              <a:gd name="connsiteY21" fmla="*/ 220181 h 299288"/>
              <a:gd name="connsiteX22" fmla="*/ 3057099 w 4640239"/>
              <a:gd name="connsiteY22" fmla="*/ 247476 h 299288"/>
              <a:gd name="connsiteX23" fmla="*/ 3125338 w 4640239"/>
              <a:gd name="connsiteY23" fmla="*/ 261124 h 299288"/>
              <a:gd name="connsiteX24" fmla="*/ 3302759 w 4640239"/>
              <a:gd name="connsiteY24" fmla="*/ 274772 h 299288"/>
              <a:gd name="connsiteX25" fmla="*/ 3753135 w 4640239"/>
              <a:gd name="connsiteY25" fmla="*/ 274772 h 299288"/>
              <a:gd name="connsiteX26" fmla="*/ 3875965 w 4640239"/>
              <a:gd name="connsiteY26" fmla="*/ 233829 h 299288"/>
              <a:gd name="connsiteX27" fmla="*/ 3944203 w 4640239"/>
              <a:gd name="connsiteY27" fmla="*/ 220181 h 299288"/>
              <a:gd name="connsiteX28" fmla="*/ 3985147 w 4640239"/>
              <a:gd name="connsiteY28" fmla="*/ 206533 h 299288"/>
              <a:gd name="connsiteX29" fmla="*/ 4039738 w 4640239"/>
              <a:gd name="connsiteY29" fmla="*/ 192885 h 299288"/>
              <a:gd name="connsiteX30" fmla="*/ 4080681 w 4640239"/>
              <a:gd name="connsiteY30" fmla="*/ 179238 h 299288"/>
              <a:gd name="connsiteX31" fmla="*/ 4135272 w 4640239"/>
              <a:gd name="connsiteY31" fmla="*/ 165590 h 299288"/>
              <a:gd name="connsiteX32" fmla="*/ 4230806 w 4640239"/>
              <a:gd name="connsiteY32" fmla="*/ 110999 h 299288"/>
              <a:gd name="connsiteX33" fmla="*/ 4271750 w 4640239"/>
              <a:gd name="connsiteY33" fmla="*/ 97351 h 299288"/>
              <a:gd name="connsiteX34" fmla="*/ 4312693 w 4640239"/>
              <a:gd name="connsiteY34" fmla="*/ 70056 h 299288"/>
              <a:gd name="connsiteX35" fmla="*/ 4367284 w 4640239"/>
              <a:gd name="connsiteY35" fmla="*/ 56408 h 299288"/>
              <a:gd name="connsiteX36" fmla="*/ 4408227 w 4640239"/>
              <a:gd name="connsiteY36" fmla="*/ 42760 h 299288"/>
              <a:gd name="connsiteX37" fmla="*/ 4462818 w 4640239"/>
              <a:gd name="connsiteY37" fmla="*/ 29112 h 299288"/>
              <a:gd name="connsiteX38" fmla="*/ 4503762 w 4640239"/>
              <a:gd name="connsiteY38" fmla="*/ 15464 h 299288"/>
              <a:gd name="connsiteX39" fmla="*/ 4640239 w 4640239"/>
              <a:gd name="connsiteY39" fmla="*/ 15464 h 29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40239" h="299288">
                <a:moveTo>
                  <a:pt x="0" y="247476"/>
                </a:moveTo>
                <a:cubicBezTo>
                  <a:pt x="89951" y="240557"/>
                  <a:pt x="172592" y="239452"/>
                  <a:pt x="259308" y="220181"/>
                </a:cubicBezTo>
                <a:cubicBezTo>
                  <a:pt x="273351" y="217060"/>
                  <a:pt x="286372" y="210318"/>
                  <a:pt x="300251" y="206533"/>
                </a:cubicBezTo>
                <a:cubicBezTo>
                  <a:pt x="336443" y="196662"/>
                  <a:pt x="373844" y="191101"/>
                  <a:pt x="409433" y="179238"/>
                </a:cubicBezTo>
                <a:cubicBezTo>
                  <a:pt x="423081" y="174689"/>
                  <a:pt x="436269" y="168411"/>
                  <a:pt x="450376" y="165590"/>
                </a:cubicBezTo>
                <a:cubicBezTo>
                  <a:pt x="576860" y="140293"/>
                  <a:pt x="750562" y="143044"/>
                  <a:pt x="859809" y="138294"/>
                </a:cubicBezTo>
                <a:cubicBezTo>
                  <a:pt x="917616" y="131069"/>
                  <a:pt x="1134783" y="104573"/>
                  <a:pt x="1160060" y="97351"/>
                </a:cubicBezTo>
                <a:cubicBezTo>
                  <a:pt x="1191905" y="88253"/>
                  <a:pt x="1222979" y="75812"/>
                  <a:pt x="1255594" y="70056"/>
                </a:cubicBezTo>
                <a:cubicBezTo>
                  <a:pt x="1300618" y="62111"/>
                  <a:pt x="1346705" y="62079"/>
                  <a:pt x="1392072" y="56408"/>
                </a:cubicBezTo>
                <a:cubicBezTo>
                  <a:pt x="1419530" y="52976"/>
                  <a:pt x="1446424" y="45514"/>
                  <a:pt x="1473959" y="42760"/>
                </a:cubicBezTo>
                <a:cubicBezTo>
                  <a:pt x="1537494" y="36406"/>
                  <a:pt x="1601338" y="33661"/>
                  <a:pt x="1665027" y="29112"/>
                </a:cubicBezTo>
                <a:cubicBezTo>
                  <a:pt x="1794584" y="-14072"/>
                  <a:pt x="1718260" y="-788"/>
                  <a:pt x="1897039" y="15464"/>
                </a:cubicBezTo>
                <a:cubicBezTo>
                  <a:pt x="1910687" y="20013"/>
                  <a:pt x="1924150" y="25160"/>
                  <a:pt x="1937982" y="29112"/>
                </a:cubicBezTo>
                <a:cubicBezTo>
                  <a:pt x="1956017" y="34265"/>
                  <a:pt x="1975010" y="36174"/>
                  <a:pt x="1992573" y="42760"/>
                </a:cubicBezTo>
                <a:cubicBezTo>
                  <a:pt x="2011623" y="49904"/>
                  <a:pt x="2028115" y="62912"/>
                  <a:pt x="2047165" y="70056"/>
                </a:cubicBezTo>
                <a:cubicBezTo>
                  <a:pt x="2064728" y="76642"/>
                  <a:pt x="2083790" y="78313"/>
                  <a:pt x="2101756" y="83703"/>
                </a:cubicBezTo>
                <a:cubicBezTo>
                  <a:pt x="2129314" y="91971"/>
                  <a:pt x="2156347" y="101900"/>
                  <a:pt x="2183642" y="110999"/>
                </a:cubicBezTo>
                <a:cubicBezTo>
                  <a:pt x="2281803" y="143720"/>
                  <a:pt x="2159226" y="104023"/>
                  <a:pt x="2279176" y="138294"/>
                </a:cubicBezTo>
                <a:cubicBezTo>
                  <a:pt x="2293009" y="142246"/>
                  <a:pt x="2305929" y="149577"/>
                  <a:pt x="2320120" y="151942"/>
                </a:cubicBezTo>
                <a:cubicBezTo>
                  <a:pt x="2360755" y="158715"/>
                  <a:pt x="2402007" y="161041"/>
                  <a:pt x="2442950" y="165590"/>
                </a:cubicBezTo>
                <a:cubicBezTo>
                  <a:pt x="2513501" y="189108"/>
                  <a:pt x="2482842" y="181862"/>
                  <a:pt x="2593075" y="192885"/>
                </a:cubicBezTo>
                <a:cubicBezTo>
                  <a:pt x="2669518" y="200529"/>
                  <a:pt x="2813251" y="209262"/>
                  <a:pt x="2893326" y="220181"/>
                </a:cubicBezTo>
                <a:cubicBezTo>
                  <a:pt x="2948163" y="227659"/>
                  <a:pt x="3002830" y="236622"/>
                  <a:pt x="3057099" y="247476"/>
                </a:cubicBezTo>
                <a:cubicBezTo>
                  <a:pt x="3079845" y="252025"/>
                  <a:pt x="3102283" y="258562"/>
                  <a:pt x="3125338" y="261124"/>
                </a:cubicBezTo>
                <a:cubicBezTo>
                  <a:pt x="3184290" y="267674"/>
                  <a:pt x="3243619" y="270223"/>
                  <a:pt x="3302759" y="274772"/>
                </a:cubicBezTo>
                <a:cubicBezTo>
                  <a:pt x="3482541" y="310730"/>
                  <a:pt x="3421670" y="304019"/>
                  <a:pt x="3753135" y="274772"/>
                </a:cubicBezTo>
                <a:cubicBezTo>
                  <a:pt x="3801939" y="270466"/>
                  <a:pt x="3831091" y="242804"/>
                  <a:pt x="3875965" y="233829"/>
                </a:cubicBezTo>
                <a:cubicBezTo>
                  <a:pt x="3898711" y="229280"/>
                  <a:pt x="3921699" y="225807"/>
                  <a:pt x="3944203" y="220181"/>
                </a:cubicBezTo>
                <a:cubicBezTo>
                  <a:pt x="3958160" y="216692"/>
                  <a:pt x="3971314" y="210485"/>
                  <a:pt x="3985147" y="206533"/>
                </a:cubicBezTo>
                <a:cubicBezTo>
                  <a:pt x="4003182" y="201380"/>
                  <a:pt x="4021703" y="198038"/>
                  <a:pt x="4039738" y="192885"/>
                </a:cubicBezTo>
                <a:cubicBezTo>
                  <a:pt x="4053570" y="188933"/>
                  <a:pt x="4066849" y="183190"/>
                  <a:pt x="4080681" y="179238"/>
                </a:cubicBezTo>
                <a:cubicBezTo>
                  <a:pt x="4098716" y="174085"/>
                  <a:pt x="4117709" y="172176"/>
                  <a:pt x="4135272" y="165590"/>
                </a:cubicBezTo>
                <a:cubicBezTo>
                  <a:pt x="4230981" y="129699"/>
                  <a:pt x="4151613" y="150595"/>
                  <a:pt x="4230806" y="110999"/>
                </a:cubicBezTo>
                <a:cubicBezTo>
                  <a:pt x="4243673" y="104565"/>
                  <a:pt x="4258883" y="103785"/>
                  <a:pt x="4271750" y="97351"/>
                </a:cubicBezTo>
                <a:cubicBezTo>
                  <a:pt x="4286421" y="90016"/>
                  <a:pt x="4297617" y="76517"/>
                  <a:pt x="4312693" y="70056"/>
                </a:cubicBezTo>
                <a:cubicBezTo>
                  <a:pt x="4329933" y="62667"/>
                  <a:pt x="4349249" y="61561"/>
                  <a:pt x="4367284" y="56408"/>
                </a:cubicBezTo>
                <a:cubicBezTo>
                  <a:pt x="4381116" y="52456"/>
                  <a:pt x="4394395" y="46712"/>
                  <a:pt x="4408227" y="42760"/>
                </a:cubicBezTo>
                <a:cubicBezTo>
                  <a:pt x="4426262" y="37607"/>
                  <a:pt x="4444783" y="34265"/>
                  <a:pt x="4462818" y="29112"/>
                </a:cubicBezTo>
                <a:cubicBezTo>
                  <a:pt x="4476651" y="25160"/>
                  <a:pt x="4489418" y="16567"/>
                  <a:pt x="4503762" y="15464"/>
                </a:cubicBezTo>
                <a:cubicBezTo>
                  <a:pt x="4549120" y="11975"/>
                  <a:pt x="4594747" y="15464"/>
                  <a:pt x="4640239" y="1546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>
            <a:stCxn id="8" idx="5"/>
          </p:cNvCxnSpPr>
          <p:nvPr/>
        </p:nvCxnSpPr>
        <p:spPr bwMode="auto">
          <a:xfrm flipV="1">
            <a:off x="2770495" y="2674960"/>
            <a:ext cx="1050878" cy="28678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230805" y="2594466"/>
            <a:ext cx="1064525" cy="395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20"/>
          </p:cNvCxnSpPr>
          <p:nvPr/>
        </p:nvCxnSpPr>
        <p:spPr bwMode="auto">
          <a:xfrm flipH="1">
            <a:off x="4503761" y="2674960"/>
            <a:ext cx="68239" cy="2922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5"/>
          </p:cNvCxnSpPr>
          <p:nvPr/>
        </p:nvCxnSpPr>
        <p:spPr bwMode="auto">
          <a:xfrm flipV="1">
            <a:off x="2770495" y="2661313"/>
            <a:ext cx="2483893" cy="28814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3521122" y="3493827"/>
            <a:ext cx="1733266" cy="955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8570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1523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Flight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1697"/>
            <a:ext cx="10972800" cy="5745706"/>
          </a:xfrm>
        </p:spPr>
        <p:txBody>
          <a:bodyPr/>
          <a:lstStyle/>
          <a:p>
            <a:pPr algn="l" rtl="0"/>
            <a:r>
              <a:rPr lang="en-US" sz="2800" b="1" dirty="0">
                <a:solidFill>
                  <a:srgbClr val="FFC000"/>
                </a:solidFill>
              </a:rPr>
              <a:t>Flight speed</a:t>
            </a:r>
            <a:r>
              <a:rPr lang="en-US" sz="2800" dirty="0">
                <a:solidFill>
                  <a:srgbClr val="FFC000"/>
                </a:solidFill>
              </a:rPr>
              <a:t>, V should also be selected to reduce image motion (IM) on the photo. 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</a:rPr>
              <a:t>With slow‐flying aircraft, fast film, and fast shutter speeds (t), IM is frequently not a problem. 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</a:rPr>
              <a:t>For a photography flown close to the ground (large scale photo), IM calculation should be made prior to the photo mission so that adjustments for V or t can be made if necessary. 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</a:rPr>
              <a:t>We can calculate image movement (IM) in </a:t>
            </a:r>
            <a:r>
              <a:rPr lang="en-US" sz="2800" b="1" dirty="0">
                <a:solidFill>
                  <a:srgbClr val="FFC000"/>
                </a:solidFill>
              </a:rPr>
              <a:t>mm</a:t>
            </a:r>
            <a:r>
              <a:rPr lang="en-US" sz="2800" dirty="0">
                <a:solidFill>
                  <a:srgbClr val="FFC000"/>
                </a:solidFill>
              </a:rPr>
              <a:t> using the equation: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</a:rPr>
              <a:t>       </a:t>
            </a:r>
            <a:r>
              <a:rPr lang="en-US" sz="2800" b="1" dirty="0">
                <a:solidFill>
                  <a:srgbClr val="FFC000"/>
                </a:solidFill>
              </a:rPr>
              <a:t>IM =  (V) (t) (f / H); </a:t>
            </a:r>
            <a:r>
              <a:rPr lang="en-US" sz="2800" dirty="0">
                <a:solidFill>
                  <a:srgbClr val="FFC000"/>
                </a:solidFill>
              </a:rPr>
              <a:t>V in m/sec; t, shutter speed in sec, H, flying height in m, f, focal length in mm </a:t>
            </a:r>
          </a:p>
          <a:p>
            <a:pPr algn="l" rtl="0"/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7553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808"/>
            <a:ext cx="10972800" cy="789887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Flight Speed and Image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1695"/>
            <a:ext cx="10972800" cy="5513696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the maximum craft speed to produce an aerial photo of scale 1:10000, using a shutter of speed 1/1000 sec, if image motion is not to exceed 0.005mm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= V t (f/H) = 0.005 = V x (1/1000) x (1/10000)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(0.005/1000) x 1000 x 10000 = 50 m/sec = 180 km/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ar-S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flight speed is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300km/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shutter speed is needed to allow image motion of 0.010mm (photo scale is 1/10000)?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 IM (H/f) / V = 0.010 x 10000 / (300x1000x1000/3600) = 1/833 sec;</a:t>
            </a:r>
          </a:p>
          <a:p>
            <a:pPr algn="l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shutter speed 1/1000 sec</a:t>
            </a:r>
          </a:p>
        </p:txBody>
      </p:sp>
    </p:spTree>
    <p:extLst>
      <p:ext uri="{BB962C8B-B14F-4D97-AF65-F5344CB8AC3E}">
        <p14:creationId xmlns:p14="http://schemas.microsoft.com/office/powerpoint/2010/main" val="709268821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</TotalTime>
  <Words>1590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تصميم افتراضي</vt:lpstr>
      <vt:lpstr>Office Theme</vt:lpstr>
      <vt:lpstr>PowerPoint Presentation</vt:lpstr>
      <vt:lpstr>PowerPoint Presentation</vt:lpstr>
      <vt:lpstr>Flight Planning</vt:lpstr>
      <vt:lpstr>Flight Planning</vt:lpstr>
      <vt:lpstr>Flight Planning Flying Height – Camera – Photo Scale</vt:lpstr>
      <vt:lpstr>Flight Planning – Flying Height</vt:lpstr>
      <vt:lpstr>Flight Planning - Image Motion</vt:lpstr>
      <vt:lpstr>Flight Planning</vt:lpstr>
      <vt:lpstr>Flight Speed and Image Motion</vt:lpstr>
      <vt:lpstr>PowerPoint Presentation</vt:lpstr>
      <vt:lpstr>PowerPoint Presentation</vt:lpstr>
      <vt:lpstr>PowerPoint Presentation</vt:lpstr>
      <vt:lpstr>FL</vt:lpstr>
      <vt:lpstr>Forward Overlap (FL)</vt:lpstr>
      <vt:lpstr>Forward Overlap Distance between consecutive exposure stations is Base line, B. If format dimension in flight direction is L and FL is 60% then B = 40% of L = 0.4xL. If format is 23x23cm and scale is 1:2000, L=460m and B=184m. Exposures on one line form a strip of photos. </vt:lpstr>
      <vt:lpstr>Number of Photos in a Strip</vt:lpstr>
      <vt:lpstr>Side Overlap (SL)</vt:lpstr>
      <vt:lpstr>Side Overlap</vt:lpstr>
      <vt:lpstr>Number of Strips</vt:lpstr>
      <vt:lpstr>Total Number of Photos</vt:lpstr>
      <vt:lpstr>Conclusions on Flight Planning Requirements</vt:lpstr>
      <vt:lpstr>Example</vt:lpstr>
      <vt:lpstr>Example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iacad</dc:creator>
  <cp:lastModifiedBy>ismatelhassan@gmail.com</cp:lastModifiedBy>
  <cp:revision>83</cp:revision>
  <dcterms:created xsi:type="dcterms:W3CDTF">2020-07-09T10:24:48Z</dcterms:created>
  <dcterms:modified xsi:type="dcterms:W3CDTF">2020-11-24T19:51:56Z</dcterms:modified>
</cp:coreProperties>
</file>