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62" r:id="rId3"/>
    <p:sldId id="333" r:id="rId4"/>
    <p:sldId id="334" r:id="rId5"/>
    <p:sldId id="335" r:id="rId6"/>
    <p:sldId id="482" r:id="rId7"/>
    <p:sldId id="338" r:id="rId8"/>
    <p:sldId id="485" r:id="rId9"/>
    <p:sldId id="395" r:id="rId10"/>
    <p:sldId id="336" r:id="rId11"/>
    <p:sldId id="402" r:id="rId12"/>
    <p:sldId id="339" r:id="rId13"/>
    <p:sldId id="340" r:id="rId14"/>
    <p:sldId id="341" r:id="rId15"/>
    <p:sldId id="422" r:id="rId16"/>
    <p:sldId id="342" r:id="rId17"/>
    <p:sldId id="361" r:id="rId18"/>
    <p:sldId id="392" r:id="rId19"/>
    <p:sldId id="345" r:id="rId20"/>
    <p:sldId id="348" r:id="rId21"/>
    <p:sldId id="423" r:id="rId22"/>
    <p:sldId id="424" r:id="rId23"/>
    <p:sldId id="349" r:id="rId24"/>
    <p:sldId id="350" r:id="rId25"/>
    <p:sldId id="351" r:id="rId26"/>
    <p:sldId id="347" r:id="rId27"/>
    <p:sldId id="296" r:id="rId28"/>
    <p:sldId id="403" r:id="rId29"/>
    <p:sldId id="305" r:id="rId30"/>
    <p:sldId id="307" r:id="rId31"/>
    <p:sldId id="308" r:id="rId32"/>
    <p:sldId id="366" r:id="rId33"/>
    <p:sldId id="367" r:id="rId34"/>
    <p:sldId id="426" r:id="rId35"/>
    <p:sldId id="368" r:id="rId36"/>
    <p:sldId id="489" r:id="rId37"/>
    <p:sldId id="490" r:id="rId38"/>
    <p:sldId id="492" r:id="rId39"/>
    <p:sldId id="491" r:id="rId40"/>
    <p:sldId id="435" r:id="rId41"/>
    <p:sldId id="369" r:id="rId42"/>
    <p:sldId id="430" r:id="rId43"/>
    <p:sldId id="484" r:id="rId44"/>
    <p:sldId id="486" r:id="rId45"/>
    <p:sldId id="487" r:id="rId46"/>
    <p:sldId id="488" r:id="rId47"/>
    <p:sldId id="407" r:id="rId48"/>
    <p:sldId id="411" r:id="rId49"/>
    <p:sldId id="495" r:id="rId50"/>
    <p:sldId id="325" r:id="rId51"/>
    <p:sldId id="372" r:id="rId52"/>
    <p:sldId id="496" r:id="rId53"/>
    <p:sldId id="494" r:id="rId54"/>
    <p:sldId id="365" r:id="rId55"/>
    <p:sldId id="373" r:id="rId56"/>
    <p:sldId id="493" r:id="rId57"/>
    <p:sldId id="483" r:id="rId58"/>
    <p:sldId id="479" r:id="rId59"/>
    <p:sldId id="480" r:id="rId60"/>
    <p:sldId id="481" r:id="rId6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579" autoAdjust="0"/>
  </p:normalViewPr>
  <p:slideViewPr>
    <p:cSldViewPr>
      <p:cViewPr varScale="1">
        <p:scale>
          <a:sx n="62" d="100"/>
          <a:sy n="62" d="100"/>
        </p:scale>
        <p:origin x="13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815374" y="0"/>
            <a:ext cx="2918831" cy="493316"/>
          </a:xfrm>
          <a:prstGeom prst="rect">
            <a:avLst/>
          </a:prstGeom>
        </p:spPr>
        <p:txBody>
          <a:bodyPr vert="horz" lIns="93497" tIns="46749" rIns="93497" bIns="46749" rtlCol="0"/>
          <a:lstStyle>
            <a:lvl1pPr algn="r">
              <a:defRPr sz="1200"/>
            </a:lvl1pPr>
          </a:lstStyle>
          <a:p>
            <a:fld id="{AC5C8D47-7AFE-4EFC-AC08-68BE430D0F4E}" type="datetimeFigureOut">
              <a:rPr lang="en-US" smtClean="0"/>
              <a:t>10/20/2020</a:t>
            </a:fld>
            <a:endParaRPr lang="en-US"/>
          </a:p>
        </p:txBody>
      </p:sp>
      <p:sp>
        <p:nvSpPr>
          <p:cNvPr id="4" name="Slide Image Placeholder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3497" tIns="46749" rIns="93497" bIns="46749" rtlCol="0" anchor="b"/>
          <a:lstStyle>
            <a:lvl1pPr algn="r">
              <a:defRPr sz="1200"/>
            </a:lvl1pPr>
          </a:lstStyle>
          <a:p>
            <a:fld id="{E3AB187A-1B52-41FE-8CA7-CC8A83AC9650}" type="slidenum">
              <a:rPr lang="en-US" smtClean="0"/>
              <a:t>‹#›</a:t>
            </a:fld>
            <a:endParaRPr lang="en-US"/>
          </a:p>
        </p:txBody>
      </p:sp>
    </p:spTree>
    <p:extLst>
      <p:ext uri="{BB962C8B-B14F-4D97-AF65-F5344CB8AC3E}">
        <p14:creationId xmlns:p14="http://schemas.microsoft.com/office/powerpoint/2010/main" val="144178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Prepared</a:t>
            </a:r>
            <a:r>
              <a:rPr lang="en-US" baseline="0" dirty="0"/>
              <a:t> by Dr. Ahmad H. </a:t>
            </a:r>
            <a:r>
              <a:rPr lang="en-US" baseline="0" dirty="0" err="1"/>
              <a:t>Alashaikh</a:t>
            </a:r>
            <a:endParaRPr lang="en-US" dirty="0"/>
          </a:p>
        </p:txBody>
      </p:sp>
      <p:sp>
        <p:nvSpPr>
          <p:cNvPr id="4" name="Slide Number Placeholder 3"/>
          <p:cNvSpPr>
            <a:spLocks noGrp="1"/>
          </p:cNvSpPr>
          <p:nvPr>
            <p:ph type="sldNum" sz="quarter" idx="10"/>
          </p:nvPr>
        </p:nvSpPr>
        <p:spPr/>
        <p:txBody>
          <a:bodyPr/>
          <a:lstStyle/>
          <a:p>
            <a:fld id="{E3AB187A-1B52-41FE-8CA7-CC8A83AC9650}" type="slidenum">
              <a:rPr lang="en-US" smtClean="0"/>
              <a:t>1</a:t>
            </a:fld>
            <a:endParaRPr lang="en-US"/>
          </a:p>
        </p:txBody>
      </p:sp>
    </p:spTree>
    <p:extLst>
      <p:ext uri="{BB962C8B-B14F-4D97-AF65-F5344CB8AC3E}">
        <p14:creationId xmlns:p14="http://schemas.microsoft.com/office/powerpoint/2010/main" val="1465505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ECBBA87-E8C1-454C-A05E-8B3C2589F915}" type="datetimeFigureOut">
              <a:rPr lang="en-US" smtClean="0"/>
              <a:pPr/>
              <a:t>10/20/2020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0E3E772-FD85-4BE3-A3C4-16FA807FFF1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E3E772-FD85-4BE3-A3C4-16FA807FFF1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3E772-FD85-4BE3-A3C4-16FA807FFF1C}"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E3E772-FD85-4BE3-A3C4-16FA807FFF1C}"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BBA87-E8C1-454C-A05E-8B3C2589F915}"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ECBBA87-E8C1-454C-A05E-8B3C2589F915}"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E3E772-FD85-4BE3-A3C4-16FA807FFF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2ECBBA87-E8C1-454C-A05E-8B3C2589F915}" type="datetimeFigureOut">
              <a:rPr lang="en-US" smtClean="0"/>
              <a:pPr/>
              <a:t>10/20/2020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0E3E772-FD85-4BE3-A3C4-16FA807FFF1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ECBBA87-E8C1-454C-A05E-8B3C2589F915}" type="datetimeFigureOut">
              <a:rPr lang="en-US" smtClean="0"/>
              <a:pPr/>
              <a:t>10/20/2020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0E3E772-FD85-4BE3-A3C4-16FA807FFF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levation" TargetMode="External"/><Relationship Id="rId2" Type="http://schemas.openxmlformats.org/officeDocument/2006/relationships/hyperlink" Target="https://en.wikipedia.org/wiki/Photogrammetry" TargetMode="External"/><Relationship Id="rId1" Type="http://schemas.openxmlformats.org/officeDocument/2006/relationships/slideLayout" Target="../slideLayouts/slideLayout2.xml"/><Relationship Id="rId5" Type="http://schemas.openxmlformats.org/officeDocument/2006/relationships/hyperlink" Target="https://en.wikipedia.org/wiki/Collinearity_equation" TargetMode="External"/><Relationship Id="rId4" Type="http://schemas.openxmlformats.org/officeDocument/2006/relationships/hyperlink" Target="https://en.wikipedia.org/wiki/Stereoscop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914400"/>
            <a:ext cx="7772400" cy="1199704"/>
          </a:xfrm>
        </p:spPr>
        <p:txBody>
          <a:bodyPr>
            <a:noAutofit/>
          </a:bodyPr>
          <a:lstStyle/>
          <a:p>
            <a:pPr algn="ctr"/>
            <a:r>
              <a:rPr lang="en-US" sz="4000" b="1" dirty="0">
                <a:effectLst>
                  <a:outerShdw blurRad="31750" dist="25400" dir="5400000" algn="tl" rotWithShape="0">
                    <a:srgbClr val="000000">
                      <a:alpha val="25000"/>
                    </a:srgbClr>
                  </a:outerShdw>
                </a:effectLst>
                <a:latin typeface="Andalus" pitchFamily="18" charset="-78"/>
                <a:ea typeface="+mj-ea"/>
                <a:cs typeface="Andalus" pitchFamily="18" charset="-78"/>
              </a:rPr>
              <a:t>Photogrammetry</a:t>
            </a:r>
          </a:p>
          <a:p>
            <a:pPr algn="ctr"/>
            <a:r>
              <a:rPr lang="en-US" sz="4000" b="1" dirty="0">
                <a:effectLst>
                  <a:outerShdw blurRad="31750" dist="25400" dir="5400000" algn="tl" rotWithShape="0">
                    <a:srgbClr val="000000">
                      <a:alpha val="25000"/>
                    </a:srgbClr>
                  </a:outerShdw>
                </a:effectLst>
                <a:latin typeface="Andalus" pitchFamily="18" charset="-78"/>
                <a:ea typeface="+mj-ea"/>
                <a:cs typeface="Andalus" pitchFamily="18" charset="-78"/>
              </a:rPr>
              <a:t>SE 321</a:t>
            </a:r>
          </a:p>
          <a:p>
            <a:pPr algn="ctr"/>
            <a:r>
              <a:rPr lang="en-US" sz="4000" b="1" dirty="0">
                <a:solidFill>
                  <a:srgbClr val="0000FF"/>
                </a:solidFill>
                <a:effectLst>
                  <a:outerShdw blurRad="31750" dist="25400" dir="5400000" algn="tl" rotWithShape="0">
                    <a:srgbClr val="000000">
                      <a:alpha val="25000"/>
                    </a:srgbClr>
                  </a:outerShdw>
                </a:effectLst>
                <a:latin typeface="Andalus" pitchFamily="18" charset="-78"/>
                <a:ea typeface="+mj-ea"/>
                <a:cs typeface="Andalus" pitchFamily="18" charset="-78"/>
              </a:rPr>
              <a:t>Stereo plotters and Orientation</a:t>
            </a:r>
          </a:p>
          <a:p>
            <a:pPr algn="ctr"/>
            <a:endParaRPr lang="en-US" sz="4000" b="1" dirty="0">
              <a:solidFill>
                <a:srgbClr val="0000FF"/>
              </a:solidFill>
              <a:effectLst>
                <a:outerShdw blurRad="31750" dist="25400" dir="5400000" algn="tl" rotWithShape="0">
                  <a:srgbClr val="000000">
                    <a:alpha val="25000"/>
                  </a:srgbClr>
                </a:outerShdw>
              </a:effectLst>
              <a:latin typeface="Andalus" pitchFamily="18" charset="-78"/>
              <a:ea typeface="+mj-ea"/>
              <a:cs typeface="Andalus" pitchFamily="18" charset="-78"/>
            </a:endParaRP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Prof. </a:t>
            </a:r>
            <a:r>
              <a:rPr lang="en-US" sz="2400" b="1" dirty="0" err="1">
                <a:effectLst>
                  <a:outerShdw blurRad="31750" dist="25400" dir="5400000" algn="tl" rotWithShape="0">
                    <a:srgbClr val="000000">
                      <a:alpha val="25000"/>
                    </a:srgbClr>
                  </a:outerShdw>
                </a:effectLst>
                <a:latin typeface="Andalus" pitchFamily="18" charset="-78"/>
                <a:ea typeface="+mj-ea"/>
                <a:cs typeface="Andalus" pitchFamily="18" charset="-78"/>
              </a:rPr>
              <a:t>Ismat</a:t>
            </a: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 M. Elhassan</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Office Tel: 4677040</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e-mail: ismat@ksu.edu.sa</a:t>
            </a:r>
          </a:p>
          <a:p>
            <a:pPr algn="ctr"/>
            <a:r>
              <a:rPr lang="en-US" sz="2400" b="1" dirty="0">
                <a:effectLst>
                  <a:outerShdw blurRad="31750" dist="25400" dir="5400000" algn="tl" rotWithShape="0">
                    <a:srgbClr val="000000">
                      <a:alpha val="25000"/>
                    </a:srgbClr>
                  </a:outerShdw>
                </a:effectLst>
                <a:latin typeface="Andalus" pitchFamily="18" charset="-78"/>
                <a:ea typeface="+mj-ea"/>
                <a:cs typeface="Andalus" pitchFamily="18" charset="-78"/>
              </a:rPr>
              <a:t>mobile: 0509426590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28754" y="1295400"/>
            <a:ext cx="5275024" cy="5105400"/>
          </a:xfrm>
          <a:prstGeom prst="rect">
            <a:avLst/>
          </a:prstGeom>
        </p:spPr>
      </p:pic>
      <p:sp>
        <p:nvSpPr>
          <p:cNvPr id="3" name="Title 2"/>
          <p:cNvSpPr>
            <a:spLocks noGrp="1"/>
          </p:cNvSpPr>
          <p:nvPr>
            <p:ph type="title"/>
          </p:nvPr>
        </p:nvSpPr>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Parts of Direct Optical Stereo-plotters</a:t>
            </a:r>
          </a:p>
        </p:txBody>
      </p:sp>
      <p:sp>
        <p:nvSpPr>
          <p:cNvPr id="5" name="Rectangle 4"/>
          <p:cNvSpPr/>
          <p:nvPr/>
        </p:nvSpPr>
        <p:spPr>
          <a:xfrm>
            <a:off x="542654" y="1770608"/>
            <a:ext cx="61722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Main frame</a:t>
            </a:r>
          </a:p>
          <a:p>
            <a:r>
              <a:rPr lang="en-US" sz="2400" dirty="0">
                <a:latin typeface="Times New Roman" panose="02020603050405020304" pitchFamily="18" charset="0"/>
                <a:cs typeface="Times New Roman" panose="02020603050405020304" pitchFamily="18" charset="0"/>
              </a:rPr>
              <a:t>2. Reference table</a:t>
            </a:r>
          </a:p>
          <a:p>
            <a:r>
              <a:rPr lang="en-US" sz="2400" dirty="0">
                <a:latin typeface="Times New Roman" panose="02020603050405020304" pitchFamily="18" charset="0"/>
                <a:cs typeface="Times New Roman" panose="02020603050405020304" pitchFamily="18" charset="0"/>
              </a:rPr>
              <a:t>3. Tracing table</a:t>
            </a:r>
          </a:p>
          <a:p>
            <a:r>
              <a:rPr lang="en-US" sz="2400" dirty="0">
                <a:latin typeface="Times New Roman" panose="02020603050405020304" pitchFamily="18" charset="0"/>
                <a:cs typeface="Times New Roman" panose="02020603050405020304" pitchFamily="18" charset="0"/>
              </a:rPr>
              <a:t>4. Platen</a:t>
            </a:r>
          </a:p>
          <a:p>
            <a:r>
              <a:rPr lang="en-US" sz="2400" dirty="0">
                <a:latin typeface="Times New Roman" panose="02020603050405020304" pitchFamily="18" charset="0"/>
                <a:cs typeface="Times New Roman" panose="02020603050405020304" pitchFamily="18" charset="0"/>
              </a:rPr>
              <a:t>5. Guide rods</a:t>
            </a:r>
          </a:p>
          <a:p>
            <a:r>
              <a:rPr lang="en-US" sz="2400" dirty="0">
                <a:latin typeface="Times New Roman" panose="02020603050405020304" pitchFamily="18" charset="0"/>
                <a:cs typeface="Times New Roman" panose="02020603050405020304" pitchFamily="18" charset="0"/>
              </a:rPr>
              <a:t>6. Projectors</a:t>
            </a:r>
          </a:p>
          <a:p>
            <a:r>
              <a:rPr lang="en-US" sz="2400" dirty="0">
                <a:latin typeface="Times New Roman" panose="02020603050405020304" pitchFamily="18" charset="0"/>
                <a:cs typeface="Times New Roman" panose="02020603050405020304" pitchFamily="18" charset="0"/>
              </a:rPr>
              <a:t>7. Illumination lamps</a:t>
            </a:r>
          </a:p>
          <a:p>
            <a:r>
              <a:rPr lang="en-US" sz="2400" dirty="0">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Diapositives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 Leveling screws</a:t>
            </a:r>
          </a:p>
          <a:p>
            <a:r>
              <a:rPr lang="en-US" sz="2400" dirty="0">
                <a:latin typeface="Times New Roman" panose="02020603050405020304" pitchFamily="18" charset="0"/>
                <a:cs typeface="Times New Roman" panose="02020603050405020304" pitchFamily="18" charset="0"/>
              </a:rPr>
              <a:t>10. Projector bar</a:t>
            </a:r>
          </a:p>
          <a:p>
            <a:r>
              <a:rPr lang="en-US" sz="2400" dirty="0">
                <a:latin typeface="Times New Roman" panose="02020603050405020304" pitchFamily="18" charset="0"/>
                <a:cs typeface="Times New Roman" panose="02020603050405020304" pitchFamily="18" charset="0"/>
              </a:rPr>
              <a:t>11. Tracing pencil</a:t>
            </a:r>
          </a:p>
        </p:txBody>
      </p:sp>
    </p:spTree>
    <p:extLst>
      <p:ext uri="{BB962C8B-B14F-4D97-AF65-F5344CB8AC3E}">
        <p14:creationId xmlns:p14="http://schemas.microsoft.com/office/powerpoint/2010/main" val="422290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pPr algn="ctr"/>
            <a:r>
              <a:rPr lang="en-US" sz="2800" dirty="0" err="1">
                <a:solidFill>
                  <a:srgbClr val="FF0000"/>
                </a:solidFill>
                <a:latin typeface="Times New Roman" panose="02020603050405020304" pitchFamily="18" charset="0"/>
                <a:cs typeface="Times New Roman" panose="02020603050405020304" pitchFamily="18" charset="0"/>
              </a:rPr>
              <a:t>Kelsh</a:t>
            </a:r>
            <a:r>
              <a:rPr lang="en-US" sz="2800" dirty="0">
                <a:solidFill>
                  <a:srgbClr val="FF0000"/>
                </a:solidFill>
                <a:latin typeface="Times New Roman" panose="02020603050405020304" pitchFamily="18" charset="0"/>
                <a:cs typeface="Times New Roman" panose="02020603050405020304" pitchFamily="18" charset="0"/>
              </a:rPr>
              <a:t> Direct Optical Projection Plotter</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an </a:t>
            </a:r>
            <a:r>
              <a:rPr lang="en-US" sz="2800" dirty="0" err="1">
                <a:solidFill>
                  <a:srgbClr val="FF0000"/>
                </a:solidFill>
                <a:latin typeface="Times New Roman" panose="02020603050405020304" pitchFamily="18" charset="0"/>
                <a:cs typeface="Times New Roman" panose="02020603050405020304" pitchFamily="18" charset="0"/>
              </a:rPr>
              <a:t>exaample</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9510" y="1543272"/>
            <a:ext cx="3724979"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43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lstStyle/>
          <a:p>
            <a:r>
              <a:rPr lang="en-US" sz="2800" dirty="0">
                <a:solidFill>
                  <a:srgbClr val="FF0000"/>
                </a:solidFill>
                <a:latin typeface="Times New Roman" panose="02020603050405020304" pitchFamily="18" charset="0"/>
                <a:cs typeface="Times New Roman" panose="02020603050405020304" pitchFamily="18" charset="0"/>
              </a:rPr>
              <a:t>Space rods </a:t>
            </a:r>
            <a:r>
              <a:rPr lang="en-US" sz="2800" dirty="0">
                <a:latin typeface="Times New Roman" panose="02020603050405020304" pitchFamily="18" charset="0"/>
                <a:cs typeface="Times New Roman" panose="02020603050405020304" pitchFamily="18" charset="0"/>
              </a:rPr>
              <a:t>are used to simulate direct optical</a:t>
            </a:r>
          </a:p>
          <a:p>
            <a:r>
              <a:rPr lang="en-US" sz="2800" dirty="0">
                <a:latin typeface="Times New Roman" panose="02020603050405020304" pitchFamily="18" charset="0"/>
                <a:cs typeface="Times New Roman" panose="02020603050405020304" pitchFamily="18" charset="0"/>
              </a:rPr>
              <a:t>projection of light rays</a:t>
            </a:r>
          </a:p>
          <a:p>
            <a:endParaRPr lang="en-US" sz="2800" dirty="0">
              <a:latin typeface="Calibri" panose="020F0502020204030204" pitchFamily="34" charset="0"/>
            </a:endParaRPr>
          </a:p>
          <a:p>
            <a:r>
              <a:rPr lang="en-US" sz="2800" dirty="0">
                <a:latin typeface="ArialMT"/>
              </a:rPr>
              <a:t>• </a:t>
            </a:r>
            <a:r>
              <a:rPr lang="en-US" sz="2800" dirty="0">
                <a:latin typeface="Times New Roman" panose="02020603050405020304" pitchFamily="18" charset="0"/>
                <a:cs typeface="Times New Roman" panose="02020603050405020304" pitchFamily="18" charset="0"/>
              </a:rPr>
              <a:t>Advantages of MP instrument over direct optical</a:t>
            </a:r>
          </a:p>
          <a:p>
            <a:r>
              <a:rPr lang="en-US" sz="2800" dirty="0">
                <a:latin typeface="Times New Roman" panose="02020603050405020304" pitchFamily="18" charset="0"/>
                <a:cs typeface="Times New Roman" panose="02020603050405020304" pitchFamily="18" charset="0"/>
              </a:rPr>
              <a:t>Plotters:</a:t>
            </a:r>
          </a:p>
          <a:p>
            <a:r>
              <a:rPr lang="en-US" sz="2800" dirty="0">
                <a:latin typeface="Times New Roman" panose="02020603050405020304" pitchFamily="18" charset="0"/>
                <a:cs typeface="Times New Roman" panose="02020603050405020304" pitchFamily="18" charset="0"/>
              </a:rPr>
              <a:t>– More versatile</a:t>
            </a:r>
          </a:p>
          <a:p>
            <a:r>
              <a:rPr lang="en-US" sz="2800" dirty="0">
                <a:latin typeface="Times New Roman" panose="02020603050405020304" pitchFamily="18" charset="0"/>
                <a:cs typeface="Times New Roman" panose="02020603050405020304" pitchFamily="18" charset="0"/>
              </a:rPr>
              <a:t>– Higher accuracy</a:t>
            </a:r>
          </a:p>
          <a:p>
            <a:r>
              <a:rPr lang="en-US" sz="2800" dirty="0">
                <a:latin typeface="Times New Roman" panose="02020603050405020304" pitchFamily="18" charset="0"/>
                <a:cs typeface="Times New Roman" panose="02020603050405020304" pitchFamily="18" charset="0"/>
              </a:rPr>
              <a:t>– Better overall stability</a:t>
            </a:r>
          </a:p>
          <a:p>
            <a:r>
              <a:rPr lang="en-US" sz="2800" dirty="0">
                <a:latin typeface="Times New Roman" panose="02020603050405020304" pitchFamily="18" charset="0"/>
                <a:cs typeface="Times New Roman" panose="02020603050405020304" pitchFamily="18" charset="0"/>
              </a:rPr>
              <a:t>– Need not be operated in dark room</a:t>
            </a:r>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Mechanical Projection Plotters</a:t>
            </a:r>
          </a:p>
        </p:txBody>
      </p:sp>
    </p:spTree>
    <p:extLst>
      <p:ext uri="{BB962C8B-B14F-4D97-AF65-F5344CB8AC3E}">
        <p14:creationId xmlns:p14="http://schemas.microsoft.com/office/powerpoint/2010/main" val="257407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4562"/>
            <a:ext cx="8229600" cy="5062729"/>
          </a:xfrm>
        </p:spPr>
        <p:txBody>
          <a:bodyPr/>
          <a:lstStyle/>
          <a:p>
            <a:r>
              <a:rPr lang="en-US" dirty="0"/>
              <a:t>Example: Wild B8</a:t>
            </a:r>
          </a:p>
          <a:p>
            <a:endParaRPr lang="en-US" dirty="0"/>
          </a:p>
        </p:txBody>
      </p:sp>
      <p:sp>
        <p:nvSpPr>
          <p:cNvPr id="3" name="Title 2"/>
          <p:cNvSpPr>
            <a:spLocks noGrp="1"/>
          </p:cNvSpPr>
          <p:nvPr>
            <p:ph type="title"/>
          </p:nvPr>
        </p:nvSpPr>
        <p:spPr>
          <a:xfrm>
            <a:off x="457200" y="228600"/>
            <a:ext cx="8229600" cy="715962"/>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Parts of Mechanical Projection Plotters</a:t>
            </a:r>
          </a:p>
        </p:txBody>
      </p:sp>
      <p:pic>
        <p:nvPicPr>
          <p:cNvPr id="4" name="Picture 3"/>
          <p:cNvPicPr>
            <a:picLocks noChangeAspect="1"/>
          </p:cNvPicPr>
          <p:nvPr/>
        </p:nvPicPr>
        <p:blipFill>
          <a:blip r:embed="rId2"/>
          <a:stretch>
            <a:fillRect/>
          </a:stretch>
        </p:blipFill>
        <p:spPr>
          <a:xfrm>
            <a:off x="1408331" y="1524000"/>
            <a:ext cx="7502001" cy="5029200"/>
          </a:xfrm>
          <a:prstGeom prst="rect">
            <a:avLst/>
          </a:prstGeom>
        </p:spPr>
      </p:pic>
    </p:spTree>
    <p:extLst>
      <p:ext uri="{BB962C8B-B14F-4D97-AF65-F5344CB8AC3E}">
        <p14:creationId xmlns:p14="http://schemas.microsoft.com/office/powerpoint/2010/main" val="69722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err="1">
                <a:latin typeface="Times New Roman" panose="02020603050405020304" pitchFamily="18" charset="0"/>
                <a:cs typeface="Times New Roman" panose="02020603050405020304" pitchFamily="18" charset="0"/>
              </a:rPr>
              <a:t>Diapositives</a:t>
            </a:r>
            <a:r>
              <a:rPr lang="en-US" sz="2800" dirty="0">
                <a:latin typeface="Times New Roman" panose="02020603050405020304" pitchFamily="18" charset="0"/>
                <a:cs typeface="Times New Roman" panose="02020603050405020304" pitchFamily="18" charset="0"/>
              </a:rPr>
              <a:t> are placed in carriers and illuminated from above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Space rods are free to rotate about gimbal joints: O’ and O” and can slide up and down through joints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Model air base defined by O’O” model base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Joints are fixed in position except their spacing can be changed (base length)</a:t>
            </a:r>
          </a:p>
        </p:txBody>
      </p:sp>
      <p:sp>
        <p:nvSpPr>
          <p:cNvPr id="3" name="Title 2"/>
          <p:cNvSpPr>
            <a:spLocks noGrp="1"/>
          </p:cNvSpPr>
          <p:nvPr>
            <p:ph type="title"/>
          </p:nvPr>
        </p:nvSpPr>
        <p:spPr>
          <a:xfrm>
            <a:off x="457200" y="274638"/>
            <a:ext cx="8229600" cy="944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Mechanical Projection Plotters</a:t>
            </a:r>
          </a:p>
        </p:txBody>
      </p:sp>
    </p:spTree>
    <p:extLst>
      <p:ext uri="{BB962C8B-B14F-4D97-AF65-F5344CB8AC3E}">
        <p14:creationId xmlns:p14="http://schemas.microsoft.com/office/powerpoint/2010/main" val="271990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95500" y="1600200"/>
            <a:ext cx="6186714" cy="4191000"/>
          </a:xfrm>
          <a:prstGeom prst="rect">
            <a:avLst/>
          </a:prstGeom>
        </p:spPr>
      </p:pic>
      <p:sp>
        <p:nvSpPr>
          <p:cNvPr id="3" name="Title 2"/>
          <p:cNvSpPr>
            <a:spLocks noGrp="1"/>
          </p:cNvSpPr>
          <p:nvPr>
            <p:ph type="title"/>
          </p:nvPr>
        </p:nvSpPr>
        <p:spPr>
          <a:xfrm>
            <a:off x="457200" y="274638"/>
            <a:ext cx="8229600" cy="639762"/>
          </a:xfrm>
        </p:spPr>
        <p:txBody>
          <a:bodyPr>
            <a:no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Mechanical Projection Plotter</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Wild B8-S</a:t>
            </a:r>
          </a:p>
        </p:txBody>
      </p:sp>
    </p:spTree>
    <p:extLst>
      <p:ext uri="{BB962C8B-B14F-4D97-AF65-F5344CB8AC3E}">
        <p14:creationId xmlns:p14="http://schemas.microsoft.com/office/powerpoint/2010/main" val="182883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160" y="609600"/>
            <a:ext cx="8374039" cy="5778691"/>
          </a:xfrm>
        </p:spPr>
        <p:txBody>
          <a:bodyPr>
            <a:noAutofit/>
          </a:bodyPr>
          <a:lstStyle/>
          <a:p>
            <a:r>
              <a:rPr lang="en-US" sz="2800" dirty="0">
                <a:latin typeface="Times New Roman" panose="02020603050405020304" pitchFamily="18" charset="0"/>
                <a:cs typeface="Times New Roman" panose="02020603050405020304" pitchFamily="18" charset="0"/>
              </a:rPr>
              <a:t>Development became possible with advances in computers, </a:t>
            </a:r>
          </a:p>
          <a:p>
            <a:r>
              <a:rPr lang="en-US" sz="2800" dirty="0">
                <a:latin typeface="Times New Roman" panose="02020603050405020304" pitchFamily="18" charset="0"/>
                <a:cs typeface="Times New Roman" panose="02020603050405020304" pitchFamily="18" charset="0"/>
              </a:rPr>
              <a:t>digital encoders and servo-systems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Exact Mathematical Models define the Stereo-model</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Precisely measure x and y photo coordinates on both photos of a stereo-pair (2-3 microns)</a:t>
            </a:r>
          </a:p>
          <a:p>
            <a:pPr marL="109728" indent="0">
              <a:buNone/>
            </a:pPr>
            <a:endParaRPr lang="en-US" sz="2800"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Can be used for preparing maps, photo mosaics and digital models from unlimited focal length and tilted photos</a:t>
            </a:r>
          </a:p>
        </p:txBody>
      </p:sp>
      <p:sp>
        <p:nvSpPr>
          <p:cNvPr id="3" name="Title 2"/>
          <p:cNvSpPr>
            <a:spLocks noGrp="1"/>
          </p:cNvSpPr>
          <p:nvPr>
            <p:ph type="title"/>
          </p:nvPr>
        </p:nvSpPr>
        <p:spPr>
          <a:xfrm>
            <a:off x="452650" y="37531"/>
            <a:ext cx="8229600" cy="487362"/>
          </a:xfrm>
        </p:spPr>
        <p:txBody>
          <a:bodyPr>
            <a:noAutofit/>
          </a:bodyPr>
          <a:lstStyle/>
          <a:p>
            <a:pPr algn="ctr"/>
            <a:r>
              <a:rPr lang="en-US" sz="2800" dirty="0">
                <a:solidFill>
                  <a:srgbClr val="FF0000"/>
                </a:solidFill>
                <a:effectLst/>
                <a:latin typeface="Times New Roman" panose="02020603050405020304" pitchFamily="18" charset="0"/>
                <a:cs typeface="Times New Roman" panose="02020603050405020304" pitchFamily="18" charset="0"/>
              </a:rPr>
              <a:t>Analytical Plotters</a:t>
            </a:r>
          </a:p>
        </p:txBody>
      </p:sp>
    </p:spTree>
    <p:extLst>
      <p:ext uri="{BB962C8B-B14F-4D97-AF65-F5344CB8AC3E}">
        <p14:creationId xmlns:p14="http://schemas.microsoft.com/office/powerpoint/2010/main" val="168631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82000" cy="5245291"/>
          </a:xfrm>
        </p:spPr>
        <p:txBody>
          <a:bodyPr>
            <a:normAutofit fontScale="92500"/>
          </a:bodyPr>
          <a:lstStyle/>
          <a:p>
            <a:r>
              <a:rPr lang="en-US" sz="2600" dirty="0">
                <a:latin typeface="Times New Roman" panose="02020603050405020304" pitchFamily="18" charset="0"/>
                <a:cs typeface="Times New Roman" panose="02020603050405020304" pitchFamily="18" charset="0"/>
              </a:rPr>
              <a:t>The </a:t>
            </a:r>
            <a:r>
              <a:rPr lang="en-US" sz="2600" b="1" dirty="0">
                <a:latin typeface="Times New Roman" panose="02020603050405020304" pitchFamily="18" charset="0"/>
                <a:cs typeface="Times New Roman" panose="02020603050405020304" pitchFamily="18" charset="0"/>
              </a:rPr>
              <a:t>analytical stereo-plotter</a:t>
            </a:r>
            <a:r>
              <a:rPr lang="en-US" sz="2600" dirty="0">
                <a:latin typeface="Times New Roman" panose="02020603050405020304" pitchFamily="18" charset="0"/>
                <a:cs typeface="Times New Roman" panose="02020603050405020304" pitchFamily="18" charset="0"/>
              </a:rPr>
              <a:t> became a popular machine of choice </a:t>
            </a:r>
            <a:r>
              <a:rPr lang="en-US" sz="2600" dirty="0">
                <a:latin typeface="Times New Roman" panose="02020603050405020304" pitchFamily="18" charset="0"/>
                <a:cs typeface="Times New Roman" panose="02020603050405020304" pitchFamily="18" charset="0"/>
                <a:hlinkClick r:id="rId2" tooltip="Photogrammetry"/>
              </a:rPr>
              <a:t>photogrammetry</a:t>
            </a:r>
            <a:r>
              <a:rPr lang="en-US" sz="2600" dirty="0">
                <a:latin typeface="Times New Roman" panose="02020603050405020304" pitchFamily="18" charset="0"/>
                <a:cs typeface="Times New Roman" panose="02020603050405020304" pitchFamily="18" charset="0"/>
              </a:rPr>
              <a:t> since the late 1960s to 1970s.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Computers allowed orientation and precise calculations that ensure additional accurate output instead of approximations. </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Analytical stereo-plotters edged out their analog predecessors and became the primary method of acquiring </a:t>
            </a:r>
            <a:r>
              <a:rPr lang="en-US" sz="2600" dirty="0">
                <a:latin typeface="Times New Roman" panose="02020603050405020304" pitchFamily="18" charset="0"/>
                <a:cs typeface="Times New Roman" panose="02020603050405020304" pitchFamily="18" charset="0"/>
                <a:hlinkClick r:id="rId3" tooltip="Elevation"/>
              </a:rPr>
              <a:t>elevation</a:t>
            </a:r>
            <a:r>
              <a:rPr lang="en-US" sz="2600" dirty="0">
                <a:latin typeface="Times New Roman" panose="02020603050405020304" pitchFamily="18" charset="0"/>
                <a:cs typeface="Times New Roman" panose="02020603050405020304" pitchFamily="18" charset="0"/>
              </a:rPr>
              <a:t> data from </a:t>
            </a:r>
            <a:r>
              <a:rPr lang="en-US" sz="2600" dirty="0">
                <a:latin typeface="Times New Roman" panose="02020603050405020304" pitchFamily="18" charset="0"/>
                <a:cs typeface="Times New Roman" panose="02020603050405020304" pitchFamily="18" charset="0"/>
                <a:hlinkClick r:id="rId4" tooltip="Stereoscopy"/>
              </a:rPr>
              <a:t>stereo photographs</a:t>
            </a:r>
            <a:r>
              <a:rPr lang="en-US" sz="2600" dirty="0">
                <a:latin typeface="Times New Roman" panose="02020603050405020304" pitchFamily="18" charset="0"/>
                <a:cs typeface="Times New Roman" panose="02020603050405020304" pitchFamily="18" charset="0"/>
              </a:rPr>
              <a:t>.</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Analytical stereo-plotters use a mathematical projection based on the </a:t>
            </a:r>
            <a:r>
              <a:rPr lang="en-US" sz="2600" dirty="0">
                <a:latin typeface="Times New Roman" panose="02020603050405020304" pitchFamily="18" charset="0"/>
                <a:cs typeface="Times New Roman" panose="02020603050405020304" pitchFamily="18" charset="0"/>
                <a:hlinkClick r:id="rId5" tooltip="Collinearity equation"/>
              </a:rPr>
              <a:t>co-linearity</a:t>
            </a:r>
            <a:r>
              <a:rPr lang="en-US" sz="2600" dirty="0">
                <a:latin typeface="Times New Roman" panose="02020603050405020304" pitchFamily="18" charset="0"/>
                <a:cs typeface="Times New Roman" panose="02020603050405020304" pitchFamily="18" charset="0"/>
              </a:rPr>
              <a:t> (two vectors pointing in the same direction) equation model, course SE 422.</a:t>
            </a:r>
          </a:p>
          <a:p>
            <a:endParaRPr lang="en-US" dirty="0"/>
          </a:p>
        </p:txBody>
      </p:sp>
      <p:sp>
        <p:nvSpPr>
          <p:cNvPr id="3" name="Title 2"/>
          <p:cNvSpPr>
            <a:spLocks noGrp="1"/>
          </p:cNvSpPr>
          <p:nvPr>
            <p:ph type="title"/>
          </p:nvPr>
        </p:nvSpPr>
        <p:spPr>
          <a:xfrm>
            <a:off x="457200" y="274638"/>
            <a:ext cx="8229600" cy="487362"/>
          </a:xfrm>
        </p:spPr>
        <p:txBody>
          <a:bodyPr>
            <a:noAutofit/>
          </a:bodyPr>
          <a:lstStyle/>
          <a:p>
            <a:pPr algn="ctr"/>
            <a:r>
              <a:rPr lang="en-US" sz="2800" dirty="0">
                <a:solidFill>
                  <a:srgbClr val="FF0000"/>
                </a:solidFill>
                <a:effectLst/>
                <a:latin typeface="Times New Roman" panose="02020603050405020304" pitchFamily="18" charset="0"/>
                <a:cs typeface="Times New Roman" panose="02020603050405020304" pitchFamily="18" charset="0"/>
              </a:rPr>
              <a:t>Analytical Plotters</a:t>
            </a:r>
          </a:p>
        </p:txBody>
      </p:sp>
    </p:spTree>
    <p:extLst>
      <p:ext uri="{BB962C8B-B14F-4D97-AF65-F5344CB8AC3E}">
        <p14:creationId xmlns:p14="http://schemas.microsoft.com/office/powerpoint/2010/main" val="330443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sz="2800" dirty="0">
                <a:latin typeface="Times New Roman" panose="02020603050405020304" pitchFamily="18" charset="0"/>
                <a:cs typeface="Times New Roman" panose="02020603050405020304" pitchFamily="18" charset="0"/>
              </a:rPr>
              <a:t>All analytical plotters have the following common components:</a:t>
            </a:r>
          </a:p>
          <a:p>
            <a:endParaRPr lang="en-US" dirty="0"/>
          </a:p>
          <a:p>
            <a:endParaRPr lang="en-US" dirty="0"/>
          </a:p>
        </p:txBody>
      </p:sp>
      <p:sp>
        <p:nvSpPr>
          <p:cNvPr id="3" name="Title 2"/>
          <p:cNvSpPr>
            <a:spLocks noGrp="1"/>
          </p:cNvSpPr>
          <p:nvPr>
            <p:ph type="title"/>
          </p:nvPr>
        </p:nvSpPr>
        <p:spPr>
          <a:xfrm>
            <a:off x="457200" y="274638"/>
            <a:ext cx="8229600" cy="8683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Components of Analytical Plotter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4973731" cy="377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234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1602926"/>
            <a:ext cx="3124200" cy="2449272"/>
          </a:xfrm>
          <a:prstGeom prst="rect">
            <a:avLst/>
          </a:prstGeom>
        </p:spPr>
      </p:pic>
      <p:sp>
        <p:nvSpPr>
          <p:cNvPr id="3" name="Title 2"/>
          <p:cNvSpPr>
            <a:spLocks noGrp="1"/>
          </p:cNvSpPr>
          <p:nvPr>
            <p:ph type="title"/>
          </p:nvPr>
        </p:nvSpPr>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Analytical Plotters Models</a:t>
            </a:r>
          </a:p>
        </p:txBody>
      </p:sp>
      <p:pic>
        <p:nvPicPr>
          <p:cNvPr id="5" name="Picture 4"/>
          <p:cNvPicPr>
            <a:picLocks noChangeAspect="1"/>
          </p:cNvPicPr>
          <p:nvPr/>
        </p:nvPicPr>
        <p:blipFill>
          <a:blip r:embed="rId3"/>
          <a:stretch>
            <a:fillRect/>
          </a:stretch>
        </p:blipFill>
        <p:spPr>
          <a:xfrm>
            <a:off x="4876801" y="1794515"/>
            <a:ext cx="3904716" cy="2245173"/>
          </a:xfrm>
          <a:prstGeom prst="rect">
            <a:avLst/>
          </a:prstGeom>
        </p:spPr>
      </p:pic>
      <p:sp>
        <p:nvSpPr>
          <p:cNvPr id="6" name="Rectangle 5"/>
          <p:cNvSpPr/>
          <p:nvPr/>
        </p:nvSpPr>
        <p:spPr>
          <a:xfrm>
            <a:off x="6096000" y="4416565"/>
            <a:ext cx="1634294" cy="461665"/>
          </a:xfrm>
          <a:prstGeom prst="rect">
            <a:avLst/>
          </a:prstGeom>
        </p:spPr>
        <p:txBody>
          <a:bodyPr wrap="none">
            <a:spAutoFit/>
          </a:bodyPr>
          <a:lstStyle/>
          <a:p>
            <a:r>
              <a:rPr lang="en-US" sz="2400" b="1" dirty="0">
                <a:latin typeface="Garamond-Bold"/>
              </a:rPr>
              <a:t>Wild BC-1</a:t>
            </a:r>
            <a:endParaRPr lang="en-US" dirty="0"/>
          </a:p>
        </p:txBody>
      </p:sp>
      <p:sp>
        <p:nvSpPr>
          <p:cNvPr id="7" name="Rectangle 6"/>
          <p:cNvSpPr/>
          <p:nvPr/>
        </p:nvSpPr>
        <p:spPr>
          <a:xfrm>
            <a:off x="1802897" y="4429075"/>
            <a:ext cx="1804405" cy="646331"/>
          </a:xfrm>
          <a:prstGeom prst="rect">
            <a:avLst/>
          </a:prstGeom>
        </p:spPr>
        <p:txBody>
          <a:bodyPr wrap="none">
            <a:spAutoFit/>
          </a:bodyPr>
          <a:lstStyle/>
          <a:p>
            <a:r>
              <a:rPr lang="en-US" sz="2800" b="1" dirty="0">
                <a:latin typeface="Calibri-Bold"/>
              </a:rPr>
              <a:t>Zeiss </a:t>
            </a:r>
            <a:r>
              <a:rPr lang="en-US" sz="3600" dirty="0">
                <a:latin typeface="Calibri" panose="020F0502020204030204" pitchFamily="34" charset="0"/>
              </a:rPr>
              <a:t>P‐3</a:t>
            </a:r>
            <a:endParaRPr lang="en-US" dirty="0"/>
          </a:p>
        </p:txBody>
      </p:sp>
      <p:sp>
        <p:nvSpPr>
          <p:cNvPr id="8" name="Rectangle 7"/>
          <p:cNvSpPr/>
          <p:nvPr/>
        </p:nvSpPr>
        <p:spPr>
          <a:xfrm>
            <a:off x="1600201" y="5075406"/>
            <a:ext cx="69342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Analytical approaches have demonstrated efficiency in term of costs, accuracy and time</a:t>
            </a:r>
            <a:r>
              <a:rPr lang="en-US" dirty="0"/>
              <a:t>.</a:t>
            </a:r>
          </a:p>
        </p:txBody>
      </p:sp>
    </p:spTree>
    <p:extLst>
      <p:ext uri="{BB962C8B-B14F-4D97-AF65-F5344CB8AC3E}">
        <p14:creationId xmlns:p14="http://schemas.microsoft.com/office/powerpoint/2010/main" val="322670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r>
              <a:rPr lang="en-US" sz="2400" dirty="0">
                <a:latin typeface="Times New Roman" panose="02020603050405020304" pitchFamily="18" charset="0"/>
                <a:cs typeface="Times New Roman" panose="02020603050405020304" pitchFamily="18" charset="0"/>
              </a:rPr>
              <a:t>For measuring photo coordinates and parallax (x, y, dx, </a:t>
            </a:r>
            <a:r>
              <a:rPr lang="en-US" sz="2400" dirty="0" err="1">
                <a:latin typeface="Times New Roman" panose="02020603050405020304" pitchFamily="18" charset="0"/>
                <a:cs typeface="Times New Roman" panose="02020603050405020304" pitchFamily="18" charset="0"/>
              </a:rPr>
              <a:t>dy</a:t>
            </a:r>
            <a:r>
              <a:rPr lang="en-US" sz="2400" dirty="0">
                <a:latin typeface="Times New Roman" panose="02020603050405020304" pitchFamily="18" charset="0"/>
                <a:cs typeface="Times New Roman" panose="02020603050405020304" pitchFamily="18" charset="0"/>
              </a:rPr>
              <a:t>) on images of overlapping photos</a:t>
            </a:r>
            <a:r>
              <a:rPr lang="ar-S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(left and right photos).</a:t>
            </a:r>
          </a:p>
          <a:p>
            <a:r>
              <a:rPr lang="ar-S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has two carriages to carry photos, binocular for viewing and hand-wheels for moving floating marks.  </a:t>
            </a:r>
          </a:p>
          <a:p>
            <a:endParaRPr lang="en-US" dirty="0"/>
          </a:p>
          <a:p>
            <a:endParaRPr lang="en-US" dirty="0"/>
          </a:p>
          <a:p>
            <a:endParaRPr lang="en-US" dirty="0"/>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3" name="Title 2"/>
          <p:cNvSpPr>
            <a:spLocks noGrp="1"/>
          </p:cNvSpPr>
          <p:nvPr>
            <p:ph type="title"/>
          </p:nvPr>
        </p:nvSpPr>
        <p:spPr>
          <a:xfrm>
            <a:off x="457200" y="274638"/>
            <a:ext cx="8229600" cy="487362"/>
          </a:xfrm>
        </p:spPr>
        <p:txBody>
          <a:bodyPr>
            <a:no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Stereo comparator</a:t>
            </a:r>
          </a:p>
        </p:txBody>
      </p:sp>
      <p:pic>
        <p:nvPicPr>
          <p:cNvPr id="4" name="Picture 3"/>
          <p:cNvPicPr>
            <a:picLocks noChangeAspect="1"/>
          </p:cNvPicPr>
          <p:nvPr/>
        </p:nvPicPr>
        <p:blipFill>
          <a:blip r:embed="rId2"/>
          <a:stretch>
            <a:fillRect/>
          </a:stretch>
        </p:blipFill>
        <p:spPr>
          <a:xfrm>
            <a:off x="1295400" y="2819400"/>
            <a:ext cx="6914866" cy="3048000"/>
          </a:xfrm>
          <a:prstGeom prst="rect">
            <a:avLst/>
          </a:prstGeom>
        </p:spPr>
      </p:pic>
    </p:spTree>
    <p:extLst>
      <p:ext uri="{BB962C8B-B14F-4D97-AF65-F5344CB8AC3E}">
        <p14:creationId xmlns:p14="http://schemas.microsoft.com/office/powerpoint/2010/main" val="2687645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5334000"/>
          </a:xfrm>
        </p:spPr>
        <p:txBody>
          <a:bodyPr>
            <a:normAutofit/>
          </a:bodyPr>
          <a:lstStyle/>
          <a:p>
            <a:r>
              <a:rPr lang="en-US" sz="2400" dirty="0">
                <a:latin typeface="Times New Roman" panose="02020603050405020304" pitchFamily="18" charset="0"/>
                <a:cs typeface="Times New Roman" panose="02020603050405020304" pitchFamily="18" charset="0"/>
              </a:rPr>
              <a:t>Analytical Plotters have the following advantages over analogue plotters:</a:t>
            </a:r>
          </a:p>
          <a:p>
            <a:r>
              <a:rPr lang="en-US" sz="2400" dirty="0">
                <a:latin typeface="Times New Roman" panose="02020603050405020304" pitchFamily="18" charset="0"/>
                <a:cs typeface="Times New Roman" panose="02020603050405020304" pitchFamily="18" charset="0"/>
              </a:rPr>
              <a:t>- Optical and mechanical errors from light rays and mechanical space rods are </a:t>
            </a:r>
            <a:r>
              <a:rPr lang="en-US" sz="2400" b="1" u="sng" dirty="0">
                <a:solidFill>
                  <a:srgbClr val="FF0000"/>
                </a:solidFill>
                <a:latin typeface="Times New Roman" panose="02020603050405020304" pitchFamily="18" charset="0"/>
                <a:cs typeface="Times New Roman" panose="02020603050405020304" pitchFamily="18" charset="0"/>
              </a:rPr>
              <a:t>not introduced, </a:t>
            </a:r>
            <a:r>
              <a:rPr lang="en-US" sz="2400" dirty="0">
                <a:latin typeface="Times New Roman" panose="02020603050405020304" pitchFamily="18" charset="0"/>
                <a:cs typeface="Times New Roman" panose="02020603050405020304" pitchFamily="18" charset="0"/>
              </a:rPr>
              <a:t>with image measuring accuracy up to 2 micrometers</a:t>
            </a:r>
          </a:p>
          <a:p>
            <a:endParaRPr lang="en-US" sz="2400" b="1" u="sng"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They can </a:t>
            </a:r>
            <a:r>
              <a:rPr lang="en-US" sz="2400" b="1" u="sng" dirty="0">
                <a:solidFill>
                  <a:srgbClr val="FF0000"/>
                </a:solidFill>
                <a:latin typeface="Times New Roman" panose="02020603050405020304" pitchFamily="18" charset="0"/>
                <a:cs typeface="Times New Roman" panose="02020603050405020304" pitchFamily="18" charset="0"/>
              </a:rPr>
              <a:t>correct </a:t>
            </a:r>
            <a:r>
              <a:rPr lang="en-US" sz="2400" dirty="0">
                <a:latin typeface="Times New Roman" panose="02020603050405020304" pitchFamily="18" charset="0"/>
                <a:cs typeface="Times New Roman" panose="02020603050405020304" pitchFamily="18" charset="0"/>
              </a:rPr>
              <a:t>any combination of systematic errors (lens distortion, shrinkage, refraction, earth curvature)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Redundant observations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least squares </a:t>
            </a:r>
            <a:r>
              <a:rPr lang="en-US" sz="2400" dirty="0">
                <a:latin typeface="Times New Roman" panose="02020603050405020304" pitchFamily="18" charset="0"/>
                <a:cs typeface="Times New Roman" panose="02020603050405020304" pitchFamily="18" charset="0"/>
              </a:rPr>
              <a:t>can be used.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Any </a:t>
            </a:r>
            <a:r>
              <a:rPr lang="en-US" sz="2400" b="1" u="sng" dirty="0">
                <a:solidFill>
                  <a:srgbClr val="FF0000"/>
                </a:solidFill>
                <a:latin typeface="Times New Roman" panose="02020603050405020304" pitchFamily="18" charset="0"/>
                <a:cs typeface="Times New Roman" panose="02020603050405020304" pitchFamily="18" charset="0"/>
              </a:rPr>
              <a:t>form of photography can be </a:t>
            </a:r>
            <a:r>
              <a:rPr lang="en-US" sz="2400" b="1" u="sng" dirty="0" err="1">
                <a:solidFill>
                  <a:srgbClr val="FF0000"/>
                </a:solidFill>
                <a:latin typeface="Times New Roman" panose="02020603050405020304" pitchFamily="18" charset="0"/>
                <a:cs typeface="Times New Roman" panose="02020603050405020304" pitchFamily="18" charset="0"/>
              </a:rPr>
              <a:t>accomodated</a:t>
            </a:r>
            <a:r>
              <a:rPr lang="en-US" sz="2400" dirty="0">
                <a:latin typeface="Times New Roman" panose="02020603050405020304" pitchFamily="18" charset="0"/>
                <a:cs typeface="Times New Roman" panose="02020603050405020304" pitchFamily="18" charset="0"/>
              </a:rPr>
              <a:t>: tilted, oblique, terrestrial, very long focal length, etc.</a:t>
            </a:r>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7030A0"/>
                </a:solidFill>
                <a:latin typeface="Times New Roman" panose="02020603050405020304" pitchFamily="18" charset="0"/>
                <a:cs typeface="Times New Roman" panose="02020603050405020304" pitchFamily="18" charset="0"/>
              </a:rPr>
              <a:t>Analytical versus Analogue Plotters</a:t>
            </a:r>
          </a:p>
        </p:txBody>
      </p:sp>
    </p:spTree>
    <p:extLst>
      <p:ext uri="{BB962C8B-B14F-4D97-AF65-F5344CB8AC3E}">
        <p14:creationId xmlns:p14="http://schemas.microsoft.com/office/powerpoint/2010/main" val="418660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867400"/>
          </a:xfrm>
        </p:spPr>
        <p:txBody>
          <a:bodyPr/>
          <a:lstStyle/>
          <a:p>
            <a:r>
              <a:rPr lang="en-US" sz="2400" dirty="0">
                <a:latin typeface="Times New Roman" panose="02020603050405020304" pitchFamily="18" charset="0"/>
                <a:cs typeface="Times New Roman" panose="02020603050405020304" pitchFamily="18" charset="0"/>
              </a:rPr>
              <a:t>Digital photogrammetric workstations are now replacing previous stereo plotters. </a:t>
            </a:r>
          </a:p>
          <a:p>
            <a:r>
              <a:rPr lang="en-US" sz="2400" dirty="0">
                <a:latin typeface="Times New Roman" panose="02020603050405020304" pitchFamily="18" charset="0"/>
                <a:cs typeface="Times New Roman" panose="02020603050405020304" pitchFamily="18" charset="0"/>
              </a:rPr>
              <a:t>Digital (softcopy) photos are used. The viewing system of digital stereo plotters may be either: anaglyph, polarization or shuttering in combination with appropriate glasses. </a:t>
            </a:r>
          </a:p>
          <a:p>
            <a:endParaRPr lang="en-US" dirty="0"/>
          </a:p>
        </p:txBody>
      </p:sp>
      <p:sp>
        <p:nvSpPr>
          <p:cNvPr id="3" name="Title 2"/>
          <p:cNvSpPr>
            <a:spLocks noGrp="1"/>
          </p:cNvSpPr>
          <p:nvPr>
            <p:ph type="title"/>
          </p:nvPr>
        </p:nvSpPr>
        <p:spPr>
          <a:xfrm>
            <a:off x="483358" y="152400"/>
            <a:ext cx="8229600" cy="686535"/>
          </a:xfrm>
        </p:spPr>
        <p:txBody>
          <a:bodyPr>
            <a:no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Digital Photogrammetric</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Workstation</a:t>
            </a:r>
          </a:p>
        </p:txBody>
      </p:sp>
      <p:pic>
        <p:nvPicPr>
          <p:cNvPr id="4" name="Picture 3"/>
          <p:cNvPicPr>
            <a:picLocks noChangeAspect="1"/>
          </p:cNvPicPr>
          <p:nvPr/>
        </p:nvPicPr>
        <p:blipFill>
          <a:blip r:embed="rId2"/>
          <a:stretch>
            <a:fillRect/>
          </a:stretch>
        </p:blipFill>
        <p:spPr>
          <a:xfrm>
            <a:off x="2514600" y="3124200"/>
            <a:ext cx="4395581" cy="3293518"/>
          </a:xfrm>
          <a:prstGeom prst="rect">
            <a:avLst/>
          </a:prstGeom>
        </p:spPr>
      </p:pic>
    </p:spTree>
    <p:extLst>
      <p:ext uri="{BB962C8B-B14F-4D97-AF65-F5344CB8AC3E}">
        <p14:creationId xmlns:p14="http://schemas.microsoft.com/office/powerpoint/2010/main" val="167789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Digital</a:t>
            </a:r>
            <a:r>
              <a:rPr lang="en-US" sz="2800" dirty="0">
                <a:latin typeface="Times New Roman" panose="02020603050405020304" pitchFamily="18" charset="0"/>
                <a:cs typeface="Times New Roman" panose="02020603050405020304" pitchFamily="18" charset="0"/>
              </a:rPr>
              <a:t> stereo plotters have become more and more common because they have the distinct advantage that there are no mechanical or moving parts, except for the scanner.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 further advantage is that image </a:t>
            </a:r>
            <a:r>
              <a:rPr lang="en-US" sz="2800" dirty="0">
                <a:solidFill>
                  <a:srgbClr val="0000FF"/>
                </a:solidFill>
                <a:latin typeface="Times New Roman" panose="02020603050405020304" pitchFamily="18" charset="0"/>
                <a:cs typeface="Times New Roman" panose="02020603050405020304" pitchFamily="18" charset="0"/>
              </a:rPr>
              <a:t>processing techniques </a:t>
            </a:r>
            <a:r>
              <a:rPr lang="en-US" sz="2800" dirty="0">
                <a:latin typeface="Times New Roman" panose="02020603050405020304" pitchFamily="18" charset="0"/>
                <a:cs typeface="Times New Roman" panose="02020603050405020304" pitchFamily="18" charset="0"/>
              </a:rPr>
              <a:t>can be used to enhance or otherwise manipulate the digital images either prior to or after photogrammetric analysis.</a:t>
            </a: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Digital Plotters</a:t>
            </a:r>
          </a:p>
        </p:txBody>
      </p:sp>
    </p:spTree>
    <p:extLst>
      <p:ext uri="{BB962C8B-B14F-4D97-AF65-F5344CB8AC3E}">
        <p14:creationId xmlns:p14="http://schemas.microsoft.com/office/powerpoint/2010/main" val="81382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940491"/>
          </a:xfrm>
        </p:spPr>
        <p:txBody>
          <a:bodyPr/>
          <a:lstStyle/>
          <a:p>
            <a:r>
              <a:rPr lang="en-US" sz="2800" dirty="0">
                <a:latin typeface="Times New Roman" panose="02020603050405020304" pitchFamily="18" charset="0"/>
                <a:cs typeface="Times New Roman" panose="02020603050405020304" pitchFamily="18" charset="0"/>
              </a:rPr>
              <a:t>The objective of orientation is to transform</a:t>
            </a:r>
          </a:p>
          <a:p>
            <a:r>
              <a:rPr lang="en-US" sz="2800" dirty="0">
                <a:latin typeface="Times New Roman" panose="02020603050405020304" pitchFamily="18" charset="0"/>
                <a:cs typeface="Times New Roman" panose="02020603050405020304" pitchFamily="18" charset="0"/>
              </a:rPr>
              <a:t>centrally projected images into a three-dimensional</a:t>
            </a:r>
          </a:p>
          <a:p>
            <a:r>
              <a:rPr lang="en-US" sz="2800" dirty="0">
                <a:latin typeface="Times New Roman" panose="02020603050405020304" pitchFamily="18" charset="0"/>
                <a:cs typeface="Times New Roman" panose="02020603050405020304" pitchFamily="18" charset="0"/>
              </a:rPr>
              <a:t>model, which we can use to plot an orthogonal map.</a:t>
            </a:r>
          </a:p>
          <a:p>
            <a:r>
              <a:rPr lang="en-US" sz="2800" dirty="0">
                <a:latin typeface="Times New Roman" panose="02020603050405020304" pitchFamily="18" charset="0"/>
                <a:cs typeface="Times New Roman" panose="02020603050405020304" pitchFamily="18" charset="0"/>
              </a:rPr>
              <a:t>• Steps of Orientation are:</a:t>
            </a:r>
          </a:p>
          <a:p>
            <a:r>
              <a:rPr lang="en-US" sz="2800" dirty="0">
                <a:latin typeface="Times New Roman" panose="02020603050405020304" pitchFamily="18" charset="0"/>
                <a:cs typeface="Times New Roman" panose="02020603050405020304" pitchFamily="18" charset="0"/>
              </a:rPr>
              <a:t>– Interior orientation</a:t>
            </a:r>
          </a:p>
          <a:p>
            <a:r>
              <a:rPr lang="en-US" sz="2800" dirty="0">
                <a:latin typeface="Times New Roman" panose="02020603050405020304" pitchFamily="18" charset="0"/>
                <a:cs typeface="Times New Roman" panose="02020603050405020304" pitchFamily="18" charset="0"/>
              </a:rPr>
              <a:t>– Relative orientation    </a:t>
            </a:r>
          </a:p>
          <a:p>
            <a:r>
              <a:rPr lang="en-US" sz="2800" dirty="0">
                <a:latin typeface="Times New Roman" panose="02020603050405020304" pitchFamily="18" charset="0"/>
                <a:cs typeface="Times New Roman" panose="02020603050405020304" pitchFamily="18" charset="0"/>
              </a:rPr>
              <a:t>– Absolute orientation</a:t>
            </a:r>
          </a:p>
        </p:txBody>
      </p:sp>
      <p:sp>
        <p:nvSpPr>
          <p:cNvPr id="3" name="Title 2"/>
          <p:cNvSpPr>
            <a:spLocks noGrp="1"/>
          </p:cNvSpPr>
          <p:nvPr>
            <p:ph type="title"/>
          </p:nvPr>
        </p:nvSpPr>
        <p:spPr>
          <a:xfrm>
            <a:off x="457200" y="228600"/>
            <a:ext cx="8229600" cy="7159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Orientation of Photo Pairs</a:t>
            </a:r>
          </a:p>
        </p:txBody>
      </p:sp>
      <p:pic>
        <p:nvPicPr>
          <p:cNvPr id="4" name="Picture 3"/>
          <p:cNvPicPr>
            <a:picLocks noChangeAspect="1"/>
          </p:cNvPicPr>
          <p:nvPr/>
        </p:nvPicPr>
        <p:blipFill>
          <a:blip r:embed="rId2"/>
          <a:stretch>
            <a:fillRect/>
          </a:stretch>
        </p:blipFill>
        <p:spPr>
          <a:xfrm>
            <a:off x="4369240" y="3429000"/>
            <a:ext cx="4322109" cy="2921719"/>
          </a:xfrm>
          <a:prstGeom prst="rect">
            <a:avLst/>
          </a:prstGeom>
        </p:spPr>
      </p:pic>
    </p:spTree>
    <p:extLst>
      <p:ext uri="{BB962C8B-B14F-4D97-AF65-F5344CB8AC3E}">
        <p14:creationId xmlns:p14="http://schemas.microsoft.com/office/powerpoint/2010/main" val="1854581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sz="2800" dirty="0">
                <a:latin typeface="Times New Roman" panose="02020603050405020304" pitchFamily="18" charset="0"/>
                <a:cs typeface="Times New Roman" panose="02020603050405020304" pitchFamily="18" charset="0"/>
              </a:rPr>
              <a:t>Objective is: to recreate the geometry of the projected rays or to duplicate exactly the geometry of the original photos.</a:t>
            </a:r>
          </a:p>
          <a:p>
            <a:r>
              <a:rPr lang="en-US" sz="2800" dirty="0">
                <a:latin typeface="Times New Roman" panose="02020603050405020304" pitchFamily="18" charset="0"/>
                <a:cs typeface="Times New Roman" panose="02020603050405020304" pitchFamily="18" charset="0"/>
              </a:rPr>
              <a:t>It is composed of Three steps: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Centering </a:t>
            </a:r>
            <a:r>
              <a:rPr lang="en-US" sz="2800" dirty="0" err="1">
                <a:latin typeface="Times New Roman" panose="02020603050405020304" pitchFamily="18" charset="0"/>
                <a:cs typeface="Times New Roman" panose="02020603050405020304" pitchFamily="18" charset="0"/>
              </a:rPr>
              <a:t>diapositives</a:t>
            </a:r>
            <a:r>
              <a:rPr lang="en-US" sz="2800" dirty="0">
                <a:latin typeface="Times New Roman" panose="02020603050405020304" pitchFamily="18" charset="0"/>
                <a:cs typeface="Times New Roman" panose="02020603050405020304" pitchFamily="18" charset="0"/>
              </a:rPr>
              <a:t> on the projectors</a:t>
            </a:r>
          </a:p>
          <a:p>
            <a:r>
              <a:rPr lang="en-US" sz="2800" dirty="0">
                <a:latin typeface="Times New Roman" panose="02020603050405020304" pitchFamily="18" charset="0"/>
                <a:cs typeface="Times New Roman" panose="02020603050405020304" pitchFamily="18" charset="0"/>
              </a:rPr>
              <a:t>2. Setting the proper principal distance in the plotter</a:t>
            </a:r>
          </a:p>
          <a:p>
            <a:r>
              <a:rPr lang="en-US" sz="2800" dirty="0">
                <a:latin typeface="Times New Roman" panose="02020603050405020304" pitchFamily="18" charset="0"/>
                <a:cs typeface="Times New Roman" panose="02020603050405020304" pitchFamily="18" charset="0"/>
              </a:rPr>
              <a:t>3. Compensation for image distortions (camera inner orientation)</a:t>
            </a:r>
          </a:p>
        </p:txBody>
      </p:sp>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B050"/>
                </a:solidFill>
                <a:latin typeface="Times New Roman" panose="02020603050405020304" pitchFamily="18" charset="0"/>
                <a:cs typeface="Times New Roman" panose="02020603050405020304" pitchFamily="18" charset="0"/>
              </a:rPr>
              <a:t>Interior Orientation</a:t>
            </a:r>
          </a:p>
        </p:txBody>
      </p:sp>
    </p:spTree>
    <p:extLst>
      <p:ext uri="{BB962C8B-B14F-4D97-AF65-F5344CB8AC3E}">
        <p14:creationId xmlns:p14="http://schemas.microsoft.com/office/powerpoint/2010/main" val="287063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sz="2800" dirty="0">
                <a:latin typeface="Calibri" panose="020F0502020204030204" pitchFamily="34" charset="0"/>
              </a:rPr>
              <a:t>Elements of Interior Orientation are:</a:t>
            </a:r>
          </a:p>
          <a:p>
            <a:r>
              <a:rPr lang="en-US" sz="2400" dirty="0">
                <a:latin typeface="Times New Roman" panose="02020603050405020304" pitchFamily="18" charset="0"/>
                <a:cs typeface="Times New Roman" panose="02020603050405020304" pitchFamily="18" charset="0"/>
              </a:rPr>
              <a:t>1. The camera focal length, </a:t>
            </a:r>
            <a:r>
              <a:rPr lang="en-US" sz="2400" i="1" dirty="0">
                <a:latin typeface="Times New Roman" panose="02020603050405020304" pitchFamily="18" charset="0"/>
                <a:cs typeface="Times New Roman" panose="02020603050405020304" pitchFamily="18" charset="0"/>
              </a:rPr>
              <a:t>f</a:t>
            </a:r>
          </a:p>
          <a:p>
            <a:r>
              <a:rPr lang="en-US" sz="2400" dirty="0">
                <a:latin typeface="Times New Roman" panose="02020603050405020304" pitchFamily="18" charset="0"/>
                <a:cs typeface="Times New Roman" panose="02020603050405020304" pitchFamily="18" charset="0"/>
              </a:rPr>
              <a:t>2. Location of the principal point with respect to</a:t>
            </a:r>
          </a:p>
          <a:p>
            <a:r>
              <a:rPr lang="en-US" sz="2400" dirty="0">
                <a:latin typeface="Times New Roman" panose="02020603050405020304" pitchFamily="18" charset="0"/>
                <a:cs typeface="Times New Roman" panose="02020603050405020304" pitchFamily="18" charset="0"/>
              </a:rPr>
              <a:t>the fiducial marks, </a:t>
            </a:r>
            <a:r>
              <a:rPr lang="en-US" sz="2400" b="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x</a:t>
            </a:r>
            <a:r>
              <a:rPr lang="en-US" sz="1800" b="1" i="1" dirty="0">
                <a:latin typeface="Times New Roman" panose="02020603050405020304" pitchFamily="18" charset="0"/>
                <a:cs typeface="Times New Roman" panose="02020603050405020304" pitchFamily="18" charset="0"/>
              </a:rPr>
              <a:t>o</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a:t>
            </a:r>
            <a:r>
              <a:rPr lang="en-US" sz="1800" b="1" i="1" dirty="0" err="1">
                <a:latin typeface="Times New Roman" panose="02020603050405020304" pitchFamily="18" charset="0"/>
                <a:cs typeface="Times New Roman" panose="02020603050405020304" pitchFamily="18" charset="0"/>
              </a:rPr>
              <a:t>o</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All distortion parameters</a:t>
            </a:r>
          </a:p>
          <a:p>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Correction for film shrinkage and expansion</a:t>
            </a:r>
          </a:p>
          <a:p>
            <a:r>
              <a:rPr lang="en-US" sz="2400" dirty="0">
                <a:latin typeface="Times New Roman" panose="02020603050405020304" pitchFamily="18" charset="0"/>
                <a:cs typeface="Times New Roman" panose="02020603050405020304" pitchFamily="18" charset="0"/>
              </a:rPr>
              <a:t>       B. Correction for lens distortion</a:t>
            </a:r>
          </a:p>
          <a:p>
            <a:r>
              <a:rPr lang="pt-BR" sz="2400" dirty="0">
                <a:latin typeface="Times New Roman" panose="02020603050405020304" pitchFamily="18" charset="0"/>
                <a:cs typeface="Times New Roman" panose="02020603050405020304" pitchFamily="18" charset="0"/>
              </a:rPr>
              <a:t>              dr = ko r + k1 r3 + k2 r5 + k3 r7 rc = r – dr</a:t>
            </a:r>
          </a:p>
          <a:p>
            <a:r>
              <a:rPr lang="en-US" sz="2400" dirty="0">
                <a:latin typeface="Times New Roman" panose="02020603050405020304" pitchFamily="18" charset="0"/>
                <a:cs typeface="Times New Roman" panose="02020603050405020304" pitchFamily="18" charset="0"/>
              </a:rPr>
              <a:t>where r is the radial distance from the principal point</a:t>
            </a:r>
          </a:p>
          <a:p>
            <a:r>
              <a:rPr lang="en-US" sz="2400" dirty="0" err="1">
                <a:latin typeface="Times New Roman" panose="02020603050405020304" pitchFamily="18" charset="0"/>
                <a:cs typeface="Times New Roman" panose="02020603050405020304" pitchFamily="18" charset="0"/>
              </a:rPr>
              <a:t>ko</a:t>
            </a:r>
            <a:r>
              <a:rPr lang="en-US" sz="2400" dirty="0">
                <a:latin typeface="Times New Roman" panose="02020603050405020304" pitchFamily="18" charset="0"/>
                <a:cs typeface="Times New Roman" panose="02020603050405020304" pitchFamily="18" charset="0"/>
              </a:rPr>
              <a:t>, k1, k2, k3 are coefficient of the polynomial</a:t>
            </a:r>
          </a:p>
        </p:txBody>
      </p:sp>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B050"/>
                </a:solidFill>
                <a:latin typeface="Times New Roman" panose="02020603050405020304" pitchFamily="18" charset="0"/>
                <a:cs typeface="Times New Roman" panose="02020603050405020304" pitchFamily="18" charset="0"/>
              </a:rPr>
              <a:t>Elements of Interior orientation</a:t>
            </a:r>
          </a:p>
        </p:txBody>
      </p:sp>
    </p:spTree>
    <p:extLst>
      <p:ext uri="{BB962C8B-B14F-4D97-AF65-F5344CB8AC3E}">
        <p14:creationId xmlns:p14="http://schemas.microsoft.com/office/powerpoint/2010/main" val="27165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r>
              <a:rPr lang="en-US" sz="2800" b="1" dirty="0">
                <a:latin typeface="Times New Roman" panose="02020603050405020304" pitchFamily="18" charset="0"/>
                <a:cs typeface="Times New Roman" panose="02020603050405020304" pitchFamily="18" charset="0"/>
              </a:rPr>
              <a:t>Definition and function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Relative orientation can be defined as the placing of two overlapping bundles of rays in their correct relative position so that all corresponding pairs of rays intersect, thus forming a model surface. </a:t>
            </a:r>
          </a:p>
          <a:p>
            <a:r>
              <a:rPr lang="en-US" sz="2800" dirty="0">
                <a:latin typeface="Times New Roman" panose="02020603050405020304" pitchFamily="18" charset="0"/>
                <a:cs typeface="Times New Roman" panose="02020603050405020304" pitchFamily="18" charset="0"/>
              </a:rPr>
              <a:t> The bundles are generated by the central projection of the photographs and are supposed to have the correct shape through accurate interior orientations. Once the model surface has been formed it has to be scaled and levelled, but that is part of the absolute orientation to be discussed later.</a:t>
            </a:r>
          </a:p>
          <a:p>
            <a:endParaRPr lang="en-US" dirty="0"/>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Relative Orientation</a:t>
            </a:r>
          </a:p>
        </p:txBody>
      </p:sp>
    </p:spTree>
    <p:extLst>
      <p:ext uri="{BB962C8B-B14F-4D97-AF65-F5344CB8AC3E}">
        <p14:creationId xmlns:p14="http://schemas.microsoft.com/office/powerpoint/2010/main" val="123890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
            <a:ext cx="8229600" cy="1219200"/>
          </a:xfrm>
        </p:spPr>
        <p:txBody>
          <a:bodyPr>
            <a:normAutofit fontScale="90000"/>
          </a:bodyPr>
          <a:lstStyle/>
          <a:p>
            <a:pPr algn="ctr"/>
            <a:br>
              <a:rPr lang="en-US" sz="3600" dirty="0"/>
            </a:br>
            <a:r>
              <a:rPr lang="en-US" sz="3100" dirty="0">
                <a:solidFill>
                  <a:srgbClr val="0000FF"/>
                </a:solidFill>
                <a:latin typeface="Times New Roman" panose="02020603050405020304" pitchFamily="18" charset="0"/>
                <a:cs typeface="Times New Roman" panose="02020603050405020304" pitchFamily="18" charset="0"/>
              </a:rPr>
              <a:t>Relative Orientation</a:t>
            </a:r>
            <a:br>
              <a:rPr lang="en-US" sz="3600" dirty="0"/>
            </a:br>
            <a:r>
              <a:rPr lang="en-US" sz="3100" dirty="0">
                <a:latin typeface="Times New Roman" panose="02020603050405020304" pitchFamily="18" charset="0"/>
                <a:cs typeface="Times New Roman" panose="02020603050405020304" pitchFamily="18" charset="0"/>
              </a:rPr>
              <a:t>Aerial Photography to Stereo model</a:t>
            </a:r>
            <a:br>
              <a:rPr lang="en-US" sz="3600" dirty="0"/>
            </a:br>
            <a:endParaRPr lang="en-US" sz="36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327" y="1295400"/>
            <a:ext cx="3505200" cy="355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3017661"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345" y="4953000"/>
            <a:ext cx="334708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7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486400"/>
          </a:xfrm>
        </p:spPr>
        <p:txBody>
          <a:bodyPr>
            <a:normAutofit/>
          </a:bodyPr>
          <a:lstStyle/>
          <a:p>
            <a:r>
              <a:rPr lang="en-US" sz="2800" dirty="0">
                <a:latin typeface="Times New Roman" panose="02020603050405020304" pitchFamily="18" charset="0"/>
                <a:cs typeface="Times New Roman" panose="02020603050405020304" pitchFamily="18" charset="0"/>
              </a:rPr>
              <a:t>Projectors must have rotational and translational movement capabilities</a:t>
            </a:r>
          </a:p>
          <a:p>
            <a:r>
              <a:rPr lang="en-US" sz="2800" dirty="0">
                <a:latin typeface="Times New Roman" panose="02020603050405020304" pitchFamily="18" charset="0"/>
                <a:cs typeface="Times New Roman" panose="02020603050405020304" pitchFamily="18" charset="0"/>
              </a:rPr>
              <a:t>– 6 possible movements for each projector</a:t>
            </a:r>
          </a:p>
          <a:p>
            <a:r>
              <a:rPr lang="en-US" sz="2800" dirty="0">
                <a:solidFill>
                  <a:srgbClr val="FF0000"/>
                </a:solidFill>
                <a:latin typeface="Times New Roman" panose="02020603050405020304" pitchFamily="18" charset="0"/>
                <a:cs typeface="Times New Roman" panose="02020603050405020304" pitchFamily="18" charset="0"/>
              </a:rPr>
              <a:t>• ω (omega) – x rotation also called roll</a:t>
            </a:r>
          </a:p>
          <a:p>
            <a:r>
              <a:rPr lang="en-US" sz="2800" dirty="0">
                <a:solidFill>
                  <a:srgbClr val="FF0000"/>
                </a:solidFill>
                <a:latin typeface="Times New Roman" panose="02020603050405020304" pitchFamily="18" charset="0"/>
                <a:cs typeface="Times New Roman" panose="02020603050405020304" pitchFamily="18" charset="0"/>
              </a:rPr>
              <a:t>• ϕ (phi) – y rotation also called pitch</a:t>
            </a:r>
          </a:p>
          <a:p>
            <a:r>
              <a:rPr lang="en-US" sz="2800" dirty="0">
                <a:solidFill>
                  <a:srgbClr val="FF0000"/>
                </a:solidFill>
                <a:latin typeface="Times New Roman" panose="02020603050405020304" pitchFamily="18" charset="0"/>
                <a:cs typeface="Times New Roman" panose="02020603050405020304" pitchFamily="18" charset="0"/>
              </a:rPr>
              <a:t>• κ (kappa) – z rotation also called yaw</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bx</a:t>
            </a:r>
            <a:r>
              <a:rPr lang="en-US" sz="2800" dirty="0">
                <a:solidFill>
                  <a:srgbClr val="0000FF"/>
                </a:solidFill>
                <a:latin typeface="Times New Roman" panose="02020603050405020304" pitchFamily="18" charset="0"/>
                <a:cs typeface="Times New Roman" panose="02020603050405020304" pitchFamily="18" charset="0"/>
              </a:rPr>
              <a:t> translation</a:t>
            </a:r>
          </a:p>
          <a:p>
            <a:r>
              <a:rPr lang="en-US" sz="2800" dirty="0">
                <a:solidFill>
                  <a:srgbClr val="0000FF"/>
                </a:solidFill>
                <a:latin typeface="Times New Roman" panose="02020603050405020304" pitchFamily="18" charset="0"/>
                <a:cs typeface="Times New Roman" panose="02020603050405020304" pitchFamily="18" charset="0"/>
              </a:rPr>
              <a:t>• by translation</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bz</a:t>
            </a:r>
            <a:r>
              <a:rPr lang="en-US" sz="2800" dirty="0">
                <a:solidFill>
                  <a:srgbClr val="0000FF"/>
                </a:solidFill>
                <a:latin typeface="Times New Roman" panose="02020603050405020304" pitchFamily="18" charset="0"/>
                <a:cs typeface="Times New Roman" panose="02020603050405020304" pitchFamily="18" charset="0"/>
              </a:rPr>
              <a:t> translation</a:t>
            </a:r>
          </a:p>
          <a:p>
            <a:r>
              <a:rPr lang="en-US" sz="2800" dirty="0">
                <a:latin typeface="Times New Roman" panose="02020603050405020304" pitchFamily="18" charset="0"/>
                <a:cs typeface="Times New Roman" panose="02020603050405020304" pitchFamily="18" charset="0"/>
              </a:rPr>
              <a:t>These are called relative orientation elements </a:t>
            </a:r>
            <a:r>
              <a:rPr lang="en-US" sz="2800" b="1" dirty="0">
                <a:latin typeface="Times New Roman" panose="02020603050405020304" pitchFamily="18" charset="0"/>
                <a:cs typeface="Times New Roman" panose="02020603050405020304" pitchFamily="18" charset="0"/>
              </a:rPr>
              <a:t>(ROE).</a:t>
            </a:r>
          </a:p>
        </p:txBody>
      </p:sp>
      <p:sp>
        <p:nvSpPr>
          <p:cNvPr id="3" name="Title 2"/>
          <p:cNvSpPr>
            <a:spLocks noGrp="1"/>
          </p:cNvSpPr>
          <p:nvPr>
            <p:ph type="title"/>
          </p:nvPr>
        </p:nvSpPr>
        <p:spPr>
          <a:xfrm>
            <a:off x="456063" y="31845"/>
            <a:ext cx="8229600" cy="563562"/>
          </a:xfrm>
        </p:spPr>
        <p:txBody>
          <a:bodyPr>
            <a:normAutofit/>
          </a:bodyPr>
          <a:lstStyle/>
          <a:p>
            <a:pPr algn="ctr"/>
            <a:r>
              <a:rPr lang="en-US" sz="2800" dirty="0">
                <a:solidFill>
                  <a:srgbClr val="0000FF"/>
                </a:solidFill>
              </a:rPr>
              <a:t>Relative Orientation Elements</a:t>
            </a:r>
          </a:p>
        </p:txBody>
      </p:sp>
    </p:spTree>
    <p:extLst>
      <p:ext uri="{BB962C8B-B14F-4D97-AF65-F5344CB8AC3E}">
        <p14:creationId xmlns:p14="http://schemas.microsoft.com/office/powerpoint/2010/main" val="163282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11246"/>
            <a:ext cx="8229600" cy="5660954"/>
          </a:xfrm>
        </p:spPr>
        <p:txBody>
          <a:bodyPr>
            <a:noAutofit/>
          </a:bodyPr>
          <a:lstStyle/>
          <a:p>
            <a:r>
              <a:rPr lang="en-US" sz="2800" dirty="0">
                <a:latin typeface="Times New Roman" panose="02020603050405020304" pitchFamily="18" charset="0"/>
                <a:cs typeface="Times New Roman" panose="02020603050405020304" pitchFamily="18" charset="0"/>
              </a:rPr>
              <a:t>Once the relative orientation is completed, the right- hand projector may be shifted parallel to itself along O'O" without upsetting the intersection of rays.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That is to say, </a:t>
            </a:r>
            <a:r>
              <a:rPr lang="en-US" sz="2800" dirty="0" err="1">
                <a:latin typeface="Times New Roman" panose="02020603050405020304" pitchFamily="18" charset="0"/>
                <a:cs typeface="Times New Roman" panose="02020603050405020304" pitchFamily="18" charset="0"/>
              </a:rPr>
              <a:t>bx</a:t>
            </a:r>
            <a:r>
              <a:rPr lang="en-US" sz="2800" dirty="0">
                <a:latin typeface="Times New Roman" panose="02020603050405020304" pitchFamily="18" charset="0"/>
                <a:cs typeface="Times New Roman" panose="02020603050405020304" pitchFamily="18" charset="0"/>
              </a:rPr>
              <a:t> may be given an arbitrary value, and need not be considered in the relative orientation.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to a certain extent may also be deduced from the fact that relative orientation is the elimination of y-parallaxes, upon which a correction to </a:t>
            </a:r>
            <a:r>
              <a:rPr lang="en-US" sz="2800" dirty="0" err="1">
                <a:latin typeface="Times New Roman" panose="02020603050405020304" pitchFamily="18" charset="0"/>
                <a:cs typeface="Times New Roman" panose="02020603050405020304" pitchFamily="18" charset="0"/>
              </a:rPr>
              <a:t>bx</a:t>
            </a:r>
            <a:r>
              <a:rPr lang="en-US" sz="2800" dirty="0">
                <a:latin typeface="Times New Roman" panose="02020603050405020304" pitchFamily="18" charset="0"/>
                <a:cs typeface="Times New Roman" panose="02020603050405020304" pitchFamily="18" charset="0"/>
              </a:rPr>
              <a:t> cannot have any effect</a:t>
            </a:r>
          </a:p>
        </p:txBody>
      </p:sp>
      <p:sp>
        <p:nvSpPr>
          <p:cNvPr id="3" name="Title 2"/>
          <p:cNvSpPr>
            <a:spLocks noGrp="1"/>
          </p:cNvSpPr>
          <p:nvPr>
            <p:ph type="title"/>
          </p:nvPr>
        </p:nvSpPr>
        <p:spPr>
          <a:xfrm>
            <a:off x="457200" y="23884"/>
            <a:ext cx="8229600" cy="487362"/>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Base setting</a:t>
            </a:r>
          </a:p>
        </p:txBody>
      </p:sp>
    </p:spTree>
    <p:extLst>
      <p:ext uri="{BB962C8B-B14F-4D97-AF65-F5344CB8AC3E}">
        <p14:creationId xmlns:p14="http://schemas.microsoft.com/office/powerpoint/2010/main" val="288871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sz="2800" b="1" dirty="0">
                <a:solidFill>
                  <a:srgbClr val="0000FF"/>
                </a:solidFill>
                <a:latin typeface="Times New Roman" panose="02020603050405020304" pitchFamily="18" charset="0"/>
                <a:cs typeface="Times New Roman" panose="02020603050405020304" pitchFamily="18" charset="0"/>
              </a:rPr>
              <a:t>Stereoscopic plotting instruments </a:t>
            </a:r>
            <a:r>
              <a:rPr lang="en-US" sz="2800" dirty="0">
                <a:solidFill>
                  <a:srgbClr val="000000"/>
                </a:solidFill>
                <a:latin typeface="Times New Roman" panose="02020603050405020304" pitchFamily="18" charset="0"/>
                <a:cs typeface="Times New Roman" panose="02020603050405020304" pitchFamily="18" charset="0"/>
              </a:rPr>
              <a:t>are instruments</a:t>
            </a:r>
          </a:p>
          <a:p>
            <a:r>
              <a:rPr lang="en-US" sz="2800" dirty="0">
                <a:solidFill>
                  <a:srgbClr val="000000"/>
                </a:solidFill>
                <a:latin typeface="Times New Roman" panose="02020603050405020304" pitchFamily="18" charset="0"/>
                <a:cs typeface="Times New Roman" panose="02020603050405020304" pitchFamily="18" charset="0"/>
              </a:rPr>
              <a:t>designed to provide rigorously accurate solutions for</a:t>
            </a:r>
          </a:p>
          <a:p>
            <a:r>
              <a:rPr lang="en-US" sz="2800" i="1" u="sng" dirty="0">
                <a:solidFill>
                  <a:srgbClr val="FF0000"/>
                </a:solidFill>
                <a:latin typeface="Times New Roman" panose="02020603050405020304" pitchFamily="18" charset="0"/>
                <a:cs typeface="Times New Roman" panose="02020603050405020304" pitchFamily="18" charset="0"/>
              </a:rPr>
              <a:t>object point positions </a:t>
            </a:r>
            <a:r>
              <a:rPr lang="en-US" sz="2800" dirty="0">
                <a:solidFill>
                  <a:srgbClr val="000000"/>
                </a:solidFill>
                <a:latin typeface="Times New Roman" panose="02020603050405020304" pitchFamily="18" charset="0"/>
                <a:cs typeface="Times New Roman" panose="02020603050405020304" pitchFamily="18" charset="0"/>
              </a:rPr>
              <a:t>from their corresponding</a:t>
            </a:r>
          </a:p>
          <a:p>
            <a:r>
              <a:rPr lang="en-US" sz="2800" dirty="0">
                <a:solidFill>
                  <a:srgbClr val="000000"/>
                </a:solidFill>
                <a:latin typeface="Times New Roman" panose="02020603050405020304" pitchFamily="18" charset="0"/>
                <a:cs typeface="Times New Roman" panose="02020603050405020304" pitchFamily="18" charset="0"/>
              </a:rPr>
              <a:t>image positions on overlapping pairs of photos.</a:t>
            </a:r>
          </a:p>
          <a:p>
            <a:r>
              <a:rPr lang="en-US" sz="2800" dirty="0">
                <a:solidFill>
                  <a:srgbClr val="000000"/>
                </a:solidFill>
                <a:latin typeface="Times New Roman" panose="02020603050405020304" pitchFamily="18" charset="0"/>
                <a:cs typeface="Times New Roman" panose="02020603050405020304" pitchFamily="18" charset="0"/>
              </a:rPr>
              <a:t>• They can produce accurate X, Y, and Z object space</a:t>
            </a:r>
          </a:p>
          <a:p>
            <a:r>
              <a:rPr lang="en-US" sz="2800" dirty="0">
                <a:solidFill>
                  <a:srgbClr val="000000"/>
                </a:solidFill>
                <a:latin typeface="Times New Roman" panose="02020603050405020304" pitchFamily="18" charset="0"/>
                <a:cs typeface="Times New Roman" panose="02020603050405020304" pitchFamily="18" charset="0"/>
              </a:rPr>
              <a:t>coordinates when </a:t>
            </a:r>
            <a:r>
              <a:rPr lang="en-US" sz="2800" i="1" u="sng" dirty="0">
                <a:solidFill>
                  <a:srgbClr val="FF0000"/>
                </a:solidFill>
                <a:latin typeface="Times New Roman" panose="02020603050405020304" pitchFamily="18" charset="0"/>
                <a:cs typeface="Times New Roman" panose="02020603050405020304" pitchFamily="18" charset="0"/>
              </a:rPr>
              <a:t>properly oriented </a:t>
            </a:r>
            <a:r>
              <a:rPr lang="en-US" sz="2800" dirty="0">
                <a:solidFill>
                  <a:srgbClr val="000000"/>
                </a:solidFill>
                <a:latin typeface="Times New Roman" panose="02020603050405020304" pitchFamily="18" charset="0"/>
                <a:cs typeface="Times New Roman" panose="02020603050405020304" pitchFamily="18" charset="0"/>
              </a:rPr>
              <a:t>and calibrated.</a:t>
            </a:r>
          </a:p>
          <a:p>
            <a:r>
              <a:rPr lang="en-US" sz="2800" dirty="0">
                <a:solidFill>
                  <a:srgbClr val="000000"/>
                </a:solidFill>
                <a:latin typeface="Times New Roman" panose="02020603050405020304" pitchFamily="18" charset="0"/>
                <a:cs typeface="Times New Roman" panose="02020603050405020304" pitchFamily="18" charset="0"/>
              </a:rPr>
              <a:t>• The primary uses of stereo-plotters are </a:t>
            </a:r>
            <a:r>
              <a:rPr lang="en-US" sz="2800" i="1" u="sng" dirty="0">
                <a:solidFill>
                  <a:srgbClr val="FF0000"/>
                </a:solidFill>
                <a:latin typeface="Times New Roman" panose="02020603050405020304" pitchFamily="18" charset="0"/>
                <a:cs typeface="Times New Roman" panose="02020603050405020304" pitchFamily="18" charset="0"/>
              </a:rPr>
              <a:t>compiling</a:t>
            </a:r>
          </a:p>
          <a:p>
            <a:r>
              <a:rPr lang="en-US" sz="2800" i="1" u="sng" dirty="0">
                <a:solidFill>
                  <a:srgbClr val="FF0000"/>
                </a:solidFill>
                <a:latin typeface="Times New Roman" panose="02020603050405020304" pitchFamily="18" charset="0"/>
                <a:cs typeface="Times New Roman" panose="02020603050405020304" pitchFamily="18" charset="0"/>
              </a:rPr>
              <a:t>topographic maps </a:t>
            </a:r>
            <a:r>
              <a:rPr lang="en-US" sz="2800" dirty="0">
                <a:solidFill>
                  <a:srgbClr val="000000"/>
                </a:solidFill>
                <a:latin typeface="Times New Roman" panose="02020603050405020304" pitchFamily="18" charset="0"/>
                <a:cs typeface="Times New Roman" panose="02020603050405020304" pitchFamily="18" charset="0"/>
              </a:rPr>
              <a:t>and generating </a:t>
            </a:r>
            <a:r>
              <a:rPr lang="en-US" sz="2800" dirty="0">
                <a:solidFill>
                  <a:srgbClr val="0000FF"/>
                </a:solidFill>
                <a:latin typeface="Times New Roman" panose="02020603050405020304" pitchFamily="18" charset="0"/>
                <a:cs typeface="Times New Roman" panose="02020603050405020304" pitchFamily="18" charset="0"/>
              </a:rPr>
              <a:t>digital files </a:t>
            </a:r>
            <a:r>
              <a:rPr lang="en-US" sz="2800" dirty="0">
                <a:solidFill>
                  <a:srgbClr val="000000"/>
                </a:solidFill>
                <a:latin typeface="Times New Roman" panose="02020603050405020304" pitchFamily="18" charset="0"/>
                <a:cs typeface="Times New Roman" panose="02020603050405020304" pitchFamily="18" charset="0"/>
              </a:rPr>
              <a:t>of</a:t>
            </a:r>
          </a:p>
          <a:p>
            <a:r>
              <a:rPr lang="en-US" sz="2800" dirty="0">
                <a:solidFill>
                  <a:srgbClr val="000000"/>
                </a:solidFill>
                <a:latin typeface="Times New Roman" panose="02020603050405020304" pitchFamily="18" charset="0"/>
                <a:cs typeface="Times New Roman" panose="02020603050405020304" pitchFamily="18" charset="0"/>
              </a:rPr>
              <a:t>topographic information.</a:t>
            </a:r>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78809" y="228600"/>
            <a:ext cx="8229600" cy="762000"/>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Stereoscopic Plotting Instruments</a:t>
            </a:r>
          </a:p>
        </p:txBody>
      </p:sp>
    </p:spTree>
    <p:extLst>
      <p:ext uri="{BB962C8B-B14F-4D97-AF65-F5344CB8AC3E}">
        <p14:creationId xmlns:p14="http://schemas.microsoft.com/office/powerpoint/2010/main" val="1106992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39762"/>
            <a:ext cx="8229600" cy="5367529"/>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Because there are five independent degrees of freedom for relative orientation, five points are necessary and sufficient for the elimination of y-parallax.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These points may be chosen anywhere in the model, provided no more than two are on the same line parallel to the base, otherwise the solution becomes indeterminate.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fact that the five points may be chosen at random with one restriction only means that the relative orientation of irregular models (</a:t>
            </a:r>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with part of the area consisting of water or featureless terrain) is possible</a:t>
            </a:r>
            <a:r>
              <a:rPr lang="en-US" sz="24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457200" y="152400"/>
            <a:ext cx="8229600" cy="487362"/>
          </a:xfrm>
        </p:spPr>
        <p:txBody>
          <a:bodyPr>
            <a:normAutofit fontScale="90000"/>
          </a:bodyPr>
          <a:lstStyle/>
          <a:p>
            <a:pPr algn="ctr"/>
            <a:r>
              <a:rPr lang="en-US" sz="2800" dirty="0">
                <a:solidFill>
                  <a:srgbClr val="0000FF"/>
                </a:solidFill>
                <a:latin typeface="Times New Roman" panose="02020603050405020304" pitchFamily="18" charset="0"/>
                <a:cs typeface="Times New Roman" panose="02020603050405020304" pitchFamily="18" charset="0"/>
              </a:rPr>
              <a:t>Standard Points of Relative Orientation</a:t>
            </a:r>
          </a:p>
        </p:txBody>
      </p:sp>
    </p:spTree>
    <p:extLst>
      <p:ext uri="{BB962C8B-B14F-4D97-AF65-F5344CB8AC3E}">
        <p14:creationId xmlns:p14="http://schemas.microsoft.com/office/powerpoint/2010/main" val="191013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pPr algn="ctr"/>
            <a:br>
              <a:rPr lang="en-US" sz="3100" dirty="0">
                <a:solidFill>
                  <a:srgbClr val="0000FF"/>
                </a:solidFill>
                <a:latin typeface="Times New Roman" panose="02020603050405020304" pitchFamily="18" charset="0"/>
                <a:cs typeface="Times New Roman" panose="02020603050405020304" pitchFamily="18" charset="0"/>
              </a:rPr>
            </a:br>
            <a:br>
              <a:rPr lang="en-US" sz="3100" dirty="0">
                <a:solidFill>
                  <a:srgbClr val="0000FF"/>
                </a:solidFill>
                <a:latin typeface="Times New Roman" panose="02020603050405020304" pitchFamily="18" charset="0"/>
                <a:cs typeface="Times New Roman" panose="02020603050405020304" pitchFamily="18" charset="0"/>
              </a:rPr>
            </a:br>
            <a:r>
              <a:rPr lang="en-US" sz="3100" dirty="0">
                <a:solidFill>
                  <a:srgbClr val="0000FF"/>
                </a:solidFill>
                <a:latin typeface="Times New Roman" panose="02020603050405020304" pitchFamily="18" charset="0"/>
                <a:cs typeface="Times New Roman" panose="02020603050405020304" pitchFamily="18" charset="0"/>
              </a:rPr>
              <a:t>Standard Points of RO</a:t>
            </a:r>
            <a:br>
              <a:rPr lang="en-US" sz="3600" dirty="0"/>
            </a:br>
            <a:br>
              <a:rPr lang="en-US" sz="2700" dirty="0">
                <a:effectLst/>
                <a:latin typeface="Times New Roman" panose="02020603050405020304" pitchFamily="18" charset="0"/>
                <a:cs typeface="Times New Roman" panose="02020603050405020304" pitchFamily="18" charset="0"/>
              </a:rPr>
            </a:br>
            <a:br>
              <a:rPr lang="en-US" sz="2000" dirty="0">
                <a:effectLst/>
              </a:rPr>
            </a:br>
            <a:endParaRPr lang="en-US" sz="2000" dirty="0"/>
          </a:p>
        </p:txBody>
      </p:sp>
      <p:sp>
        <p:nvSpPr>
          <p:cNvPr id="2" name="Content Placeholder 1"/>
          <p:cNvSpPr>
            <a:spLocks noGrp="1"/>
          </p:cNvSpPr>
          <p:nvPr>
            <p:ph idx="1"/>
          </p:nvPr>
        </p:nvSpPr>
        <p:spPr>
          <a:xfrm>
            <a:off x="457200" y="990600"/>
            <a:ext cx="8229600" cy="5016691"/>
          </a:xfrm>
        </p:spPr>
        <p:txBody>
          <a:bodyPr/>
          <a:lstStyle/>
          <a:p>
            <a:r>
              <a:rPr lang="en-US" dirty="0">
                <a:latin typeface="Times New Roman" panose="02020603050405020304" pitchFamily="18" charset="0"/>
                <a:cs typeface="Times New Roman" panose="02020603050405020304" pitchFamily="18" charset="0"/>
              </a:rPr>
              <a:t>Five points known as Standard Relative Orientation Points are used when removing y-parallax, denoted 1 to 6 and distributed as follows:</a:t>
            </a:r>
          </a:p>
          <a:p>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2877164" y="2514600"/>
            <a:ext cx="4115965" cy="3886477"/>
          </a:xfrm>
          <a:prstGeom prst="rect">
            <a:avLst/>
          </a:prstGeom>
        </p:spPr>
      </p:pic>
    </p:spTree>
    <p:extLst>
      <p:ext uri="{BB962C8B-B14F-4D97-AF65-F5344CB8AC3E}">
        <p14:creationId xmlns:p14="http://schemas.microsoft.com/office/powerpoint/2010/main" val="128734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62200" y="1524000"/>
            <a:ext cx="5257800" cy="4200956"/>
          </a:xfrm>
          <a:prstGeom prst="rect">
            <a:avLst/>
          </a:prstGeom>
        </p:spPr>
      </p:pic>
      <p:sp>
        <p:nvSpPr>
          <p:cNvPr id="3" name="Title 2"/>
          <p:cNvSpPr>
            <a:spLocks noGrp="1"/>
          </p:cNvSpPr>
          <p:nvPr>
            <p:ph type="title"/>
          </p:nvPr>
        </p:nvSpPr>
        <p:spPr>
          <a:xfrm>
            <a:off x="457200" y="274638"/>
            <a:ext cx="8229600" cy="1096962"/>
          </a:xfrm>
        </p:spPr>
        <p:txBody>
          <a:bodyPr>
            <a:noAutofit/>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Standard Model Relative Orientation</a:t>
            </a:r>
            <a:br>
              <a:rPr lang="en-US" sz="2800" dirty="0">
                <a:solidFill>
                  <a:schemeClr val="tx1"/>
                </a:solidFill>
                <a:effectLst/>
                <a:latin typeface="Times New Roman" panose="02020603050405020304" pitchFamily="18" charset="0"/>
                <a:cs typeface="Times New Roman" panose="02020603050405020304" pitchFamily="18" charset="0"/>
              </a:rPr>
            </a:br>
            <a:r>
              <a:rPr lang="en-US" sz="2800" dirty="0">
                <a:solidFill>
                  <a:schemeClr val="tx1"/>
                </a:solidFill>
                <a:effectLst/>
                <a:latin typeface="Times New Roman" panose="02020603050405020304" pitchFamily="18" charset="0"/>
                <a:cs typeface="Times New Roman" panose="02020603050405020304" pitchFamily="18" charset="0"/>
              </a:rPr>
              <a:t>Points</a:t>
            </a:r>
          </a:p>
        </p:txBody>
      </p:sp>
    </p:spTree>
    <p:extLst>
      <p:ext uri="{BB962C8B-B14F-4D97-AF65-F5344CB8AC3E}">
        <p14:creationId xmlns:p14="http://schemas.microsoft.com/office/powerpoint/2010/main" val="334598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2625" y="1447801"/>
            <a:ext cx="6910969" cy="5105400"/>
          </a:xfrm>
          <a:prstGeom prst="rect">
            <a:avLst/>
          </a:prstGeom>
        </p:spPr>
      </p:pic>
      <p:sp>
        <p:nvSpPr>
          <p:cNvPr id="3" name="Title 2"/>
          <p:cNvSpPr>
            <a:spLocks noGrp="1"/>
          </p:cNvSpPr>
          <p:nvPr>
            <p:ph type="title"/>
          </p:nvPr>
        </p:nvSpPr>
        <p:spPr>
          <a:xfrm>
            <a:off x="457200" y="274638"/>
            <a:ext cx="8229600" cy="944562"/>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Effect of projectors movements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on image points</a:t>
            </a:r>
          </a:p>
        </p:txBody>
      </p:sp>
    </p:spTree>
    <p:extLst>
      <p:ext uri="{BB962C8B-B14F-4D97-AF65-F5344CB8AC3E}">
        <p14:creationId xmlns:p14="http://schemas.microsoft.com/office/powerpoint/2010/main" val="1801049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7800" y="2133600"/>
            <a:ext cx="6019800" cy="2438400"/>
          </a:xfrm>
          <a:prstGeom prst="rect">
            <a:avLst/>
          </a:prstGeom>
        </p:spPr>
      </p:pic>
      <p:sp>
        <p:nvSpPr>
          <p:cNvPr id="3" name="Title 2"/>
          <p:cNvSpPr>
            <a:spLocks noGrp="1"/>
          </p:cNvSpPr>
          <p:nvPr>
            <p:ph type="title"/>
          </p:nvPr>
        </p:nvSpPr>
        <p:spPr>
          <a:xfrm>
            <a:off x="457200" y="274638"/>
            <a:ext cx="8229600" cy="868362"/>
          </a:xfrm>
        </p:spPr>
        <p:txBody>
          <a:bodyPr>
            <a:no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Effects of Movements of Orientation Elements on Stereo model</a:t>
            </a:r>
          </a:p>
        </p:txBody>
      </p:sp>
    </p:spTree>
    <p:extLst>
      <p:ext uri="{BB962C8B-B14F-4D97-AF65-F5344CB8AC3E}">
        <p14:creationId xmlns:p14="http://schemas.microsoft.com/office/powerpoint/2010/main" val="240410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r>
              <a:rPr lang="en-US" sz="2800" dirty="0">
                <a:latin typeface="Times New Roman" panose="02020603050405020304" pitchFamily="18" charset="0"/>
                <a:cs typeface="Times New Roman" panose="02020603050405020304" pitchFamily="18" charset="0"/>
              </a:rPr>
              <a:t>The selection of which orientation elements to use in order to eliminate y-parallax is based on:</a:t>
            </a:r>
          </a:p>
          <a:p>
            <a:r>
              <a:rPr lang="en-US" sz="2800" dirty="0">
                <a:latin typeface="Garamond" panose="02020404030301010803" pitchFamily="18" charset="0"/>
              </a:rPr>
              <a:t>          •</a:t>
            </a:r>
            <a:r>
              <a:rPr lang="en-US" sz="2800" dirty="0">
                <a:latin typeface="Times New Roman" panose="02020603050405020304" pitchFamily="18" charset="0"/>
                <a:cs typeface="Times New Roman" panose="02020603050405020304" pitchFamily="18" charset="0"/>
              </a:rPr>
              <a:t>For a given point, clear the y-parallax by that orientation element which causes a maximum y-displacement at the point</a:t>
            </a:r>
          </a:p>
          <a:p>
            <a:r>
              <a:rPr lang="en-US" sz="2800" dirty="0">
                <a:latin typeface="Times New Roman" panose="02020603050405020304" pitchFamily="18" charset="0"/>
                <a:cs typeface="Times New Roman" panose="02020603050405020304" pitchFamily="18" charset="0"/>
              </a:rPr>
              <a:t>          •At any subsequent point, use the orientation element which will not introduce y-parallax at a previously cleared point.</a:t>
            </a:r>
          </a:p>
          <a:p>
            <a:r>
              <a:rPr lang="en-US" sz="2800" dirty="0">
                <a:latin typeface="Times New Roman" panose="02020603050405020304" pitchFamily="18" charset="0"/>
                <a:cs typeface="Times New Roman" panose="02020603050405020304" pitchFamily="18" charset="0"/>
              </a:rPr>
              <a:t>*  Two Methods of y parallax removal will be considered: </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8197"/>
            <a:ext cx="8229600" cy="743803"/>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Principle of RO movement to clear y-parallax</a:t>
            </a:r>
          </a:p>
        </p:txBody>
      </p:sp>
    </p:spTree>
    <p:extLst>
      <p:ext uri="{BB962C8B-B14F-4D97-AF65-F5344CB8AC3E}">
        <p14:creationId xmlns:p14="http://schemas.microsoft.com/office/powerpoint/2010/main" val="3383768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These two methods can be used manually, numerically or analytically and digitally: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Method (1): by orienting the position and attitude of </a:t>
            </a:r>
            <a:r>
              <a:rPr lang="en-US" sz="2800" b="1" dirty="0">
                <a:solidFill>
                  <a:srgbClr val="FF0000"/>
                </a:solidFill>
                <a:latin typeface="Times New Roman" panose="02020603050405020304" pitchFamily="18" charset="0"/>
                <a:cs typeface="Times New Roman" panose="02020603050405020304" pitchFamily="18" charset="0"/>
              </a:rPr>
              <a:t>one photograph </a:t>
            </a:r>
            <a:r>
              <a:rPr lang="en-US" sz="2800" dirty="0">
                <a:latin typeface="Times New Roman" panose="02020603050405020304" pitchFamily="18" charset="0"/>
                <a:cs typeface="Times New Roman" panose="02020603050405020304" pitchFamily="18" charset="0"/>
              </a:rPr>
              <a:t>with respect to the other (the latter being fixed in space): </a:t>
            </a:r>
            <a:r>
              <a:rPr lang="en-US" sz="2800" b="1" dirty="0">
                <a:solidFill>
                  <a:srgbClr val="FF0000"/>
                </a:solidFill>
                <a:latin typeface="Times New Roman" panose="02020603050405020304" pitchFamily="18" charset="0"/>
                <a:cs typeface="Times New Roman" panose="02020603050405020304" pitchFamily="18" charset="0"/>
              </a:rPr>
              <a:t>Dependent Relative Orientation</a:t>
            </a:r>
            <a:r>
              <a:rPr lang="en-US" sz="2800" dirty="0">
                <a:solidFill>
                  <a:srgbClr val="FF0000"/>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Method (2): by orienting the attitude of </a:t>
            </a:r>
            <a:r>
              <a:rPr lang="en-US" sz="2800" b="1" dirty="0">
                <a:solidFill>
                  <a:srgbClr val="0000FF"/>
                </a:solidFill>
                <a:latin typeface="Times New Roman" panose="02020603050405020304" pitchFamily="18" charset="0"/>
                <a:cs typeface="Times New Roman" panose="02020603050405020304" pitchFamily="18" charset="0"/>
              </a:rPr>
              <a:t>both projectors </a:t>
            </a:r>
            <a:r>
              <a:rPr lang="en-US" sz="2800" dirty="0">
                <a:latin typeface="Times New Roman" panose="02020603050405020304" pitchFamily="18" charset="0"/>
                <a:cs typeface="Times New Roman" panose="02020603050405020304" pitchFamily="18" charset="0"/>
              </a:rPr>
              <a:t>with respect to the same reference system </a:t>
            </a:r>
            <a:r>
              <a:rPr lang="en-US" sz="2800" b="1" dirty="0">
                <a:solidFill>
                  <a:srgbClr val="0000FF"/>
                </a:solidFill>
                <a:latin typeface="Times New Roman" panose="02020603050405020304" pitchFamily="18" charset="0"/>
                <a:cs typeface="Times New Roman" panose="02020603050405020304" pitchFamily="18" charset="0"/>
              </a:rPr>
              <a:t>(Independent Relative Orientation)</a:t>
            </a:r>
          </a:p>
          <a:p>
            <a:r>
              <a:rPr lang="en-US" sz="2800" dirty="0">
                <a:latin typeface="Times New Roman" panose="02020603050405020304" pitchFamily="18" charset="0"/>
                <a:cs typeface="Times New Roman" panose="02020603050405020304" pitchFamily="18" charset="0"/>
              </a:rPr>
              <a:t>• The following diagrams show each of the two methods	</a:t>
            </a:r>
          </a:p>
          <a:p>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152400"/>
            <a:ext cx="8229600" cy="411162"/>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Methods of Relative Orientation</a:t>
            </a:r>
          </a:p>
        </p:txBody>
      </p:sp>
    </p:spTree>
    <p:extLst>
      <p:ext uri="{BB962C8B-B14F-4D97-AF65-F5344CB8AC3E}">
        <p14:creationId xmlns:p14="http://schemas.microsoft.com/office/powerpoint/2010/main" val="360456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943600"/>
          </a:xfrm>
        </p:spPr>
        <p:txBody>
          <a:bodyPr/>
          <a:lstStyle/>
          <a:p>
            <a:r>
              <a:rPr lang="en-US" dirty="0">
                <a:latin typeface="Times New Roman" panose="02020603050405020304" pitchFamily="18" charset="0"/>
                <a:cs typeface="Times New Roman" panose="02020603050405020304" pitchFamily="18" charset="0"/>
              </a:rPr>
              <a:t>ROE of only </a:t>
            </a:r>
            <a:r>
              <a:rPr lang="en-US" b="1" dirty="0">
                <a:solidFill>
                  <a:srgbClr val="FF0000"/>
                </a:solidFill>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projector will be used:</a:t>
            </a:r>
          </a:p>
          <a:p>
            <a:r>
              <a:rPr lang="en-US" dirty="0">
                <a:latin typeface="Times New Roman" panose="02020603050405020304" pitchFamily="18" charset="0"/>
                <a:cs typeface="Times New Roman" panose="02020603050405020304" pitchFamily="18" charset="0"/>
              </a:rPr>
              <a:t>For example: fixing left</a:t>
            </a:r>
          </a:p>
          <a:p>
            <a:r>
              <a:rPr lang="en-US" dirty="0">
                <a:latin typeface="Times New Roman" panose="02020603050405020304" pitchFamily="18" charset="0"/>
                <a:cs typeface="Times New Roman" panose="02020603050405020304" pitchFamily="18" charset="0"/>
              </a:rPr>
              <a:t>Projector and using elements</a:t>
            </a:r>
          </a:p>
          <a:p>
            <a:r>
              <a:rPr lang="en-US" dirty="0">
                <a:latin typeface="Times New Roman" panose="02020603050405020304" pitchFamily="18" charset="0"/>
                <a:cs typeface="Times New Roman" panose="02020603050405020304" pitchFamily="18" charset="0"/>
              </a:rPr>
              <a:t>of the </a:t>
            </a:r>
            <a:r>
              <a:rPr lang="en-US" b="1" dirty="0">
                <a:solidFill>
                  <a:srgbClr val="FF0000"/>
                </a:solidFill>
                <a:latin typeface="Times New Roman" panose="02020603050405020304" pitchFamily="18" charset="0"/>
                <a:cs typeface="Times New Roman" panose="02020603050405020304" pitchFamily="18" charset="0"/>
              </a:rPr>
              <a:t>right</a:t>
            </a:r>
            <a:r>
              <a:rPr lang="en-US" dirty="0">
                <a:latin typeface="Times New Roman" panose="02020603050405020304" pitchFamily="18" charset="0"/>
                <a:cs typeface="Times New Roman" panose="02020603050405020304" pitchFamily="18" charset="0"/>
              </a:rPr>
              <a:t> projector</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Five elements to be</a:t>
            </a:r>
          </a:p>
          <a:p>
            <a:r>
              <a:rPr lang="en-US" sz="2800" dirty="0">
                <a:latin typeface="Times New Roman" panose="02020603050405020304" pitchFamily="18" charset="0"/>
                <a:cs typeface="Times New Roman" panose="02020603050405020304" pitchFamily="18" charset="0"/>
              </a:rPr>
              <a:t>used in Method (1) are:</a:t>
            </a:r>
          </a:p>
          <a:p>
            <a:r>
              <a:rPr lang="en-US" sz="2800"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a:cs typeface="Times New Roman" panose="02020603050405020304" pitchFamily="18" charset="0"/>
              </a:rPr>
              <a:t>b</a:t>
            </a:r>
            <a:r>
              <a:rPr lang="en-US" sz="2800" b="1" baseline="-25000" dirty="0" err="1">
                <a:solidFill>
                  <a:srgbClr val="FF0000"/>
                </a:solidFill>
                <a:latin typeface="Times New Roman" panose="02020603050405020304" pitchFamily="18" charset="0"/>
                <a:ea typeface="Times New Roman"/>
                <a:cs typeface="Times New Roman" panose="02020603050405020304" pitchFamily="18" charset="0"/>
              </a:rPr>
              <a:t>yR</a:t>
            </a:r>
            <a:r>
              <a:rPr lang="en-US" sz="2800" b="1" dirty="0">
                <a:solidFill>
                  <a:srgbClr val="FF0000"/>
                </a:solidFill>
                <a:latin typeface="Times New Roman" panose="02020603050405020304" pitchFamily="18" charset="0"/>
                <a:ea typeface="Times New Roman"/>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a:cs typeface="Times New Roman" panose="02020603050405020304" pitchFamily="18" charset="0"/>
              </a:rPr>
              <a:t>b</a:t>
            </a:r>
            <a:r>
              <a:rPr lang="en-US" sz="2800" b="1" baseline="-25000" dirty="0" err="1">
                <a:solidFill>
                  <a:srgbClr val="FF0000"/>
                </a:solidFill>
                <a:latin typeface="Times New Roman" panose="02020603050405020304" pitchFamily="18" charset="0"/>
                <a:ea typeface="Times New Roman"/>
                <a:cs typeface="Times New Roman" panose="02020603050405020304" pitchFamily="18" charset="0"/>
              </a:rPr>
              <a:t>zR</a:t>
            </a:r>
            <a:r>
              <a:rPr lang="en-US" sz="2800" b="1" dirty="0">
                <a:solidFill>
                  <a:srgbClr val="FF0000"/>
                </a:solidFill>
                <a:latin typeface="Times New Roman" panose="02020603050405020304" pitchFamily="18" charset="0"/>
                <a:ea typeface="Times New Roman"/>
                <a:cs typeface="Times New Roman" panose="02020603050405020304" pitchFamily="18" charset="0"/>
              </a:rPr>
              <a:t>, ɷ", ɸ", k" </a:t>
            </a:r>
          </a:p>
          <a:p>
            <a:endParaRPr lang="en-US" dirty="0"/>
          </a:p>
          <a:p>
            <a:endParaRPr lang="en-US" dirty="0"/>
          </a:p>
        </p:txBody>
      </p:sp>
      <p:sp>
        <p:nvSpPr>
          <p:cNvPr id="3" name="Title 2"/>
          <p:cNvSpPr>
            <a:spLocks noGrp="1"/>
          </p:cNvSpPr>
          <p:nvPr>
            <p:ph type="title"/>
          </p:nvPr>
        </p:nvSpPr>
        <p:spPr>
          <a:xfrm>
            <a:off x="474260" y="104020"/>
            <a:ext cx="8229600" cy="505580"/>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Method of RO</a:t>
            </a:r>
          </a:p>
        </p:txBody>
      </p:sp>
      <p:pic>
        <p:nvPicPr>
          <p:cNvPr id="4" name="Picture 3"/>
          <p:cNvPicPr>
            <a:picLocks noChangeAspect="1"/>
          </p:cNvPicPr>
          <p:nvPr/>
        </p:nvPicPr>
        <p:blipFill>
          <a:blip r:embed="rId2"/>
          <a:stretch>
            <a:fillRect/>
          </a:stretch>
        </p:blipFill>
        <p:spPr>
          <a:xfrm>
            <a:off x="5403376" y="1362792"/>
            <a:ext cx="3276600" cy="4742015"/>
          </a:xfrm>
          <a:prstGeom prst="rect">
            <a:avLst/>
          </a:prstGeom>
        </p:spPr>
      </p:pic>
    </p:spTree>
    <p:extLst>
      <p:ext uri="{BB962C8B-B14F-4D97-AF65-F5344CB8AC3E}">
        <p14:creationId xmlns:p14="http://schemas.microsoft.com/office/powerpoint/2010/main" val="2632827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r>
              <a:rPr lang="en-US" sz="2800" dirty="0">
                <a:latin typeface="Times New Roman" panose="02020603050405020304" pitchFamily="18" charset="0"/>
                <a:cs typeface="Times New Roman" panose="02020603050405020304" pitchFamily="18" charset="0"/>
              </a:rPr>
              <a:t>ROE of </a:t>
            </a:r>
            <a:r>
              <a:rPr lang="en-US" sz="2800" b="1" dirty="0">
                <a:solidFill>
                  <a:srgbClr val="FF0000"/>
                </a:solidFill>
                <a:latin typeface="Times New Roman" panose="02020603050405020304" pitchFamily="18" charset="0"/>
                <a:cs typeface="Times New Roman" panose="02020603050405020304" pitchFamily="18" charset="0"/>
              </a:rPr>
              <a:t>one</a:t>
            </a:r>
            <a:r>
              <a:rPr lang="en-US" sz="2800" dirty="0">
                <a:latin typeface="Times New Roman" panose="02020603050405020304" pitchFamily="18" charset="0"/>
                <a:cs typeface="Times New Roman" panose="02020603050405020304" pitchFamily="18" charset="0"/>
              </a:rPr>
              <a:t> projector: rotations and translations are used, other projector is fixed:  </a:t>
            </a: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487362"/>
          </a:xfrm>
        </p:spPr>
        <p:txBody>
          <a:bodyPr>
            <a:normAutofit fontScale="90000"/>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Relative Orientation</a:t>
            </a:r>
          </a:p>
        </p:txBody>
      </p:sp>
      <p:pic>
        <p:nvPicPr>
          <p:cNvPr id="4" name="Picture 3"/>
          <p:cNvPicPr>
            <a:picLocks noChangeAspect="1"/>
          </p:cNvPicPr>
          <p:nvPr/>
        </p:nvPicPr>
        <p:blipFill>
          <a:blip r:embed="rId2"/>
          <a:stretch>
            <a:fillRect/>
          </a:stretch>
        </p:blipFill>
        <p:spPr>
          <a:xfrm>
            <a:off x="1828800" y="2362200"/>
            <a:ext cx="6320068" cy="3505379"/>
          </a:xfrm>
          <a:prstGeom prst="rect">
            <a:avLst/>
          </a:prstGeom>
        </p:spPr>
      </p:pic>
    </p:spTree>
    <p:extLst>
      <p:ext uri="{BB962C8B-B14F-4D97-AF65-F5344CB8AC3E}">
        <p14:creationId xmlns:p14="http://schemas.microsoft.com/office/powerpoint/2010/main" val="428868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5626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Steps to be followed for manual (empirical) orientation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Moving </a:t>
            </a:r>
            <a:r>
              <a:rPr lang="en-US" sz="2800" dirty="0">
                <a:solidFill>
                  <a:srgbClr val="FF0000"/>
                </a:solidFill>
                <a:latin typeface="Times New Roman" panose="02020603050405020304" pitchFamily="18" charset="0"/>
                <a:cs typeface="Times New Roman" panose="02020603050405020304" pitchFamily="18" charset="0"/>
              </a:rPr>
              <a:t>Right</a:t>
            </a:r>
            <a:r>
              <a:rPr lang="en-US" sz="2800" dirty="0">
                <a:solidFill>
                  <a:prstClr val="black"/>
                </a:solidFill>
                <a:latin typeface="Times New Roman" panose="02020603050405020304" pitchFamily="18" charset="0"/>
                <a:cs typeface="Times New Roman" panose="02020603050405020304" pitchFamily="18" charset="0"/>
              </a:rPr>
              <a:t> projector only (keeping left one fixed):</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1.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2 with by”‐translation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2.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1 with κ” rotation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3.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4 with </a:t>
            </a:r>
            <a:r>
              <a:rPr lang="en-US" sz="2800" dirty="0" err="1">
                <a:solidFill>
                  <a:prstClr val="black"/>
                </a:solidFill>
                <a:latin typeface="Times New Roman" panose="02020603050405020304" pitchFamily="18" charset="0"/>
                <a:cs typeface="Times New Roman" panose="02020603050405020304" pitchFamily="18" charset="0"/>
              </a:rPr>
              <a:t>bz</a:t>
            </a:r>
            <a:r>
              <a:rPr lang="en-US" sz="2800" dirty="0">
                <a:solidFill>
                  <a:prstClr val="black"/>
                </a:solidFill>
                <a:latin typeface="Times New Roman" panose="02020603050405020304" pitchFamily="18" charset="0"/>
                <a:cs typeface="Times New Roman" panose="02020603050405020304" pitchFamily="18" charset="0"/>
              </a:rPr>
              <a:t>”‐translation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4. Clear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3 with ϕ” rotation</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5. Observe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6 and overcorrect by</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introducing 150% correction to the measured</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parallax with </a:t>
            </a:r>
            <a:r>
              <a:rPr lang="el-GR" sz="2800" dirty="0">
                <a:solidFill>
                  <a:prstClr val="black"/>
                </a:solidFill>
                <a:latin typeface="Times New Roman" panose="02020603050405020304" pitchFamily="18" charset="0"/>
                <a:cs typeface="Times New Roman" panose="02020603050405020304" pitchFamily="18" charset="0"/>
              </a:rPr>
              <a:t>ω”</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6. Repeat steps 1‐5 until no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exists at point 6</a:t>
            </a:r>
          </a:p>
          <a:p>
            <a:pPr lvl="0">
              <a:buClr>
                <a:srgbClr val="2DA2BF"/>
              </a:buClr>
            </a:pPr>
            <a:r>
              <a:rPr lang="en-US" sz="2800" dirty="0">
                <a:solidFill>
                  <a:prstClr val="black"/>
                </a:solidFill>
                <a:latin typeface="Times New Roman" panose="02020603050405020304" pitchFamily="18" charset="0"/>
                <a:cs typeface="Times New Roman" panose="02020603050405020304" pitchFamily="18" charset="0"/>
              </a:rPr>
              <a:t>7. Check for </a:t>
            </a:r>
            <a:r>
              <a:rPr lang="en-US" sz="2800" dirty="0" err="1">
                <a:solidFill>
                  <a:prstClr val="black"/>
                </a:solidFill>
                <a:latin typeface="Times New Roman" panose="02020603050405020304" pitchFamily="18" charset="0"/>
                <a:cs typeface="Times New Roman" panose="02020603050405020304" pitchFamily="18" charset="0"/>
              </a:rPr>
              <a:t>py</a:t>
            </a:r>
            <a:r>
              <a:rPr lang="en-US" sz="2800" dirty="0">
                <a:solidFill>
                  <a:prstClr val="black"/>
                </a:solidFill>
                <a:latin typeface="Times New Roman" panose="02020603050405020304" pitchFamily="18" charset="0"/>
                <a:cs typeface="Times New Roman" panose="02020603050405020304" pitchFamily="18" charset="0"/>
              </a:rPr>
              <a:t> at point 5.</a:t>
            </a:r>
          </a:p>
          <a:p>
            <a:endParaRPr lang="en-US" dirty="0"/>
          </a:p>
        </p:txBody>
      </p:sp>
      <p:sp>
        <p:nvSpPr>
          <p:cNvPr id="3" name="Title 2"/>
          <p:cNvSpPr>
            <a:spLocks noGrp="1"/>
          </p:cNvSpPr>
          <p:nvPr>
            <p:ph type="title"/>
          </p:nvPr>
        </p:nvSpPr>
        <p:spPr>
          <a:xfrm>
            <a:off x="457200" y="228600"/>
            <a:ext cx="8229600" cy="411162"/>
          </a:xfrm>
        </p:spPr>
        <p:txBody>
          <a:bodyPr>
            <a:normAutofit fontScale="90000"/>
          </a:bodyPr>
          <a:lstStyle/>
          <a:p>
            <a:pPr algn="ctr"/>
            <a:r>
              <a:rPr lang="en-US" sz="2800" dirty="0">
                <a:solidFill>
                  <a:srgbClr val="FF0000"/>
                </a:solidFill>
                <a:latin typeface="Times New Roman" panose="02020603050405020304" pitchFamily="18" charset="0"/>
                <a:cs typeface="Times New Roman" panose="02020603050405020304" pitchFamily="18" charset="0"/>
              </a:rPr>
              <a:t>Dependent Relative Orientation</a:t>
            </a:r>
          </a:p>
        </p:txBody>
      </p:sp>
    </p:spTree>
    <p:extLst>
      <p:ext uri="{BB962C8B-B14F-4D97-AF65-F5344CB8AC3E}">
        <p14:creationId xmlns:p14="http://schemas.microsoft.com/office/powerpoint/2010/main" val="17795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50710"/>
            <a:ext cx="8229600" cy="5156582"/>
          </a:xfrm>
        </p:spPr>
        <p:txBody>
          <a:bodyPr>
            <a:normAutofit lnSpcReduction="10000"/>
          </a:bodyPr>
          <a:lstStyle/>
          <a:p>
            <a:r>
              <a:rPr lang="en-US" sz="2800" b="1" dirty="0">
                <a:solidFill>
                  <a:srgbClr val="00B0F0"/>
                </a:solidFill>
                <a:latin typeface="Times New Roman" panose="02020603050405020304" pitchFamily="18" charset="0"/>
                <a:cs typeface="Times New Roman" panose="02020603050405020304" pitchFamily="18" charset="0"/>
              </a:rPr>
              <a:t>* Analogue Plotters: </a:t>
            </a:r>
          </a:p>
          <a:p>
            <a:r>
              <a:rPr lang="en-US" sz="2800" b="1" u="sng" dirty="0">
                <a:solidFill>
                  <a:srgbClr val="0000FF"/>
                </a:solidFill>
                <a:latin typeface="Times New Roman" panose="02020603050405020304" pitchFamily="18" charset="0"/>
                <a:cs typeface="Times New Roman" panose="02020603050405020304" pitchFamily="18" charset="0"/>
              </a:rPr>
              <a:t>Direct Optical </a:t>
            </a:r>
            <a:r>
              <a:rPr lang="en-US" sz="2800" u="sng" dirty="0">
                <a:solidFill>
                  <a:srgbClr val="0000FF"/>
                </a:solidFill>
                <a:latin typeface="Times New Roman" panose="02020603050405020304" pitchFamily="18" charset="0"/>
                <a:cs typeface="Times New Roman" panose="02020603050405020304" pitchFamily="18" charset="0"/>
              </a:rPr>
              <a:t>projection </a:t>
            </a:r>
            <a:r>
              <a:rPr lang="en-US" sz="2800" dirty="0">
                <a:solidFill>
                  <a:srgbClr val="0000FF"/>
                </a:solidFill>
                <a:latin typeface="Times New Roman" panose="02020603050405020304" pitchFamily="18" charset="0"/>
                <a:cs typeface="Times New Roman" panose="02020603050405020304" pitchFamily="18" charset="0"/>
              </a:rPr>
              <a:t>instruments</a:t>
            </a:r>
            <a:r>
              <a:rPr lang="en-US" sz="2800" dirty="0">
                <a:solidFill>
                  <a:srgbClr val="000000"/>
                </a:solidFill>
                <a:latin typeface="Times New Roman" panose="02020603050405020304" pitchFamily="18" charset="0"/>
                <a:cs typeface="Times New Roman" panose="02020603050405020304" pitchFamily="18" charset="0"/>
              </a:rPr>
              <a:t>: create a</a:t>
            </a:r>
          </a:p>
          <a:p>
            <a:r>
              <a:rPr lang="en-US" sz="2800" dirty="0">
                <a:solidFill>
                  <a:srgbClr val="000000"/>
                </a:solidFill>
                <a:latin typeface="Times New Roman" panose="02020603050405020304" pitchFamily="18" charset="0"/>
                <a:cs typeface="Times New Roman" panose="02020603050405020304" pitchFamily="18" charset="0"/>
              </a:rPr>
              <a:t>true three-dimensional stereo-model by</a:t>
            </a:r>
          </a:p>
          <a:p>
            <a:r>
              <a:rPr lang="en-US" sz="2800" dirty="0">
                <a:solidFill>
                  <a:srgbClr val="000000"/>
                </a:solidFill>
                <a:latin typeface="Times New Roman" panose="02020603050405020304" pitchFamily="18" charset="0"/>
                <a:cs typeface="Times New Roman" panose="02020603050405020304" pitchFamily="18" charset="0"/>
              </a:rPr>
              <a:t>projecting transparency images through</a:t>
            </a:r>
          </a:p>
          <a:p>
            <a:r>
              <a:rPr lang="en-US" sz="2800" dirty="0">
                <a:solidFill>
                  <a:srgbClr val="000000"/>
                </a:solidFill>
                <a:latin typeface="Times New Roman" panose="02020603050405020304" pitchFamily="18" charset="0"/>
                <a:cs typeface="Times New Roman" panose="02020603050405020304" pitchFamily="18" charset="0"/>
              </a:rPr>
              <a:t>projector lenses forming </a:t>
            </a:r>
            <a:r>
              <a:rPr lang="en-US" sz="2800" b="1" i="1" u="sng" dirty="0">
                <a:solidFill>
                  <a:srgbClr val="000000"/>
                </a:solidFill>
                <a:latin typeface="Times New Roman" panose="02020603050405020304" pitchFamily="18" charset="0"/>
                <a:cs typeface="Times New Roman" panose="02020603050405020304" pitchFamily="18" charset="0"/>
              </a:rPr>
              <a:t>directly observed rays</a:t>
            </a:r>
            <a:r>
              <a:rPr lang="en-US" sz="2800" dirty="0">
                <a:solidFill>
                  <a:srgbClr val="000000"/>
                </a:solidFill>
                <a:latin typeface="Times New Roman" panose="02020603050405020304" pitchFamily="18" charset="0"/>
                <a:cs typeface="Times New Roman" panose="02020603050405020304" pitchFamily="18" charset="0"/>
              </a:rPr>
              <a:t>.</a:t>
            </a:r>
          </a:p>
          <a:p>
            <a:r>
              <a:rPr lang="en-US" sz="2800" b="1" u="sng" dirty="0">
                <a:solidFill>
                  <a:srgbClr val="C00000"/>
                </a:solidFill>
                <a:latin typeface="Times New Roman" panose="02020603050405020304" pitchFamily="18" charset="0"/>
                <a:cs typeface="Times New Roman" panose="02020603050405020304" pitchFamily="18" charset="0"/>
              </a:rPr>
              <a:t>Mechanical</a:t>
            </a:r>
            <a:r>
              <a:rPr lang="en-US" sz="2800" dirty="0">
                <a:solidFill>
                  <a:srgbClr val="C00000"/>
                </a:solidFill>
                <a:latin typeface="Times New Roman" panose="02020603050405020304" pitchFamily="18" charset="0"/>
                <a:cs typeface="Times New Roman" panose="02020603050405020304" pitchFamily="18" charset="0"/>
              </a:rPr>
              <a:t> or optical‐mechanical instruments</a:t>
            </a:r>
          </a:p>
          <a:p>
            <a:r>
              <a:rPr lang="en-US" sz="2800" dirty="0">
                <a:solidFill>
                  <a:srgbClr val="000000"/>
                </a:solidFill>
                <a:latin typeface="Times New Roman" panose="02020603050405020304" pitchFamily="18" charset="0"/>
                <a:cs typeface="Times New Roman" panose="02020603050405020304" pitchFamily="18" charset="0"/>
              </a:rPr>
              <a:t>can create 3D model through mechanical</a:t>
            </a:r>
          </a:p>
          <a:p>
            <a:r>
              <a:rPr lang="en-US" sz="2800" dirty="0">
                <a:solidFill>
                  <a:srgbClr val="000000"/>
                </a:solidFill>
                <a:latin typeface="Times New Roman" panose="02020603050405020304" pitchFamily="18" charset="0"/>
                <a:cs typeface="Times New Roman" panose="02020603050405020304" pitchFamily="18" charset="0"/>
              </a:rPr>
              <a:t>means </a:t>
            </a:r>
            <a:r>
              <a:rPr lang="en-US" sz="2800" b="1" i="1" u="sng" dirty="0">
                <a:solidFill>
                  <a:srgbClr val="000000"/>
                </a:solidFill>
                <a:latin typeface="Times New Roman" panose="02020603050405020304" pitchFamily="18" charset="0"/>
                <a:cs typeface="Times New Roman" panose="02020603050405020304" pitchFamily="18" charset="0"/>
              </a:rPr>
              <a:t>(space rods)</a:t>
            </a:r>
          </a:p>
          <a:p>
            <a:r>
              <a:rPr lang="en-US" sz="2800" dirty="0">
                <a:solidFill>
                  <a:srgbClr val="0000FF"/>
                </a:solidFill>
                <a:latin typeface="Times New Roman" panose="02020603050405020304" pitchFamily="18" charset="0"/>
                <a:cs typeface="Times New Roman" panose="02020603050405020304" pitchFamily="18" charset="0"/>
              </a:rPr>
              <a:t>• </a:t>
            </a:r>
            <a:r>
              <a:rPr lang="en-US" sz="2800" b="1" u="sng" dirty="0">
                <a:solidFill>
                  <a:srgbClr val="FF0000"/>
                </a:solidFill>
                <a:latin typeface="Times New Roman" panose="02020603050405020304" pitchFamily="18" charset="0"/>
                <a:cs typeface="Times New Roman" panose="02020603050405020304" pitchFamily="18" charset="0"/>
              </a:rPr>
              <a:t>Analytical</a:t>
            </a:r>
            <a:r>
              <a:rPr lang="en-US" sz="2800" u="sng" dirty="0">
                <a:solidFill>
                  <a:srgbClr val="FF0000"/>
                </a:solidFill>
                <a:latin typeface="Times New Roman" panose="02020603050405020304" pitchFamily="18" charset="0"/>
                <a:cs typeface="Times New Roman" panose="02020603050405020304" pitchFamily="18" charset="0"/>
              </a:rPr>
              <a:t> plotters</a:t>
            </a:r>
            <a:r>
              <a:rPr lang="en-US" sz="2800" dirty="0">
                <a:solidFill>
                  <a:srgbClr val="000000"/>
                </a:solidFill>
                <a:latin typeface="Times New Roman" panose="02020603050405020304" pitchFamily="18" charset="0"/>
                <a:cs typeface="Times New Roman" panose="02020603050405020304" pitchFamily="18" charset="0"/>
              </a:rPr>
              <a:t>: most of the work done by</a:t>
            </a:r>
          </a:p>
          <a:p>
            <a:r>
              <a:rPr lang="en-US" sz="2800" b="1" i="1" u="sng" dirty="0">
                <a:solidFill>
                  <a:srgbClr val="000000"/>
                </a:solidFill>
                <a:latin typeface="Times New Roman" panose="02020603050405020304" pitchFamily="18" charset="0"/>
                <a:cs typeface="Times New Roman" panose="02020603050405020304" pitchFamily="18" charset="0"/>
              </a:rPr>
              <a:t>Computer </a:t>
            </a:r>
            <a:r>
              <a:rPr lang="en-US" sz="2800" dirty="0">
                <a:solidFill>
                  <a:srgbClr val="000000"/>
                </a:solidFill>
                <a:latin typeface="Times New Roman" panose="02020603050405020304" pitchFamily="18" charset="0"/>
                <a:cs typeface="Times New Roman" panose="02020603050405020304" pitchFamily="18" charset="0"/>
              </a:rPr>
              <a:t>(inner and analytical relative and absolute orientation)</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10947"/>
            <a:ext cx="8229600" cy="6397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Types of Stereo-plotters</a:t>
            </a:r>
          </a:p>
        </p:txBody>
      </p:sp>
    </p:spTree>
    <p:extLst>
      <p:ext uri="{BB962C8B-B14F-4D97-AF65-F5344CB8AC3E}">
        <p14:creationId xmlns:p14="http://schemas.microsoft.com/office/powerpoint/2010/main" val="2156251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Independent Relative Orientation</a:t>
            </a:r>
          </a:p>
        </p:txBody>
      </p:sp>
      <p:sp>
        <p:nvSpPr>
          <p:cNvPr id="2" name="Content Placeholder 1"/>
          <p:cNvSpPr>
            <a:spLocks noGrp="1"/>
          </p:cNvSpPr>
          <p:nvPr>
            <p:ph idx="1"/>
          </p:nvPr>
        </p:nvSpPr>
        <p:spPr>
          <a:xfrm>
            <a:off x="457200" y="990600"/>
            <a:ext cx="8382000" cy="5638800"/>
          </a:xfrm>
        </p:spPr>
        <p:txBody>
          <a:bodyPr/>
          <a:lstStyle/>
          <a:p>
            <a:r>
              <a:rPr lang="en-US" dirty="0">
                <a:latin typeface="Times New Roman" panose="02020603050405020304" pitchFamily="18" charset="0"/>
                <a:cs typeface="Times New Roman" panose="02020603050405020304" pitchFamily="18" charset="0"/>
              </a:rPr>
              <a:t>Here rotation elements of</a:t>
            </a:r>
            <a:r>
              <a:rPr lang="en-US" b="1" dirty="0">
                <a:solidFill>
                  <a:srgbClr val="0000FF"/>
                </a:solidFill>
                <a:latin typeface="Times New Roman" panose="02020603050405020304" pitchFamily="18" charset="0"/>
                <a:cs typeface="Times New Roman" panose="02020603050405020304" pitchFamily="18" charset="0"/>
              </a:rPr>
              <a:t> both </a:t>
            </a:r>
            <a:r>
              <a:rPr lang="en-US" dirty="0">
                <a:latin typeface="Times New Roman" panose="02020603050405020304" pitchFamily="18" charset="0"/>
                <a:cs typeface="Times New Roman" panose="02020603050405020304" pitchFamily="18" charset="0"/>
              </a:rPr>
              <a:t>projectors are used:</a:t>
            </a:r>
          </a:p>
          <a:p>
            <a:endParaRPr lang="en-US" dirty="0"/>
          </a:p>
        </p:txBody>
      </p:sp>
      <p:pic>
        <p:nvPicPr>
          <p:cNvPr id="5" name="Picture 4"/>
          <p:cNvPicPr>
            <a:picLocks noChangeAspect="1"/>
          </p:cNvPicPr>
          <p:nvPr/>
        </p:nvPicPr>
        <p:blipFill>
          <a:blip r:embed="rId2"/>
          <a:stretch>
            <a:fillRect/>
          </a:stretch>
        </p:blipFill>
        <p:spPr>
          <a:xfrm>
            <a:off x="990600" y="2133600"/>
            <a:ext cx="7440503" cy="3667357"/>
          </a:xfrm>
          <a:prstGeom prst="rect">
            <a:avLst/>
          </a:prstGeom>
        </p:spPr>
      </p:pic>
    </p:spTree>
    <p:extLst>
      <p:ext uri="{BB962C8B-B14F-4D97-AF65-F5344CB8AC3E}">
        <p14:creationId xmlns:p14="http://schemas.microsoft.com/office/powerpoint/2010/main" val="1951159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334000"/>
          </a:xfrm>
        </p:spPr>
        <p:txBody>
          <a:bodyPr>
            <a:normAutofit/>
          </a:bodyPr>
          <a:lstStyle/>
          <a:p>
            <a:r>
              <a:rPr lang="en-US" sz="2800" dirty="0">
                <a:latin typeface="Times New Roman" panose="02020603050405020304" pitchFamily="18" charset="0"/>
                <a:cs typeface="Times New Roman" panose="02020603050405020304" pitchFamily="18" charset="0"/>
              </a:rPr>
              <a:t>Use rotations of</a:t>
            </a:r>
            <a:r>
              <a:rPr lang="en-US" sz="2800" dirty="0">
                <a:solidFill>
                  <a:srgbClr val="0000FF"/>
                </a:solidFill>
                <a:latin typeface="Times New Roman" panose="02020603050405020304" pitchFamily="18" charset="0"/>
                <a:cs typeface="Times New Roman" panose="02020603050405020304" pitchFamily="18" charset="0"/>
              </a:rPr>
              <a:t> </a:t>
            </a:r>
            <a:r>
              <a:rPr lang="en-US" sz="2800" b="1" dirty="0">
                <a:solidFill>
                  <a:srgbClr val="0000FF"/>
                </a:solidFill>
                <a:latin typeface="Times New Roman" panose="02020603050405020304" pitchFamily="18" charset="0"/>
                <a:cs typeface="Times New Roman" panose="02020603050405020304" pitchFamily="18" charset="0"/>
              </a:rPr>
              <a:t>both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projectors:</a:t>
            </a:r>
          </a:p>
          <a:p>
            <a:r>
              <a:rPr lang="en-US" sz="2800" dirty="0">
                <a:latin typeface="Times New Roman" panose="02020603050405020304" pitchFamily="18" charset="0"/>
                <a:cs typeface="Times New Roman" panose="02020603050405020304" pitchFamily="18" charset="0"/>
              </a:rPr>
              <a:t>1.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1 with κ”</a:t>
            </a:r>
          </a:p>
          <a:p>
            <a:r>
              <a:rPr lang="en-US" sz="2800" dirty="0">
                <a:latin typeface="Times New Roman" panose="02020603050405020304" pitchFamily="18" charset="0"/>
                <a:cs typeface="Times New Roman" panose="02020603050405020304" pitchFamily="18" charset="0"/>
              </a:rPr>
              <a:t>2.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2 with κ’</a:t>
            </a:r>
          </a:p>
          <a:p>
            <a:r>
              <a:rPr lang="en-US" sz="2800" dirty="0">
                <a:latin typeface="Times New Roman" panose="02020603050405020304" pitchFamily="18" charset="0"/>
                <a:cs typeface="Times New Roman" panose="02020603050405020304" pitchFamily="18" charset="0"/>
              </a:rPr>
              <a:t>3.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3 with ϕ”</a:t>
            </a:r>
          </a:p>
          <a:p>
            <a:r>
              <a:rPr lang="en-US" sz="2800" dirty="0">
                <a:latin typeface="Times New Roman" panose="02020603050405020304" pitchFamily="18" charset="0"/>
                <a:cs typeface="Times New Roman" panose="02020603050405020304" pitchFamily="18" charset="0"/>
              </a:rPr>
              <a:t>4. Clear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4 with ϕ’</a:t>
            </a:r>
          </a:p>
          <a:p>
            <a:r>
              <a:rPr lang="en-US" sz="2800" dirty="0">
                <a:latin typeface="Times New Roman" panose="02020603050405020304" pitchFamily="18" charset="0"/>
                <a:cs typeface="Times New Roman" panose="02020603050405020304" pitchFamily="18" charset="0"/>
              </a:rPr>
              <a:t>5. Observe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5 and overcorrect by introducing 150% correction to the measured parallax with ω”</a:t>
            </a:r>
          </a:p>
          <a:p>
            <a:r>
              <a:rPr lang="en-US" sz="2800" dirty="0">
                <a:latin typeface="Times New Roman" panose="02020603050405020304" pitchFamily="18" charset="0"/>
                <a:cs typeface="Times New Roman" panose="02020603050405020304" pitchFamily="18" charset="0"/>
              </a:rPr>
              <a:t>6. Repeat steps 1‐5 until no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exists at point 5</a:t>
            </a:r>
          </a:p>
          <a:p>
            <a:r>
              <a:rPr lang="en-US" sz="2800" dirty="0">
                <a:latin typeface="Times New Roman" panose="02020603050405020304" pitchFamily="18" charset="0"/>
                <a:cs typeface="Times New Roman" panose="02020603050405020304" pitchFamily="18" charset="0"/>
              </a:rPr>
              <a:t>7. Check for </a:t>
            </a:r>
            <a:r>
              <a:rPr lang="en-US" sz="2800" dirty="0" err="1">
                <a:latin typeface="Times New Roman" panose="02020603050405020304" pitchFamily="18" charset="0"/>
                <a:cs typeface="Times New Roman" panose="02020603050405020304" pitchFamily="18" charset="0"/>
              </a:rPr>
              <a:t>py</a:t>
            </a:r>
            <a:r>
              <a:rPr lang="en-US" sz="2800" dirty="0">
                <a:latin typeface="Times New Roman" panose="02020603050405020304" pitchFamily="18" charset="0"/>
                <a:cs typeface="Times New Roman" panose="02020603050405020304" pitchFamily="18" charset="0"/>
              </a:rPr>
              <a:t> at point 6</a:t>
            </a:r>
          </a:p>
        </p:txBody>
      </p:sp>
      <p:sp>
        <p:nvSpPr>
          <p:cNvPr id="3" name="Title 2"/>
          <p:cNvSpPr>
            <a:spLocks noGrp="1"/>
          </p:cNvSpPr>
          <p:nvPr>
            <p:ph type="title"/>
          </p:nvPr>
        </p:nvSpPr>
        <p:spPr>
          <a:xfrm>
            <a:off x="457200" y="91531"/>
            <a:ext cx="8229600" cy="868362"/>
          </a:xfrm>
        </p:spPr>
        <p:txBody>
          <a:bodyPr>
            <a:normAutofit fontScale="90000"/>
          </a:bodyPr>
          <a:lstStyle/>
          <a:p>
            <a:pPr algn="ctr"/>
            <a:r>
              <a:rPr lang="en-US" sz="3100" dirty="0">
                <a:solidFill>
                  <a:srgbClr val="0000FF"/>
                </a:solidFill>
                <a:latin typeface="Times New Roman" panose="02020603050405020304" pitchFamily="18" charset="0"/>
                <a:cs typeface="Times New Roman" panose="02020603050405020304" pitchFamily="18" charset="0"/>
              </a:rPr>
              <a:t>Independent Relative Orientation</a:t>
            </a:r>
            <a:br>
              <a:rPr lang="en-US" sz="3200" dirty="0">
                <a:latin typeface="Times New Roman" panose="02020603050405020304" pitchFamily="18" charset="0"/>
                <a:cs typeface="Times New Roman" panose="02020603050405020304" pitchFamily="18" charset="0"/>
              </a:rPr>
            </a:br>
            <a:r>
              <a:rPr lang="en-US" sz="3100" b="0" dirty="0">
                <a:solidFill>
                  <a:schemeClr val="tx1"/>
                </a:solidFill>
                <a:effectLst/>
                <a:latin typeface="Times New Roman" panose="02020603050405020304" pitchFamily="18" charset="0"/>
                <a:cs typeface="Times New Roman" panose="02020603050405020304" pitchFamily="18" charset="0"/>
              </a:rPr>
              <a:t>Empirical Orientation</a:t>
            </a:r>
          </a:p>
        </p:txBody>
      </p:sp>
    </p:spTree>
    <p:extLst>
      <p:ext uri="{BB962C8B-B14F-4D97-AF65-F5344CB8AC3E}">
        <p14:creationId xmlns:p14="http://schemas.microsoft.com/office/powerpoint/2010/main" val="720715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After inner orientation existing y-parallax should be such that:</a:t>
            </a:r>
          </a:p>
          <a:p>
            <a:pPr algn="ctr"/>
            <a:r>
              <a:rPr lang="en-US" sz="2800" dirty="0">
                <a:latin typeface="Times New Roman" panose="02020603050405020304" pitchFamily="18" charset="0"/>
                <a:cs typeface="Times New Roman" panose="02020603050405020304" pitchFamily="18" charset="0"/>
              </a:rPr>
              <a:t>2Py1+ Py4 + Py6 = 2Py2 + Py3 + Py5</a:t>
            </a:r>
          </a:p>
          <a:p>
            <a:r>
              <a:rPr lang="en-US" sz="2800" b="1" dirty="0">
                <a:latin typeface="Times New Roman" panose="02020603050405020304" pitchFamily="18" charset="0"/>
                <a:cs typeface="Times New Roman" panose="02020603050405020304" pitchFamily="18" charset="0"/>
              </a:rPr>
              <a:t>Example: </a:t>
            </a:r>
          </a:p>
          <a:p>
            <a:r>
              <a:rPr lang="en-US" sz="2800" dirty="0">
                <a:latin typeface="Times New Roman" panose="02020603050405020304" pitchFamily="18" charset="0"/>
                <a:cs typeface="Times New Roman" panose="02020603050405020304" pitchFamily="18" charset="0"/>
              </a:rPr>
              <a:t>The y-parallax in (µm) at the six points (satisfying balanced model condition) was recorded as: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will allow complete relative orientation using steps of either method 1 or 2.</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Condition for Balanced Model Parallax</a:t>
            </a:r>
          </a:p>
        </p:txBody>
      </p:sp>
      <p:graphicFrame>
        <p:nvGraphicFramePr>
          <p:cNvPr id="4" name="Table 3"/>
          <p:cNvGraphicFramePr>
            <a:graphicFrameLocks noGrp="1"/>
          </p:cNvGraphicFramePr>
          <p:nvPr>
            <p:extLst>
              <p:ext uri="{D42A27DB-BD31-4B8C-83A1-F6EECF244321}">
                <p14:modId xmlns:p14="http://schemas.microsoft.com/office/powerpoint/2010/main" val="1017521688"/>
              </p:ext>
            </p:extLst>
          </p:nvPr>
        </p:nvGraphicFramePr>
        <p:xfrm>
          <a:off x="1828800" y="3641678"/>
          <a:ext cx="6095999" cy="91440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411859">
                <a:tc>
                  <a:txBody>
                    <a:bodyPr/>
                    <a:lstStyle/>
                    <a:p>
                      <a:pPr algn="ctr"/>
                      <a:r>
                        <a:rPr lang="en-US" sz="2400" dirty="0">
                          <a:latin typeface="Times New Roman" panose="02020603050405020304" pitchFamily="18" charset="0"/>
                          <a:cs typeface="Times New Roman" panose="02020603050405020304" pitchFamily="18" charset="0"/>
                        </a:rPr>
                        <a:t>point</a:t>
                      </a:r>
                    </a:p>
                  </a:txBody>
                  <a:tcPr/>
                </a:tc>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3</a:t>
                      </a:r>
                    </a:p>
                  </a:txBody>
                  <a:tcPr/>
                </a:tc>
                <a:tc>
                  <a:txBody>
                    <a:bodyPr/>
                    <a:lstStyle/>
                    <a:p>
                      <a:pPr algn="ctr"/>
                      <a:r>
                        <a:rPr lang="en-US" sz="2400" dirty="0">
                          <a:latin typeface="Times New Roman" panose="02020603050405020304" pitchFamily="18" charset="0"/>
                          <a:cs typeface="Times New Roman" panose="02020603050405020304" pitchFamily="18" charset="0"/>
                        </a:rPr>
                        <a:t>4</a:t>
                      </a:r>
                    </a:p>
                  </a:txBody>
                  <a:tcPr/>
                </a:tc>
                <a:tc>
                  <a:txBody>
                    <a:bodyPr/>
                    <a:lstStyle/>
                    <a:p>
                      <a:pPr algn="ctr"/>
                      <a:r>
                        <a:rPr lang="en-US" sz="2400" dirty="0">
                          <a:latin typeface="Times New Roman" panose="02020603050405020304" pitchFamily="18" charset="0"/>
                          <a:cs typeface="Times New Roman" panose="02020603050405020304" pitchFamily="18" charset="0"/>
                        </a:rPr>
                        <a:t>5</a:t>
                      </a:r>
                    </a:p>
                  </a:txBody>
                  <a:tcPr/>
                </a:tc>
                <a:tc>
                  <a:txBody>
                    <a:bodyPr/>
                    <a:lstStyle/>
                    <a:p>
                      <a:pPr algn="ctr"/>
                      <a:r>
                        <a:rPr lang="en-US" sz="2400"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10000"/>
                  </a:ext>
                </a:extLst>
              </a:tr>
              <a:tr h="370840">
                <a:tc>
                  <a:txBody>
                    <a:bodyPr/>
                    <a:lstStyle/>
                    <a:p>
                      <a:pPr algn="ctr"/>
                      <a:r>
                        <a:rPr lang="en-US" sz="2400" dirty="0" err="1">
                          <a:latin typeface="Times New Roman" panose="02020603050405020304" pitchFamily="18" charset="0"/>
                          <a:cs typeface="Times New Roman" panose="02020603050405020304" pitchFamily="18" charset="0"/>
                        </a:rPr>
                        <a:t>Py</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+3</a:t>
                      </a:r>
                    </a:p>
                  </a:txBody>
                  <a:tcPr/>
                </a:tc>
                <a:tc>
                  <a:txBody>
                    <a:bodyPr/>
                    <a:lstStyle/>
                    <a:p>
                      <a:pPr algn="ctr"/>
                      <a:r>
                        <a:rPr lang="en-US" sz="2400" dirty="0">
                          <a:latin typeface="Times New Roman" panose="02020603050405020304" pitchFamily="18" charset="0"/>
                          <a:cs typeface="Times New Roman" panose="02020603050405020304" pitchFamily="18" charset="0"/>
                        </a:rPr>
                        <a:t>+4</a:t>
                      </a:r>
                    </a:p>
                  </a:txBody>
                  <a:tcPr/>
                </a:tc>
                <a:tc>
                  <a:txBody>
                    <a:bodyPr/>
                    <a:lstStyle/>
                    <a:p>
                      <a:pPr algn="ctr"/>
                      <a:r>
                        <a:rPr lang="en-US" sz="2400" dirty="0">
                          <a:latin typeface="Times New Roman" panose="02020603050405020304" pitchFamily="18" charset="0"/>
                          <a:cs typeface="Times New Roman" panose="02020603050405020304" pitchFamily="18" charset="0"/>
                        </a:rPr>
                        <a:t>-1</a:t>
                      </a:r>
                    </a:p>
                  </a:txBody>
                  <a:tcPr/>
                </a:tc>
                <a:tc>
                  <a:txBody>
                    <a:bodyPr/>
                    <a:lstStyle/>
                    <a:p>
                      <a:pPr algn="ctr"/>
                      <a:r>
                        <a:rPr lang="en-US" sz="2400" dirty="0">
                          <a:latin typeface="Times New Roman" panose="02020603050405020304" pitchFamily="18" charset="0"/>
                          <a:cs typeface="Times New Roman" panose="02020603050405020304" pitchFamily="18" charset="0"/>
                        </a:rPr>
                        <a:t>-2</a:t>
                      </a:r>
                    </a:p>
                  </a:txBody>
                  <a:tcPr/>
                </a:tc>
                <a:tc>
                  <a:txBody>
                    <a:bodyPr/>
                    <a:lstStyle/>
                    <a:p>
                      <a:pPr algn="ctr"/>
                      <a:r>
                        <a:rPr lang="en-US" sz="2400" dirty="0">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4440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r>
              <a:rPr lang="en-US" dirty="0">
                <a:latin typeface="Times New Roman" panose="02020603050405020304" pitchFamily="18" charset="0"/>
                <a:cs typeface="Times New Roman" panose="02020603050405020304" pitchFamily="18" charset="0"/>
              </a:rPr>
              <a:t>Relation between ROE and y parallax:</a:t>
            </a:r>
          </a:p>
          <a:p>
            <a:r>
              <a:rPr lang="en-US" dirty="0">
                <a:latin typeface="Times New Roman" panose="02020603050405020304" pitchFamily="18" charset="0"/>
                <a:cs typeface="Times New Roman" panose="02020603050405020304" pitchFamily="18" charset="0"/>
              </a:rPr>
              <a:t>For independent method:</a:t>
            </a:r>
            <a:br>
              <a:rPr lang="en-US" dirty="0"/>
            </a:br>
            <a:endParaRPr lang="en-US" dirty="0"/>
          </a:p>
        </p:txBody>
      </p:sp>
      <p:sp>
        <p:nvSpPr>
          <p:cNvPr id="3" name="Title 2"/>
          <p:cNvSpPr>
            <a:spLocks noGrp="1"/>
          </p:cNvSpPr>
          <p:nvPr>
            <p:ph type="title"/>
          </p:nvPr>
        </p:nvSpPr>
        <p:spPr>
          <a:xfrm>
            <a:off x="439003" y="152400"/>
            <a:ext cx="8229600" cy="457200"/>
          </a:xfrm>
        </p:spPr>
        <p:txBody>
          <a:bodyPr>
            <a:noAutofit/>
          </a:bodyPr>
          <a:lstStyle/>
          <a:p>
            <a:pPr algn="ctr"/>
            <a:r>
              <a:rPr lang="en-US" sz="2800" dirty="0">
                <a:solidFill>
                  <a:schemeClr val="tx1"/>
                </a:solidFill>
                <a:latin typeface="Times New Roman" panose="02020603050405020304" pitchFamily="18" charset="0"/>
                <a:cs typeface="Times New Roman" panose="02020603050405020304" pitchFamily="18" charset="0"/>
              </a:rPr>
              <a:t>Numerical RO</a:t>
            </a:r>
          </a:p>
        </p:txBody>
      </p:sp>
      <p:pic>
        <p:nvPicPr>
          <p:cNvPr id="4" name="Picture 3"/>
          <p:cNvPicPr>
            <a:picLocks noChangeAspect="1"/>
          </p:cNvPicPr>
          <p:nvPr/>
        </p:nvPicPr>
        <p:blipFill>
          <a:blip r:embed="rId2"/>
          <a:stretch>
            <a:fillRect/>
          </a:stretch>
        </p:blipFill>
        <p:spPr>
          <a:xfrm>
            <a:off x="1229962" y="1905000"/>
            <a:ext cx="6618638" cy="1365530"/>
          </a:xfrm>
          <a:prstGeom prst="rect">
            <a:avLst/>
          </a:prstGeom>
        </p:spPr>
      </p:pic>
      <p:pic>
        <p:nvPicPr>
          <p:cNvPr id="5" name="Picture 4"/>
          <p:cNvPicPr>
            <a:picLocks noChangeAspect="1"/>
          </p:cNvPicPr>
          <p:nvPr/>
        </p:nvPicPr>
        <p:blipFill>
          <a:blip r:embed="rId3"/>
          <a:stretch>
            <a:fillRect/>
          </a:stretch>
        </p:blipFill>
        <p:spPr>
          <a:xfrm>
            <a:off x="1458477" y="3384645"/>
            <a:ext cx="6227045" cy="2428548"/>
          </a:xfrm>
          <a:prstGeom prst="rect">
            <a:avLst/>
          </a:prstGeom>
        </p:spPr>
      </p:pic>
    </p:spTree>
    <p:extLst>
      <p:ext uri="{BB962C8B-B14F-4D97-AF65-F5344CB8AC3E}">
        <p14:creationId xmlns:p14="http://schemas.microsoft.com/office/powerpoint/2010/main" val="2717545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610600" cy="5867400"/>
          </a:xfrm>
        </p:spPr>
        <p:txBody>
          <a:bodyPr/>
          <a:lstStyle/>
          <a:p>
            <a:r>
              <a:rPr lang="en-US" dirty="0">
                <a:latin typeface="Times New Roman" panose="02020603050405020304" pitchFamily="18" charset="0"/>
                <a:cs typeface="Times New Roman" panose="02020603050405020304" pitchFamily="18" charset="0"/>
              </a:rPr>
              <a:t>Applying differentiation for </a:t>
            </a:r>
            <a:r>
              <a:rPr lang="en-US" b="1" dirty="0">
                <a:solidFill>
                  <a:srgbClr val="FF0000"/>
                </a:solidFill>
                <a:latin typeface="Times New Roman" panose="02020603050405020304" pitchFamily="18" charset="0"/>
                <a:cs typeface="Times New Roman" panose="02020603050405020304" pitchFamily="18" charset="0"/>
              </a:rPr>
              <a:t>independent</a:t>
            </a:r>
            <a:r>
              <a:rPr lang="en-US" dirty="0">
                <a:latin typeface="Times New Roman" panose="02020603050405020304" pitchFamily="18" charset="0"/>
                <a:cs typeface="Times New Roman" panose="02020603050405020304" pitchFamily="18" charset="0"/>
              </a:rPr>
              <a:t> method, resulting relation is: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Read y parallax for standard points 1 to 6 and substitute in these equations to determine ROE movements to carry out RO.</a:t>
            </a:r>
          </a:p>
          <a:p>
            <a:endParaRPr lang="en-US" dirty="0"/>
          </a:p>
        </p:txBody>
      </p:sp>
      <p:sp>
        <p:nvSpPr>
          <p:cNvPr id="3" name="Title 2"/>
          <p:cNvSpPr>
            <a:spLocks noGrp="1"/>
          </p:cNvSpPr>
          <p:nvPr>
            <p:ph type="title"/>
          </p:nvPr>
        </p:nvSpPr>
        <p:spPr>
          <a:xfrm>
            <a:off x="457200" y="152400"/>
            <a:ext cx="8229600" cy="487362"/>
          </a:xfrm>
        </p:spPr>
        <p:txBody>
          <a:bodyPr>
            <a:noAutofit/>
          </a:bodyPr>
          <a:lstStyle/>
          <a:p>
            <a:pPr algn="ctr"/>
            <a:r>
              <a:rPr lang="en-US" sz="2800" dirty="0">
                <a:latin typeface="Times New Roman" panose="02020603050405020304" pitchFamily="18" charset="0"/>
                <a:cs typeface="Times New Roman" panose="02020603050405020304" pitchFamily="18" charset="0"/>
              </a:rPr>
              <a:t>Numerical RO</a:t>
            </a:r>
          </a:p>
        </p:txBody>
      </p:sp>
      <p:pic>
        <p:nvPicPr>
          <p:cNvPr id="4" name="Picture 3"/>
          <p:cNvPicPr>
            <a:picLocks noChangeAspect="1"/>
          </p:cNvPicPr>
          <p:nvPr/>
        </p:nvPicPr>
        <p:blipFill>
          <a:blip r:embed="rId2"/>
          <a:stretch>
            <a:fillRect/>
          </a:stretch>
        </p:blipFill>
        <p:spPr>
          <a:xfrm>
            <a:off x="823483" y="1752600"/>
            <a:ext cx="7863317" cy="2731152"/>
          </a:xfrm>
          <a:prstGeom prst="rect">
            <a:avLst/>
          </a:prstGeom>
        </p:spPr>
      </p:pic>
    </p:spTree>
    <p:extLst>
      <p:ext uri="{BB962C8B-B14F-4D97-AF65-F5344CB8AC3E}">
        <p14:creationId xmlns:p14="http://schemas.microsoft.com/office/powerpoint/2010/main" val="2854254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86400"/>
          </a:xfrm>
        </p:spPr>
        <p:txBody>
          <a:bodyPr>
            <a:normAutofit/>
          </a:bodyPr>
          <a:lstStyle/>
          <a:p>
            <a:r>
              <a:rPr lang="en-US" sz="2800" dirty="0">
                <a:latin typeface="Times New Roman" panose="02020603050405020304" pitchFamily="18" charset="0"/>
                <a:cs typeface="Times New Roman" panose="02020603050405020304" pitchFamily="18" charset="0"/>
              </a:rPr>
              <a:t>For </a:t>
            </a:r>
            <a:r>
              <a:rPr lang="en-US" sz="2800" b="1" dirty="0">
                <a:solidFill>
                  <a:srgbClr val="0000FF"/>
                </a:solidFill>
                <a:latin typeface="Times New Roman" panose="02020603050405020304" pitchFamily="18" charset="0"/>
                <a:cs typeface="Times New Roman" panose="02020603050405020304" pitchFamily="18" charset="0"/>
              </a:rPr>
              <a:t>dependent</a:t>
            </a:r>
            <a:r>
              <a:rPr lang="en-US" sz="2800" dirty="0">
                <a:latin typeface="Times New Roman" panose="02020603050405020304" pitchFamily="18" charset="0"/>
                <a:cs typeface="Times New Roman" panose="02020603050405020304" pitchFamily="18" charset="0"/>
              </a:rPr>
              <a:t> method resulting relation is: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Direct reading of y parallax using by movement and substituting values of the six points in the above equations give required ROE movements for RO.</a:t>
            </a: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487362"/>
          </a:xfrm>
        </p:spPr>
        <p:txBody>
          <a:bodyPr>
            <a:noAutofit/>
          </a:bodyPr>
          <a:lstStyle/>
          <a:p>
            <a:pPr algn="ctr"/>
            <a:r>
              <a:rPr lang="en-US" sz="2800" dirty="0">
                <a:effectLst/>
                <a:latin typeface="Times New Roman" panose="02020603050405020304" pitchFamily="18" charset="0"/>
                <a:cs typeface="Times New Roman" panose="02020603050405020304" pitchFamily="18" charset="0"/>
              </a:rPr>
              <a:t>Numerical RO</a:t>
            </a:r>
          </a:p>
        </p:txBody>
      </p:sp>
      <p:pic>
        <p:nvPicPr>
          <p:cNvPr id="4" name="Picture 3"/>
          <p:cNvPicPr>
            <a:picLocks noChangeAspect="1"/>
          </p:cNvPicPr>
          <p:nvPr/>
        </p:nvPicPr>
        <p:blipFill>
          <a:blip r:embed="rId2"/>
          <a:stretch>
            <a:fillRect/>
          </a:stretch>
        </p:blipFill>
        <p:spPr>
          <a:xfrm>
            <a:off x="762000" y="1600200"/>
            <a:ext cx="7622853" cy="2563438"/>
          </a:xfrm>
          <a:prstGeom prst="rect">
            <a:avLst/>
          </a:prstGeom>
        </p:spPr>
      </p:pic>
    </p:spTree>
    <p:extLst>
      <p:ext uri="{BB962C8B-B14F-4D97-AF65-F5344CB8AC3E}">
        <p14:creationId xmlns:p14="http://schemas.microsoft.com/office/powerpoint/2010/main" val="3500593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5638800"/>
          </a:xfrm>
        </p:spPr>
        <p:txBody>
          <a:bodyPr/>
          <a:lstStyle/>
          <a:p>
            <a:r>
              <a:rPr lang="en-US" dirty="0">
                <a:latin typeface="Times New Roman" panose="02020603050405020304" pitchFamily="18" charset="0"/>
                <a:cs typeface="Times New Roman" panose="02020603050405020304" pitchFamily="18" charset="0"/>
              </a:rPr>
              <a:t>Assume that y parallax (in µm) was read at each point of the 6 standard model points and recorded as in Table.</a:t>
            </a:r>
          </a:p>
          <a:p>
            <a:r>
              <a:rPr lang="en-US" dirty="0">
                <a:latin typeface="Times New Roman" panose="02020603050405020304" pitchFamily="18" charset="0"/>
                <a:cs typeface="Times New Roman" panose="02020603050405020304" pitchFamily="18" charset="0"/>
              </a:rPr>
              <a:t>Compute required movements of ROE for dependent and independent RO method. parallax is given in (µm)</a:t>
            </a: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r>
              <a:rPr lang="en-US" b="1" dirty="0">
                <a:latin typeface="Times New Roman" panose="02020603050405020304" pitchFamily="18" charset="0"/>
                <a:cs typeface="Times New Roman" panose="02020603050405020304" pitchFamily="18" charset="0"/>
              </a:rPr>
              <a:t>Solution:</a:t>
            </a:r>
          </a:p>
          <a:p>
            <a:r>
              <a:rPr lang="en-US" dirty="0">
                <a:latin typeface="Times New Roman" panose="02020603050405020304" pitchFamily="18" charset="0"/>
                <a:cs typeface="Times New Roman" panose="02020603050405020304" pitchFamily="18" charset="0"/>
              </a:rPr>
              <a:t>Substitute the data in the given relation to calculate Rotations in radians and translations in the same units as of parallax (µm).. continue in the lecture.</a:t>
            </a: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Example</a:t>
            </a:r>
          </a:p>
        </p:txBody>
      </p:sp>
      <p:pic>
        <p:nvPicPr>
          <p:cNvPr id="4" name="Picture 3"/>
          <p:cNvPicPr>
            <a:picLocks noChangeAspect="1"/>
          </p:cNvPicPr>
          <p:nvPr/>
        </p:nvPicPr>
        <p:blipFill>
          <a:blip r:embed="rId2"/>
          <a:stretch>
            <a:fillRect/>
          </a:stretch>
        </p:blipFill>
        <p:spPr>
          <a:xfrm>
            <a:off x="683756" y="2971800"/>
            <a:ext cx="8231644" cy="1219200"/>
          </a:xfrm>
          <a:prstGeom prst="rect">
            <a:avLst/>
          </a:prstGeom>
        </p:spPr>
      </p:pic>
    </p:spTree>
    <p:extLst>
      <p:ext uri="{BB962C8B-B14F-4D97-AF65-F5344CB8AC3E}">
        <p14:creationId xmlns:p14="http://schemas.microsoft.com/office/powerpoint/2010/main" val="863872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sz="2800" dirty="0">
                <a:solidFill>
                  <a:srgbClr val="0000FF"/>
                </a:solidFill>
                <a:latin typeface="Times New Roman" panose="02020603050405020304" pitchFamily="18" charset="0"/>
                <a:cs typeface="Times New Roman" panose="02020603050405020304" pitchFamily="18" charset="0"/>
              </a:rPr>
              <a:t>Analytical Relative Orientation</a:t>
            </a:r>
          </a:p>
        </p:txBody>
      </p:sp>
      <p:sp>
        <p:nvSpPr>
          <p:cNvPr id="2" name="Content Placeholder 1"/>
          <p:cNvSpPr>
            <a:spLocks noGrp="1"/>
          </p:cNvSpPr>
          <p:nvPr>
            <p:ph idx="1"/>
          </p:nvPr>
        </p:nvSpPr>
        <p:spPr>
          <a:xfrm>
            <a:off x="457200" y="1066800"/>
            <a:ext cx="8458200" cy="5486400"/>
          </a:xfrm>
        </p:spPr>
        <p:txBody>
          <a:bodyPr/>
          <a:lstStyle/>
          <a:p>
            <a:r>
              <a:rPr lang="en-US" sz="2800" dirty="0">
                <a:latin typeface="Times New Roman" panose="02020603050405020304" pitchFamily="18" charset="0"/>
                <a:cs typeface="Times New Roman" panose="02020603050405020304" pitchFamily="18" charset="0"/>
              </a:rPr>
              <a:t>Five Equations can be formulated based on collinearity or </a:t>
            </a:r>
            <a:r>
              <a:rPr lang="en-US" sz="2800" dirty="0" err="1">
                <a:latin typeface="Times New Roman" panose="02020603050405020304" pitchFamily="18" charset="0"/>
                <a:cs typeface="Times New Roman" panose="02020603050405020304" pitchFamily="18" charset="0"/>
              </a:rPr>
              <a:t>coplanarity</a:t>
            </a:r>
            <a:r>
              <a:rPr lang="en-US" sz="2800" dirty="0">
                <a:latin typeface="Times New Roman" panose="02020603050405020304" pitchFamily="18" charset="0"/>
                <a:cs typeface="Times New Roman" panose="02020603050405020304" pitchFamily="18" charset="0"/>
              </a:rPr>
              <a:t> principal to solve for required ROE movements, depending on which method is selected dependent or independent, for RO</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will be a subject of the course </a:t>
            </a:r>
            <a:r>
              <a:rPr lang="en-US" sz="2800" b="1" dirty="0">
                <a:latin typeface="Times New Roman" panose="02020603050405020304" pitchFamily="18" charset="0"/>
                <a:cs typeface="Times New Roman" panose="02020603050405020304" pitchFamily="18" charset="0"/>
              </a:rPr>
              <a:t>SE 422.</a:t>
            </a:r>
          </a:p>
        </p:txBody>
      </p:sp>
    </p:spTree>
    <p:extLst>
      <p:ext uri="{BB962C8B-B14F-4D97-AF65-F5344CB8AC3E}">
        <p14:creationId xmlns:p14="http://schemas.microsoft.com/office/powerpoint/2010/main" val="3787686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97"/>
            <a:ext cx="8229600" cy="439003"/>
          </a:xfrm>
        </p:spPr>
        <p:txBody>
          <a:bodyPr>
            <a:noAutofit/>
          </a:bodyPr>
          <a:lstStyle/>
          <a:p>
            <a:pPr algn="ct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Absolute Orientation (AO)</a:t>
            </a:r>
            <a:br>
              <a:rPr lang="en-US"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04800" y="685800"/>
            <a:ext cx="8763000" cy="5791200"/>
          </a:xfrm>
        </p:spPr>
        <p:txBody>
          <a:bodyPr>
            <a:normAutofit/>
          </a:bodyPr>
          <a:lstStyle/>
          <a:p>
            <a:r>
              <a:rPr lang="en-US" sz="2800" dirty="0">
                <a:latin typeface="Times New Roman" panose="02020603050405020304" pitchFamily="18" charset="0"/>
                <a:cs typeface="Times New Roman" panose="02020603050405020304" pitchFamily="18" charset="0"/>
              </a:rPr>
              <a:t>The model formed after</a:t>
            </a:r>
          </a:p>
          <a:p>
            <a:r>
              <a:rPr lang="en-US" sz="2800" dirty="0">
                <a:latin typeface="Times New Roman" panose="02020603050405020304" pitchFamily="18" charset="0"/>
                <a:cs typeface="Times New Roman" panose="02020603050405020304" pitchFamily="18" charset="0"/>
              </a:rPr>
              <a:t>RO is arbitrary in scale</a:t>
            </a:r>
          </a:p>
          <a:p>
            <a:r>
              <a:rPr lang="en-US" sz="2800" dirty="0">
                <a:latin typeface="Times New Roman" panose="02020603050405020304" pitchFamily="18" charset="0"/>
                <a:cs typeface="Times New Roman" panose="02020603050405020304" pitchFamily="18" charset="0"/>
              </a:rPr>
              <a:t>and direction. </a:t>
            </a:r>
          </a:p>
          <a:p>
            <a:r>
              <a:rPr lang="en-US" sz="2800" dirty="0">
                <a:latin typeface="Times New Roman" panose="02020603050405020304" pitchFamily="18" charset="0"/>
                <a:cs typeface="Times New Roman" panose="02020603050405020304" pitchFamily="18" charset="0"/>
              </a:rPr>
              <a:t>It should be </a:t>
            </a:r>
            <a:r>
              <a:rPr lang="en-US" sz="2800" dirty="0">
                <a:solidFill>
                  <a:srgbClr val="FF0000"/>
                </a:solidFill>
                <a:latin typeface="Times New Roman" panose="02020603050405020304" pitchFamily="18" charset="0"/>
                <a:cs typeface="Times New Roman" panose="02020603050405020304" pitchFamily="18" charset="0"/>
              </a:rPr>
              <a:t>scaled</a:t>
            </a:r>
          </a:p>
          <a:p>
            <a:r>
              <a:rPr lang="en-US" sz="2800" dirty="0">
                <a:solidFill>
                  <a:srgbClr val="FF0000"/>
                </a:solidFill>
                <a:latin typeface="Times New Roman" panose="02020603050405020304" pitchFamily="18" charset="0"/>
                <a:cs typeface="Times New Roman" panose="02020603050405020304" pitchFamily="18" charset="0"/>
              </a:rPr>
              <a:t>horizontally</a:t>
            </a:r>
          </a:p>
          <a:p>
            <a:r>
              <a:rPr lang="en-US" sz="2800" dirty="0">
                <a:solidFill>
                  <a:srgbClr val="FF0000"/>
                </a:solidFill>
                <a:latin typeface="Times New Roman" panose="02020603050405020304" pitchFamily="18" charset="0"/>
                <a:cs typeface="Times New Roman" panose="02020603050405020304" pitchFamily="18" charset="0"/>
              </a:rPr>
              <a:t>and vertically</a:t>
            </a:r>
            <a:r>
              <a:rPr lang="en-US" sz="2800" dirty="0">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oriented</a:t>
            </a:r>
            <a:r>
              <a:rPr lang="en-US" sz="2800" dirty="0">
                <a:latin typeface="Times New Roman" panose="02020603050405020304" pitchFamily="18" charset="0"/>
                <a:cs typeface="Times New Roman" panose="02020603050405020304" pitchFamily="18" charset="0"/>
              </a:rPr>
              <a:t> in plan</a:t>
            </a:r>
          </a:p>
          <a:p>
            <a:r>
              <a:rPr lang="en-US" sz="2800" dirty="0">
                <a:latin typeface="Times New Roman" panose="02020603050405020304" pitchFamily="18" charset="0"/>
                <a:cs typeface="Times New Roman" panose="02020603050405020304" pitchFamily="18" charset="0"/>
              </a:rPr>
              <a:t>direction and </a:t>
            </a:r>
            <a:r>
              <a:rPr lang="en-US" sz="2800" dirty="0">
                <a:solidFill>
                  <a:srgbClr val="00B050"/>
                </a:solidFill>
                <a:latin typeface="Times New Roman" panose="02020603050405020304" pitchFamily="18" charset="0"/>
                <a:cs typeface="Times New Roman" panose="02020603050405020304" pitchFamily="18" charset="0"/>
              </a:rPr>
              <a:t>shifted.</a:t>
            </a:r>
          </a:p>
          <a:p>
            <a:r>
              <a:rPr lang="en-US" sz="2800" dirty="0">
                <a:latin typeface="Times New Roman" panose="02020603050405020304" pitchFamily="18" charset="0"/>
                <a:cs typeface="Times New Roman" panose="02020603050405020304" pitchFamily="18" charset="0"/>
              </a:rPr>
              <a:t>This process needs</a:t>
            </a:r>
          </a:p>
          <a:p>
            <a:r>
              <a:rPr lang="en-US" sz="2800" dirty="0">
                <a:solidFill>
                  <a:srgbClr val="FF0000"/>
                </a:solidFill>
                <a:latin typeface="Times New Roman" panose="02020603050405020304" pitchFamily="18" charset="0"/>
                <a:cs typeface="Times New Roman" panose="02020603050405020304" pitchFamily="18" charset="0"/>
              </a:rPr>
              <a:t>Ground Control points</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43400" y="789733"/>
            <a:ext cx="4099737" cy="5690679"/>
          </a:xfrm>
          <a:prstGeom prst="rect">
            <a:avLst/>
          </a:prstGeom>
        </p:spPr>
      </p:pic>
    </p:spTree>
    <p:extLst>
      <p:ext uri="{BB962C8B-B14F-4D97-AF65-F5344CB8AC3E}">
        <p14:creationId xmlns:p14="http://schemas.microsoft.com/office/powerpoint/2010/main" val="4285292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2800" dirty="0">
                <a:latin typeface="Times New Roman" panose="02020603050405020304" pitchFamily="18" charset="0"/>
                <a:cs typeface="Times New Roman" panose="02020603050405020304" pitchFamily="18" charset="0"/>
              </a:rPr>
              <a:t>The process is to scale and move observed stereo model to fit with ground</a:t>
            </a: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AO</a:t>
            </a:r>
          </a:p>
        </p:txBody>
      </p:sp>
      <p:pic>
        <p:nvPicPr>
          <p:cNvPr id="4" name="Picture 3"/>
          <p:cNvPicPr>
            <a:picLocks noChangeAspect="1"/>
          </p:cNvPicPr>
          <p:nvPr/>
        </p:nvPicPr>
        <p:blipFill>
          <a:blip r:embed="rId2"/>
          <a:stretch>
            <a:fillRect/>
          </a:stretch>
        </p:blipFill>
        <p:spPr>
          <a:xfrm>
            <a:off x="1057351" y="2057399"/>
            <a:ext cx="7465942" cy="3949891"/>
          </a:xfrm>
          <a:prstGeom prst="rect">
            <a:avLst/>
          </a:prstGeom>
        </p:spPr>
      </p:pic>
    </p:spTree>
    <p:extLst>
      <p:ext uri="{BB962C8B-B14F-4D97-AF65-F5344CB8AC3E}">
        <p14:creationId xmlns:p14="http://schemas.microsoft.com/office/powerpoint/2010/main" val="249763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One of the main tasks of all stereo-plotters is to</a:t>
            </a:r>
          </a:p>
          <a:p>
            <a:r>
              <a:rPr lang="en-US" sz="2800" dirty="0">
                <a:latin typeface="Times New Roman" panose="02020603050405020304" pitchFamily="18" charset="0"/>
                <a:cs typeface="Times New Roman" panose="02020603050405020304" pitchFamily="18" charset="0"/>
              </a:rPr>
              <a:t>establish the </a:t>
            </a:r>
            <a:r>
              <a:rPr lang="en-US" sz="2800" dirty="0">
                <a:solidFill>
                  <a:srgbClr val="0000FF"/>
                </a:solidFill>
                <a:latin typeface="Times New Roman" panose="02020603050405020304" pitchFamily="18" charset="0"/>
                <a:cs typeface="Times New Roman" panose="02020603050405020304" pitchFamily="18" charset="0"/>
              </a:rPr>
              <a:t>projective relationship </a:t>
            </a:r>
            <a:r>
              <a:rPr lang="en-US" sz="2800" dirty="0">
                <a:latin typeface="Times New Roman" panose="02020603050405020304" pitchFamily="18" charset="0"/>
                <a:cs typeface="Times New Roman" panose="02020603050405020304" pitchFamily="18" charset="0"/>
              </a:rPr>
              <a:t>between each model point and its corresponding image points on the stereo-pair of photographs to allow observing a model of the photographed ground.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In the </a:t>
            </a:r>
            <a:r>
              <a:rPr lang="en-US" sz="2800" b="1" dirty="0">
                <a:solidFill>
                  <a:srgbClr val="00B0F0"/>
                </a:solidFill>
                <a:latin typeface="Times New Roman" panose="02020603050405020304" pitchFamily="18" charset="0"/>
                <a:cs typeface="Times New Roman" panose="02020603050405020304" pitchFamily="18" charset="0"/>
              </a:rPr>
              <a:t>analog plotters </a:t>
            </a:r>
            <a:r>
              <a:rPr lang="en-US" sz="2800" dirty="0">
                <a:solidFill>
                  <a:srgbClr val="0000FF"/>
                </a:solidFill>
                <a:latin typeface="Times New Roman" panose="02020603050405020304" pitchFamily="18" charset="0"/>
                <a:cs typeface="Times New Roman" panose="02020603050405020304" pitchFamily="18" charset="0"/>
              </a:rPr>
              <a:t>(optical, mechanical and </a:t>
            </a:r>
            <a:r>
              <a:rPr lang="en-US" sz="2800" dirty="0" err="1">
                <a:solidFill>
                  <a:srgbClr val="0000FF"/>
                </a:solidFill>
                <a:latin typeface="Times New Roman" panose="02020603050405020304" pitchFamily="18" charset="0"/>
                <a:cs typeface="Times New Roman" panose="02020603050405020304" pitchFamily="18" charset="0"/>
              </a:rPr>
              <a:t>opto</a:t>
            </a:r>
            <a:r>
              <a:rPr lang="en-US" sz="2800" dirty="0">
                <a:solidFill>
                  <a:srgbClr val="0000FF"/>
                </a:solidFill>
                <a:latin typeface="Times New Roman" panose="02020603050405020304" pitchFamily="18" charset="0"/>
                <a:cs typeface="Times New Roman" panose="02020603050405020304" pitchFamily="18" charset="0"/>
              </a:rPr>
              <a:t>-mechanical) </a:t>
            </a:r>
            <a:r>
              <a:rPr lang="en-US" sz="2800" dirty="0">
                <a:latin typeface="Times New Roman" panose="02020603050405020304" pitchFamily="18" charset="0"/>
                <a:cs typeface="Times New Roman" panose="02020603050405020304" pitchFamily="18" charset="0"/>
              </a:rPr>
              <a:t>this relationship is realized by </a:t>
            </a:r>
            <a:r>
              <a:rPr lang="en-US" sz="2800" dirty="0">
                <a:solidFill>
                  <a:srgbClr val="00B050"/>
                </a:solidFill>
                <a:latin typeface="Times New Roman" panose="02020603050405020304" pitchFamily="18" charset="0"/>
                <a:cs typeface="Times New Roman" panose="02020603050405020304" pitchFamily="18" charset="0"/>
              </a:rPr>
              <a:t>analog means</a:t>
            </a:r>
            <a:r>
              <a:rPr lang="en-US" sz="2800" dirty="0">
                <a:latin typeface="Times New Roman" panose="02020603050405020304" pitchFamily="18" charset="0"/>
                <a:cs typeface="Times New Roman" panose="02020603050405020304" pitchFamily="18" charset="0"/>
              </a:rPr>
              <a:t>, either optically, or mechanically or optical‐mechanically.</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In the </a:t>
            </a:r>
            <a:r>
              <a:rPr lang="en-US" sz="2800" b="1" dirty="0">
                <a:solidFill>
                  <a:srgbClr val="FF0000"/>
                </a:solidFill>
                <a:latin typeface="Times New Roman" panose="02020603050405020304" pitchFamily="18" charset="0"/>
                <a:cs typeface="Times New Roman" panose="02020603050405020304" pitchFamily="18" charset="0"/>
              </a:rPr>
              <a:t>analytical plotters</a:t>
            </a:r>
            <a:r>
              <a:rPr lang="en-US" sz="2800" dirty="0">
                <a:latin typeface="Times New Roman" panose="02020603050405020304" pitchFamily="18" charset="0"/>
                <a:cs typeface="Times New Roman" panose="02020603050405020304" pitchFamily="18" charset="0"/>
              </a:rPr>
              <a:t>, the projective</a:t>
            </a:r>
          </a:p>
          <a:p>
            <a:r>
              <a:rPr lang="en-US" sz="2800" dirty="0">
                <a:latin typeface="Times New Roman" panose="02020603050405020304" pitchFamily="18" charset="0"/>
                <a:cs typeface="Times New Roman" panose="02020603050405020304" pitchFamily="18" charset="0"/>
              </a:rPr>
              <a:t>relations are implemented </a:t>
            </a:r>
            <a:r>
              <a:rPr lang="en-US" sz="2800" dirty="0">
                <a:solidFill>
                  <a:srgbClr val="FF0000"/>
                </a:solidFill>
                <a:latin typeface="Times New Roman" panose="02020603050405020304" pitchFamily="18" charset="0"/>
                <a:cs typeface="Times New Roman" panose="02020603050405020304" pitchFamily="18" charset="0"/>
              </a:rPr>
              <a:t>analytically using computer</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7162800" cy="487362"/>
          </a:xfrm>
        </p:spPr>
        <p:txBody>
          <a:bodyPr>
            <a:normAutofit fontScale="90000"/>
          </a:bodyPr>
          <a:lstStyle/>
          <a:p>
            <a:pPr algn="ctr"/>
            <a:r>
              <a:rPr lang="en-US" sz="2800" dirty="0">
                <a:solidFill>
                  <a:srgbClr val="0000FF"/>
                </a:solidFill>
                <a:latin typeface="Times New Roman" panose="02020603050405020304" pitchFamily="18" charset="0"/>
                <a:cs typeface="Times New Roman" panose="02020603050405020304" pitchFamily="18" charset="0"/>
              </a:rPr>
              <a:t>Principles of Stereo-plotters</a:t>
            </a:r>
          </a:p>
        </p:txBody>
      </p:sp>
    </p:spTree>
    <p:extLst>
      <p:ext uri="{BB962C8B-B14F-4D97-AF65-F5344CB8AC3E}">
        <p14:creationId xmlns:p14="http://schemas.microsoft.com/office/powerpoint/2010/main" val="3024500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381000"/>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Absolute Orientation (AO)</a:t>
            </a:r>
          </a:p>
        </p:txBody>
      </p:sp>
      <p:sp>
        <p:nvSpPr>
          <p:cNvPr id="2" name="Content Placeholder 1"/>
          <p:cNvSpPr>
            <a:spLocks noGrp="1"/>
          </p:cNvSpPr>
          <p:nvPr>
            <p:ph idx="1"/>
          </p:nvPr>
        </p:nvSpPr>
        <p:spPr>
          <a:xfrm>
            <a:off x="461749" y="665328"/>
            <a:ext cx="8382000" cy="6192672"/>
          </a:xfrm>
        </p:spPr>
        <p:txBody>
          <a:bodyPr>
            <a:normAutofit/>
          </a:bodyPr>
          <a:lstStyle/>
          <a:p>
            <a:r>
              <a:rPr lang="en-US" sz="2800" dirty="0">
                <a:latin typeface="Times New Roman" panose="02020603050405020304" pitchFamily="18" charset="0"/>
                <a:cs typeface="Times New Roman" panose="02020603050405020304" pitchFamily="18" charset="0"/>
              </a:rPr>
              <a:t>Minimum of 2 plan control and 3 height control points are needed. For empirical AO these are first plotted on a map sheet</a:t>
            </a:r>
          </a:p>
          <a:p>
            <a:r>
              <a:rPr lang="en-US" sz="2800" dirty="0">
                <a:latin typeface="Times New Roman" panose="02020603050405020304" pitchFamily="18" charset="0"/>
                <a:cs typeface="Times New Roman" panose="02020603050405020304" pitchFamily="18" charset="0"/>
              </a:rPr>
              <a:t>to scale.</a:t>
            </a:r>
          </a:p>
          <a:p>
            <a:r>
              <a:rPr lang="en-US" sz="2800" dirty="0">
                <a:latin typeface="Times New Roman" panose="02020603050405020304" pitchFamily="18" charset="0"/>
                <a:cs typeface="Times New Roman" panose="02020603050405020304" pitchFamily="18" charset="0"/>
              </a:rPr>
              <a:t>Distribution:</a:t>
            </a:r>
          </a:p>
          <a:p>
            <a:r>
              <a:rPr lang="en-US" sz="2800" dirty="0">
                <a:latin typeface="Times New Roman" panose="02020603050405020304" pitchFamily="18" charset="0"/>
                <a:cs typeface="Times New Roman" panose="02020603050405020304" pitchFamily="18" charset="0"/>
              </a:rPr>
              <a:t>Height control are</a:t>
            </a:r>
          </a:p>
          <a:p>
            <a:r>
              <a:rPr lang="en-US" sz="2800" dirty="0">
                <a:latin typeface="Times New Roman" panose="02020603050405020304" pitchFamily="18" charset="0"/>
                <a:cs typeface="Times New Roman" panose="02020603050405020304" pitchFamily="18" charset="0"/>
              </a:rPr>
              <a:t>to be in 3 corners;</a:t>
            </a:r>
          </a:p>
          <a:p>
            <a:r>
              <a:rPr lang="en-US" sz="2800" dirty="0">
                <a:latin typeface="Times New Roman" panose="02020603050405020304" pitchFamily="18" charset="0"/>
                <a:cs typeface="Times New Roman" panose="02020603050405020304" pitchFamily="18" charset="0"/>
              </a:rPr>
              <a:t>2 plan should be</a:t>
            </a:r>
          </a:p>
          <a:p>
            <a:r>
              <a:rPr lang="en-US" sz="2800" dirty="0">
                <a:latin typeface="Times New Roman" panose="02020603050405020304" pitchFamily="18" charset="0"/>
                <a:cs typeface="Times New Roman" panose="02020603050405020304" pitchFamily="18" charset="0"/>
              </a:rPr>
              <a:t>far from each other</a:t>
            </a:r>
          </a:p>
          <a:p>
            <a:r>
              <a:rPr lang="en-US" sz="2800" dirty="0">
                <a:latin typeface="Times New Roman" panose="02020603050405020304" pitchFamily="18" charset="0"/>
                <a:cs typeface="Times New Roman" panose="02020603050405020304" pitchFamily="18" charset="0"/>
              </a:rPr>
              <a:t>Better at opposite</a:t>
            </a:r>
          </a:p>
          <a:p>
            <a:r>
              <a:rPr lang="en-US" sz="2800" dirty="0">
                <a:latin typeface="Times New Roman" panose="02020603050405020304" pitchFamily="18" charset="0"/>
                <a:cs typeface="Times New Roman" panose="02020603050405020304" pitchFamily="18" charset="0"/>
              </a:rPr>
              <a:t>Corners. </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685731" y="1752600"/>
            <a:ext cx="3696269" cy="4833125"/>
          </a:xfrm>
          <a:prstGeom prst="rect">
            <a:avLst/>
          </a:prstGeom>
        </p:spPr>
      </p:pic>
    </p:spTree>
    <p:extLst>
      <p:ext uri="{BB962C8B-B14F-4D97-AF65-F5344CB8AC3E}">
        <p14:creationId xmlns:p14="http://schemas.microsoft.com/office/powerpoint/2010/main" val="1575174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15962"/>
            <a:ext cx="8458200" cy="5856586"/>
          </a:xfrm>
        </p:spPr>
        <p:txBody>
          <a:bodyPr>
            <a:normAutofit/>
          </a:bodyPr>
          <a:lstStyle/>
          <a:p>
            <a:r>
              <a:rPr lang="en-US" sz="2800" dirty="0">
                <a:latin typeface="Times New Roman" panose="02020603050405020304" pitchFamily="18" charset="0"/>
                <a:cs typeface="Times New Roman" panose="02020603050405020304" pitchFamily="18" charset="0"/>
              </a:rPr>
              <a:t>Scale change: Raising or separating projectors will change model scale in </a:t>
            </a:r>
            <a:r>
              <a:rPr lang="en-US" sz="2800" dirty="0" err="1">
                <a:latin typeface="Times New Roman" panose="02020603050405020304" pitchFamily="18" charset="0"/>
                <a:cs typeface="Times New Roman" panose="02020603050405020304" pitchFamily="18" charset="0"/>
              </a:rPr>
              <a:t>planimetry</a:t>
            </a:r>
            <a:r>
              <a:rPr lang="en-US" sz="2800" dirty="0">
                <a:latin typeface="Times New Roman" panose="02020603050405020304" pitchFamily="18" charset="0"/>
                <a:cs typeface="Times New Roman" panose="02020603050405020304" pitchFamily="18" charset="0"/>
              </a:rPr>
              <a:t> to fit ground control points already plotted to scale on plotting sheet</a:t>
            </a:r>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a:p>
            <a:endParaRPr lang="en-US" sz="2800" dirty="0">
              <a:latin typeface="Calibri" panose="020F0502020204030204" pitchFamily="34" charset="0"/>
            </a:endParaRPr>
          </a:p>
        </p:txBody>
      </p:sp>
      <p:sp>
        <p:nvSpPr>
          <p:cNvPr id="3" name="Title 2"/>
          <p:cNvSpPr>
            <a:spLocks noGrp="1"/>
          </p:cNvSpPr>
          <p:nvPr>
            <p:ph type="title"/>
          </p:nvPr>
        </p:nvSpPr>
        <p:spPr>
          <a:xfrm>
            <a:off x="457200" y="152400"/>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(Plan Scaling)</a:t>
            </a:r>
          </a:p>
        </p:txBody>
      </p:sp>
      <p:pic>
        <p:nvPicPr>
          <p:cNvPr id="4" name="Picture 3"/>
          <p:cNvPicPr>
            <a:picLocks noChangeAspect="1"/>
          </p:cNvPicPr>
          <p:nvPr/>
        </p:nvPicPr>
        <p:blipFill>
          <a:blip r:embed="rId2"/>
          <a:stretch>
            <a:fillRect/>
          </a:stretch>
        </p:blipFill>
        <p:spPr>
          <a:xfrm>
            <a:off x="286385" y="2057400"/>
            <a:ext cx="4285615" cy="4134148"/>
          </a:xfrm>
          <a:prstGeom prst="rect">
            <a:avLst/>
          </a:prstGeom>
        </p:spPr>
      </p:pic>
      <p:pic>
        <p:nvPicPr>
          <p:cNvPr id="5" name="Picture 4"/>
          <p:cNvPicPr>
            <a:picLocks noChangeAspect="1"/>
          </p:cNvPicPr>
          <p:nvPr/>
        </p:nvPicPr>
        <p:blipFill>
          <a:blip r:embed="rId3"/>
          <a:stretch>
            <a:fillRect/>
          </a:stretch>
        </p:blipFill>
        <p:spPr>
          <a:xfrm>
            <a:off x="5288507" y="2152477"/>
            <a:ext cx="2971800" cy="4039071"/>
          </a:xfrm>
          <a:prstGeom prst="rect">
            <a:avLst/>
          </a:prstGeom>
        </p:spPr>
      </p:pic>
    </p:spTree>
    <p:extLst>
      <p:ext uri="{BB962C8B-B14F-4D97-AF65-F5344CB8AC3E}">
        <p14:creationId xmlns:p14="http://schemas.microsoft.com/office/powerpoint/2010/main" val="1323217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E91339-8674-44FB-B6E0-B8B21EAD47C8}"/>
              </a:ext>
            </a:extLst>
          </p:cNvPr>
          <p:cNvSpPr>
            <a:spLocks noGrp="1"/>
          </p:cNvSpPr>
          <p:nvPr>
            <p:ph idx="1"/>
          </p:nvPr>
        </p:nvSpPr>
        <p:spPr>
          <a:xfrm>
            <a:off x="457200" y="1066800"/>
            <a:ext cx="8229600" cy="4940491"/>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Once the relative orientation is completed, the right- hand projector may be shifted parallel to itself along O'O" without upsetting the intersection of rays.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That is to say, bx may be given an arbitrary value, and need not be considered in the relative orientation.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to a certain extent may also be deduced from the fact that relative orientation is the elimination of y-parallaxes, upon which a correction to bx cannot have any effect</a:t>
            </a:r>
          </a:p>
          <a:p>
            <a:endParaRPr lang="en-GB" dirty="0"/>
          </a:p>
        </p:txBody>
      </p:sp>
      <p:sp>
        <p:nvSpPr>
          <p:cNvPr id="3" name="Title 2">
            <a:extLst>
              <a:ext uri="{FF2B5EF4-FFF2-40B4-BE49-F238E27FC236}">
                <a16:creationId xmlns:a16="http://schemas.microsoft.com/office/drawing/2014/main" id="{0BFD4003-32EF-40D5-9FAE-7DFC971E8ACD}"/>
              </a:ext>
            </a:extLst>
          </p:cNvPr>
          <p:cNvSpPr>
            <a:spLocks noGrp="1"/>
          </p:cNvSpPr>
          <p:nvPr>
            <p:ph type="title"/>
          </p:nvPr>
        </p:nvSpPr>
        <p:spPr>
          <a:xfrm>
            <a:off x="457200" y="274638"/>
            <a:ext cx="8229600" cy="576071"/>
          </a:xfrm>
        </p:spPr>
        <p:txBody>
          <a:bodyPr>
            <a:normAutofit fontScale="90000"/>
          </a:bodyPr>
          <a:lstStyle/>
          <a:p>
            <a:pPr algn="ctr"/>
            <a:r>
              <a:rPr lang="en-GB" sz="3200" dirty="0"/>
              <a:t>Plan Scale (base setting)</a:t>
            </a:r>
          </a:p>
        </p:txBody>
      </p:sp>
    </p:spTree>
    <p:extLst>
      <p:ext uri="{BB962C8B-B14F-4D97-AF65-F5344CB8AC3E}">
        <p14:creationId xmlns:p14="http://schemas.microsoft.com/office/powerpoint/2010/main" val="1653757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86400"/>
          </a:xfrm>
        </p:spPr>
        <p:txBody>
          <a:bodyPr/>
          <a:lstStyle/>
          <a:p>
            <a:r>
              <a:rPr lang="en-US" sz="2800" dirty="0">
                <a:latin typeface="Times New Roman" panose="02020603050405020304" pitchFamily="18" charset="0"/>
                <a:cs typeface="Times New Roman" panose="02020603050405020304" pitchFamily="18" charset="0"/>
              </a:rPr>
              <a:t>If the distance between the given control points A and B, being plotted on the map is D1</a:t>
            </a:r>
          </a:p>
          <a:p>
            <a:r>
              <a:rPr lang="en-US" sz="2800" dirty="0">
                <a:latin typeface="Times New Roman" panose="02020603050405020304" pitchFamily="18" charset="0"/>
                <a:cs typeface="Times New Roman" panose="02020603050405020304" pitchFamily="18" charset="0"/>
              </a:rPr>
              <a:t>Distance between two points A1-B1 as plotted from stereo model = D2</a:t>
            </a:r>
          </a:p>
          <a:p>
            <a:r>
              <a:rPr lang="en-US" sz="2800" dirty="0">
                <a:latin typeface="Times New Roman" panose="02020603050405020304" pitchFamily="18" charset="0"/>
                <a:cs typeface="Times New Roman" panose="02020603050405020304" pitchFamily="18" charset="0"/>
              </a:rPr>
              <a:t>To fit model to ground in plan use scale</a:t>
            </a:r>
          </a:p>
          <a:p>
            <a:r>
              <a:rPr lang="en-US" sz="2800" dirty="0">
                <a:latin typeface="Times New Roman" panose="02020603050405020304" pitchFamily="18" charset="0"/>
                <a:cs typeface="Times New Roman" panose="02020603050405020304" pitchFamily="18" charset="0"/>
              </a:rPr>
              <a:t>                      = D1 / D2</a:t>
            </a:r>
          </a:p>
          <a:p>
            <a:r>
              <a:rPr lang="en-US" sz="2800" dirty="0">
                <a:latin typeface="Times New Roman" panose="02020603050405020304" pitchFamily="18" charset="0"/>
                <a:cs typeface="Times New Roman" panose="02020603050405020304" pitchFamily="18" charset="0"/>
              </a:rPr>
              <a:t>Move center of one projector relative to the other along x-axis (which will not affect y-parallax) until the required scale is reached: distance on model fit with that on the control points sheet.</a:t>
            </a: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Plan Scaling</a:t>
            </a:r>
          </a:p>
        </p:txBody>
      </p:sp>
    </p:spTree>
    <p:extLst>
      <p:ext uri="{BB962C8B-B14F-4D97-AF65-F5344CB8AC3E}">
        <p14:creationId xmlns:p14="http://schemas.microsoft.com/office/powerpoint/2010/main" val="3455604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86400"/>
          </a:xfrm>
        </p:spPr>
        <p:txBody>
          <a:bodyPr>
            <a:normAutofit/>
          </a:bodyPr>
          <a:lstStyle/>
          <a:p>
            <a:r>
              <a:rPr lang="en-US" sz="2800" b="1" u="sng" dirty="0">
                <a:solidFill>
                  <a:srgbClr val="0000FF"/>
                </a:solidFill>
                <a:latin typeface="Times New Roman" panose="02020603050405020304" pitchFamily="18" charset="0"/>
              </a:rPr>
              <a:t>Leveling</a:t>
            </a:r>
            <a:r>
              <a:rPr lang="en-US" sz="2800" dirty="0">
                <a:solidFill>
                  <a:srgbClr val="000000"/>
                </a:solidFill>
                <a:latin typeface="Times New Roman" panose="02020603050405020304" pitchFamily="18" charset="0"/>
              </a:rPr>
              <a:t> is accomplished by r</a:t>
            </a:r>
            <a:r>
              <a:rPr lang="en-US" sz="2800" b="1" dirty="0">
                <a:solidFill>
                  <a:srgbClr val="000000"/>
                </a:solidFill>
                <a:latin typeface="Times New Roman" panose="02020603050405020304" pitchFamily="18" charset="0"/>
              </a:rPr>
              <a:t>otating the projection plates about the x (ɷ-rotation) and y (ɸ-rotation)</a:t>
            </a:r>
            <a:endParaRPr lang="en-US" sz="2800" dirty="0">
              <a:solidFill>
                <a:srgbClr val="000000"/>
              </a:solidFill>
              <a:latin typeface="Times New Roman" panose="02020603050405020304" pitchFamily="18" charset="0"/>
            </a:endParaRPr>
          </a:p>
        </p:txBody>
      </p:sp>
      <p:sp>
        <p:nvSpPr>
          <p:cNvPr id="3" name="Title 2"/>
          <p:cNvSpPr>
            <a:spLocks noGrp="1"/>
          </p:cNvSpPr>
          <p:nvPr>
            <p:ph type="title"/>
          </p:nvPr>
        </p:nvSpPr>
        <p:spPr>
          <a:xfrm>
            <a:off x="457200" y="228600"/>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Analogue AO Levelling</a:t>
            </a:r>
          </a:p>
        </p:txBody>
      </p:sp>
      <p:pic>
        <p:nvPicPr>
          <p:cNvPr id="4" name="Picture 3"/>
          <p:cNvPicPr>
            <a:picLocks noChangeAspect="1"/>
          </p:cNvPicPr>
          <p:nvPr/>
        </p:nvPicPr>
        <p:blipFill>
          <a:blip r:embed="rId2"/>
          <a:stretch>
            <a:fillRect/>
          </a:stretch>
        </p:blipFill>
        <p:spPr>
          <a:xfrm>
            <a:off x="2438400" y="2066499"/>
            <a:ext cx="6024215" cy="4456539"/>
          </a:xfrm>
          <a:prstGeom prst="rect">
            <a:avLst/>
          </a:prstGeom>
        </p:spPr>
      </p:pic>
    </p:spTree>
    <p:extLst>
      <p:ext uri="{BB962C8B-B14F-4D97-AF65-F5344CB8AC3E}">
        <p14:creationId xmlns:p14="http://schemas.microsoft.com/office/powerpoint/2010/main" val="2005706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Difference in Level between points A1 and C1 from stereo model and given levels of control points A2 and C2 = </a:t>
            </a:r>
            <a:r>
              <a:rPr lang="en-US" sz="2800" dirty="0" err="1">
                <a:latin typeface="Times New Roman" panose="02020603050405020304" pitchFamily="18" charset="0"/>
                <a:cs typeface="Times New Roman" panose="02020603050405020304" pitchFamily="18" charset="0"/>
              </a:rPr>
              <a:t>dh</a:t>
            </a:r>
            <a:r>
              <a:rPr lang="en-US" sz="2800" baseline="-25000" dirty="0" err="1">
                <a:latin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cs typeface="Times New Roman" panose="02020603050405020304" pitchFamily="18" charset="0"/>
              </a:rPr>
              <a:t> and distance between A and C along y direction = D</a:t>
            </a:r>
            <a:r>
              <a:rPr lang="en-US" sz="2800" baseline="-25000" dirty="0">
                <a:latin typeface="Times New Roman" panose="02020603050405020304" pitchFamily="18" charset="0"/>
                <a:cs typeface="Times New Roman" panose="02020603050405020304" pitchFamily="18" charset="0"/>
              </a:rPr>
              <a:t>AC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Rotate model about y-axis an angle ɸ given from:</a:t>
            </a:r>
          </a:p>
          <a:p>
            <a:r>
              <a:rPr lang="en-US" sz="2800" dirty="0">
                <a:latin typeface="Times New Roman" panose="02020603050405020304" pitchFamily="18" charset="0"/>
                <a:cs typeface="Times New Roman" panose="02020603050405020304" pitchFamily="18" charset="0"/>
              </a:rPr>
              <a:t>              tan ɸ = </a:t>
            </a:r>
            <a:r>
              <a:rPr lang="en-US" sz="2800" b="1" dirty="0" err="1">
                <a:latin typeface="Times New Roman" panose="02020603050405020304" pitchFamily="18" charset="0"/>
                <a:cs typeface="Times New Roman" panose="02020603050405020304" pitchFamily="18" charset="0"/>
              </a:rPr>
              <a:t>dh</a:t>
            </a:r>
            <a:r>
              <a:rPr lang="en-US" sz="2800" b="1" baseline="-25000" dirty="0" err="1">
                <a:latin typeface="Times New Roman" panose="02020603050405020304" pitchFamily="18" charset="0"/>
                <a:cs typeface="Times New Roman" panose="02020603050405020304" pitchFamily="18" charset="0"/>
              </a:rPr>
              <a:t>AC</a:t>
            </a:r>
            <a:r>
              <a:rPr lang="en-US" sz="2800" b="1" dirty="0">
                <a:latin typeface="Times New Roman" panose="02020603050405020304" pitchFamily="18" charset="0"/>
                <a:cs typeface="Times New Roman" panose="02020603050405020304" pitchFamily="18" charset="0"/>
              </a:rPr>
              <a:t> / D</a:t>
            </a:r>
            <a:r>
              <a:rPr lang="en-US" sz="2800" b="1" baseline="-25000" dirty="0">
                <a:latin typeface="Times New Roman" panose="02020603050405020304" pitchFamily="18" charset="0"/>
                <a:cs typeface="Times New Roman" panose="02020603050405020304" pitchFamily="18" charset="0"/>
              </a:rPr>
              <a:t>AC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ɸ will result in radians, it should be converted to degrees to be introduced in the plotter.</a:t>
            </a:r>
          </a:p>
          <a:p>
            <a:r>
              <a:rPr lang="en-US" sz="2800" dirty="0">
                <a:latin typeface="Times New Roman" panose="02020603050405020304" pitchFamily="18" charset="0"/>
                <a:cs typeface="Times New Roman" panose="02020603050405020304" pitchFamily="18" charset="0"/>
              </a:rPr>
              <a:t>Similar rotation is required to be done about x-axis, to determine required rotation, </a:t>
            </a:r>
            <a:r>
              <a:rPr lang="en-US" sz="2800" b="1" dirty="0">
                <a:latin typeface="Times New Roman" panose="02020603050405020304" pitchFamily="18" charset="0"/>
                <a:cs typeface="Times New Roman" panose="02020603050405020304" pitchFamily="18" charset="0"/>
              </a:rPr>
              <a:t>ɷ</a:t>
            </a:r>
            <a:endParaRPr lang="en-US" sz="2800"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Absolute Orientation</a:t>
            </a:r>
          </a:p>
        </p:txBody>
      </p:sp>
    </p:spTree>
    <p:extLst>
      <p:ext uri="{BB962C8B-B14F-4D97-AF65-F5344CB8AC3E}">
        <p14:creationId xmlns:p14="http://schemas.microsoft.com/office/powerpoint/2010/main" val="3031807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lstStyle/>
          <a:p>
            <a:r>
              <a:rPr lang="en-US" sz="2800" b="1" dirty="0">
                <a:solidFill>
                  <a:srgbClr val="0000FF"/>
                </a:solidFill>
                <a:latin typeface="Times New Roman" panose="02020603050405020304" pitchFamily="18" charset="0"/>
                <a:cs typeface="Times New Roman" panose="02020603050405020304" pitchFamily="18" charset="0"/>
              </a:rPr>
              <a:t>Absolute orientation is achieved by a 3D conformal </a:t>
            </a:r>
            <a:r>
              <a:rPr lang="en-US" sz="2800" dirty="0">
                <a:latin typeface="Times New Roman" panose="02020603050405020304" pitchFamily="18" charset="0"/>
                <a:cs typeface="Times New Roman" panose="02020603050405020304" pitchFamily="18" charset="0"/>
              </a:rPr>
              <a:t>coordinates transformation (7 parameter)</a:t>
            </a:r>
          </a:p>
          <a:p>
            <a:r>
              <a:rPr lang="en-US" sz="2800" dirty="0">
                <a:latin typeface="Times New Roman" panose="02020603050405020304" pitchFamily="18" charset="0"/>
                <a:cs typeface="Times New Roman" panose="02020603050405020304" pitchFamily="18" charset="0"/>
              </a:rPr>
              <a:t>– Three rotations, to orient axes of model system to be in the same as directions of ground system</a:t>
            </a:r>
          </a:p>
          <a:p>
            <a:r>
              <a:rPr lang="en-US" sz="2800" dirty="0">
                <a:latin typeface="Times New Roman" panose="02020603050405020304" pitchFamily="18" charset="0"/>
                <a:cs typeface="Times New Roman" panose="02020603050405020304" pitchFamily="18" charset="0"/>
              </a:rPr>
              <a:t>– One scale factor, so that model distance fits with corresponding ground distance.</a:t>
            </a:r>
          </a:p>
          <a:p>
            <a:r>
              <a:rPr lang="en-US" sz="2800" dirty="0">
                <a:latin typeface="Times New Roman" panose="02020603050405020304" pitchFamily="18" charset="0"/>
                <a:cs typeface="Times New Roman" panose="02020603050405020304" pitchFamily="18" charset="0"/>
              </a:rPr>
              <a:t>– Three shifts (translations), to shift origin of model system to ground system</a:t>
            </a:r>
          </a:p>
          <a:p>
            <a:r>
              <a:rPr lang="en-US" sz="2800" dirty="0">
                <a:latin typeface="Times New Roman" panose="02020603050405020304" pitchFamily="18" charset="0"/>
                <a:cs typeface="Times New Roman" panose="02020603050405020304" pitchFamily="18" charset="0"/>
              </a:rPr>
              <a:t>Details will be illustrated in course SE 422. </a:t>
            </a:r>
          </a:p>
          <a:p>
            <a:endParaRPr lang="en-US" dirty="0"/>
          </a:p>
        </p:txBody>
      </p:sp>
      <p:sp>
        <p:nvSpPr>
          <p:cNvPr id="3" name="Title 2"/>
          <p:cNvSpPr>
            <a:spLocks noGrp="1"/>
          </p:cNvSpPr>
          <p:nvPr>
            <p:ph type="title"/>
          </p:nvPr>
        </p:nvSpPr>
        <p:spPr>
          <a:xfrm>
            <a:off x="457200" y="274638"/>
            <a:ext cx="8229600" cy="715962"/>
          </a:xfrm>
        </p:spPr>
        <p:txBody>
          <a:bodyPr>
            <a:normAutofit/>
          </a:bodyPr>
          <a:lstStyle/>
          <a:p>
            <a:pPr algn="ctr"/>
            <a:r>
              <a:rPr lang="en-US" sz="2800" dirty="0">
                <a:latin typeface="Times New Roman" panose="02020603050405020304" pitchFamily="18" charset="0"/>
                <a:cs typeface="Times New Roman" panose="02020603050405020304" pitchFamily="18" charset="0"/>
              </a:rPr>
              <a:t>Analytical Absolute Orientation</a:t>
            </a:r>
          </a:p>
        </p:txBody>
      </p:sp>
    </p:spTree>
    <p:extLst>
      <p:ext uri="{BB962C8B-B14F-4D97-AF65-F5344CB8AC3E}">
        <p14:creationId xmlns:p14="http://schemas.microsoft.com/office/powerpoint/2010/main" val="3353570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US" sz="2800" dirty="0">
                <a:latin typeface="Times New Roman" panose="02020603050405020304" pitchFamily="18" charset="0"/>
                <a:cs typeface="Times New Roman" panose="02020603050405020304" pitchFamily="18" charset="0"/>
              </a:rPr>
              <a:t>After absolute orientation the plotter is ready to be used for giving required output.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plotting sheet with ground control points should be prepared.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Details and contour lines can be traced to produce topographic map, digitize 3-D coordinates to produce DEM. </a:t>
            </a: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Output Data</a:t>
            </a:r>
          </a:p>
        </p:txBody>
      </p:sp>
    </p:spTree>
    <p:extLst>
      <p:ext uri="{BB962C8B-B14F-4D97-AF65-F5344CB8AC3E}">
        <p14:creationId xmlns:p14="http://schemas.microsoft.com/office/powerpoint/2010/main" val="3275427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Autofit/>
          </a:bodyPr>
          <a:lstStyle/>
          <a:p>
            <a:r>
              <a:rPr lang="en-US" sz="2800" dirty="0">
                <a:latin typeface="Times New Roman" panose="02020603050405020304" pitchFamily="18" charset="0"/>
                <a:cs typeface="Times New Roman" panose="02020603050405020304" pitchFamily="18" charset="0"/>
              </a:rPr>
              <a:t>Aerial survey data must be referenced to ground control points in order to maximize the absolute accuracy achievable for the aerial data. </a:t>
            </a:r>
          </a:p>
          <a:p>
            <a:r>
              <a:rPr lang="en-US" sz="2800" dirty="0">
                <a:latin typeface="Times New Roman" panose="02020603050405020304" pitchFamily="18" charset="0"/>
                <a:cs typeface="Times New Roman" panose="02020603050405020304" pitchFamily="18" charset="0"/>
              </a:rPr>
              <a:t>This is achieved by survey crews establishing photo ground control within the project area. </a:t>
            </a:r>
          </a:p>
          <a:p>
            <a:r>
              <a:rPr lang="en-US" sz="2800" dirty="0">
                <a:latin typeface="Times New Roman" panose="02020603050405020304" pitchFamily="18" charset="0"/>
                <a:cs typeface="Times New Roman" panose="02020603050405020304" pitchFamily="18" charset="0"/>
              </a:rPr>
              <a:t>Targets are placed over ground control so that the location of the point is easily identified on the imagery. </a:t>
            </a:r>
          </a:p>
          <a:p>
            <a:r>
              <a:rPr lang="en-US" sz="2800" dirty="0">
                <a:latin typeface="Times New Roman" panose="02020603050405020304" pitchFamily="18" charset="0"/>
                <a:cs typeface="Times New Roman" panose="02020603050405020304" pitchFamily="18" charset="0"/>
              </a:rPr>
              <a:t>Ground control requirements for aerial mapping will be predicted upon flying height, terrain, equipment, accuracy requirements and technology used.</a:t>
            </a:r>
          </a:p>
          <a:p>
            <a:endParaRPr lang="en-US" sz="2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639762"/>
          </a:xfrm>
        </p:spPr>
        <p:txBody>
          <a:bodyPr>
            <a:normAutofit/>
          </a:bodyPr>
          <a:lstStyle/>
          <a:p>
            <a:pPr algn="ctr"/>
            <a:r>
              <a:rPr lang="en-US" sz="2800" dirty="0">
                <a:solidFill>
                  <a:schemeClr val="tx1"/>
                </a:solidFill>
                <a:latin typeface="Times New Roman" panose="02020603050405020304" pitchFamily="18" charset="0"/>
                <a:cs typeface="Times New Roman" panose="02020603050405020304" pitchFamily="18" charset="0"/>
              </a:rPr>
              <a:t>Photogrammetric Ground Control</a:t>
            </a:r>
          </a:p>
        </p:txBody>
      </p:sp>
    </p:spTree>
    <p:extLst>
      <p:ext uri="{BB962C8B-B14F-4D97-AF65-F5344CB8AC3E}">
        <p14:creationId xmlns:p14="http://schemas.microsoft.com/office/powerpoint/2010/main" val="1166161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Autofit/>
          </a:bodyPr>
          <a:lstStyle/>
          <a:p>
            <a:r>
              <a:rPr lang="en-US" sz="2800" dirty="0">
                <a:latin typeface="Times New Roman" panose="02020603050405020304" pitchFamily="18" charset="0"/>
                <a:cs typeface="Times New Roman" panose="02020603050405020304" pitchFamily="18" charset="0"/>
              </a:rPr>
              <a:t>The target design shall be symmetrical and centered on the aerial control point. </a:t>
            </a:r>
          </a:p>
          <a:p>
            <a:r>
              <a:rPr lang="en-US" sz="2800" dirty="0">
                <a:latin typeface="Times New Roman" panose="02020603050405020304" pitchFamily="18" charset="0"/>
                <a:cs typeface="Times New Roman" panose="02020603050405020304" pitchFamily="18" charset="0"/>
              </a:rPr>
              <a:t>There are three designs commonly applied for aerial surveys. These include four-legged “X” targets, three-legged “Y” targets), and two-legged “L” targets, see next slide. </a:t>
            </a:r>
          </a:p>
          <a:p>
            <a:r>
              <a:rPr lang="en-US" sz="2800" dirty="0">
                <a:latin typeface="Times New Roman" panose="02020603050405020304" pitchFamily="18" charset="0"/>
                <a:cs typeface="Times New Roman" panose="02020603050405020304" pitchFamily="18" charset="0"/>
              </a:rPr>
              <a:t>More than one type can be used for a project if there is a need to distinguish between different types of control. </a:t>
            </a:r>
          </a:p>
          <a:p>
            <a:r>
              <a:rPr lang="en-US" sz="2800" dirty="0">
                <a:latin typeface="Times New Roman" panose="02020603050405020304" pitchFamily="18" charset="0"/>
                <a:cs typeface="Times New Roman" panose="02020603050405020304" pitchFamily="18" charset="0"/>
              </a:rPr>
              <a:t>The length and width of the target legs will depend on the specifications of the flight mission. </a:t>
            </a:r>
          </a:p>
        </p:txBody>
      </p:sp>
      <p:sp>
        <p:nvSpPr>
          <p:cNvPr id="3" name="Title 2"/>
          <p:cNvSpPr>
            <a:spLocks noGrp="1"/>
          </p:cNvSpPr>
          <p:nvPr>
            <p:ph type="title"/>
          </p:nvPr>
        </p:nvSpPr>
        <p:spPr>
          <a:xfrm>
            <a:off x="457200" y="274638"/>
            <a:ext cx="8229600" cy="563562"/>
          </a:xfrm>
        </p:spPr>
        <p:txBody>
          <a:bodyPr>
            <a:normAutofit fontScale="90000"/>
          </a:bodyPr>
          <a:lstStyle/>
          <a:p>
            <a:pPr algn="ctr"/>
            <a:r>
              <a:rPr lang="en-US" sz="3200" dirty="0">
                <a:solidFill>
                  <a:schemeClr val="tx1"/>
                </a:solidFill>
                <a:latin typeface="Times New Roman" panose="02020603050405020304" pitchFamily="18" charset="0"/>
                <a:cs typeface="Times New Roman" panose="02020603050405020304" pitchFamily="18" charset="0"/>
              </a:rPr>
              <a:t>Photo Control Targets</a:t>
            </a:r>
          </a:p>
        </p:txBody>
      </p:sp>
    </p:spTree>
    <p:extLst>
      <p:ext uri="{BB962C8B-B14F-4D97-AF65-F5344CB8AC3E}">
        <p14:creationId xmlns:p14="http://schemas.microsoft.com/office/powerpoint/2010/main" val="282162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dirty="0">
                <a:latin typeface="Times New Roman" panose="02020603050405020304" pitchFamily="18" charset="0"/>
                <a:cs typeface="Times New Roman" panose="02020603050405020304" pitchFamily="18" charset="0"/>
              </a:rPr>
              <a:t>All stereo plotters should have the following system components, being formed in different designs:</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Projection System: </a:t>
            </a:r>
            <a:r>
              <a:rPr lang="en-US" sz="2400" dirty="0">
                <a:latin typeface="Times New Roman" panose="02020603050405020304" pitchFamily="18" charset="0"/>
                <a:cs typeface="Times New Roman" panose="02020603050405020304" pitchFamily="18" charset="0"/>
              </a:rPr>
              <a:t>Two projection plates for left and right photos with lenses and lighting systems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Orientation system </a:t>
            </a:r>
            <a:r>
              <a:rPr lang="en-US" sz="2400" dirty="0">
                <a:latin typeface="Times New Roman" panose="02020603050405020304" pitchFamily="18" charset="0"/>
                <a:cs typeface="Times New Roman" panose="02020603050405020304" pitchFamily="18" charset="0"/>
              </a:rPr>
              <a:t>to view the photos stereoscopically</a:t>
            </a:r>
          </a:p>
          <a:p>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Viewing system </a:t>
            </a:r>
            <a:r>
              <a:rPr lang="en-US" sz="2400" dirty="0">
                <a:latin typeface="Times New Roman" panose="02020603050405020304" pitchFamily="18" charset="0"/>
                <a:cs typeface="Times New Roman" panose="02020603050405020304" pitchFamily="18" charset="0"/>
              </a:rPr>
              <a:t>to observe the model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Measuring or plotting system </a:t>
            </a:r>
            <a:r>
              <a:rPr lang="en-US" sz="2400" dirty="0">
                <a:latin typeface="Times New Roman" panose="02020603050405020304" pitchFamily="18" charset="0"/>
                <a:cs typeface="Times New Roman" panose="02020603050405020304" pitchFamily="18" charset="0"/>
              </a:rPr>
              <a:t>for output of survey data </a:t>
            </a:r>
          </a:p>
        </p:txBody>
      </p:sp>
      <p:sp>
        <p:nvSpPr>
          <p:cNvPr id="3" name="Title 2"/>
          <p:cNvSpPr>
            <a:spLocks noGrp="1"/>
          </p:cNvSpPr>
          <p:nvPr>
            <p:ph type="title"/>
          </p:nvPr>
        </p:nvSpPr>
        <p:spPr>
          <a:xfrm>
            <a:off x="457200" y="274638"/>
            <a:ext cx="8229600" cy="411162"/>
          </a:xfrm>
        </p:spPr>
        <p:txBody>
          <a:bodyPr>
            <a:normAutofit fontScale="90000"/>
          </a:bodyPr>
          <a:lstStyle/>
          <a:p>
            <a:pPr algn="ctr"/>
            <a:r>
              <a:rPr lang="en-US" sz="2800" dirty="0">
                <a:solidFill>
                  <a:srgbClr val="0000FF"/>
                </a:solidFill>
                <a:effectLst/>
                <a:latin typeface="Times New Roman" panose="02020603050405020304" pitchFamily="18" charset="0"/>
                <a:cs typeface="Times New Roman" panose="02020603050405020304" pitchFamily="18" charset="0"/>
              </a:rPr>
              <a:t>Components of stereo plotters</a:t>
            </a:r>
          </a:p>
        </p:txBody>
      </p:sp>
    </p:spTree>
    <p:extLst>
      <p:ext uri="{BB962C8B-B14F-4D97-AF65-F5344CB8AC3E}">
        <p14:creationId xmlns:p14="http://schemas.microsoft.com/office/powerpoint/2010/main" val="1865412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pPr algn="ctr"/>
            <a:r>
              <a:rPr lang="en-US" sz="3200" dirty="0">
                <a:solidFill>
                  <a:schemeClr val="tx1"/>
                </a:solidFill>
                <a:latin typeface="Times New Roman" panose="02020603050405020304" pitchFamily="18" charset="0"/>
                <a:cs typeface="Times New Roman" panose="02020603050405020304" pitchFamily="18" charset="0"/>
              </a:rPr>
              <a:t>Photo Control Target Shapes</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71600"/>
            <a:ext cx="1833563" cy="177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359" y="1219200"/>
            <a:ext cx="162363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379351"/>
            <a:ext cx="1595437" cy="153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999" y="3352800"/>
            <a:ext cx="1905001" cy="369332"/>
          </a:xfrm>
          <a:prstGeom prst="rect">
            <a:avLst/>
          </a:prstGeom>
        </p:spPr>
        <p:txBody>
          <a:bodyPr wrap="square">
            <a:spAutoFit/>
          </a:bodyPr>
          <a:lstStyle/>
          <a:p>
            <a:r>
              <a:rPr lang="en-US" i="1" dirty="0"/>
              <a:t>“X” Type Target </a:t>
            </a:r>
            <a:endParaRPr lang="en-US" dirty="0"/>
          </a:p>
        </p:txBody>
      </p:sp>
      <p:sp>
        <p:nvSpPr>
          <p:cNvPr id="5" name="Rectangle 4"/>
          <p:cNvSpPr/>
          <p:nvPr/>
        </p:nvSpPr>
        <p:spPr>
          <a:xfrm>
            <a:off x="3609359" y="3408402"/>
            <a:ext cx="1991251" cy="369332"/>
          </a:xfrm>
          <a:prstGeom prst="rect">
            <a:avLst/>
          </a:prstGeom>
        </p:spPr>
        <p:txBody>
          <a:bodyPr wrap="none">
            <a:spAutoFit/>
          </a:bodyPr>
          <a:lstStyle/>
          <a:p>
            <a:r>
              <a:rPr lang="en-US" i="1" dirty="0"/>
              <a:t>“Y” Type Target </a:t>
            </a:r>
            <a:endParaRPr lang="en-US" dirty="0"/>
          </a:p>
        </p:txBody>
      </p:sp>
      <p:sp>
        <p:nvSpPr>
          <p:cNvPr id="6" name="Rectangle 5"/>
          <p:cNvSpPr/>
          <p:nvPr/>
        </p:nvSpPr>
        <p:spPr>
          <a:xfrm>
            <a:off x="6232432" y="3398500"/>
            <a:ext cx="1970411" cy="369332"/>
          </a:xfrm>
          <a:prstGeom prst="rect">
            <a:avLst/>
          </a:prstGeom>
        </p:spPr>
        <p:txBody>
          <a:bodyPr wrap="none">
            <a:spAutoFit/>
          </a:bodyPr>
          <a:lstStyle/>
          <a:p>
            <a:r>
              <a:rPr lang="en-US" i="1" dirty="0"/>
              <a:t>“L” Type Target </a:t>
            </a:r>
            <a:endParaRPr lang="en-US" dirty="0"/>
          </a:p>
        </p:txBody>
      </p:sp>
    </p:spTree>
    <p:extLst>
      <p:ext uri="{BB962C8B-B14F-4D97-AF65-F5344CB8AC3E}">
        <p14:creationId xmlns:p14="http://schemas.microsoft.com/office/powerpoint/2010/main" val="185621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010400" cy="639762"/>
          </a:xfrm>
        </p:spPr>
        <p:txBody>
          <a:bodyPr>
            <a:norm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Direct Optical Projection</a:t>
            </a:r>
          </a:p>
        </p:txBody>
      </p:sp>
      <p:pic>
        <p:nvPicPr>
          <p:cNvPr id="4" name="Content Placeholder 3" descr="Kelsh0.gif"/>
          <p:cNvPicPr>
            <a:picLocks noGrp="1" noChangeAspect="1"/>
          </p:cNvPicPr>
          <p:nvPr>
            <p:ph idx="1"/>
          </p:nvPr>
        </p:nvPicPr>
        <p:blipFill>
          <a:blip r:embed="rId2" cstate="print"/>
          <a:stretch>
            <a:fillRect/>
          </a:stretch>
        </p:blipFill>
        <p:spPr>
          <a:xfrm>
            <a:off x="1371600" y="1371600"/>
            <a:ext cx="6934200" cy="4622800"/>
          </a:xfrm>
        </p:spPr>
      </p:pic>
    </p:spTree>
    <p:extLst>
      <p:ext uri="{BB962C8B-B14F-4D97-AF65-F5344CB8AC3E}">
        <p14:creationId xmlns:p14="http://schemas.microsoft.com/office/powerpoint/2010/main" val="38370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91200"/>
          </a:xfrm>
        </p:spPr>
        <p:txBody>
          <a:bodyPr>
            <a:normAutofit/>
          </a:bodyPr>
          <a:lstStyle/>
          <a:p>
            <a:pPr marL="109728" indent="0" algn="ctr">
              <a:buNone/>
            </a:pPr>
            <a:r>
              <a:rPr lang="en-US" dirty="0">
                <a:latin typeface="Times New Roman" panose="02020603050405020304" pitchFamily="18" charset="0"/>
                <a:cs typeface="Times New Roman" panose="02020603050405020304" pitchFamily="18" charset="0"/>
              </a:rPr>
              <a:t>Multiplex plotter is a typical example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Projectors</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Projected rays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Tracing Table                                                           stereo</a:t>
            </a:r>
          </a:p>
          <a:p>
            <a:pPr marL="109728" indent="0">
              <a:buNone/>
            </a:pPr>
            <a:r>
              <a:rPr lang="en-US" sz="2400" dirty="0">
                <a:latin typeface="Times New Roman" panose="02020603050405020304" pitchFamily="18" charset="0"/>
                <a:cs typeface="Times New Roman" panose="02020603050405020304" pitchFamily="18" charset="0"/>
              </a:rPr>
              <a:t>plotting table                                                                  model</a:t>
            </a:r>
          </a:p>
          <a:p>
            <a:r>
              <a:rPr lang="en-US" dirty="0"/>
              <a:t> </a:t>
            </a:r>
            <a:endParaRPr lang="en-US" sz="2000" dirty="0"/>
          </a:p>
        </p:txBody>
      </p:sp>
      <p:sp>
        <p:nvSpPr>
          <p:cNvPr id="3" name="Title 2"/>
          <p:cNvSpPr>
            <a:spLocks noGrp="1"/>
          </p:cNvSpPr>
          <p:nvPr>
            <p:ph type="title"/>
          </p:nvPr>
        </p:nvSpPr>
        <p:spPr>
          <a:xfrm>
            <a:off x="457200" y="152400"/>
            <a:ext cx="8229600" cy="487362"/>
          </a:xfrm>
        </p:spPr>
        <p:txBody>
          <a:bodyPr>
            <a:normAutofit fontScale="90000"/>
          </a:bodyPr>
          <a:lstStyle/>
          <a:p>
            <a:pPr algn="ctr"/>
            <a:r>
              <a:rPr lang="en-US" sz="3200" dirty="0">
                <a:effectLst/>
                <a:latin typeface="Times New Roman" panose="02020603050405020304" pitchFamily="18" charset="0"/>
                <a:cs typeface="Times New Roman" panose="02020603050405020304" pitchFamily="18" charset="0"/>
              </a:rPr>
              <a:t>Direct Optical Projector</a:t>
            </a:r>
          </a:p>
        </p:txBody>
      </p:sp>
      <p:pic>
        <p:nvPicPr>
          <p:cNvPr id="4" name="Picture 3"/>
          <p:cNvPicPr>
            <a:picLocks noChangeAspect="1"/>
          </p:cNvPicPr>
          <p:nvPr/>
        </p:nvPicPr>
        <p:blipFill>
          <a:blip r:embed="rId2"/>
          <a:stretch>
            <a:fillRect/>
          </a:stretch>
        </p:blipFill>
        <p:spPr>
          <a:xfrm>
            <a:off x="3048000" y="1295400"/>
            <a:ext cx="3965429" cy="5021239"/>
          </a:xfrm>
          <a:prstGeom prst="rect">
            <a:avLst/>
          </a:prstGeom>
        </p:spPr>
      </p:pic>
      <p:cxnSp>
        <p:nvCxnSpPr>
          <p:cNvPr id="6" name="Straight Arrow Connector 5"/>
          <p:cNvCxnSpPr/>
          <p:nvPr/>
        </p:nvCxnSpPr>
        <p:spPr>
          <a:xfrm>
            <a:off x="2362200" y="2362200"/>
            <a:ext cx="21336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943600" y="4800600"/>
            <a:ext cx="1295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5257800"/>
            <a:ext cx="1066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62200" y="5638800"/>
            <a:ext cx="1295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43200" y="3806019"/>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63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pPr algn="ctr"/>
            <a:r>
              <a:rPr lang="en-US" dirty="0"/>
              <a:t> </a:t>
            </a:r>
            <a:r>
              <a:rPr lang="en-US" sz="2800" dirty="0">
                <a:solidFill>
                  <a:srgbClr val="7030A0"/>
                </a:solidFill>
                <a:latin typeface="Times New Roman" panose="02020603050405020304" pitchFamily="18" charset="0"/>
                <a:cs typeface="Times New Roman" panose="02020603050405020304" pitchFamily="18" charset="0"/>
              </a:rPr>
              <a:t>Optical-Mechanical Projection</a:t>
            </a:r>
          </a:p>
        </p:txBody>
      </p:sp>
      <p:pic>
        <p:nvPicPr>
          <p:cNvPr id="4" name="Content Placeholder 3" descr="Kelsh1.gif"/>
          <p:cNvPicPr>
            <a:picLocks noGrp="1" noChangeAspect="1"/>
          </p:cNvPicPr>
          <p:nvPr>
            <p:ph idx="1"/>
          </p:nvPr>
        </p:nvPicPr>
        <p:blipFill>
          <a:blip r:embed="rId2" cstate="print"/>
          <a:stretch>
            <a:fillRect/>
          </a:stretch>
        </p:blipFill>
        <p:spPr>
          <a:xfrm>
            <a:off x="1181100" y="1600200"/>
            <a:ext cx="7185422" cy="4790281"/>
          </a:xfrm>
        </p:spPr>
      </p:pic>
    </p:spTree>
    <p:extLst>
      <p:ext uri="{BB962C8B-B14F-4D97-AF65-F5344CB8AC3E}">
        <p14:creationId xmlns:p14="http://schemas.microsoft.com/office/powerpoint/2010/main" val="776731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11790</TotalTime>
  <Words>3025</Words>
  <Application>Microsoft Office PowerPoint</Application>
  <PresentationFormat>On-screen Show (4:3)</PresentationFormat>
  <Paragraphs>392</Paragraphs>
  <Slides>60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Andalus</vt:lpstr>
      <vt:lpstr>ArialMT</vt:lpstr>
      <vt:lpstr>Calibri</vt:lpstr>
      <vt:lpstr>Calibri-Bold</vt:lpstr>
      <vt:lpstr>Garamond</vt:lpstr>
      <vt:lpstr>Garamond-Bold</vt:lpstr>
      <vt:lpstr>Lucida Sans Unicode</vt:lpstr>
      <vt:lpstr>Times New Roman</vt:lpstr>
      <vt:lpstr>Verdana</vt:lpstr>
      <vt:lpstr>Wingdings 2</vt:lpstr>
      <vt:lpstr>Wingdings 3</vt:lpstr>
      <vt:lpstr>Concourse</vt:lpstr>
      <vt:lpstr>PowerPoint Presentation</vt:lpstr>
      <vt:lpstr>Stereo comparator</vt:lpstr>
      <vt:lpstr>Stereoscopic Plotting Instruments</vt:lpstr>
      <vt:lpstr>Types of Stereo-plotters</vt:lpstr>
      <vt:lpstr>Principles of Stereo-plotters</vt:lpstr>
      <vt:lpstr>Components of stereo plotters</vt:lpstr>
      <vt:lpstr>Direct Optical Projection</vt:lpstr>
      <vt:lpstr>Direct Optical Projector</vt:lpstr>
      <vt:lpstr> Optical-Mechanical Projection</vt:lpstr>
      <vt:lpstr>Parts of Direct Optical Stereo-plotters</vt:lpstr>
      <vt:lpstr>Kelsh Direct Optical Projection Plotter an exaample</vt:lpstr>
      <vt:lpstr>Mechanical Projection Plotters</vt:lpstr>
      <vt:lpstr>Parts of Mechanical Projection Plotters</vt:lpstr>
      <vt:lpstr>Mechanical Projection Plotters</vt:lpstr>
      <vt:lpstr>Mechanical Projection Plotter Wild B8-S</vt:lpstr>
      <vt:lpstr>Analytical Plotters</vt:lpstr>
      <vt:lpstr>Analytical Plotters</vt:lpstr>
      <vt:lpstr>Components of Analytical Plotter</vt:lpstr>
      <vt:lpstr>Analytical Plotters Models</vt:lpstr>
      <vt:lpstr>Analytical versus Analogue Plotters</vt:lpstr>
      <vt:lpstr>Digital Photogrammetric Workstation</vt:lpstr>
      <vt:lpstr>Digital Plotters</vt:lpstr>
      <vt:lpstr>Orientation of Photo Pairs</vt:lpstr>
      <vt:lpstr>Interior Orientation</vt:lpstr>
      <vt:lpstr>Elements of Interior orientation</vt:lpstr>
      <vt:lpstr>Relative Orientation</vt:lpstr>
      <vt:lpstr> Relative Orientation Aerial Photography to Stereo model </vt:lpstr>
      <vt:lpstr>Relative Orientation Elements</vt:lpstr>
      <vt:lpstr>Base setting</vt:lpstr>
      <vt:lpstr>Standard Points of Relative Orientation</vt:lpstr>
      <vt:lpstr>  Standard Points of RO   </vt:lpstr>
      <vt:lpstr>Standard Model Relative Orientation Points</vt:lpstr>
      <vt:lpstr>Effect of projectors movements on image points</vt:lpstr>
      <vt:lpstr>Effects of Movements of Orientation Elements on Stereo model</vt:lpstr>
      <vt:lpstr>Principle of RO movement to clear y-parallax</vt:lpstr>
      <vt:lpstr>Methods of Relative Orientation</vt:lpstr>
      <vt:lpstr>Dependent Method of RO</vt:lpstr>
      <vt:lpstr>Dependent Relative Orientation</vt:lpstr>
      <vt:lpstr>Dependent Relative Orientation</vt:lpstr>
      <vt:lpstr>Independent Relative Orientation</vt:lpstr>
      <vt:lpstr>Independent Relative Orientation Empirical Orientation</vt:lpstr>
      <vt:lpstr>Condition for Balanced Model Parallax</vt:lpstr>
      <vt:lpstr>Numerical RO</vt:lpstr>
      <vt:lpstr>Numerical RO</vt:lpstr>
      <vt:lpstr>Numerical RO</vt:lpstr>
      <vt:lpstr>Example</vt:lpstr>
      <vt:lpstr>Analytical Relative Orientation</vt:lpstr>
      <vt:lpstr> Absolute Orientation (AO) </vt:lpstr>
      <vt:lpstr>AO</vt:lpstr>
      <vt:lpstr>Absolute Orientation (AO)</vt:lpstr>
      <vt:lpstr>Analogue AO (Plan Scaling)</vt:lpstr>
      <vt:lpstr>Plan Scale (base setting)</vt:lpstr>
      <vt:lpstr>Analogue AO Plan Scaling</vt:lpstr>
      <vt:lpstr>Analogue AO Levelling</vt:lpstr>
      <vt:lpstr>Absolute Orientation</vt:lpstr>
      <vt:lpstr>Analytical Absolute Orientation</vt:lpstr>
      <vt:lpstr>Output Data</vt:lpstr>
      <vt:lpstr>Photogrammetric Ground Control</vt:lpstr>
      <vt:lpstr>Photo Control Targets</vt:lpstr>
      <vt:lpstr>Photo Control Target Shapes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Baccalaureate Degree program Civil Engr. Major  Surveying Engr. Minor</dc:title>
  <dc:creator>User</dc:creator>
  <cp:lastModifiedBy>ismatelhassan@gmail.com</cp:lastModifiedBy>
  <cp:revision>411</cp:revision>
  <cp:lastPrinted>2019-10-27T07:10:21Z</cp:lastPrinted>
  <dcterms:created xsi:type="dcterms:W3CDTF">2023-05-28T20:12:18Z</dcterms:created>
  <dcterms:modified xsi:type="dcterms:W3CDTF">2020-10-20T17:11:52Z</dcterms:modified>
</cp:coreProperties>
</file>