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260" r:id="rId3"/>
    <p:sldId id="294" r:id="rId4"/>
    <p:sldId id="262" r:id="rId5"/>
    <p:sldId id="295" r:id="rId6"/>
    <p:sldId id="289" r:id="rId7"/>
    <p:sldId id="298" r:id="rId8"/>
    <p:sldId id="299" r:id="rId9"/>
    <p:sldId id="300" r:id="rId10"/>
    <p:sldId id="290" r:id="rId11"/>
    <p:sldId id="302" r:id="rId12"/>
    <p:sldId id="301" r:id="rId13"/>
    <p:sldId id="296" r:id="rId14"/>
    <p:sldId id="303" r:id="rId15"/>
    <p:sldId id="267" r:id="rId16"/>
    <p:sldId id="269" r:id="rId17"/>
    <p:sldId id="270" r:id="rId18"/>
    <p:sldId id="293" r:id="rId19"/>
    <p:sldId id="291" r:id="rId20"/>
    <p:sldId id="273" r:id="rId21"/>
    <p:sldId id="276" r:id="rId22"/>
    <p:sldId id="278" r:id="rId23"/>
    <p:sldId id="279" r:id="rId24"/>
    <p:sldId id="280" r:id="rId25"/>
    <p:sldId id="263" r:id="rId26"/>
    <p:sldId id="261" r:id="rId27"/>
    <p:sldId id="285" r:id="rId28"/>
    <p:sldId id="288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9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F96B0-F803-4764-AD05-A25ADBC5B7C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71D99-EA89-437C-B54F-6B84CEC30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87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71D99-EA89-437C-B54F-6B84CEC300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37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84AF74E-EA59-4CD8-BE4E-9BBCBF3DD0D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F19F680-3166-453B-B075-62B99A8E4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actoferrin" TargetMode="External"/><Relationship Id="rId3" Type="http://schemas.openxmlformats.org/officeDocument/2006/relationships/hyperlink" Target="http://en.wikipedia.org/wiki/PH" TargetMode="External"/><Relationship Id="rId7" Type="http://schemas.openxmlformats.org/officeDocument/2006/relationships/hyperlink" Target="http://en.wikipedia.org/wiki/Lactoperoxidase" TargetMode="External"/><Relationship Id="rId2" Type="http://schemas.openxmlformats.org/officeDocument/2006/relationships/hyperlink" Target="http://en.wikipedia.org/wiki/Amyla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ysozyme" TargetMode="External"/><Relationship Id="rId11" Type="http://schemas.openxmlformats.org/officeDocument/2006/relationships/hyperlink" Target="http://en.wikipedia.org/wiki/Enamel" TargetMode="External"/><Relationship Id="rId5" Type="http://schemas.openxmlformats.org/officeDocument/2006/relationships/hyperlink" Target="http://en.wikipedia.org/wiki/Antimicrobial" TargetMode="External"/><Relationship Id="rId10" Type="http://schemas.openxmlformats.org/officeDocument/2006/relationships/hyperlink" Target="http://en.wikipedia.org/wiki/Proline" TargetMode="External"/><Relationship Id="rId4" Type="http://schemas.openxmlformats.org/officeDocument/2006/relationships/hyperlink" Target="http://en.wikipedia.org/wiki/Lingual_lipase" TargetMode="External"/><Relationship Id="rId9" Type="http://schemas.openxmlformats.org/officeDocument/2006/relationships/hyperlink" Target="http://en.wikipedia.org/wiki/Immunoglobulin_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ST5-J4xCNE" TargetMode="External"/><Relationship Id="rId2" Type="http://schemas.openxmlformats.org/officeDocument/2006/relationships/hyperlink" Target="https://www.youtube.com/watch?v=AEBoOZQ_r3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j6fJxgb1f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-457200"/>
            <a:ext cx="8686800" cy="6705600"/>
          </a:xfrm>
        </p:spPr>
        <p:txBody>
          <a:bodyPr/>
          <a:lstStyle/>
          <a:p>
            <a:pPr marL="82296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Saliva</a:t>
            </a:r>
          </a:p>
          <a:p>
            <a:pPr marL="0" indent="0">
              <a:buNone/>
            </a:pPr>
            <a:endParaRPr lang="en-US" sz="2800" dirty="0" smtClean="0"/>
          </a:p>
          <a:p>
            <a:pPr marL="539496" indent="-457200"/>
            <a:r>
              <a:rPr lang="en-US" sz="2800" dirty="0" smtClean="0"/>
              <a:t>      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It is a watery secretion in the mouth produced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by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 salivary glands that aids in the digestion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of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food.</a:t>
            </a:r>
          </a:p>
          <a:p>
            <a:pPr marL="82296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539496" indent="-457200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It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serves as an aid to swallowing and digestion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by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moistening and softening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66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4000"/>
          </a:xfrm>
        </p:spPr>
        <p:txBody>
          <a:bodyPr>
            <a:normAutofit/>
          </a:bodyPr>
          <a:lstStyle/>
          <a:p>
            <a:pPr lvl="0">
              <a:buClr>
                <a:srgbClr val="AD0101"/>
              </a:buClr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formation of saliva takes place in two stages: </a:t>
            </a:r>
          </a:p>
          <a:p>
            <a:pPr lvl="0">
              <a:buClr>
                <a:srgbClr val="AD0101"/>
              </a:buClr>
            </a:pPr>
            <a:r>
              <a:rPr lang="en-US" sz="2800" b="1" i="1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i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irst </a:t>
            </a:r>
            <a:r>
              <a:rPr lang="en-US" sz="2800" b="1" i="1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, the secretory </a:t>
            </a:r>
            <a:r>
              <a:rPr lang="en-US" sz="28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acini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produces an </a:t>
            </a:r>
            <a:r>
              <a:rPr lang="en-US" sz="2800" u="sng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isotonic primary saliva 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with ionic </a:t>
            </a:r>
            <a:r>
              <a:rPr lang="en-US" sz="2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composition is 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similar to that of plasma</a:t>
            </a:r>
            <a:r>
              <a:rPr lang="en-US" sz="2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Clr>
                <a:srgbClr val="AD0101"/>
              </a:buClr>
              <a:buNone/>
            </a:pPr>
            <a:endParaRPr lang="en-US" sz="28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AD0101"/>
              </a:buClr>
            </a:pPr>
            <a:r>
              <a:rPr lang="en-US" sz="2800" b="1" i="1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econd </a:t>
            </a:r>
            <a:r>
              <a:rPr lang="en-US" sz="2800" b="1" i="1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, the primary saliva is modified as it passes through the duct system by selective reabsorption of Na+ and </a:t>
            </a:r>
            <a:r>
              <a:rPr lang="en-US" sz="28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 (but not water) and some secretion of K+ and HCO3</a:t>
            </a:r>
            <a:r>
              <a:rPr lang="en-US" sz="2800" baseline="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aseline="30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880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Acini</a:t>
            </a:r>
            <a:r>
              <a:rPr lang="en-US" dirty="0" smtClean="0"/>
              <a:t> cells</a:t>
            </a:r>
            <a:endParaRPr lang="ar-SA" dirty="0"/>
          </a:p>
        </p:txBody>
      </p:sp>
      <p:pic>
        <p:nvPicPr>
          <p:cNvPr id="4" name="Content Placeholder 3" descr="ac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4657725" cy="348397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7790688" cy="6629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final saliva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secreted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into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mouth. Thus, it becomes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hypotonic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salt concentration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below that of primary saliva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Small ducts within salivary glands lead into larger ducts, eventually forming a single large duct that empties into the oral cavity.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5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Biochemistry14-g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0782" y="609600"/>
            <a:ext cx="7801218" cy="57938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Content Placeholder 5" descr="as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266290" cy="51648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0" y="1103531"/>
            <a:ext cx="9144000" cy="560206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Volume :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there is production between  0.75 – 1.5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liter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of 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saliva per day.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Appearance:  a clear colorless fluid.</a:t>
            </a: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 = 6 – 7.4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Specific gravity  1.002 -1.012 .</a:t>
            </a:r>
          </a:p>
          <a:p>
            <a:pPr eaLnBrk="1" hangingPunct="1"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In healthy, non-medicated persons,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unstimulated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whole saliva flow rates 0.3 – 0.5 ml/min.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and the stimulated whole saliva flow rates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1.0 – 1.5 ml/min.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81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5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144000" cy="6324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Stimulation of saliva secretion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Secretion of saliva is under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control of the nervous        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Potent 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stimuli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increased salivation include the  </a:t>
            </a:r>
          </a:p>
          <a:p>
            <a:pPr marL="82296" indent="0" eaLnBrk="1" hangingPunct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presence of food or irritating substances in the mouth.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(taste, mastication)</a:t>
            </a: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composition of saliva is affected by the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salivation </a:t>
            </a:r>
          </a:p>
          <a:p>
            <a:pPr marL="82296" indent="0" eaLnBrk="1" hangingPunct="1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during maximal salivation , the rate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marL="82296" indent="0"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primary secretion increases,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makes it flow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hangingPunct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through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ducts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rapidly.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1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8486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Salivary 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</a:p>
          <a:p>
            <a:pPr algn="ctr">
              <a:buNone/>
            </a:pPr>
            <a:endParaRPr lang="en-GB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Normally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saliva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99%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less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solutes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(such as electrolytes, enzymes, mucus, antibacterial compounds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396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GB" sz="35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3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Organic Components of Saliva</a:t>
            </a:r>
            <a:endParaRPr lang="en-GB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such as:</a:t>
            </a:r>
          </a:p>
          <a:p>
            <a:pPr marL="82296" indent="0" eaLnBrk="1" hangingPunct="1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Amylase </a:t>
            </a: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Lysozymes</a:t>
            </a: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Histatins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Secretory IgA</a:t>
            </a: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peroxidases </a:t>
            </a: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Lipase</a:t>
            </a: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Kallikrein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-rich protein</a:t>
            </a: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mucins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Statherin</a:t>
            </a:r>
          </a:p>
          <a:p>
            <a:pPr marL="82296" indent="0" eaLnBrk="1" hangingPunct="1"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4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457200"/>
            <a:ext cx="9220200" cy="56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ts val="700"/>
              </a:spcBef>
              <a:buClr>
                <a:srgbClr val="D6ECFF"/>
              </a:buClr>
              <a:buSzPct val="95000"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Corbel"/>
              </a:rPr>
              <a:t>There are three major enzymes found in saliva. </a:t>
            </a:r>
            <a:endParaRPr lang="en-US" sz="2400" dirty="0" smtClean="0">
              <a:latin typeface="Corbel"/>
            </a:endParaRPr>
          </a:p>
          <a:p>
            <a:pPr marL="740664" lvl="1" indent="-285750">
              <a:spcBef>
                <a:spcPct val="20000"/>
              </a:spcBef>
              <a:buClr>
                <a:srgbClr val="EA157A"/>
              </a:buClr>
              <a:buSzPct val="90000"/>
              <a:buFont typeface="Wingdings"/>
              <a:buChar char=""/>
              <a:defRPr/>
            </a:pPr>
            <a:r>
              <a:rPr lang="en-US" sz="2400" dirty="0" smtClean="0">
                <a:latin typeface="Corbel"/>
              </a:rPr>
              <a:t>α-</a:t>
            </a:r>
            <a:r>
              <a:rPr lang="en-US" sz="2400" dirty="0" smtClean="0">
                <a:latin typeface="Corbel"/>
                <a:hlinkClick r:id="rId2" tooltip="Amylase"/>
              </a:rPr>
              <a:t>amylase</a:t>
            </a:r>
            <a:r>
              <a:rPr lang="en-US" sz="2400" dirty="0" smtClean="0">
                <a:latin typeface="Corbel"/>
              </a:rPr>
              <a:t> :starts </a:t>
            </a:r>
            <a:r>
              <a:rPr lang="en-US" sz="2400" dirty="0">
                <a:latin typeface="Corbel"/>
              </a:rPr>
              <a:t>the digestion of starch </a:t>
            </a:r>
            <a:r>
              <a:rPr lang="en-US" sz="2400" dirty="0" smtClean="0">
                <a:latin typeface="Corbel"/>
              </a:rPr>
              <a:t>before </a:t>
            </a:r>
            <a:r>
              <a:rPr lang="en-US" sz="2400" dirty="0">
                <a:latin typeface="Corbel"/>
              </a:rPr>
              <a:t>the food is even swallowed. It has a </a:t>
            </a:r>
            <a:r>
              <a:rPr lang="en-US" sz="2400" dirty="0">
                <a:latin typeface="Corbel"/>
                <a:hlinkClick r:id="rId3" tooltip="PH"/>
              </a:rPr>
              <a:t>pH</a:t>
            </a:r>
            <a:r>
              <a:rPr lang="en-US" sz="2400" dirty="0">
                <a:latin typeface="Corbel"/>
              </a:rPr>
              <a:t> optima of 7.4. </a:t>
            </a:r>
          </a:p>
          <a:p>
            <a:pPr marL="740664" lvl="1" indent="-285750">
              <a:spcBef>
                <a:spcPct val="20000"/>
              </a:spcBef>
              <a:buClr>
                <a:srgbClr val="EA157A"/>
              </a:buClr>
              <a:buSzPct val="90000"/>
              <a:buFont typeface="Wingdings"/>
              <a:buChar char=""/>
              <a:defRPr/>
            </a:pPr>
            <a:r>
              <a:rPr lang="en-US" sz="2400" dirty="0">
                <a:latin typeface="Corbel"/>
                <a:hlinkClick r:id="rId4" tooltip="Lingual lipase"/>
              </a:rPr>
              <a:t>lingual lipase</a:t>
            </a:r>
            <a:r>
              <a:rPr lang="en-US" sz="2400" dirty="0">
                <a:latin typeface="Corbel"/>
              </a:rPr>
              <a:t>. Lingual lipase has a </a:t>
            </a:r>
            <a:r>
              <a:rPr lang="en-US" sz="2400" dirty="0">
                <a:latin typeface="Corbel"/>
                <a:hlinkClick r:id="rId3" tooltip="PH"/>
              </a:rPr>
              <a:t>pH</a:t>
            </a:r>
            <a:r>
              <a:rPr lang="en-US" sz="2400" dirty="0">
                <a:latin typeface="Corbel"/>
              </a:rPr>
              <a:t> optimum ~4.0 so it is not activated until entering the </a:t>
            </a:r>
            <a:r>
              <a:rPr lang="en-US" sz="2400" u="sng" dirty="0">
                <a:latin typeface="Corbel"/>
              </a:rPr>
              <a:t>acidic </a:t>
            </a:r>
            <a:r>
              <a:rPr lang="en-US" sz="2400" dirty="0">
                <a:latin typeface="Corbel"/>
              </a:rPr>
              <a:t>environment of the stomach. </a:t>
            </a:r>
          </a:p>
          <a:p>
            <a:pPr marL="740664" lvl="1" indent="-285750">
              <a:spcBef>
                <a:spcPct val="20000"/>
              </a:spcBef>
              <a:buClr>
                <a:srgbClr val="EA157A"/>
              </a:buClr>
              <a:buSzPct val="90000"/>
              <a:buFont typeface="Wingdings"/>
              <a:buChar char=""/>
              <a:defRPr/>
            </a:pPr>
            <a:r>
              <a:rPr lang="en-US" sz="2400" dirty="0">
                <a:latin typeface="Corbel"/>
                <a:hlinkClick r:id="rId5" tooltip="Antimicrobial"/>
              </a:rPr>
              <a:t>Antimicrobial</a:t>
            </a:r>
            <a:r>
              <a:rPr lang="en-US" sz="2400" dirty="0">
                <a:latin typeface="Corbel"/>
              </a:rPr>
              <a:t> enzymes that kill bacteria. </a:t>
            </a:r>
          </a:p>
          <a:p>
            <a:pPr marL="996696" lvl="2" indent="-228600">
              <a:spcBef>
                <a:spcPct val="20000"/>
              </a:spcBef>
              <a:buClr>
                <a:srgbClr val="EA157A"/>
              </a:buClr>
              <a:buFont typeface="Wingdings 2"/>
              <a:buChar char=""/>
              <a:defRPr/>
            </a:pPr>
            <a:r>
              <a:rPr lang="en-US" sz="2400" dirty="0">
                <a:latin typeface="Corbel"/>
                <a:hlinkClick r:id="rId6" tooltip="Lysozyme"/>
              </a:rPr>
              <a:t>Lysozyme</a:t>
            </a:r>
            <a:r>
              <a:rPr lang="en-US" sz="2400" dirty="0">
                <a:latin typeface="Corbel"/>
              </a:rPr>
              <a:t> </a:t>
            </a:r>
          </a:p>
          <a:p>
            <a:pPr marL="996696" lvl="2" indent="-228600">
              <a:spcBef>
                <a:spcPct val="20000"/>
              </a:spcBef>
              <a:buClr>
                <a:srgbClr val="EA157A"/>
              </a:buClr>
              <a:buFont typeface="Wingdings 2"/>
              <a:buChar char=""/>
              <a:defRPr/>
            </a:pPr>
            <a:r>
              <a:rPr lang="en-US" sz="2400" dirty="0">
                <a:latin typeface="Corbel"/>
              </a:rPr>
              <a:t>Salivary </a:t>
            </a:r>
            <a:r>
              <a:rPr lang="en-US" sz="2400" dirty="0" err="1">
                <a:latin typeface="Corbel"/>
                <a:hlinkClick r:id="rId7" tooltip="Lactoperoxidase"/>
              </a:rPr>
              <a:t>lactoperoxidase</a:t>
            </a:r>
            <a:r>
              <a:rPr lang="en-US" sz="2400" dirty="0">
                <a:latin typeface="Corbel"/>
              </a:rPr>
              <a:t> </a:t>
            </a:r>
          </a:p>
          <a:p>
            <a:pPr marL="996696" lvl="2" indent="-228600">
              <a:spcBef>
                <a:spcPct val="20000"/>
              </a:spcBef>
              <a:buClr>
                <a:srgbClr val="EA157A"/>
              </a:buClr>
              <a:buFont typeface="Wingdings 2"/>
              <a:buChar char=""/>
              <a:defRPr/>
            </a:pPr>
            <a:r>
              <a:rPr lang="en-US" sz="2400" dirty="0" err="1" smtClean="0">
                <a:latin typeface="Corbel"/>
                <a:hlinkClick r:id="rId8" tooltip="Lactoferrin"/>
              </a:rPr>
              <a:t>Lactoferrin</a:t>
            </a:r>
            <a:endParaRPr lang="en-US" sz="2400" dirty="0">
              <a:latin typeface="Corbel"/>
            </a:endParaRPr>
          </a:p>
          <a:p>
            <a:pPr marL="996696" lvl="2" indent="-228600">
              <a:spcBef>
                <a:spcPct val="20000"/>
              </a:spcBef>
              <a:buClr>
                <a:srgbClr val="EA157A"/>
              </a:buClr>
              <a:buFont typeface="Wingdings 2"/>
              <a:buChar char=""/>
              <a:defRPr/>
            </a:pPr>
            <a:r>
              <a:rPr lang="en-US" sz="2400" dirty="0">
                <a:latin typeface="Corbel"/>
                <a:hlinkClick r:id="rId9" tooltip="Immunoglobulin A"/>
              </a:rPr>
              <a:t>Immunoglobulin </a:t>
            </a:r>
            <a:r>
              <a:rPr lang="en-US" sz="2400" dirty="0" smtClean="0">
                <a:latin typeface="Corbel"/>
                <a:hlinkClick r:id="rId9" tooltip="Immunoglobulin A"/>
              </a:rPr>
              <a:t>A</a:t>
            </a:r>
            <a:endParaRPr lang="en-US" sz="2400" dirty="0">
              <a:latin typeface="Corbel"/>
            </a:endParaRPr>
          </a:p>
          <a:p>
            <a:pPr marL="996696" lvl="2" indent="-228600">
              <a:spcBef>
                <a:spcPct val="20000"/>
              </a:spcBef>
              <a:buClr>
                <a:srgbClr val="EA157A"/>
              </a:buClr>
              <a:defRPr/>
            </a:pPr>
            <a:endParaRPr lang="en-US" sz="2400" dirty="0">
              <a:latin typeface="Corbel"/>
            </a:endParaRPr>
          </a:p>
          <a:p>
            <a:pPr marL="797814" lvl="1" indent="-342900">
              <a:spcBef>
                <a:spcPct val="20000"/>
              </a:spcBef>
              <a:buClr>
                <a:srgbClr val="EA157A"/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400" dirty="0" err="1">
                <a:latin typeface="Corbel"/>
                <a:hlinkClick r:id="rId10" tooltip="Proline"/>
              </a:rPr>
              <a:t>Proline</a:t>
            </a:r>
            <a:r>
              <a:rPr lang="en-US" sz="2400" dirty="0">
                <a:latin typeface="Corbel"/>
              </a:rPr>
              <a:t>-rich proteins (function in </a:t>
            </a:r>
            <a:r>
              <a:rPr lang="en-US" sz="2400" dirty="0">
                <a:latin typeface="Corbel"/>
                <a:hlinkClick r:id="rId11" tooltip="Enamel"/>
              </a:rPr>
              <a:t>enamel</a:t>
            </a:r>
            <a:r>
              <a:rPr lang="en-US" sz="2400" dirty="0">
                <a:latin typeface="Corbel"/>
              </a:rPr>
              <a:t> formation, Ca</a:t>
            </a:r>
            <a:r>
              <a:rPr lang="en-US" sz="2400" baseline="30000" dirty="0">
                <a:latin typeface="Corbel"/>
              </a:rPr>
              <a:t>2+</a:t>
            </a:r>
            <a:r>
              <a:rPr lang="en-US" sz="2400" dirty="0">
                <a:latin typeface="Corbel"/>
              </a:rPr>
              <a:t>-binding, microbe killing and lubrication</a:t>
            </a:r>
            <a:r>
              <a:rPr lang="en-US" sz="2400" dirty="0" smtClean="0">
                <a:latin typeface="Corbel"/>
              </a:rPr>
              <a:t>)</a:t>
            </a:r>
            <a:endParaRPr lang="en-US" sz="24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27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7790688" cy="6629400"/>
          </a:xfrm>
        </p:spPr>
        <p:txBody>
          <a:bodyPr>
            <a:normAutofit/>
          </a:bodyPr>
          <a:lstStyle/>
          <a:p>
            <a:pPr lvl="0">
              <a:buClr>
                <a:srgbClr val="AD0101"/>
              </a:buClr>
              <a:buNone/>
            </a:pPr>
            <a:r>
              <a:rPr lang="en-US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1- parotid glands : 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800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produces a </a:t>
            </a:r>
            <a:r>
              <a:rPr lang="en-US" sz="2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serous</a:t>
            </a:r>
            <a:r>
              <a:rPr lang="en-US" sz="2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 watery secretion,</a:t>
            </a:r>
          </a:p>
          <a:p>
            <a:pPr lvl="0">
              <a:buClr>
                <a:srgbClr val="AD0101"/>
              </a:buClr>
              <a:buNone/>
            </a:pPr>
            <a:endParaRPr lang="en-US" sz="2800" b="1" dirty="0">
              <a:solidFill>
                <a:srgbClr val="4A452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2-submaxillary </a:t>
            </a:r>
            <a:r>
              <a:rPr lang="en-US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(submandibular) glands: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2800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produces 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serous and mucous secretion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3-sublingual glands;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2800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secretes a saliva that is predominantly mucous in character.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997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7924800" cy="6553200"/>
          </a:xfrm>
        </p:spPr>
        <p:txBody>
          <a:bodyPr/>
          <a:lstStyle/>
          <a:p>
            <a:pPr marL="82296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Mucins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" indent="0">
              <a:buNone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Mucins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(glycoproteins)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essential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components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human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saliva. They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lubricate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oral mucosa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 saliva its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viscosity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characteristic.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Lactoferrin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It is an 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iron </a:t>
            </a:r>
            <a:r>
              <a:rPr lang="cs-CZ" sz="2800" u="sng" dirty="0">
                <a:latin typeface="Times New Roman" pitchFamily="18" charset="0"/>
                <a:cs typeface="Times New Roman" pitchFamily="18" charset="0"/>
              </a:rPr>
              <a:t>binding </a:t>
            </a:r>
            <a:r>
              <a:rPr lang="cs-CZ" sz="2800" u="sng" dirty="0" smtClean="0"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can deprive microorganisms from iron acting as playing an antimicrobial role).</a:t>
            </a:r>
          </a:p>
          <a:p>
            <a:pPr marL="539496" indent="-45720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0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52400"/>
            <a:ext cx="7848600" cy="6477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Statherins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70000"/>
              </a:lnSpc>
              <a:buNone/>
            </a:pP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7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 salivary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that prevents precipitation or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7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crystallization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supersaturated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calcium phosphate 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7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ductal saliva and oral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fluid.</a:t>
            </a:r>
          </a:p>
          <a:p>
            <a:pPr marL="82296" indent="0">
              <a:lnSpc>
                <a:spcPct val="7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AD0101"/>
              </a:buClr>
              <a:buNone/>
            </a:pPr>
            <a:endParaRPr lang="en-GB" sz="28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AD0101"/>
              </a:buClr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Histatins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Clr>
                <a:srgbClr val="AD0101"/>
              </a:buClr>
              <a:buNone/>
            </a:pP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 group of small </a:t>
            </a:r>
            <a:r>
              <a:rPr lang="en-US" sz="28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-rich proteins that have an </a:t>
            </a:r>
          </a:p>
          <a:p>
            <a:pPr lvl="0">
              <a:buClr>
                <a:srgbClr val="AD0101"/>
              </a:buClr>
              <a:buNone/>
            </a:pP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antimicrobial </a:t>
            </a:r>
            <a:r>
              <a:rPr lang="en-US" sz="2800" b="1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and antifungal </a:t>
            </a:r>
            <a:r>
              <a:rPr lang="en-US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effect.</a:t>
            </a:r>
          </a:p>
          <a:p>
            <a:pPr marL="82296" indent="0">
              <a:lnSpc>
                <a:spcPct val="7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4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Salivary gland stones (salivary calculi):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are deposits of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minerals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(calcified structure) that may            </a:t>
            </a:r>
          </a:p>
          <a:p>
            <a:pPr eaLnBrk="1" hangingPunct="1">
              <a:buFontTx/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form inside a salivary  gland or duct. It can block the  </a:t>
            </a:r>
          </a:p>
          <a:p>
            <a:pPr eaLnBrk="1" hangingPunct="1">
              <a:buFontTx/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flow of saliva into the mouth.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This may cause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pain and swelling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 the gland.</a:t>
            </a: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Salivary stones are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formed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when chemicals in the saliva  </a:t>
            </a:r>
          </a:p>
          <a:p>
            <a:pPr marL="82296" indent="0" eaLnBrk="1" hangingPunct="1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accumulate in the duct or gland.</a:t>
            </a:r>
          </a:p>
          <a:p>
            <a:pPr marL="82296" indent="0" eaLnBrk="1" hangingPunct="1"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 eaLnBrk="1" hangingPunct="1"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80% of stones originate in the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glands.</a:t>
            </a:r>
          </a:p>
          <a:p>
            <a:pPr marL="539496" indent="-457200" eaLnBrk="1" hangingPunct="1"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They mostly contain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calcium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28600" y="3173637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38550"/>
            <a:ext cx="665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66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5888"/>
            <a:ext cx="5600700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38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age4a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58324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1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5" t="5161" r="5779" b="3510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19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5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aliva_electrolyte_modification131630052493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8738"/>
            <a:ext cx="6334125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20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large-salivary-gland-17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062662" cy="47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45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https://www.youtube.com/watch?v=AEBoOZQ_r30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https://www.youtube.com/watch?v=BST5-J4xCNE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https://www.youtube.com/watch?v=3j6fJxgb1fM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Salivary Gland</a:t>
            </a:r>
          </a:p>
          <a:p>
            <a:pPr algn="ctr" eaLnBrk="1" hangingPunct="1">
              <a:buFontTx/>
              <a:buNone/>
            </a:pPr>
            <a:endParaRPr lang="en-GB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An exocrine gland in the mouth that secrete saliva.</a:t>
            </a:r>
          </a:p>
          <a:p>
            <a:pPr marL="82296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under normal physiological conditions.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Humans have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three major pairs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salivary glands </a:t>
            </a: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that differ in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 of secretion produced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        1- parotid glands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        2-submaxillary </a:t>
            </a:r>
            <a:r>
              <a:rPr lang="en-US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(submandibular) glands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       3-sublingual </a:t>
            </a:r>
            <a:r>
              <a:rPr lang="en-US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glands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u="sng" dirty="0" smtClean="0">
                <a:latin typeface="Times New Roman" pitchFamily="18" charset="0"/>
                <a:cs typeface="Times New Roman" pitchFamily="18" charset="0"/>
              </a:rPr>
            </a:b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369070_com_saliva20gl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01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56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696200" cy="64008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GB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Salivary gland</a:t>
            </a:r>
          </a:p>
          <a:p>
            <a:pPr marL="82296" indent="0" algn="ctr">
              <a:buNone/>
            </a:pPr>
            <a:endParaRPr lang="en-GB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Salivary 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glands are made up of secretory </a:t>
            </a:r>
            <a:r>
              <a:rPr lang="en-GB" sz="3000" b="1" dirty="0" err="1">
                <a:latin typeface="Times New Roman" pitchFamily="18" charset="0"/>
                <a:cs typeface="Times New Roman" pitchFamily="18" charset="0"/>
              </a:rPr>
              <a:t>acini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ducts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basic secretory units of salivary glands are clusters of cells called an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acini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There are two types of secretions - </a:t>
            </a:r>
            <a:r>
              <a:rPr lang="en-GB" sz="3000" b="1" dirty="0">
                <a:latin typeface="Times New Roman" pitchFamily="18" charset="0"/>
                <a:cs typeface="Times New Roman" pitchFamily="18" charset="0"/>
              </a:rPr>
              <a:t>serous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3000" b="1" dirty="0">
                <a:latin typeface="Times New Roman" pitchFamily="18" charset="0"/>
                <a:cs typeface="Times New Roman" pitchFamily="18" charset="0"/>
              </a:rPr>
              <a:t>mucous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000" dirty="0" err="1">
                <a:latin typeface="Times New Roman" pitchFamily="18" charset="0"/>
                <a:cs typeface="Times New Roman" pitchFamily="18" charset="0"/>
              </a:rPr>
              <a:t>acini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 can either be </a:t>
            </a:r>
            <a:r>
              <a:rPr lang="en-GB" sz="3000" b="1" dirty="0">
                <a:latin typeface="Times New Roman" pitchFamily="18" charset="0"/>
                <a:cs typeface="Times New Roman" pitchFamily="18" charset="0"/>
              </a:rPr>
              <a:t>serous, mucous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, or a mixture of serous and mucous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lnSpc>
                <a:spcPct val="80000"/>
              </a:lnSpc>
              <a:buNone/>
            </a:pPr>
            <a:endParaRPr lang="en-GB" sz="3000" dirty="0">
              <a:latin typeface="Times New Roman" pitchFamily="18" charset="0"/>
              <a:cs typeface="Times New Roman" pitchFamily="18" charset="0"/>
            </a:endParaRPr>
          </a:p>
          <a:p>
            <a:endParaRPr lang="en-GB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5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Acini</a:t>
            </a:r>
            <a:r>
              <a:rPr lang="en-US" dirty="0" smtClean="0"/>
              <a:t> cells</a:t>
            </a:r>
            <a:endParaRPr lang="ar-SA" dirty="0"/>
          </a:p>
        </p:txBody>
      </p:sp>
      <p:pic>
        <p:nvPicPr>
          <p:cNvPr id="4" name="Content Placeholder 3" descr="ac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4657725" cy="348397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3886200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AD0101"/>
              </a:buClr>
            </a:pPr>
            <a:r>
              <a:rPr lang="en-GB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800" b="1" i="1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serous </a:t>
            </a:r>
            <a:r>
              <a:rPr lang="en-GB" sz="2800" b="1" i="1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acinus</a:t>
            </a:r>
            <a:r>
              <a:rPr lang="en-GB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secretes proteins in an </a:t>
            </a:r>
            <a:r>
              <a:rPr lang="en-GB" sz="2800" b="1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isotonic</a:t>
            </a:r>
            <a:r>
              <a:rPr lang="en-GB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watery fluid</a:t>
            </a:r>
            <a:r>
              <a:rPr lang="en-GB" sz="2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80000"/>
              </a:lnSpc>
              <a:buClr>
                <a:srgbClr val="AD0101"/>
              </a:buClr>
              <a:buNone/>
            </a:pPr>
            <a:endParaRPr lang="en-GB" sz="28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AD0101"/>
              </a:buClr>
            </a:pPr>
            <a:r>
              <a:rPr lang="en-GB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800" b="1" i="1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mucous </a:t>
            </a:r>
            <a:r>
              <a:rPr lang="en-GB" sz="2800" b="1" i="1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acinus</a:t>
            </a:r>
            <a:r>
              <a:rPr lang="en-GB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secretes </a:t>
            </a:r>
            <a:r>
              <a:rPr lang="en-GB" sz="2800" dirty="0" err="1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mucin</a:t>
            </a:r>
            <a:r>
              <a:rPr lang="en-GB" sz="2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-lubricants </a:t>
            </a:r>
          </a:p>
          <a:p>
            <a:pPr marL="0" lvl="0" indent="0">
              <a:lnSpc>
                <a:spcPct val="80000"/>
              </a:lnSpc>
              <a:buClr>
                <a:srgbClr val="AD0101"/>
              </a:buClr>
              <a:buNone/>
            </a:pPr>
            <a:endParaRPr lang="en-GB" sz="2800" i="1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AD0101"/>
              </a:buClr>
            </a:pPr>
            <a:r>
              <a:rPr lang="en-GB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800" b="1" i="1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mixed serous – mucous </a:t>
            </a:r>
            <a:r>
              <a:rPr lang="en-GB" sz="2800" b="1" i="1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acinus</a:t>
            </a:r>
            <a:r>
              <a:rPr lang="en-GB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, the serous </a:t>
            </a:r>
            <a:r>
              <a:rPr lang="en-GB" sz="28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acinus</a:t>
            </a:r>
            <a:r>
              <a:rPr lang="en-GB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forms a serous </a:t>
            </a:r>
            <a:r>
              <a:rPr lang="en-GB" sz="28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demilune</a:t>
            </a:r>
            <a:r>
              <a:rPr lang="en-GB" sz="2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around mucous </a:t>
            </a:r>
            <a:r>
              <a:rPr lang="en-GB" sz="28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acinus</a:t>
            </a:r>
            <a:endParaRPr lang="en-GB" sz="28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51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57200"/>
            <a:ext cx="8281359" cy="5486400"/>
          </a:xfrm>
        </p:spPr>
      </p:pic>
    </p:spTree>
    <p:extLst>
      <p:ext uri="{BB962C8B-B14F-4D97-AF65-F5344CB8AC3E}">
        <p14:creationId xmlns:p14="http://schemas.microsoft.com/office/powerpoint/2010/main" xmlns="" val="198401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09600"/>
            <a:ext cx="8058510" cy="5338763"/>
          </a:xfrm>
        </p:spPr>
      </p:pic>
    </p:spTree>
    <p:extLst>
      <p:ext uri="{BB962C8B-B14F-4D97-AF65-F5344CB8AC3E}">
        <p14:creationId xmlns:p14="http://schemas.microsoft.com/office/powerpoint/2010/main" xmlns="" val="332640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7200"/>
            <a:ext cx="7927135" cy="5956300"/>
          </a:xfrm>
        </p:spPr>
      </p:pic>
    </p:spTree>
    <p:extLst>
      <p:ext uri="{BB962C8B-B14F-4D97-AF65-F5344CB8AC3E}">
        <p14:creationId xmlns:p14="http://schemas.microsoft.com/office/powerpoint/2010/main" xmlns="" val="604127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1757</TotalTime>
  <Words>800</Words>
  <Application>Microsoft Office PowerPoint</Application>
  <PresentationFormat>On-screen Show (4:3)</PresentationFormat>
  <Paragraphs>128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NewsPrint</vt:lpstr>
      <vt:lpstr>Slide 1</vt:lpstr>
      <vt:lpstr>Slide 2</vt:lpstr>
      <vt:lpstr>Slide 3</vt:lpstr>
      <vt:lpstr>Slide 4</vt:lpstr>
      <vt:lpstr>Acini cells</vt:lpstr>
      <vt:lpstr>Slide 6</vt:lpstr>
      <vt:lpstr>Slide 7</vt:lpstr>
      <vt:lpstr>Slide 8</vt:lpstr>
      <vt:lpstr>Slide 9</vt:lpstr>
      <vt:lpstr>Slide 10</vt:lpstr>
      <vt:lpstr>Acini cells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</dc:creator>
  <cp:lastModifiedBy>aalbity</cp:lastModifiedBy>
  <cp:revision>55</cp:revision>
  <dcterms:created xsi:type="dcterms:W3CDTF">2015-10-21T17:30:44Z</dcterms:created>
  <dcterms:modified xsi:type="dcterms:W3CDTF">2016-10-20T06:44:48Z</dcterms:modified>
</cp:coreProperties>
</file>