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8" r:id="rId2"/>
    <p:sldId id="256" r:id="rId3"/>
    <p:sldId id="257"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98EC8D-BE78-4436-8794-C32F09337B9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pPr rtl="1"/>
          <a:endParaRPr lang="ar-SA"/>
        </a:p>
      </dgm:t>
    </dgm:pt>
    <dgm:pt modelId="{78DFF5C9-7719-426A-BE6F-1B35F90C9FE2}">
      <dgm:prSet phldrT="[نص]"/>
      <dgm:spPr/>
      <dgm:t>
        <a:bodyPr/>
        <a:lstStyle/>
        <a:p>
          <a:pPr rtl="1"/>
          <a:endParaRPr lang="ar-SA" dirty="0"/>
        </a:p>
      </dgm:t>
    </dgm:pt>
    <dgm:pt modelId="{0901BECA-DD0B-4765-9784-A98556CD1151}" type="parTrans" cxnId="{68C37694-B5E9-4668-8BE7-27698AEC2B22}">
      <dgm:prSet/>
      <dgm:spPr/>
      <dgm:t>
        <a:bodyPr/>
        <a:lstStyle/>
        <a:p>
          <a:pPr rtl="1"/>
          <a:endParaRPr lang="ar-SA"/>
        </a:p>
      </dgm:t>
    </dgm:pt>
    <dgm:pt modelId="{A3A6908B-DD01-4AD3-B1B3-FC442FDADD30}" type="sibTrans" cxnId="{68C37694-B5E9-4668-8BE7-27698AEC2B22}">
      <dgm:prSet/>
      <dgm:spPr/>
      <dgm:t>
        <a:bodyPr/>
        <a:lstStyle/>
        <a:p>
          <a:pPr rtl="1"/>
          <a:endParaRPr lang="ar-SA"/>
        </a:p>
      </dgm:t>
    </dgm:pt>
    <dgm:pt modelId="{47A41D87-2050-4AA6-9F95-F87785242872}">
      <dgm:prSet phldrT="[نص]" custT="1"/>
      <dgm:spPr/>
      <dgm:t>
        <a:bodyPr/>
        <a:lstStyle/>
        <a:p>
          <a:pPr rtl="1"/>
          <a:r>
            <a:rPr lang="ar-SA" sz="4800" b="1" dirty="0" smtClean="0">
              <a:solidFill>
                <a:srgbClr val="00B0F0"/>
              </a:solidFill>
            </a:rPr>
            <a:t>خط قياسي </a:t>
          </a:r>
          <a:r>
            <a:rPr lang="ar-SA" sz="4800" b="1" dirty="0" smtClean="0"/>
            <a:t>أو </a:t>
          </a:r>
          <a:r>
            <a:rPr lang="ar-SA" sz="4800" b="1" dirty="0" smtClean="0">
              <a:solidFill>
                <a:srgbClr val="00B0F0"/>
              </a:solidFill>
            </a:rPr>
            <a:t>مخترع</a:t>
          </a:r>
          <a:endParaRPr lang="ar-SA" sz="4800" b="1" dirty="0">
            <a:solidFill>
              <a:srgbClr val="00B0F0"/>
            </a:solidFill>
          </a:endParaRPr>
        </a:p>
      </dgm:t>
    </dgm:pt>
    <dgm:pt modelId="{0AFC6872-9C6A-4547-9827-EDDE46DDAA20}" type="parTrans" cxnId="{D604D525-8930-4A09-A097-64AAC4ECB59A}">
      <dgm:prSet/>
      <dgm:spPr/>
      <dgm:t>
        <a:bodyPr/>
        <a:lstStyle/>
        <a:p>
          <a:pPr rtl="1"/>
          <a:endParaRPr lang="ar-SA"/>
        </a:p>
      </dgm:t>
    </dgm:pt>
    <dgm:pt modelId="{63EBD561-67A5-4496-95EE-240BD7942182}" type="sibTrans" cxnId="{D604D525-8930-4A09-A097-64AAC4ECB59A}">
      <dgm:prSet/>
      <dgm:spPr/>
      <dgm:t>
        <a:bodyPr/>
        <a:lstStyle/>
        <a:p>
          <a:pPr rtl="1"/>
          <a:endParaRPr lang="ar-SA"/>
        </a:p>
      </dgm:t>
    </dgm:pt>
    <dgm:pt modelId="{FBF21C68-4913-4FDD-9546-E297E929C781}">
      <dgm:prSet phldrT="[نص]" custT="1"/>
      <dgm:spPr/>
      <dgm:t>
        <a:bodyPr/>
        <a:lstStyle/>
        <a:p>
          <a:pPr rtl="1"/>
          <a:r>
            <a:rPr lang="ar-SA" sz="4700" dirty="0" smtClean="0"/>
            <a:t>     </a:t>
          </a:r>
        </a:p>
        <a:p>
          <a:pPr rtl="1"/>
          <a:r>
            <a:rPr lang="ar-SA" sz="5400" b="1" dirty="0" smtClean="0">
              <a:solidFill>
                <a:srgbClr val="92D050"/>
              </a:solidFill>
            </a:rPr>
            <a:t>خط متبع(اصطلاحي)</a:t>
          </a:r>
          <a:endParaRPr lang="ar-SA" sz="5400" b="1" dirty="0">
            <a:solidFill>
              <a:srgbClr val="92D050"/>
            </a:solidFill>
          </a:endParaRPr>
        </a:p>
      </dgm:t>
    </dgm:pt>
    <dgm:pt modelId="{30F1B0E7-46B7-4207-85EF-58C325087439}" type="parTrans" cxnId="{4EF4D6B6-5C53-4164-864C-F87C06565992}">
      <dgm:prSet/>
      <dgm:spPr/>
      <dgm:t>
        <a:bodyPr/>
        <a:lstStyle/>
        <a:p>
          <a:pPr rtl="1"/>
          <a:endParaRPr lang="ar-SA"/>
        </a:p>
      </dgm:t>
    </dgm:pt>
    <dgm:pt modelId="{34DF22CF-B744-4FFF-8044-6CF1863DEF82}" type="sibTrans" cxnId="{4EF4D6B6-5C53-4164-864C-F87C06565992}">
      <dgm:prSet/>
      <dgm:spPr/>
      <dgm:t>
        <a:bodyPr/>
        <a:lstStyle/>
        <a:p>
          <a:pPr rtl="1"/>
          <a:endParaRPr lang="ar-SA"/>
        </a:p>
      </dgm:t>
    </dgm:pt>
    <dgm:pt modelId="{650E1BEF-5987-4AA6-AD98-C55F2729AC8D}" type="pres">
      <dgm:prSet presAssocID="{9C98EC8D-BE78-4436-8794-C32F09337B9C}" presName="vert0" presStyleCnt="0">
        <dgm:presLayoutVars>
          <dgm:dir/>
          <dgm:animOne val="branch"/>
          <dgm:animLvl val="lvl"/>
        </dgm:presLayoutVars>
      </dgm:prSet>
      <dgm:spPr/>
    </dgm:pt>
    <dgm:pt modelId="{A395DA4C-904A-4AFB-8D67-7446B1428642}" type="pres">
      <dgm:prSet presAssocID="{78DFF5C9-7719-426A-BE6F-1B35F90C9FE2}" presName="thickLine" presStyleLbl="alignNode1" presStyleIdx="0" presStyleCnt="1"/>
      <dgm:spPr/>
    </dgm:pt>
    <dgm:pt modelId="{86FB0B18-2264-496B-8694-B72069D99752}" type="pres">
      <dgm:prSet presAssocID="{78DFF5C9-7719-426A-BE6F-1B35F90C9FE2}" presName="horz1" presStyleCnt="0"/>
      <dgm:spPr/>
    </dgm:pt>
    <dgm:pt modelId="{2D9C6328-9D84-4620-9EAF-8952A652B067}" type="pres">
      <dgm:prSet presAssocID="{78DFF5C9-7719-426A-BE6F-1B35F90C9FE2}" presName="tx1" presStyleLbl="revTx" presStyleIdx="0" presStyleCnt="3"/>
      <dgm:spPr/>
      <dgm:t>
        <a:bodyPr/>
        <a:lstStyle/>
        <a:p>
          <a:pPr rtl="1"/>
          <a:endParaRPr lang="ar-SA"/>
        </a:p>
      </dgm:t>
    </dgm:pt>
    <dgm:pt modelId="{5AD2EF16-1D5F-42E2-A37F-EE2430D0D340}" type="pres">
      <dgm:prSet presAssocID="{78DFF5C9-7719-426A-BE6F-1B35F90C9FE2}" presName="vert1" presStyleCnt="0"/>
      <dgm:spPr/>
    </dgm:pt>
    <dgm:pt modelId="{1FAA5304-D709-4221-9C35-1F756C354141}" type="pres">
      <dgm:prSet presAssocID="{47A41D87-2050-4AA6-9F95-F87785242872}" presName="vertSpace2a" presStyleCnt="0"/>
      <dgm:spPr/>
    </dgm:pt>
    <dgm:pt modelId="{ED20179C-CD87-49B5-9907-03E112ED4294}" type="pres">
      <dgm:prSet presAssocID="{47A41D87-2050-4AA6-9F95-F87785242872}" presName="horz2" presStyleCnt="0"/>
      <dgm:spPr/>
    </dgm:pt>
    <dgm:pt modelId="{3B957333-92FC-42F6-8132-FB9BC474D298}" type="pres">
      <dgm:prSet presAssocID="{47A41D87-2050-4AA6-9F95-F87785242872}" presName="horzSpace2" presStyleCnt="0"/>
      <dgm:spPr/>
    </dgm:pt>
    <dgm:pt modelId="{9859ABBF-AEFF-454D-944D-55B7FB426894}" type="pres">
      <dgm:prSet presAssocID="{47A41D87-2050-4AA6-9F95-F87785242872}" presName="tx2" presStyleLbl="revTx" presStyleIdx="1" presStyleCnt="3" custScaleX="221166" custScaleY="56445" custLinFactNeighborX="-3598" custLinFactNeighborY="-1021"/>
      <dgm:spPr/>
      <dgm:t>
        <a:bodyPr/>
        <a:lstStyle/>
        <a:p>
          <a:pPr rtl="1"/>
          <a:endParaRPr lang="ar-SA"/>
        </a:p>
      </dgm:t>
    </dgm:pt>
    <dgm:pt modelId="{EB2409E7-413C-4F0F-A7EA-441E15AC6448}" type="pres">
      <dgm:prSet presAssocID="{47A41D87-2050-4AA6-9F95-F87785242872}" presName="vert2" presStyleCnt="0"/>
      <dgm:spPr/>
    </dgm:pt>
    <dgm:pt modelId="{763BDD6F-3E4F-4F5E-85A9-EDD4F249417E}" type="pres">
      <dgm:prSet presAssocID="{47A41D87-2050-4AA6-9F95-F87785242872}" presName="thinLine2b" presStyleLbl="callout" presStyleIdx="0" presStyleCnt="2" custLinFactY="300000" custLinFactNeighborX="101" custLinFactNeighborY="347281"/>
      <dgm:spPr/>
    </dgm:pt>
    <dgm:pt modelId="{D7E91901-7677-45CE-8AC5-4FC6EE8E89F3}" type="pres">
      <dgm:prSet presAssocID="{47A41D87-2050-4AA6-9F95-F87785242872}" presName="vertSpace2b" presStyleCnt="0"/>
      <dgm:spPr/>
    </dgm:pt>
    <dgm:pt modelId="{03950F45-895D-4497-8ADB-98E16E4B49CA}" type="pres">
      <dgm:prSet presAssocID="{FBF21C68-4913-4FDD-9546-E297E929C781}" presName="horz2" presStyleCnt="0"/>
      <dgm:spPr/>
    </dgm:pt>
    <dgm:pt modelId="{74069EBF-D7AA-411F-9567-002BE1877AC3}" type="pres">
      <dgm:prSet presAssocID="{FBF21C68-4913-4FDD-9546-E297E929C781}" presName="horzSpace2" presStyleCnt="0"/>
      <dgm:spPr/>
    </dgm:pt>
    <dgm:pt modelId="{EF95C1BD-3D5E-4A6C-9408-89A6E86EB8B5}" type="pres">
      <dgm:prSet presAssocID="{FBF21C68-4913-4FDD-9546-E297E929C781}" presName="tx2" presStyleLbl="revTx" presStyleIdx="2" presStyleCnt="3" custScaleX="222790"/>
      <dgm:spPr/>
      <dgm:t>
        <a:bodyPr/>
        <a:lstStyle/>
        <a:p>
          <a:pPr rtl="1"/>
          <a:endParaRPr lang="ar-SA"/>
        </a:p>
      </dgm:t>
    </dgm:pt>
    <dgm:pt modelId="{CACD9B85-2669-4D69-8C1B-3A1B5C28FEF9}" type="pres">
      <dgm:prSet presAssocID="{FBF21C68-4913-4FDD-9546-E297E929C781}" presName="vert2" presStyleCnt="0"/>
      <dgm:spPr/>
    </dgm:pt>
    <dgm:pt modelId="{355F7BEF-7F2D-4F78-9E69-29457C55EB79}" type="pres">
      <dgm:prSet presAssocID="{FBF21C68-4913-4FDD-9546-E297E929C781}" presName="thinLine2b" presStyleLbl="callout" presStyleIdx="1" presStyleCnt="2" custFlipVert="1" custSzY="264854" custScaleX="98527"/>
      <dgm:spPr/>
    </dgm:pt>
    <dgm:pt modelId="{1C15FD73-48DD-474F-A379-41A0C115D995}" type="pres">
      <dgm:prSet presAssocID="{FBF21C68-4913-4FDD-9546-E297E929C781}" presName="vertSpace2b" presStyleCnt="0"/>
      <dgm:spPr/>
    </dgm:pt>
  </dgm:ptLst>
  <dgm:cxnLst>
    <dgm:cxn modelId="{4EF4D6B6-5C53-4164-864C-F87C06565992}" srcId="{78DFF5C9-7719-426A-BE6F-1B35F90C9FE2}" destId="{FBF21C68-4913-4FDD-9546-E297E929C781}" srcOrd="1" destOrd="0" parTransId="{30F1B0E7-46B7-4207-85EF-58C325087439}" sibTransId="{34DF22CF-B744-4FFF-8044-6CF1863DEF82}"/>
    <dgm:cxn modelId="{D604D525-8930-4A09-A097-64AAC4ECB59A}" srcId="{78DFF5C9-7719-426A-BE6F-1B35F90C9FE2}" destId="{47A41D87-2050-4AA6-9F95-F87785242872}" srcOrd="0" destOrd="0" parTransId="{0AFC6872-9C6A-4547-9827-EDDE46DDAA20}" sibTransId="{63EBD561-67A5-4496-95EE-240BD7942182}"/>
    <dgm:cxn modelId="{47038AA9-0366-4D43-B2AD-395AC3E36AD2}" type="presOf" srcId="{9C98EC8D-BE78-4436-8794-C32F09337B9C}" destId="{650E1BEF-5987-4AA6-AD98-C55F2729AC8D}" srcOrd="0" destOrd="0" presId="urn:microsoft.com/office/officeart/2008/layout/LinedList"/>
    <dgm:cxn modelId="{9149B83D-B1F5-4808-AE6C-27314CCF9520}" type="presOf" srcId="{FBF21C68-4913-4FDD-9546-E297E929C781}" destId="{EF95C1BD-3D5E-4A6C-9408-89A6E86EB8B5}" srcOrd="0" destOrd="0" presId="urn:microsoft.com/office/officeart/2008/layout/LinedList"/>
    <dgm:cxn modelId="{68C37694-B5E9-4668-8BE7-27698AEC2B22}" srcId="{9C98EC8D-BE78-4436-8794-C32F09337B9C}" destId="{78DFF5C9-7719-426A-BE6F-1B35F90C9FE2}" srcOrd="0" destOrd="0" parTransId="{0901BECA-DD0B-4765-9784-A98556CD1151}" sibTransId="{A3A6908B-DD01-4AD3-B1B3-FC442FDADD30}"/>
    <dgm:cxn modelId="{C7CB2AD1-098D-4178-8185-0A33ED371FCB}" type="presOf" srcId="{47A41D87-2050-4AA6-9F95-F87785242872}" destId="{9859ABBF-AEFF-454D-944D-55B7FB426894}" srcOrd="0" destOrd="0" presId="urn:microsoft.com/office/officeart/2008/layout/LinedList"/>
    <dgm:cxn modelId="{EEF146D6-04FF-4A33-B885-7152B5B81A27}" type="presOf" srcId="{78DFF5C9-7719-426A-BE6F-1B35F90C9FE2}" destId="{2D9C6328-9D84-4620-9EAF-8952A652B067}" srcOrd="0" destOrd="0" presId="urn:microsoft.com/office/officeart/2008/layout/LinedList"/>
    <dgm:cxn modelId="{ABA596E3-0F5B-4CAD-AA8C-CFBC41636221}" type="presParOf" srcId="{650E1BEF-5987-4AA6-AD98-C55F2729AC8D}" destId="{A395DA4C-904A-4AFB-8D67-7446B1428642}" srcOrd="0" destOrd="0" presId="urn:microsoft.com/office/officeart/2008/layout/LinedList"/>
    <dgm:cxn modelId="{5D7801C4-2F34-4D72-87D8-B558879887A0}" type="presParOf" srcId="{650E1BEF-5987-4AA6-AD98-C55F2729AC8D}" destId="{86FB0B18-2264-496B-8694-B72069D99752}" srcOrd="1" destOrd="0" presId="urn:microsoft.com/office/officeart/2008/layout/LinedList"/>
    <dgm:cxn modelId="{EE5F7006-FE0D-4DD8-BC4C-D6FC6E2A4B16}" type="presParOf" srcId="{86FB0B18-2264-496B-8694-B72069D99752}" destId="{2D9C6328-9D84-4620-9EAF-8952A652B067}" srcOrd="0" destOrd="0" presId="urn:microsoft.com/office/officeart/2008/layout/LinedList"/>
    <dgm:cxn modelId="{176F5A8F-B6E2-4E11-B2B4-01EBFCF83C02}" type="presParOf" srcId="{86FB0B18-2264-496B-8694-B72069D99752}" destId="{5AD2EF16-1D5F-42E2-A37F-EE2430D0D340}" srcOrd="1" destOrd="0" presId="urn:microsoft.com/office/officeart/2008/layout/LinedList"/>
    <dgm:cxn modelId="{E7A8D3FA-00CE-411B-BCC9-656432F848F6}" type="presParOf" srcId="{5AD2EF16-1D5F-42E2-A37F-EE2430D0D340}" destId="{1FAA5304-D709-4221-9C35-1F756C354141}" srcOrd="0" destOrd="0" presId="urn:microsoft.com/office/officeart/2008/layout/LinedList"/>
    <dgm:cxn modelId="{8DB84413-B8BF-4BB7-B8CB-79E76E8DA46F}" type="presParOf" srcId="{5AD2EF16-1D5F-42E2-A37F-EE2430D0D340}" destId="{ED20179C-CD87-49B5-9907-03E112ED4294}" srcOrd="1" destOrd="0" presId="urn:microsoft.com/office/officeart/2008/layout/LinedList"/>
    <dgm:cxn modelId="{2882A94B-352E-4F0E-8FB4-202E2441C36C}" type="presParOf" srcId="{ED20179C-CD87-49B5-9907-03E112ED4294}" destId="{3B957333-92FC-42F6-8132-FB9BC474D298}" srcOrd="0" destOrd="0" presId="urn:microsoft.com/office/officeart/2008/layout/LinedList"/>
    <dgm:cxn modelId="{4015A24A-37DD-4D00-B80A-294750CBF7C3}" type="presParOf" srcId="{ED20179C-CD87-49B5-9907-03E112ED4294}" destId="{9859ABBF-AEFF-454D-944D-55B7FB426894}" srcOrd="1" destOrd="0" presId="urn:microsoft.com/office/officeart/2008/layout/LinedList"/>
    <dgm:cxn modelId="{430EA23F-5B49-48BD-8C6E-A6BC899640F9}" type="presParOf" srcId="{ED20179C-CD87-49B5-9907-03E112ED4294}" destId="{EB2409E7-413C-4F0F-A7EA-441E15AC6448}" srcOrd="2" destOrd="0" presId="urn:microsoft.com/office/officeart/2008/layout/LinedList"/>
    <dgm:cxn modelId="{62602418-BCDA-493C-BC79-C4858B9F95C1}" type="presParOf" srcId="{5AD2EF16-1D5F-42E2-A37F-EE2430D0D340}" destId="{763BDD6F-3E4F-4F5E-85A9-EDD4F249417E}" srcOrd="2" destOrd="0" presId="urn:microsoft.com/office/officeart/2008/layout/LinedList"/>
    <dgm:cxn modelId="{B6B6F77D-A0A4-4224-BD51-32F0C05D7F59}" type="presParOf" srcId="{5AD2EF16-1D5F-42E2-A37F-EE2430D0D340}" destId="{D7E91901-7677-45CE-8AC5-4FC6EE8E89F3}" srcOrd="3" destOrd="0" presId="urn:microsoft.com/office/officeart/2008/layout/LinedList"/>
    <dgm:cxn modelId="{EB7E2F8B-1510-4687-BB28-51D342356A91}" type="presParOf" srcId="{5AD2EF16-1D5F-42E2-A37F-EE2430D0D340}" destId="{03950F45-895D-4497-8ADB-98E16E4B49CA}" srcOrd="4" destOrd="0" presId="urn:microsoft.com/office/officeart/2008/layout/LinedList"/>
    <dgm:cxn modelId="{1DB18C59-1F43-441F-A6F4-753C248BB310}" type="presParOf" srcId="{03950F45-895D-4497-8ADB-98E16E4B49CA}" destId="{74069EBF-D7AA-411F-9567-002BE1877AC3}" srcOrd="0" destOrd="0" presId="urn:microsoft.com/office/officeart/2008/layout/LinedList"/>
    <dgm:cxn modelId="{D9F9DFA1-1BC6-40E7-870C-7D93437A5F2D}" type="presParOf" srcId="{03950F45-895D-4497-8ADB-98E16E4B49CA}" destId="{EF95C1BD-3D5E-4A6C-9408-89A6E86EB8B5}" srcOrd="1" destOrd="0" presId="urn:microsoft.com/office/officeart/2008/layout/LinedList"/>
    <dgm:cxn modelId="{9E958FE9-8EE0-4FA8-9876-03556788C109}" type="presParOf" srcId="{03950F45-895D-4497-8ADB-98E16E4B49CA}" destId="{CACD9B85-2669-4D69-8C1B-3A1B5C28FEF9}" srcOrd="2" destOrd="0" presId="urn:microsoft.com/office/officeart/2008/layout/LinedList"/>
    <dgm:cxn modelId="{3AEE24BB-07C3-46FA-BBAC-9B7D9A43FA92}" type="presParOf" srcId="{5AD2EF16-1D5F-42E2-A37F-EE2430D0D340}" destId="{355F7BEF-7F2D-4F78-9E69-29457C55EB79}" srcOrd="5" destOrd="0" presId="urn:microsoft.com/office/officeart/2008/layout/LinedList"/>
    <dgm:cxn modelId="{4B611563-26D9-44B1-9BE5-F5362708EB0A}" type="presParOf" srcId="{5AD2EF16-1D5F-42E2-A37F-EE2430D0D340}" destId="{1C15FD73-48DD-474F-A379-41A0C115D995}"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95DA4C-904A-4AFB-8D67-7446B1428642}">
      <dsp:nvSpPr>
        <dsp:cNvPr id="0" name=""/>
        <dsp:cNvSpPr/>
      </dsp:nvSpPr>
      <dsp:spPr>
        <a:xfrm>
          <a:off x="0" y="0"/>
          <a:ext cx="60960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9C6328-9D84-4620-9EAF-8952A652B067}">
      <dsp:nvSpPr>
        <dsp:cNvPr id="0" name=""/>
        <dsp:cNvSpPr/>
      </dsp:nvSpPr>
      <dsp:spPr>
        <a:xfrm>
          <a:off x="0" y="0"/>
          <a:ext cx="620315" cy="406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r" defTabSz="2889250" rtl="1">
            <a:lnSpc>
              <a:spcPct val="90000"/>
            </a:lnSpc>
            <a:spcBef>
              <a:spcPct val="0"/>
            </a:spcBef>
            <a:spcAft>
              <a:spcPct val="35000"/>
            </a:spcAft>
          </a:pPr>
          <a:endParaRPr lang="ar-SA" sz="6500" kern="1200" dirty="0"/>
        </a:p>
      </dsp:txBody>
      <dsp:txXfrm>
        <a:off x="0" y="0"/>
        <a:ext cx="620315" cy="4064000"/>
      </dsp:txXfrm>
    </dsp:sp>
    <dsp:sp modelId="{9859ABBF-AEFF-454D-944D-55B7FB426894}">
      <dsp:nvSpPr>
        <dsp:cNvPr id="0" name=""/>
        <dsp:cNvSpPr/>
      </dsp:nvSpPr>
      <dsp:spPr>
        <a:xfrm>
          <a:off x="579237" y="88117"/>
          <a:ext cx="5384814" cy="1250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880" tIns="182880" rIns="182880" bIns="182880" numCol="1" spcCol="1270" anchor="t" anchorCtr="0">
          <a:noAutofit/>
        </a:bodyPr>
        <a:lstStyle/>
        <a:p>
          <a:pPr lvl="0" algn="r" defTabSz="2133600" rtl="1">
            <a:lnSpc>
              <a:spcPct val="90000"/>
            </a:lnSpc>
            <a:spcBef>
              <a:spcPct val="0"/>
            </a:spcBef>
            <a:spcAft>
              <a:spcPct val="35000"/>
            </a:spcAft>
          </a:pPr>
          <a:r>
            <a:rPr lang="ar-SA" sz="4800" b="1" kern="1200" dirty="0" smtClean="0">
              <a:solidFill>
                <a:srgbClr val="00B0F0"/>
              </a:solidFill>
            </a:rPr>
            <a:t>خط قياسي </a:t>
          </a:r>
          <a:r>
            <a:rPr lang="ar-SA" sz="4800" b="1" kern="1200" dirty="0" smtClean="0"/>
            <a:t>أو </a:t>
          </a:r>
          <a:r>
            <a:rPr lang="ar-SA" sz="4800" b="1" kern="1200" dirty="0" smtClean="0">
              <a:solidFill>
                <a:srgbClr val="00B0F0"/>
              </a:solidFill>
            </a:rPr>
            <a:t>مخترع</a:t>
          </a:r>
          <a:endParaRPr lang="ar-SA" sz="4800" b="1" kern="1200" dirty="0">
            <a:solidFill>
              <a:srgbClr val="00B0F0"/>
            </a:solidFill>
          </a:endParaRPr>
        </a:p>
      </dsp:txBody>
      <dsp:txXfrm>
        <a:off x="579237" y="88117"/>
        <a:ext cx="5384814" cy="1250009"/>
      </dsp:txXfrm>
    </dsp:sp>
    <dsp:sp modelId="{763BDD6F-3E4F-4F5E-85A9-EDD4F249417E}">
      <dsp:nvSpPr>
        <dsp:cNvPr id="0" name=""/>
        <dsp:cNvSpPr/>
      </dsp:nvSpPr>
      <dsp:spPr>
        <a:xfrm>
          <a:off x="622821" y="1853275"/>
          <a:ext cx="2481262"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95C1BD-3D5E-4A6C-9408-89A6E86EB8B5}">
      <dsp:nvSpPr>
        <dsp:cNvPr id="0" name=""/>
        <dsp:cNvSpPr/>
      </dsp:nvSpPr>
      <dsp:spPr>
        <a:xfrm>
          <a:off x="666839" y="1471466"/>
          <a:ext cx="5424354" cy="22145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lvl="0" algn="r" defTabSz="2089150" rtl="1">
            <a:lnSpc>
              <a:spcPct val="90000"/>
            </a:lnSpc>
            <a:spcBef>
              <a:spcPct val="0"/>
            </a:spcBef>
            <a:spcAft>
              <a:spcPct val="35000"/>
            </a:spcAft>
          </a:pPr>
          <a:r>
            <a:rPr lang="ar-SA" sz="4700" kern="1200" dirty="0" smtClean="0"/>
            <a:t>     </a:t>
          </a:r>
        </a:p>
        <a:p>
          <a:pPr lvl="0" algn="r" defTabSz="2089150" rtl="1">
            <a:lnSpc>
              <a:spcPct val="90000"/>
            </a:lnSpc>
            <a:spcBef>
              <a:spcPct val="0"/>
            </a:spcBef>
            <a:spcAft>
              <a:spcPct val="35000"/>
            </a:spcAft>
          </a:pPr>
          <a:r>
            <a:rPr lang="ar-SA" sz="5400" b="1" kern="1200" dirty="0" smtClean="0">
              <a:solidFill>
                <a:srgbClr val="92D050"/>
              </a:solidFill>
            </a:rPr>
            <a:t>خط متبع(اصطلاحي)</a:t>
          </a:r>
          <a:endParaRPr lang="ar-SA" sz="5400" b="1" kern="1200" dirty="0">
            <a:solidFill>
              <a:srgbClr val="92D050"/>
            </a:solidFill>
          </a:endParaRPr>
        </a:p>
      </dsp:txBody>
      <dsp:txXfrm>
        <a:off x="666839" y="1471466"/>
        <a:ext cx="5424354" cy="2214562"/>
      </dsp:txXfrm>
    </dsp:sp>
    <dsp:sp modelId="{355F7BEF-7F2D-4F78-9E69-29457C55EB79}">
      <dsp:nvSpPr>
        <dsp:cNvPr id="0" name=""/>
        <dsp:cNvSpPr/>
      </dsp:nvSpPr>
      <dsp:spPr>
        <a:xfrm flipV="1">
          <a:off x="620315" y="3686028"/>
          <a:ext cx="2444713" cy="264854"/>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5E80461-0059-4CE4-985C-20CB5556678B}" type="datetimeFigureOut">
              <a:rPr lang="ar-SA" smtClean="0"/>
              <a:t>13/06/41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1D747D1-DDE4-40E7-88BB-665E1B55A498}" type="slidenum">
              <a:rPr lang="ar-SA" smtClean="0"/>
              <a:t>‹#›</a:t>
            </a:fld>
            <a:endParaRPr lang="ar-SA"/>
          </a:p>
        </p:txBody>
      </p:sp>
    </p:spTree>
    <p:extLst>
      <p:ext uri="{BB962C8B-B14F-4D97-AF65-F5344CB8AC3E}">
        <p14:creationId xmlns:p14="http://schemas.microsoft.com/office/powerpoint/2010/main" val="748329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5E80461-0059-4CE4-985C-20CB5556678B}" type="datetimeFigureOut">
              <a:rPr lang="ar-SA" smtClean="0"/>
              <a:t>13/06/41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1D747D1-DDE4-40E7-88BB-665E1B55A498}" type="slidenum">
              <a:rPr lang="ar-SA" smtClean="0"/>
              <a:t>‹#›</a:t>
            </a:fld>
            <a:endParaRPr lang="ar-SA"/>
          </a:p>
        </p:txBody>
      </p:sp>
    </p:spTree>
    <p:extLst>
      <p:ext uri="{BB962C8B-B14F-4D97-AF65-F5344CB8AC3E}">
        <p14:creationId xmlns:p14="http://schemas.microsoft.com/office/powerpoint/2010/main" val="1288404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5E80461-0059-4CE4-985C-20CB5556678B}" type="datetimeFigureOut">
              <a:rPr lang="ar-SA" smtClean="0"/>
              <a:t>13/06/41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1D747D1-DDE4-40E7-88BB-665E1B55A498}" type="slidenum">
              <a:rPr lang="ar-SA" smtClean="0"/>
              <a:t>‹#›</a:t>
            </a:fld>
            <a:endParaRPr lang="ar-SA"/>
          </a:p>
        </p:txBody>
      </p:sp>
    </p:spTree>
    <p:extLst>
      <p:ext uri="{BB962C8B-B14F-4D97-AF65-F5344CB8AC3E}">
        <p14:creationId xmlns:p14="http://schemas.microsoft.com/office/powerpoint/2010/main" val="1483930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5E80461-0059-4CE4-985C-20CB5556678B}" type="datetimeFigureOut">
              <a:rPr lang="ar-SA" smtClean="0"/>
              <a:t>13/06/41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1D747D1-DDE4-40E7-88BB-665E1B55A498}" type="slidenum">
              <a:rPr lang="ar-SA" smtClean="0"/>
              <a:t>‹#›</a:t>
            </a:fld>
            <a:endParaRPr lang="ar-SA"/>
          </a:p>
        </p:txBody>
      </p:sp>
    </p:spTree>
    <p:extLst>
      <p:ext uri="{BB962C8B-B14F-4D97-AF65-F5344CB8AC3E}">
        <p14:creationId xmlns:p14="http://schemas.microsoft.com/office/powerpoint/2010/main" val="4758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5E80461-0059-4CE4-985C-20CB5556678B}" type="datetimeFigureOut">
              <a:rPr lang="ar-SA" smtClean="0"/>
              <a:t>13/06/41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1D747D1-DDE4-40E7-88BB-665E1B55A498}" type="slidenum">
              <a:rPr lang="ar-SA" smtClean="0"/>
              <a:t>‹#›</a:t>
            </a:fld>
            <a:endParaRPr lang="ar-SA"/>
          </a:p>
        </p:txBody>
      </p:sp>
    </p:spTree>
    <p:extLst>
      <p:ext uri="{BB962C8B-B14F-4D97-AF65-F5344CB8AC3E}">
        <p14:creationId xmlns:p14="http://schemas.microsoft.com/office/powerpoint/2010/main" val="1207033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5E80461-0059-4CE4-985C-20CB5556678B}" type="datetimeFigureOut">
              <a:rPr lang="ar-SA" smtClean="0"/>
              <a:t>13/06/41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1D747D1-DDE4-40E7-88BB-665E1B55A498}" type="slidenum">
              <a:rPr lang="ar-SA" smtClean="0"/>
              <a:t>‹#›</a:t>
            </a:fld>
            <a:endParaRPr lang="ar-SA"/>
          </a:p>
        </p:txBody>
      </p:sp>
    </p:spTree>
    <p:extLst>
      <p:ext uri="{BB962C8B-B14F-4D97-AF65-F5344CB8AC3E}">
        <p14:creationId xmlns:p14="http://schemas.microsoft.com/office/powerpoint/2010/main" val="3219005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5E80461-0059-4CE4-985C-20CB5556678B}" type="datetimeFigureOut">
              <a:rPr lang="ar-SA" smtClean="0"/>
              <a:t>13/06/41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1D747D1-DDE4-40E7-88BB-665E1B55A498}" type="slidenum">
              <a:rPr lang="ar-SA" smtClean="0"/>
              <a:t>‹#›</a:t>
            </a:fld>
            <a:endParaRPr lang="ar-SA"/>
          </a:p>
        </p:txBody>
      </p:sp>
    </p:spTree>
    <p:extLst>
      <p:ext uri="{BB962C8B-B14F-4D97-AF65-F5344CB8AC3E}">
        <p14:creationId xmlns:p14="http://schemas.microsoft.com/office/powerpoint/2010/main" val="3522652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5E80461-0059-4CE4-985C-20CB5556678B}" type="datetimeFigureOut">
              <a:rPr lang="ar-SA" smtClean="0"/>
              <a:t>13/06/41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1D747D1-DDE4-40E7-88BB-665E1B55A498}" type="slidenum">
              <a:rPr lang="ar-SA" smtClean="0"/>
              <a:t>‹#›</a:t>
            </a:fld>
            <a:endParaRPr lang="ar-SA"/>
          </a:p>
        </p:txBody>
      </p:sp>
    </p:spTree>
    <p:extLst>
      <p:ext uri="{BB962C8B-B14F-4D97-AF65-F5344CB8AC3E}">
        <p14:creationId xmlns:p14="http://schemas.microsoft.com/office/powerpoint/2010/main" val="3011249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5E80461-0059-4CE4-985C-20CB5556678B}" type="datetimeFigureOut">
              <a:rPr lang="ar-SA" smtClean="0"/>
              <a:t>13/06/41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1D747D1-DDE4-40E7-88BB-665E1B55A498}" type="slidenum">
              <a:rPr lang="ar-SA" smtClean="0"/>
              <a:t>‹#›</a:t>
            </a:fld>
            <a:endParaRPr lang="ar-SA"/>
          </a:p>
        </p:txBody>
      </p:sp>
    </p:spTree>
    <p:extLst>
      <p:ext uri="{BB962C8B-B14F-4D97-AF65-F5344CB8AC3E}">
        <p14:creationId xmlns:p14="http://schemas.microsoft.com/office/powerpoint/2010/main" val="794105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5E80461-0059-4CE4-985C-20CB5556678B}" type="datetimeFigureOut">
              <a:rPr lang="ar-SA" smtClean="0"/>
              <a:t>13/06/41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1D747D1-DDE4-40E7-88BB-665E1B55A498}" type="slidenum">
              <a:rPr lang="ar-SA" smtClean="0"/>
              <a:t>‹#›</a:t>
            </a:fld>
            <a:endParaRPr lang="ar-SA"/>
          </a:p>
        </p:txBody>
      </p:sp>
    </p:spTree>
    <p:extLst>
      <p:ext uri="{BB962C8B-B14F-4D97-AF65-F5344CB8AC3E}">
        <p14:creationId xmlns:p14="http://schemas.microsoft.com/office/powerpoint/2010/main" val="33472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5E80461-0059-4CE4-985C-20CB5556678B}" type="datetimeFigureOut">
              <a:rPr lang="ar-SA" smtClean="0"/>
              <a:t>13/06/41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1D747D1-DDE4-40E7-88BB-665E1B55A498}" type="slidenum">
              <a:rPr lang="ar-SA" smtClean="0"/>
              <a:t>‹#›</a:t>
            </a:fld>
            <a:endParaRPr lang="ar-SA"/>
          </a:p>
        </p:txBody>
      </p:sp>
    </p:spTree>
    <p:extLst>
      <p:ext uri="{BB962C8B-B14F-4D97-AF65-F5344CB8AC3E}">
        <p14:creationId xmlns:p14="http://schemas.microsoft.com/office/powerpoint/2010/main" val="2023057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5E80461-0059-4CE4-985C-20CB5556678B}" type="datetimeFigureOut">
              <a:rPr lang="ar-SA" smtClean="0"/>
              <a:t>13/06/41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1D747D1-DDE4-40E7-88BB-665E1B55A498}" type="slidenum">
              <a:rPr lang="ar-SA" smtClean="0"/>
              <a:t>‹#›</a:t>
            </a:fld>
            <a:endParaRPr lang="ar-SA"/>
          </a:p>
        </p:txBody>
      </p:sp>
    </p:spTree>
    <p:extLst>
      <p:ext uri="{BB962C8B-B14F-4D97-AF65-F5344CB8AC3E}">
        <p14:creationId xmlns:p14="http://schemas.microsoft.com/office/powerpoint/2010/main" val="2563120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99592" y="764705"/>
            <a:ext cx="7772400" cy="1152128"/>
          </a:xfrm>
        </p:spPr>
        <p:txBody>
          <a:bodyPr/>
          <a:lstStyle/>
          <a:p>
            <a:r>
              <a:rPr lang="ar-SA" sz="6500" b="1" dirty="0">
                <a:solidFill>
                  <a:prstClr val="black"/>
                </a:solidFill>
              </a:rPr>
              <a:t>رسم المصحف</a:t>
            </a:r>
            <a:endParaRPr lang="ar-SA" dirty="0"/>
          </a:p>
        </p:txBody>
      </p:sp>
      <p:sp>
        <p:nvSpPr>
          <p:cNvPr id="3" name="عنوان فرعي 2"/>
          <p:cNvSpPr>
            <a:spLocks noGrp="1"/>
          </p:cNvSpPr>
          <p:nvPr>
            <p:ph type="subTitle" idx="1"/>
          </p:nvPr>
        </p:nvSpPr>
        <p:spPr>
          <a:xfrm>
            <a:off x="1403648" y="1844824"/>
            <a:ext cx="6400800" cy="4320480"/>
          </a:xfrm>
        </p:spPr>
        <p:txBody>
          <a:bodyPr/>
          <a:lstStyle/>
          <a:p>
            <a:pPr lvl="0"/>
            <a:r>
              <a:rPr lang="ar-SA" sz="4000" b="1" dirty="0" smtClean="0">
                <a:solidFill>
                  <a:srgbClr val="0070C0"/>
                </a:solidFill>
              </a:rPr>
              <a:t>الرسم(الخط) نوعان:</a:t>
            </a:r>
          </a:p>
          <a:p>
            <a:endParaRPr lang="ar-SA" dirty="0"/>
          </a:p>
        </p:txBody>
      </p:sp>
      <p:graphicFrame>
        <p:nvGraphicFramePr>
          <p:cNvPr id="5" name="رسم تخطيطي 4"/>
          <p:cNvGraphicFramePr/>
          <p:nvPr>
            <p:extLst>
              <p:ext uri="{D42A27DB-BD31-4B8C-83A1-F6EECF244321}">
                <p14:modId xmlns:p14="http://schemas.microsoft.com/office/powerpoint/2010/main" val="3360870681"/>
              </p:ext>
            </p:extLst>
          </p:nvPr>
        </p:nvGraphicFramePr>
        <p:xfrm>
          <a:off x="1403648" y="299695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5332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548680"/>
            <a:ext cx="8208912" cy="5976664"/>
          </a:xfrm>
        </p:spPr>
        <p:txBody>
          <a:bodyPr>
            <a:normAutofit lnSpcReduction="10000"/>
          </a:bodyPr>
          <a:lstStyle/>
          <a:p>
            <a:pPr algn="r"/>
            <a:r>
              <a:rPr lang="ar-SA" b="1" dirty="0" smtClean="0"/>
              <a:t>  الأصل في المكتوب أن يطابق المنطوق، إلا أنا نجد مخالفة لهذا الأصل، فمن الحروف ما ينطق ولا يكتب، ومنها ما يكتب ولا ينطق. ويبدو أن الصحابة </a:t>
            </a:r>
            <a:r>
              <a:rPr lang="ar-SA" sz="2000" b="1" dirty="0" smtClean="0"/>
              <a:t>-رضي الله عنهم- </a:t>
            </a:r>
            <a:r>
              <a:rPr lang="ar-SA" b="1" dirty="0" smtClean="0"/>
              <a:t>كتبوا أكثر القرآن بالطريقة السائدة للكتابة في عصرهم، فلم يكن الناس عند كتابة المصحف يجدون فرقًا كبيرًا بين كتابتهم وما يجدونه في المصحف، إلا أن اتساع استخدام الكتابة العربية في القرون الهجرية الأولى أظهر الحاجة إلى تطوير الكتابة لتكون أكثر تحديدًا، ظهر علماء اللغة في البصرة والكوفة وأسسوا لفن الكتابة ضوابط وروابط بنوها على أقيستهم النحوية وأصولهم الصرفية وسموها على </a:t>
            </a:r>
            <a:r>
              <a:rPr lang="ar-SA" b="1" dirty="0" smtClean="0">
                <a:solidFill>
                  <a:srgbClr val="00B0F0"/>
                </a:solidFill>
              </a:rPr>
              <a:t>الخط القياسي </a:t>
            </a:r>
            <a:r>
              <a:rPr lang="ar-SA" b="1" dirty="0" smtClean="0"/>
              <a:t>أو </a:t>
            </a:r>
            <a:r>
              <a:rPr lang="ar-SA" b="1" dirty="0" smtClean="0">
                <a:solidFill>
                  <a:srgbClr val="00B0F0"/>
                </a:solidFill>
              </a:rPr>
              <a:t>الاصطلاحي المخترع </a:t>
            </a:r>
            <a:r>
              <a:rPr lang="ar-SA" b="1" dirty="0" smtClean="0"/>
              <a:t>وسموا </a:t>
            </a:r>
            <a:r>
              <a:rPr lang="ar-SA" sz="3600" b="1" dirty="0" smtClean="0">
                <a:solidFill>
                  <a:srgbClr val="92D050"/>
                </a:solidFill>
              </a:rPr>
              <a:t>رسم المصحف </a:t>
            </a:r>
            <a:r>
              <a:rPr lang="ar-SA" b="1" dirty="0" smtClean="0">
                <a:solidFill>
                  <a:srgbClr val="92D050"/>
                </a:solidFill>
              </a:rPr>
              <a:t>بالخط المتبع</a:t>
            </a:r>
            <a:r>
              <a:rPr lang="ar-SA" b="1" dirty="0" smtClean="0"/>
              <a:t>.</a:t>
            </a:r>
          </a:p>
          <a:p>
            <a:pPr algn="r"/>
            <a:r>
              <a:rPr lang="ar-SA" b="1" dirty="0" smtClean="0"/>
              <a:t> وكلما تقدم الزمن ازدادت الحاجة إلى توحيد قواعد الكتابة وضبطها.</a:t>
            </a:r>
          </a:p>
          <a:p>
            <a:pPr algn="r"/>
            <a:endParaRPr lang="ar-SA" dirty="0" smtClean="0"/>
          </a:p>
          <a:p>
            <a:pPr algn="r"/>
            <a:endParaRPr lang="ar-SA" dirty="0"/>
          </a:p>
        </p:txBody>
      </p:sp>
    </p:spTree>
    <p:extLst>
      <p:ext uri="{BB962C8B-B14F-4D97-AF65-F5344CB8AC3E}">
        <p14:creationId xmlns:p14="http://schemas.microsoft.com/office/powerpoint/2010/main" val="4237575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20680"/>
          </a:xfrm>
        </p:spPr>
        <p:txBody>
          <a:bodyPr>
            <a:noAutofit/>
          </a:bodyPr>
          <a:lstStyle/>
          <a:p>
            <a:pPr marL="0" indent="0">
              <a:buNone/>
            </a:pPr>
            <a:r>
              <a:rPr lang="ar-SA" b="1" i="0" dirty="0" smtClean="0">
                <a:solidFill>
                  <a:srgbClr val="494949"/>
                </a:solidFill>
                <a:effectLst/>
                <a:latin typeface="Arial"/>
              </a:rPr>
              <a:t> إلا أن العلماء المسلمين بتوفيق الله لهم أبقوا رسم المصحف على الكتبة الأولى صيانة للقرآن من أن يتعرض للتغيير والتبديل بين حين وآخر مما قد يؤدي إلى وقوع الخطأ والتحريف والتبديل.</a:t>
            </a:r>
          </a:p>
          <a:p>
            <a:pPr marL="0" indent="0">
              <a:buNone/>
            </a:pPr>
            <a:r>
              <a:rPr lang="ar-SA" b="1" i="0" dirty="0" smtClean="0">
                <a:solidFill>
                  <a:srgbClr val="494949"/>
                </a:solidFill>
                <a:effectLst/>
                <a:latin typeface="Arial"/>
              </a:rPr>
              <a:t>وقد أدى هذا الأمر إلى </a:t>
            </a:r>
            <a:r>
              <a:rPr lang="ar-SA" b="1" i="0" dirty="0" smtClean="0">
                <a:solidFill>
                  <a:srgbClr val="FF0000"/>
                </a:solidFill>
                <a:effectLst/>
                <a:latin typeface="Arial"/>
              </a:rPr>
              <a:t>الاختلاف النسبي </a:t>
            </a:r>
            <a:r>
              <a:rPr lang="ar-SA" b="1" i="0" dirty="0" smtClean="0">
                <a:solidFill>
                  <a:srgbClr val="494949"/>
                </a:solidFill>
                <a:effectLst/>
                <a:latin typeface="Arial"/>
              </a:rPr>
              <a:t>بين </a:t>
            </a:r>
            <a:r>
              <a:rPr lang="ar-SA" sz="3600" b="1" i="0" dirty="0" smtClean="0">
                <a:solidFill>
                  <a:srgbClr val="92D050"/>
                </a:solidFill>
                <a:effectLst/>
                <a:latin typeface="Arial"/>
              </a:rPr>
              <a:t>كتابة المصحف </a:t>
            </a:r>
            <a:r>
              <a:rPr lang="ar-SA" b="1" i="0" dirty="0" smtClean="0">
                <a:solidFill>
                  <a:srgbClr val="00B0F0"/>
                </a:solidFill>
                <a:effectLst/>
                <a:latin typeface="Arial"/>
              </a:rPr>
              <a:t>والكتابة الإملائية المعروفة </a:t>
            </a:r>
            <a:r>
              <a:rPr lang="ar-SA" b="1" i="0" dirty="0" smtClean="0">
                <a:solidFill>
                  <a:srgbClr val="494949"/>
                </a:solidFill>
                <a:effectLst/>
                <a:latin typeface="Arial"/>
              </a:rPr>
              <a:t>مما دعا علماء القراءات والرسم إلى تأليف كتب تشرح هذه الاختلافات، وتستنبط قواعد </a:t>
            </a:r>
            <a:r>
              <a:rPr lang="ar-SA" sz="3600" b="1" i="0" dirty="0" smtClean="0">
                <a:solidFill>
                  <a:srgbClr val="92D050"/>
                </a:solidFill>
                <a:effectLst/>
                <a:latin typeface="Arial"/>
              </a:rPr>
              <a:t>رسم المصحف</a:t>
            </a:r>
            <a:r>
              <a:rPr lang="ar-SA" b="1" i="0" dirty="0" smtClean="0">
                <a:solidFill>
                  <a:srgbClr val="494949"/>
                </a:solidFill>
                <a:effectLst/>
                <a:latin typeface="Arial"/>
              </a:rPr>
              <a:t>، وتضبط كيفية كتابة الكلمات، وكانت مؤلفاتهم بين دراسة منهجية عامة تعنى </a:t>
            </a:r>
            <a:r>
              <a:rPr lang="ar-SA" b="1" i="0" dirty="0" smtClean="0">
                <a:solidFill>
                  <a:srgbClr val="C00000"/>
                </a:solidFill>
                <a:effectLst/>
                <a:latin typeface="Arial"/>
              </a:rPr>
              <a:t>بضبط القواعد والأصول</a:t>
            </a:r>
            <a:r>
              <a:rPr lang="ar-SA" b="1" i="0" dirty="0" smtClean="0">
                <a:solidFill>
                  <a:srgbClr val="494949"/>
                </a:solidFill>
                <a:effectLst/>
                <a:latin typeface="Arial"/>
              </a:rPr>
              <a:t>، ودراسة </a:t>
            </a:r>
            <a:r>
              <a:rPr lang="ar-SA" b="1" i="0" dirty="0" smtClean="0">
                <a:solidFill>
                  <a:srgbClr val="FF0000"/>
                </a:solidFill>
                <a:effectLst/>
                <a:latin typeface="Arial"/>
              </a:rPr>
              <a:t>تطبيقية تتبع الكلمات القرآنية حسب ترتيب السور والآيات فتبين طريقة رسمها</a:t>
            </a:r>
            <a:r>
              <a:rPr lang="ar-SA" b="1" i="0" dirty="0" smtClean="0">
                <a:solidFill>
                  <a:srgbClr val="494949"/>
                </a:solidFill>
                <a:effectLst/>
                <a:latin typeface="Arial"/>
              </a:rPr>
              <a:t>، فظهر </a:t>
            </a:r>
            <a:r>
              <a:rPr lang="ar-SA" sz="4000" b="1" i="1" u="sng" dirty="0" smtClean="0">
                <a:solidFill>
                  <a:srgbClr val="92D050"/>
                </a:solidFill>
                <a:effectLst/>
                <a:latin typeface="Arial"/>
              </a:rPr>
              <a:t>علم رسم المصحف</a:t>
            </a:r>
            <a:r>
              <a:rPr lang="ar-SA" b="1" i="0" dirty="0" smtClean="0">
                <a:solidFill>
                  <a:srgbClr val="494949"/>
                </a:solidFill>
                <a:effectLst/>
                <a:latin typeface="Arial"/>
              </a:rPr>
              <a:t>.</a:t>
            </a:r>
            <a:endParaRPr lang="en-US" b="1" i="0" dirty="0" smtClean="0">
              <a:solidFill>
                <a:srgbClr val="494949"/>
              </a:solidFill>
              <a:effectLst/>
              <a:latin typeface="Arial"/>
            </a:endParaRPr>
          </a:p>
        </p:txBody>
      </p:sp>
    </p:spTree>
    <p:extLst>
      <p:ext uri="{BB962C8B-B14F-4D97-AF65-F5344CB8AC3E}">
        <p14:creationId xmlns:p14="http://schemas.microsoft.com/office/powerpoint/2010/main" val="3599803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lnSpcReduction="10000"/>
          </a:bodyPr>
          <a:lstStyle/>
          <a:p>
            <a:pPr marL="0" indent="0">
              <a:buNone/>
            </a:pPr>
            <a:r>
              <a:rPr lang="ar-SA" sz="3600" b="1" dirty="0" smtClean="0">
                <a:solidFill>
                  <a:srgbClr val="FFC000"/>
                </a:solidFill>
              </a:rPr>
              <a:t>تعريفه:</a:t>
            </a:r>
          </a:p>
          <a:p>
            <a:pPr marL="0" indent="0">
              <a:buNone/>
            </a:pPr>
            <a:r>
              <a:rPr lang="ar-SA" dirty="0" smtClean="0"/>
              <a:t>وردت في اللغة العربية كلمات</a:t>
            </a:r>
            <a:r>
              <a:rPr lang="ar-SA" dirty="0">
                <a:solidFill>
                  <a:prstClr val="black"/>
                </a:solidFill>
              </a:rPr>
              <a:t> عدة</a:t>
            </a:r>
            <a:r>
              <a:rPr lang="ar-SA" dirty="0" smtClean="0"/>
              <a:t> للدلالة على تمثيل الألفاظ برموز مرئية من أشهرها "</a:t>
            </a:r>
            <a:r>
              <a:rPr lang="ar-SA" dirty="0" smtClean="0">
                <a:solidFill>
                  <a:srgbClr val="FFC000"/>
                </a:solidFill>
              </a:rPr>
              <a:t>الكتاب</a:t>
            </a:r>
            <a:r>
              <a:rPr lang="ar-SA" dirty="0" smtClean="0"/>
              <a:t>، </a:t>
            </a:r>
            <a:r>
              <a:rPr lang="ar-SA" dirty="0" smtClean="0">
                <a:solidFill>
                  <a:srgbClr val="00B0F0"/>
                </a:solidFill>
              </a:rPr>
              <a:t>والهجاء</a:t>
            </a:r>
            <a:r>
              <a:rPr lang="ar-SA" dirty="0" smtClean="0"/>
              <a:t>، </a:t>
            </a:r>
            <a:r>
              <a:rPr lang="ar-SA" dirty="0" smtClean="0">
                <a:solidFill>
                  <a:srgbClr val="FF0000"/>
                </a:solidFill>
              </a:rPr>
              <a:t>والخط</a:t>
            </a:r>
            <a:r>
              <a:rPr lang="ar-SA" dirty="0" smtClean="0"/>
              <a:t>، </a:t>
            </a:r>
            <a:r>
              <a:rPr lang="ar-SA" dirty="0" smtClean="0">
                <a:solidFill>
                  <a:srgbClr val="92D050"/>
                </a:solidFill>
              </a:rPr>
              <a:t>والرسم</a:t>
            </a:r>
            <a:r>
              <a:rPr lang="ar-SA" dirty="0" smtClean="0"/>
              <a:t>، والإملاء، </a:t>
            </a:r>
            <a:r>
              <a:rPr lang="ar-SA" dirty="0" smtClean="0">
                <a:solidFill>
                  <a:srgbClr val="C00000"/>
                </a:solidFill>
              </a:rPr>
              <a:t>والزبر</a:t>
            </a:r>
            <a:r>
              <a:rPr lang="ar-SA" dirty="0" smtClean="0"/>
              <a:t>، </a:t>
            </a:r>
            <a:r>
              <a:rPr lang="ar-SA" dirty="0" smtClean="0">
                <a:solidFill>
                  <a:srgbClr val="0070C0"/>
                </a:solidFill>
              </a:rPr>
              <a:t>والأثر</a:t>
            </a:r>
            <a:r>
              <a:rPr lang="ar-SA" dirty="0" smtClean="0"/>
              <a:t>، </a:t>
            </a:r>
            <a:r>
              <a:rPr lang="ar-SA" dirty="0" smtClean="0">
                <a:solidFill>
                  <a:schemeClr val="accent6">
                    <a:lumMod val="75000"/>
                  </a:schemeClr>
                </a:solidFill>
              </a:rPr>
              <a:t>والسطر</a:t>
            </a:r>
            <a:r>
              <a:rPr lang="ar-SA" dirty="0" smtClean="0"/>
              <a:t>، </a:t>
            </a:r>
            <a:r>
              <a:rPr lang="ar-SA" dirty="0" smtClean="0">
                <a:solidFill>
                  <a:srgbClr val="FF0000"/>
                </a:solidFill>
              </a:rPr>
              <a:t>والرشم</a:t>
            </a:r>
            <a:r>
              <a:rPr lang="ar-SA" dirty="0" smtClean="0"/>
              <a:t>" ولم يكن استخدام هذه المصطلحات على حد سواء </a:t>
            </a:r>
            <a:r>
              <a:rPr lang="ar-SA" dirty="0" err="1" smtClean="0"/>
              <a:t>تأريخيًّا</a:t>
            </a:r>
            <a:r>
              <a:rPr lang="ar-SA" dirty="0" smtClean="0"/>
              <a:t>.</a:t>
            </a:r>
          </a:p>
          <a:p>
            <a:pPr marL="0" indent="0">
              <a:buNone/>
            </a:pPr>
            <a:r>
              <a:rPr lang="ar-SA" b="1" i="0" dirty="0" smtClean="0">
                <a:solidFill>
                  <a:srgbClr val="006D98"/>
                </a:solidFill>
                <a:effectLst/>
                <a:latin typeface="Naskh"/>
              </a:rPr>
              <a:t>و</a:t>
            </a:r>
            <a:r>
              <a:rPr lang="ar-SA" sz="3600" b="1" i="0" dirty="0" smtClean="0">
                <a:solidFill>
                  <a:srgbClr val="92D050"/>
                </a:solidFill>
                <a:effectLst/>
                <a:latin typeface="Naskh"/>
              </a:rPr>
              <a:t>الرسم</a:t>
            </a:r>
            <a:r>
              <a:rPr lang="ar-SA" b="1" i="0" dirty="0" smtClean="0">
                <a:solidFill>
                  <a:srgbClr val="006D98"/>
                </a:solidFill>
                <a:effectLst/>
                <a:latin typeface="Naskh"/>
              </a:rPr>
              <a:t> في اللغة:</a:t>
            </a:r>
            <a:r>
              <a:rPr lang="ar-SA" b="1" i="0" dirty="0" smtClean="0">
                <a:solidFill>
                  <a:srgbClr val="000000"/>
                </a:solidFill>
                <a:effectLst/>
                <a:latin typeface="Naskh"/>
              </a:rPr>
              <a:t> بمعنى الأثر،</a:t>
            </a:r>
            <a:r>
              <a:rPr lang="ar-SA" b="1" i="0" dirty="0" smtClean="0">
                <a:solidFill>
                  <a:srgbClr val="006D98"/>
                </a:solidFill>
                <a:effectLst/>
                <a:latin typeface="Naskh"/>
              </a:rPr>
              <a:t> ورسم كل شيء:</a:t>
            </a:r>
            <a:r>
              <a:rPr lang="ar-SA" b="1" i="0" dirty="0" smtClean="0">
                <a:solidFill>
                  <a:srgbClr val="000000"/>
                </a:solidFill>
                <a:effectLst/>
                <a:latin typeface="Naskh"/>
              </a:rPr>
              <a:t> أثره،</a:t>
            </a:r>
            <a:endParaRPr lang="ar-SA" dirty="0" smtClean="0"/>
          </a:p>
          <a:p>
            <a:pPr marL="0" indent="0">
              <a:buNone/>
            </a:pPr>
            <a:r>
              <a:rPr lang="ar-SA" dirty="0" smtClean="0"/>
              <a:t>ثم أطلق هذا المصطلح على رسم المصحف أكثر من إطلاقه على رسم غيره. وربما كان استعمال الرسم </a:t>
            </a:r>
            <a:r>
              <a:rPr lang="ar-SA" dirty="0" smtClean="0">
                <a:solidFill>
                  <a:srgbClr val="FF0000"/>
                </a:solidFill>
              </a:rPr>
              <a:t>للدلالة على خط المصحف إشارة إلى معنى الأثر القديم الذي يحرص المسلمون على المحافظة عليه</a:t>
            </a:r>
            <a:r>
              <a:rPr lang="ar-SA" dirty="0" smtClean="0"/>
              <a:t>، فظهر مصطلح "</a:t>
            </a:r>
            <a:r>
              <a:rPr lang="ar-SA" dirty="0" smtClean="0">
                <a:solidFill>
                  <a:srgbClr val="FF0000"/>
                </a:solidFill>
              </a:rPr>
              <a:t>مرسوم الخط</a:t>
            </a:r>
            <a:r>
              <a:rPr lang="ar-SA" dirty="0" smtClean="0"/>
              <a:t>" و"</a:t>
            </a:r>
            <a:r>
              <a:rPr lang="ar-SA" b="1" dirty="0" smtClean="0">
                <a:solidFill>
                  <a:srgbClr val="00B0F0"/>
                </a:solidFill>
              </a:rPr>
              <a:t>مرسوم خط المصاحف</a:t>
            </a:r>
            <a:r>
              <a:rPr lang="ar-SA" dirty="0" smtClean="0"/>
              <a:t>" و" </a:t>
            </a:r>
            <a:r>
              <a:rPr lang="ar-SA" sz="3600" b="1" dirty="0" smtClean="0">
                <a:solidFill>
                  <a:srgbClr val="92D050"/>
                </a:solidFill>
              </a:rPr>
              <a:t>الرسم</a:t>
            </a:r>
            <a:r>
              <a:rPr lang="ar-SA" dirty="0" smtClean="0"/>
              <a:t>"</a:t>
            </a:r>
            <a:endParaRPr lang="ar-SA" dirty="0"/>
          </a:p>
        </p:txBody>
      </p:sp>
    </p:spTree>
    <p:extLst>
      <p:ext uri="{BB962C8B-B14F-4D97-AF65-F5344CB8AC3E}">
        <p14:creationId xmlns:p14="http://schemas.microsoft.com/office/powerpoint/2010/main" val="3816270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lstStyle/>
          <a:p>
            <a:pPr marL="0" indent="0">
              <a:buNone/>
            </a:pPr>
            <a:r>
              <a:rPr lang="ar-SA" dirty="0" smtClean="0"/>
              <a:t>ويراد </a:t>
            </a:r>
            <a:r>
              <a:rPr lang="ar-SA" sz="4000" b="1" dirty="0" smtClean="0">
                <a:solidFill>
                  <a:srgbClr val="92D050"/>
                </a:solidFill>
              </a:rPr>
              <a:t>بالرسم</a:t>
            </a:r>
            <a:r>
              <a:rPr lang="ar-SA" sz="4000" dirty="0" smtClean="0"/>
              <a:t> </a:t>
            </a:r>
            <a:r>
              <a:rPr lang="ar-SA" dirty="0" smtClean="0"/>
              <a:t>اصطلاحًا: </a:t>
            </a:r>
          </a:p>
          <a:p>
            <a:pPr marL="0" indent="0">
              <a:buNone/>
            </a:pPr>
            <a:endParaRPr lang="ar-SA" dirty="0" smtClean="0"/>
          </a:p>
          <a:p>
            <a:pPr marL="0" indent="0">
              <a:buNone/>
            </a:pPr>
            <a:r>
              <a:rPr lang="ar-SA" b="1" dirty="0" smtClean="0">
                <a:solidFill>
                  <a:srgbClr val="0070C0"/>
                </a:solidFill>
              </a:rPr>
              <a:t>تصوير كلمة بحروف هجائها، بتقدير الابتداء بها، والوقوف عليها</a:t>
            </a:r>
            <a:r>
              <a:rPr lang="ar-SA" dirty="0" smtClean="0"/>
              <a:t>، لتتحول اللغة المنطوقة إلى آثار مرئية.</a:t>
            </a:r>
          </a:p>
          <a:p>
            <a:pPr marL="0" indent="0">
              <a:buNone/>
            </a:pPr>
            <a:endParaRPr lang="ar-SA" dirty="0" smtClean="0"/>
          </a:p>
          <a:p>
            <a:pPr marL="0" indent="0">
              <a:buNone/>
            </a:pPr>
            <a:r>
              <a:rPr lang="ar-SA" dirty="0" smtClean="0"/>
              <a:t>أما </a:t>
            </a:r>
            <a:r>
              <a:rPr lang="ar-SA" sz="3600" b="1" dirty="0" smtClean="0">
                <a:solidFill>
                  <a:srgbClr val="92D050"/>
                </a:solidFill>
              </a:rPr>
              <a:t>الرسم</a:t>
            </a:r>
            <a:r>
              <a:rPr lang="ar-SA" sz="3600" dirty="0" smtClean="0"/>
              <a:t> </a:t>
            </a:r>
            <a:r>
              <a:rPr lang="ar-SA" sz="4000" b="1" dirty="0" smtClean="0">
                <a:solidFill>
                  <a:srgbClr val="00B0F0"/>
                </a:solidFill>
              </a:rPr>
              <a:t>العثماني</a:t>
            </a:r>
            <a:r>
              <a:rPr lang="ar-SA" sz="4000" dirty="0" smtClean="0">
                <a:solidFill>
                  <a:srgbClr val="00B0F0"/>
                </a:solidFill>
              </a:rPr>
              <a:t> </a:t>
            </a:r>
            <a:r>
              <a:rPr lang="ar-SA" dirty="0" smtClean="0"/>
              <a:t>فيراد به: </a:t>
            </a:r>
          </a:p>
          <a:p>
            <a:pPr marL="0" indent="0">
              <a:buNone/>
            </a:pPr>
            <a:r>
              <a:rPr lang="ar-SA" sz="3600" b="1" dirty="0" smtClean="0">
                <a:solidFill>
                  <a:srgbClr val="FF0000"/>
                </a:solidFill>
              </a:rPr>
              <a:t>الوضع الذي ارتضاه الصحابة -</a:t>
            </a:r>
            <a:r>
              <a:rPr lang="ar-SA" sz="2800" b="1" dirty="0" smtClean="0">
                <a:solidFill>
                  <a:srgbClr val="FF0000"/>
                </a:solidFill>
              </a:rPr>
              <a:t> </a:t>
            </a:r>
            <a:r>
              <a:rPr lang="ar-SA" sz="2800" b="1" dirty="0">
                <a:solidFill>
                  <a:srgbClr val="FF0000"/>
                </a:solidFill>
              </a:rPr>
              <a:t>رضي الله </a:t>
            </a:r>
            <a:r>
              <a:rPr lang="ar-SA" sz="2800" b="1" dirty="0" smtClean="0">
                <a:solidFill>
                  <a:srgbClr val="FF0000"/>
                </a:solidFill>
              </a:rPr>
              <a:t>عنهم -</a:t>
            </a:r>
            <a:r>
              <a:rPr lang="ar-SA" sz="3600" b="1" dirty="0" smtClean="0">
                <a:solidFill>
                  <a:srgbClr val="FF0000"/>
                </a:solidFill>
              </a:rPr>
              <a:t> في عهد عثمان - </a:t>
            </a:r>
            <a:r>
              <a:rPr lang="ar-SA" sz="2800" b="1" dirty="0" smtClean="0">
                <a:solidFill>
                  <a:srgbClr val="FF0000"/>
                </a:solidFill>
              </a:rPr>
              <a:t>رضي الله عنه </a:t>
            </a:r>
            <a:r>
              <a:rPr lang="ar-SA" sz="3600" b="1" dirty="0" smtClean="0">
                <a:solidFill>
                  <a:srgbClr val="FF0000"/>
                </a:solidFill>
              </a:rPr>
              <a:t>- في كتابة كلمات القرآن الكريم وحروفه .</a:t>
            </a:r>
            <a:endParaRPr lang="ar-SA" sz="3600" b="1" dirty="0">
              <a:solidFill>
                <a:srgbClr val="FF0000"/>
              </a:solidFill>
            </a:endParaRPr>
          </a:p>
        </p:txBody>
      </p:sp>
    </p:spTree>
    <p:extLst>
      <p:ext uri="{BB962C8B-B14F-4D97-AF65-F5344CB8AC3E}">
        <p14:creationId xmlns:p14="http://schemas.microsoft.com/office/powerpoint/2010/main" val="2556947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p:spPr>
        <p:txBody>
          <a:bodyPr/>
          <a:lstStyle/>
          <a:p>
            <a:r>
              <a:rPr lang="ar-SA" b="1" i="0" dirty="0" smtClean="0">
                <a:solidFill>
                  <a:srgbClr val="006D98"/>
                </a:solidFill>
                <a:effectLst/>
                <a:latin typeface="Naskh"/>
              </a:rPr>
              <a:t>من أهم المؤلفات فيه:</a:t>
            </a:r>
            <a:endParaRPr lang="ar-SA" dirty="0"/>
          </a:p>
        </p:txBody>
      </p:sp>
      <p:sp>
        <p:nvSpPr>
          <p:cNvPr id="3" name="عنصر نائب للمحتوى 2"/>
          <p:cNvSpPr>
            <a:spLocks noGrp="1"/>
          </p:cNvSpPr>
          <p:nvPr>
            <p:ph idx="1"/>
          </p:nvPr>
        </p:nvSpPr>
        <p:spPr>
          <a:xfrm>
            <a:off x="457200" y="1268760"/>
            <a:ext cx="8229600" cy="5328592"/>
          </a:xfrm>
        </p:spPr>
        <p:txBody>
          <a:bodyPr>
            <a:normAutofit fontScale="92500" lnSpcReduction="10000"/>
          </a:bodyPr>
          <a:lstStyle/>
          <a:p>
            <a:pPr marL="0" indent="0">
              <a:buNone/>
            </a:pPr>
            <a:r>
              <a:rPr lang="ar-SA" sz="3500" b="1" dirty="0" smtClean="0"/>
              <a:t>1- المقنع في معرفة مرسوم مصاحف أهل الأمصار: لأبي عمرو عثمان بن سعيد الداني "ت444هـ" حققه الأستاذ محمد أحمد دهمان.</a:t>
            </a:r>
          </a:p>
          <a:p>
            <a:pPr marL="0" indent="0">
              <a:buNone/>
            </a:pPr>
            <a:endParaRPr lang="ar-SA" sz="3500" b="1" dirty="0" smtClean="0"/>
          </a:p>
          <a:p>
            <a:pPr marL="0" indent="0">
              <a:buNone/>
            </a:pPr>
            <a:r>
              <a:rPr lang="ar-SA" sz="3500" b="1" dirty="0" smtClean="0"/>
              <a:t>2- الجامع لما يحتاج إليه من رسم المصحف: ابن وثيق الأندلسي "ت654هـ" تحقيق د. غانم قدوري الحمد.</a:t>
            </a:r>
          </a:p>
          <a:p>
            <a:pPr marL="0" indent="0">
              <a:buNone/>
            </a:pPr>
            <a:endParaRPr lang="ar-SA" sz="3500" b="1" dirty="0" smtClean="0"/>
          </a:p>
          <a:p>
            <a:pPr marL="0" indent="0">
              <a:buNone/>
            </a:pPr>
            <a:r>
              <a:rPr lang="ar-SA" sz="3500" b="1" dirty="0" smtClean="0"/>
              <a:t>3- البديع في معرفة ما رسم في مصحف عثمان بن عفان رضي الله عنه: لأبي عبد الله محمد بن يوسف بن معاذ الجهني "ت442هـ" تقريبًا تحقيق د. غانم قدوري الحمد ونشره في مجلة المورد م15 العدد الرابع 1407هـ.</a:t>
            </a:r>
          </a:p>
          <a:p>
            <a:pPr marL="0" indent="0">
              <a:buNone/>
            </a:pPr>
            <a:endParaRPr lang="ar-SA" dirty="0" smtClean="0"/>
          </a:p>
        </p:txBody>
      </p:sp>
    </p:spTree>
    <p:extLst>
      <p:ext uri="{BB962C8B-B14F-4D97-AF65-F5344CB8AC3E}">
        <p14:creationId xmlns:p14="http://schemas.microsoft.com/office/powerpoint/2010/main" val="4149379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264696"/>
          </a:xfrm>
        </p:spPr>
        <p:txBody>
          <a:bodyPr>
            <a:normAutofit/>
          </a:bodyPr>
          <a:lstStyle/>
          <a:p>
            <a:pPr marL="0" indent="0">
              <a:buNone/>
            </a:pPr>
            <a:r>
              <a:rPr lang="ar-SA" b="1" dirty="0" smtClean="0"/>
              <a:t>4- عنوان الدليل في مرسوم خط التنزيل: لأبي العباس أحمد بن البناء المراكشي "ت721هـ" حققته د. هند شلبي.</a:t>
            </a:r>
          </a:p>
          <a:p>
            <a:pPr marL="0" indent="0">
              <a:buNone/>
            </a:pPr>
            <a:endParaRPr lang="ar-SA" b="1" dirty="0" smtClean="0"/>
          </a:p>
          <a:p>
            <a:pPr marL="0" indent="0">
              <a:buNone/>
            </a:pPr>
            <a:r>
              <a:rPr lang="ar-SA" b="1" dirty="0" smtClean="0"/>
              <a:t>5- عقيلة أتراب القصائد في أسنى المقاصد: للإمام الشاطبي "ت590هـ" وهي قصيدة نظم فيها مسائل المقنع: لأبي عمرو الداني وزاد عليه ست كلمات </a:t>
            </a:r>
          </a:p>
          <a:p>
            <a:pPr marL="0" indent="0">
              <a:buNone/>
            </a:pPr>
            <a:endParaRPr lang="ar-SA" b="1" dirty="0" smtClean="0"/>
          </a:p>
          <a:p>
            <a:pPr marL="0" indent="0">
              <a:buNone/>
            </a:pPr>
            <a:r>
              <a:rPr lang="ar-SA" b="1" dirty="0" smtClean="0"/>
              <a:t>6- مورد الظمآن في رسم وضبط القرآن: لأبي عبد الله محمد بن محمد </a:t>
            </a:r>
            <a:r>
              <a:rPr lang="ar-SA" b="1" dirty="0" err="1" smtClean="0"/>
              <a:t>الشريسي</a:t>
            </a:r>
            <a:r>
              <a:rPr lang="ar-SA" b="1" dirty="0" smtClean="0"/>
              <a:t> الشهير بالخراز "ت718هـ" وهي أيضًا قصيدة جاءت في قسمين الأول في الرسم والثاني في الضبط ويعرف الأول بمورد الظمآن والثاني بضبط الخراز.</a:t>
            </a:r>
          </a:p>
        </p:txBody>
      </p:sp>
    </p:spTree>
    <p:extLst>
      <p:ext uri="{BB962C8B-B14F-4D97-AF65-F5344CB8AC3E}">
        <p14:creationId xmlns:p14="http://schemas.microsoft.com/office/powerpoint/2010/main" val="1458224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048672"/>
          </a:xfrm>
        </p:spPr>
        <p:txBody>
          <a:bodyPr>
            <a:normAutofit fontScale="92500" lnSpcReduction="10000"/>
          </a:bodyPr>
          <a:lstStyle/>
          <a:p>
            <a:pPr marL="0" indent="0">
              <a:buNone/>
            </a:pPr>
            <a:r>
              <a:rPr lang="ar-SA" sz="4000" b="1" dirty="0" smtClean="0"/>
              <a:t>7- رسم المصحف: دراسة لغوية تاريخية: </a:t>
            </a:r>
          </a:p>
          <a:p>
            <a:pPr marL="0" indent="0">
              <a:buNone/>
            </a:pPr>
            <a:r>
              <a:rPr lang="ar-SA" sz="4000" b="1" dirty="0" smtClean="0"/>
              <a:t>ألفها د. غانم قدوري الحمد. وهذا الكتاب من أفضل المؤلفات وأشملها في رسم المصحف، لم يعتمد فيه مؤلفه على مجرد النقل بل كان عماده التحقيق الدقيق.</a:t>
            </a:r>
          </a:p>
          <a:p>
            <a:pPr marL="0" indent="0">
              <a:buNone/>
            </a:pPr>
            <a:endParaRPr lang="ar-SA" sz="4000" b="1" dirty="0" smtClean="0"/>
          </a:p>
          <a:p>
            <a:pPr marL="0" indent="0">
              <a:buNone/>
            </a:pPr>
            <a:r>
              <a:rPr lang="ar-SA" sz="4000" b="1" dirty="0" smtClean="0"/>
              <a:t>8- جامع البيان في معرفة رسم القرآن: للأستاذ علي إسماعيل السيد هنداوي وضعه وفق ما جاء في مورد الظمآن حيث يذكر مضمون الأبيات أولًا، ثم يورد الأبيات آخرًا ويعقب كل مبحث بمجموعة من الأسئلة للتدريب والمراجعة.</a:t>
            </a:r>
          </a:p>
          <a:p>
            <a:pPr marL="0" indent="0">
              <a:buNone/>
            </a:pPr>
            <a:endParaRPr lang="ar-SA" dirty="0"/>
          </a:p>
        </p:txBody>
      </p:sp>
    </p:spTree>
    <p:extLst>
      <p:ext uri="{BB962C8B-B14F-4D97-AF65-F5344CB8AC3E}">
        <p14:creationId xmlns:p14="http://schemas.microsoft.com/office/powerpoint/2010/main" val="314320106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1491</TotalTime>
  <Words>595</Words>
  <Application>Microsoft Office PowerPoint</Application>
  <PresentationFormat>عرض على الشاشة (3:4)‏</PresentationFormat>
  <Paragraphs>34</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رسم المصحف</vt:lpstr>
      <vt:lpstr>عرض تقديمي في PowerPoint</vt:lpstr>
      <vt:lpstr>عرض تقديمي في PowerPoint</vt:lpstr>
      <vt:lpstr>عرض تقديمي في PowerPoint</vt:lpstr>
      <vt:lpstr>عرض تقديمي في PowerPoint</vt:lpstr>
      <vt:lpstr>من أهم المؤلفات فيه:</vt:lpstr>
      <vt:lpstr>عرض تقديمي في PowerPoint</vt:lpstr>
      <vt:lpstr>عرض تقديمي في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رسم المصحف</dc:title>
  <dc:creator>USER</dc:creator>
  <cp:lastModifiedBy>USER</cp:lastModifiedBy>
  <cp:revision>12</cp:revision>
  <dcterms:created xsi:type="dcterms:W3CDTF">2020-02-07T20:02:23Z</dcterms:created>
  <dcterms:modified xsi:type="dcterms:W3CDTF">2020-02-08T20:53:45Z</dcterms:modified>
</cp:coreProperties>
</file>