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811"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05F2EF2-0420-4AAB-8A45-3F6E45AE8360}" type="datetimeFigureOut">
              <a:rPr lang="ar-SA" smtClean="0"/>
              <a:t>02/05/37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1BA0C90-807E-4D6C-AC79-72D178E79AA7}"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5976A-AD82-4DE3-AFF3-4C7C34CED29C}" type="slidenum">
              <a:rPr lang="ar-SA"/>
              <a:pPr/>
              <a:t>8</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7813"/>
            <a:ext cx="8229600" cy="58531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عنصر نائب للتاريخ 2"/>
          <p:cNvSpPr>
            <a:spLocks noGrp="1"/>
          </p:cNvSpPr>
          <p:nvPr>
            <p:ph type="dt" sz="half" idx="10"/>
          </p:nvPr>
        </p:nvSpPr>
        <p:spPr>
          <a:xfrm>
            <a:off x="457200" y="6278563"/>
            <a:ext cx="2133600" cy="457200"/>
          </a:xfrm>
        </p:spPr>
        <p:txBody>
          <a:bodyPr/>
          <a:lstStyle>
            <a:lvl1pPr>
              <a:defRPr/>
            </a:lvl1pPr>
          </a:lstStyle>
          <a:p>
            <a:endParaRPr lang="en-US"/>
          </a:p>
        </p:txBody>
      </p:sp>
      <p:sp>
        <p:nvSpPr>
          <p:cNvPr id="4" name="عنصر نائب للتذييل 3"/>
          <p:cNvSpPr>
            <a:spLocks noGrp="1"/>
          </p:cNvSpPr>
          <p:nvPr>
            <p:ph type="ftr" sz="quarter" idx="11"/>
          </p:nvPr>
        </p:nvSpPr>
        <p:spPr>
          <a:xfrm>
            <a:off x="3124200" y="6278563"/>
            <a:ext cx="2895600" cy="457200"/>
          </a:xfrm>
        </p:spPr>
        <p:txBody>
          <a:bodyPr/>
          <a:lstStyle>
            <a:lvl1pPr>
              <a:defRPr/>
            </a:lvl1pPr>
          </a:lstStyle>
          <a:p>
            <a:endParaRPr lang="en-US"/>
          </a:p>
        </p:txBody>
      </p:sp>
      <p:sp>
        <p:nvSpPr>
          <p:cNvPr id="5" name="عنصر نائب لرقم الشريحة 4"/>
          <p:cNvSpPr>
            <a:spLocks noGrp="1"/>
          </p:cNvSpPr>
          <p:nvPr>
            <p:ph type="sldNum" sz="quarter" idx="12"/>
          </p:nvPr>
        </p:nvSpPr>
        <p:spPr>
          <a:xfrm>
            <a:off x="6553200" y="6278563"/>
            <a:ext cx="2133600" cy="457200"/>
          </a:xfrm>
        </p:spPr>
        <p:txBody>
          <a:bodyPr/>
          <a:lstStyle>
            <a:lvl1pPr>
              <a:defRPr/>
            </a:lvl1pPr>
          </a:lstStyle>
          <a:p>
            <a:fld id="{DB61E314-6970-491F-8B8C-2E453A7D42D4}"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62748DF-D808-458E-A9CA-8D096E686999}" type="datetimeFigureOut">
              <a:rPr lang="ar-SA" smtClean="0"/>
              <a:t>01/05/37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62748DF-D808-458E-A9CA-8D096E686999}" type="datetimeFigureOut">
              <a:rPr lang="ar-SA" smtClean="0"/>
              <a:t>01/05/37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62748DF-D808-458E-A9CA-8D096E686999}" type="datetimeFigureOut">
              <a:rPr lang="ar-SA" smtClean="0"/>
              <a:t>01/05/37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2748DF-D808-458E-A9CA-8D096E686999}" type="datetimeFigureOut">
              <a:rPr lang="ar-SA" smtClean="0"/>
              <a:t>01/05/37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2748DF-D808-458E-A9CA-8D096E686999}" type="datetimeFigureOut">
              <a:rPr lang="ar-SA" smtClean="0"/>
              <a:t>01/05/37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2748DF-D808-458E-A9CA-8D096E686999}" type="datetimeFigureOut">
              <a:rPr lang="ar-SA" smtClean="0"/>
              <a:t>01/05/37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D7B87C-D985-46B0-B743-E7AB46A8DAE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2748DF-D808-458E-A9CA-8D096E686999}" type="datetimeFigureOut">
              <a:rPr lang="ar-SA" smtClean="0"/>
              <a:t>01/05/37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D7B87C-D985-46B0-B743-E7AB46A8DAE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656183"/>
          </a:xfrm>
        </p:spPr>
        <p:txBody>
          <a:bodyPr/>
          <a:lstStyle/>
          <a:p>
            <a:r>
              <a:rPr lang="ar-SA" dirty="0" smtClean="0"/>
              <a:t>إرهاصات النبوة </a:t>
            </a:r>
            <a:br>
              <a:rPr lang="ar-SA" dirty="0" smtClean="0"/>
            </a:br>
            <a:r>
              <a:rPr lang="ar-SA" dirty="0" smtClean="0"/>
              <a:t>ومولده </a:t>
            </a:r>
            <a:r>
              <a:rPr lang="ar-SA" sz="2000" dirty="0" smtClean="0"/>
              <a:t>صلى الله عليه وسلم</a:t>
            </a:r>
            <a:endParaRPr lang="ar-SA" dirty="0"/>
          </a:p>
        </p:txBody>
      </p:sp>
      <p:sp>
        <p:nvSpPr>
          <p:cNvPr id="3" name="عنوان فرعي 2"/>
          <p:cNvSpPr>
            <a:spLocks noGrp="1"/>
          </p:cNvSpPr>
          <p:nvPr>
            <p:ph type="subTitle" idx="1"/>
          </p:nvPr>
        </p:nvSpPr>
        <p:spPr>
          <a:xfrm>
            <a:off x="611560" y="2276872"/>
            <a:ext cx="7920880" cy="4176464"/>
          </a:xfrm>
        </p:spPr>
        <p:txBody>
          <a:bodyPr/>
          <a:lstStyle/>
          <a:p>
            <a:r>
              <a:rPr lang="ar-SA" b="1" dirty="0" smtClean="0">
                <a:solidFill>
                  <a:schemeClr val="tx1"/>
                </a:solidFill>
              </a:rPr>
              <a:t>أولا: </a:t>
            </a:r>
            <a:r>
              <a:rPr lang="ar-SA" dirty="0" smtClean="0">
                <a:solidFill>
                  <a:srgbClr val="FF0000"/>
                </a:solidFill>
              </a:rPr>
              <a:t>بشارات الأنبياء والكتب السماوية </a:t>
            </a:r>
            <a:r>
              <a:rPr lang="ar-SA" dirty="0" smtClean="0">
                <a:solidFill>
                  <a:srgbClr val="FF0000"/>
                </a:solidFill>
              </a:rPr>
              <a:t>بنبوته</a:t>
            </a:r>
          </a:p>
          <a:p>
            <a:r>
              <a:rPr lang="ar-SA" u="sng" dirty="0" smtClean="0">
                <a:solidFill>
                  <a:srgbClr val="0070C0"/>
                </a:solidFill>
              </a:rPr>
              <a:t>أ* </a:t>
            </a:r>
            <a:r>
              <a:rPr lang="ar-SA" u="sng" dirty="0" smtClean="0">
                <a:solidFill>
                  <a:srgbClr val="0070C0"/>
                </a:solidFill>
              </a:rPr>
              <a:t>بشارات الأنبياء </a:t>
            </a:r>
          </a:p>
          <a:p>
            <a:r>
              <a:rPr lang="ar-SA" dirty="0" smtClean="0">
                <a:solidFill>
                  <a:schemeClr val="tx1"/>
                </a:solidFill>
              </a:rPr>
              <a:t>قال </a:t>
            </a:r>
            <a:r>
              <a:rPr lang="ar-SA" dirty="0" err="1" smtClean="0">
                <a:solidFill>
                  <a:schemeClr val="tx1"/>
                </a:solidFill>
              </a:rPr>
              <a:t>تعالى</a:t>
            </a:r>
            <a:r>
              <a:rPr lang="ar-SA" dirty="0" err="1" smtClean="0">
                <a:solidFill>
                  <a:schemeClr val="tx1"/>
                </a:solidFill>
                <a:sym typeface="Wingdings" pitchFamily="2" charset="2"/>
              </a:rPr>
              <a:t>: </a:t>
            </a:r>
            <a:r>
              <a:rPr lang="ar-SA" dirty="0" smtClean="0">
                <a:solidFill>
                  <a:schemeClr val="tx1"/>
                </a:solidFill>
                <a:sym typeface="Wingdings" pitchFamily="2" charset="2"/>
              </a:rPr>
              <a:t>( الذين يتبعون الرسول النبي الأمي الذي يجدونه </a:t>
            </a:r>
          </a:p>
          <a:p>
            <a:r>
              <a:rPr lang="ar-SA" dirty="0">
                <a:solidFill>
                  <a:schemeClr val="tx1"/>
                </a:solidFill>
                <a:sym typeface="Wingdings" pitchFamily="2" charset="2"/>
              </a:rPr>
              <a:t> </a:t>
            </a:r>
            <a:r>
              <a:rPr lang="ar-SA" dirty="0" smtClean="0">
                <a:solidFill>
                  <a:schemeClr val="tx1"/>
                </a:solidFill>
                <a:sym typeface="Wingdings" pitchFamily="2" charset="2"/>
              </a:rPr>
              <a:t>مكتوبا عندهم في التوراة والإنجيل</a:t>
            </a:r>
            <a:r>
              <a:rPr lang="ar-SA" dirty="0" err="1" smtClean="0">
                <a:solidFill>
                  <a:schemeClr val="tx1"/>
                </a:solidFill>
                <a:sym typeface="Wingdings" pitchFamily="2" charset="2"/>
              </a:rPr>
              <a:t>)</a:t>
            </a:r>
            <a:endParaRPr lang="ar-SA" dirty="0" smtClean="0">
              <a:solidFill>
                <a:schemeClr val="tx1"/>
              </a:solidFill>
              <a:sym typeface="Wingdings" pitchFamily="2" charset="2"/>
            </a:endParaRPr>
          </a:p>
          <a:p>
            <a:r>
              <a:rPr lang="ar-SA" dirty="0" smtClean="0">
                <a:solidFill>
                  <a:schemeClr val="tx1"/>
                </a:solidFill>
                <a:sym typeface="Wingdings" pitchFamily="2" charset="2"/>
              </a:rPr>
              <a:t>وقال </a:t>
            </a:r>
            <a:r>
              <a:rPr lang="ar-SA" dirty="0" err="1" smtClean="0">
                <a:solidFill>
                  <a:schemeClr val="tx1"/>
                </a:solidFill>
                <a:sym typeface="Wingdings" pitchFamily="2" charset="2"/>
              </a:rPr>
              <a:t>تعالى: </a:t>
            </a:r>
            <a:r>
              <a:rPr lang="ar-SA" dirty="0" smtClean="0">
                <a:solidFill>
                  <a:schemeClr val="tx1"/>
                </a:solidFill>
                <a:sym typeface="Wingdings" pitchFamily="2" charset="2"/>
              </a:rPr>
              <a:t>(</a:t>
            </a:r>
            <a:r>
              <a:rPr lang="ar-SA" dirty="0">
                <a:solidFill>
                  <a:schemeClr val="tx1"/>
                </a:solidFill>
              </a:rPr>
              <a:t>وإذ قال عيسى ابن مريم يا بني إسرائيل إني رسول الله إليكم مصدقا لما بين يدي من التوراة ومبشرا برسول يأتي من بعدي اسمه </a:t>
            </a:r>
            <a:r>
              <a:rPr lang="ar-SA" dirty="0" smtClean="0">
                <a:solidFill>
                  <a:schemeClr val="tx1"/>
                </a:solidFill>
              </a:rPr>
              <a:t>أحمد</a:t>
            </a:r>
            <a:r>
              <a:rPr lang="ar-SA" dirty="0" err="1" smtClean="0">
                <a:solidFill>
                  <a:schemeClr val="tx1"/>
                </a:solidFill>
              </a:rPr>
              <a:t>)</a:t>
            </a:r>
            <a:endParaRPr lang="ar-S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5400" b="1" dirty="0" smtClean="0"/>
              <a:t>3- </a:t>
            </a:r>
            <a:r>
              <a:rPr lang="ar-SA" sz="5400" b="1" dirty="0" err="1" smtClean="0"/>
              <a:t>رضاعه</a:t>
            </a:r>
            <a:r>
              <a:rPr lang="ar-SA" b="1" dirty="0" err="1" smtClean="0"/>
              <a:t>:</a:t>
            </a:r>
            <a:endParaRPr lang="ar-SA" b="1" dirty="0"/>
          </a:p>
        </p:txBody>
      </p:sp>
      <p:sp>
        <p:nvSpPr>
          <p:cNvPr id="3" name="عنصر نائب للمحتوى 2"/>
          <p:cNvSpPr>
            <a:spLocks noGrp="1"/>
          </p:cNvSpPr>
          <p:nvPr>
            <p:ph idx="1"/>
          </p:nvPr>
        </p:nvSpPr>
        <p:spPr/>
        <p:txBody>
          <a:bodyPr>
            <a:normAutofit lnSpcReduction="10000"/>
          </a:bodyPr>
          <a:lstStyle/>
          <a:p>
            <a:r>
              <a:rPr lang="ar-SA" dirty="0" smtClean="0"/>
              <a:t>أول من أرضعه صلى الله عليه وسلم بعد أمه </a:t>
            </a:r>
            <a:r>
              <a:rPr lang="ar-SA" dirty="0" err="1" smtClean="0"/>
              <a:t>ثويبة</a:t>
            </a:r>
            <a:r>
              <a:rPr lang="ar-SA" dirty="0" smtClean="0"/>
              <a:t> مولاة أبي لهب.</a:t>
            </a:r>
          </a:p>
          <a:p>
            <a:r>
              <a:rPr lang="ar-SA" dirty="0" smtClean="0"/>
              <a:t>ثم أرضعته حليمة بنت أبي </a:t>
            </a:r>
            <a:r>
              <a:rPr lang="ar-SA" dirty="0" err="1" smtClean="0"/>
              <a:t>ذؤيب</a:t>
            </a:r>
            <a:r>
              <a:rPr lang="ar-SA" dirty="0" smtClean="0"/>
              <a:t> السعدية،وأقام معها في بادية بني سعد،أربع سنين ثم ردته إلى أمه،وبني سعد من قبيلة هوازن في مناطق </a:t>
            </a:r>
            <a:r>
              <a:rPr lang="ar-SA" dirty="0" err="1" smtClean="0"/>
              <a:t>الطائف .</a:t>
            </a:r>
            <a:r>
              <a:rPr lang="ar-SA" dirty="0" smtClean="0"/>
              <a:t> وكانت عادة الحضر أن يسترضعوا في </a:t>
            </a:r>
            <a:r>
              <a:rPr lang="ar-SA" dirty="0" err="1" smtClean="0"/>
              <a:t>البدو </a:t>
            </a:r>
            <a:r>
              <a:rPr lang="ar-SA" dirty="0" smtClean="0"/>
              <a:t>، ابتعادا بهم عن أمراض الحضر، ورغبة في تقوية أجسادهم، وتعويدهم على الاعتماد على </a:t>
            </a:r>
            <a:r>
              <a:rPr lang="ar-SA" dirty="0" err="1" smtClean="0"/>
              <a:t>النفس </a:t>
            </a:r>
            <a:r>
              <a:rPr lang="ar-SA" dirty="0" smtClean="0"/>
              <a:t>، وتقوية ألسنتهم على اللغة وسالمتها من اللحن وغيره.</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4- حادثة شق </a:t>
            </a:r>
            <a:r>
              <a:rPr lang="ar-SA" dirty="0" err="1" smtClean="0"/>
              <a:t>الصدر:</a:t>
            </a:r>
            <a:endParaRPr lang="ar-SA" dirty="0"/>
          </a:p>
        </p:txBody>
      </p:sp>
      <p:sp>
        <p:nvSpPr>
          <p:cNvPr id="3" name="عنصر نائب للمحتوى 2"/>
          <p:cNvSpPr>
            <a:spLocks noGrp="1"/>
          </p:cNvSpPr>
          <p:nvPr>
            <p:ph idx="1"/>
          </p:nvPr>
        </p:nvSpPr>
        <p:spPr/>
        <p:txBody>
          <a:bodyPr/>
          <a:lstStyle/>
          <a:p>
            <a:pPr algn="r"/>
            <a:r>
              <a:rPr lang="ar-SA" dirty="0" smtClean="0"/>
              <a:t>روى مسلم عن أنس رضي الله عنه: ان رسول الله </a:t>
            </a:r>
            <a:r>
              <a:rPr lang="ar-SA" sz="1600" dirty="0" smtClean="0"/>
              <a:t>صلى الله عليه وسلم </a:t>
            </a:r>
            <a:r>
              <a:rPr lang="ar-SA" dirty="0" smtClean="0"/>
              <a:t>أتاه جبريل عليه السلام وهو يلعب مع </a:t>
            </a:r>
            <a:r>
              <a:rPr lang="ar-SA" dirty="0" err="1" smtClean="0"/>
              <a:t>الغلمان .</a:t>
            </a:r>
            <a:r>
              <a:rPr lang="ar-SA" dirty="0" smtClean="0"/>
              <a:t> فأخذه فصرعه فشق قلبه.فاستخرج القلب.فاستخرج منه علقة.فقال: هذا حظ الشيطان </a:t>
            </a:r>
            <a:r>
              <a:rPr lang="ar-SA" dirty="0" err="1" smtClean="0"/>
              <a:t>منك.</a:t>
            </a:r>
            <a:r>
              <a:rPr lang="ar-SA" dirty="0" smtClean="0"/>
              <a:t> ثم غسله في طست من ذهب بماء </a:t>
            </a:r>
            <a:r>
              <a:rPr lang="ar-SA" dirty="0" err="1" smtClean="0"/>
              <a:t>زمزم .</a:t>
            </a:r>
            <a:r>
              <a:rPr lang="ar-SA" dirty="0" smtClean="0"/>
              <a:t> ثم </a:t>
            </a:r>
            <a:r>
              <a:rPr lang="ar-SA" dirty="0" err="1" smtClean="0"/>
              <a:t>لأمه.</a:t>
            </a:r>
            <a:r>
              <a:rPr lang="ar-SA" dirty="0" smtClean="0"/>
              <a:t> </a:t>
            </a:r>
          </a:p>
          <a:p>
            <a:pPr algn="r"/>
            <a:r>
              <a:rPr lang="ar-SA" dirty="0" smtClean="0"/>
              <a:t>ثم اعاده في مكانه.</a:t>
            </a:r>
            <a:r>
              <a:rPr lang="ar-SA" dirty="0" err="1" smtClean="0"/>
              <a:t>وجاءالغلمان</a:t>
            </a:r>
            <a:r>
              <a:rPr lang="ar-SA" dirty="0" smtClean="0"/>
              <a:t> يسعون إلى </a:t>
            </a:r>
            <a:r>
              <a:rPr lang="ar-SA" dirty="0" err="1" smtClean="0"/>
              <a:t>أمه.</a:t>
            </a:r>
            <a:r>
              <a:rPr lang="ar-SA" dirty="0" smtClean="0"/>
              <a:t> </a:t>
            </a:r>
            <a:r>
              <a:rPr lang="ar-SA" dirty="0" err="1" smtClean="0"/>
              <a:t>فقالوا </a:t>
            </a:r>
            <a:r>
              <a:rPr lang="ar-SA" dirty="0" smtClean="0"/>
              <a:t>:إن محمدا قد </a:t>
            </a:r>
            <a:r>
              <a:rPr lang="ar-SA" dirty="0" err="1" smtClean="0"/>
              <a:t>قتل.</a:t>
            </a:r>
            <a:r>
              <a:rPr lang="ar-SA" dirty="0" smtClean="0"/>
              <a:t> فاستبقوه وهو </a:t>
            </a:r>
            <a:r>
              <a:rPr lang="ar-SA" dirty="0" err="1" smtClean="0"/>
              <a:t>منتقع</a:t>
            </a:r>
            <a:r>
              <a:rPr lang="ar-SA" dirty="0" smtClean="0"/>
              <a:t> </a:t>
            </a:r>
            <a:r>
              <a:rPr lang="ar-SA" dirty="0" err="1" smtClean="0"/>
              <a:t>اللون </a:t>
            </a:r>
            <a:r>
              <a:rPr lang="ar-SA" dirty="0" smtClean="0"/>
              <a:t>.قال أنس: قد كنت أرى أثر ذلك </a:t>
            </a:r>
            <a:r>
              <a:rPr lang="ar-SA" dirty="0" err="1" smtClean="0"/>
              <a:t>المخيط</a:t>
            </a:r>
            <a:r>
              <a:rPr lang="ar-SA" smtClean="0"/>
              <a:t> في صدره</a:t>
            </a:r>
            <a:r>
              <a:rPr lang="ar-SA" dirty="0" smtClean="0"/>
              <a:t>.</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r>
              <a:rPr lang="ar-SA" dirty="0" smtClean="0"/>
              <a:t>وقد بقي بعض هذه </a:t>
            </a:r>
            <a:r>
              <a:rPr lang="ar-SA" dirty="0" err="1" smtClean="0"/>
              <a:t>البشارات</a:t>
            </a:r>
            <a:r>
              <a:rPr lang="ar-SA" dirty="0" smtClean="0"/>
              <a:t> - رغم </a:t>
            </a:r>
            <a:r>
              <a:rPr lang="ar-SA" dirty="0" err="1" smtClean="0"/>
              <a:t>التحريف </a:t>
            </a:r>
            <a:r>
              <a:rPr lang="ar-SA" dirty="0" smtClean="0"/>
              <a:t>– ومن ذلك </a:t>
            </a:r>
          </a:p>
          <a:p>
            <a:pPr>
              <a:buNone/>
            </a:pPr>
            <a:r>
              <a:rPr lang="ar-SA" dirty="0" smtClean="0"/>
              <a:t>   التصريح برسالته محمد صلى الله عليه وسلم في إنجيل </a:t>
            </a:r>
            <a:r>
              <a:rPr lang="ar-SA" dirty="0" err="1" smtClean="0"/>
              <a:t>برنابا</a:t>
            </a:r>
            <a:endParaRPr lang="ar-SA" dirty="0" smtClean="0"/>
          </a:p>
          <a:p>
            <a:pPr>
              <a:buNone/>
            </a:pPr>
            <a:r>
              <a:rPr lang="ar-SA" dirty="0" smtClean="0"/>
              <a:t>  في الإصحاح الحادي والأربعين عن إخراج آدم </a:t>
            </a:r>
            <a:r>
              <a:rPr lang="ar-SA" dirty="0" err="1" smtClean="0"/>
              <a:t>وحواءمن</a:t>
            </a:r>
            <a:r>
              <a:rPr lang="ar-SA" dirty="0" smtClean="0"/>
              <a:t> الجنة.</a:t>
            </a:r>
          </a:p>
          <a:p>
            <a:r>
              <a:rPr lang="ar-SA" dirty="0" smtClean="0"/>
              <a:t>ونصت التوراة </a:t>
            </a:r>
            <a:r>
              <a:rPr lang="ar-SA" dirty="0" err="1" smtClean="0"/>
              <a:t>المتداولة </a:t>
            </a:r>
            <a:r>
              <a:rPr lang="ar-SA" dirty="0" smtClean="0"/>
              <a:t>( </a:t>
            </a:r>
            <a:r>
              <a:rPr lang="ar-SA" dirty="0" err="1" smtClean="0"/>
              <a:t>ط.</a:t>
            </a:r>
            <a:r>
              <a:rPr lang="ar-SA" dirty="0" smtClean="0"/>
              <a:t> </a:t>
            </a:r>
            <a:r>
              <a:rPr lang="ar-SA" dirty="0" err="1" smtClean="0"/>
              <a:t>رجارد</a:t>
            </a:r>
            <a:r>
              <a:rPr lang="ar-SA" dirty="0" smtClean="0"/>
              <a:t> </a:t>
            </a:r>
            <a:r>
              <a:rPr lang="ar-SA" dirty="0" err="1" smtClean="0"/>
              <a:t>واطس</a:t>
            </a:r>
            <a:r>
              <a:rPr lang="ar-SA" dirty="0" smtClean="0"/>
              <a:t>- بلندن) على </a:t>
            </a:r>
            <a:r>
              <a:rPr lang="ar-SA" dirty="0" err="1" smtClean="0"/>
              <a:t>ظور</a:t>
            </a:r>
            <a:r>
              <a:rPr lang="ar-SA" dirty="0" smtClean="0"/>
              <a:t> النبي صلى الله غليه وسلم من </a:t>
            </a:r>
            <a:r>
              <a:rPr lang="ar-SA" dirty="0" err="1" smtClean="0"/>
              <a:t>مكة..</a:t>
            </a:r>
            <a:endParaRPr lang="ar-SA" dirty="0" smtClean="0"/>
          </a:p>
          <a:p>
            <a:pPr>
              <a:buNone/>
            </a:pPr>
            <a:r>
              <a:rPr lang="ar-SA" dirty="0" smtClean="0"/>
              <a:t>               </a:t>
            </a:r>
            <a:r>
              <a:rPr lang="ar-SA" dirty="0" smtClean="0">
                <a:solidFill>
                  <a:srgbClr val="0070C0"/>
                </a:solidFill>
              </a:rPr>
              <a:t>ب* إخبار أهل الكتاب بقرب </a:t>
            </a:r>
            <a:r>
              <a:rPr lang="ar-SA" dirty="0" err="1" smtClean="0">
                <a:solidFill>
                  <a:srgbClr val="0070C0"/>
                </a:solidFill>
              </a:rPr>
              <a:t>مبعثه:</a:t>
            </a:r>
            <a:endParaRPr lang="ar-SA" dirty="0" smtClean="0">
              <a:solidFill>
                <a:srgbClr val="0070C0"/>
              </a:solidFill>
            </a:endParaRPr>
          </a:p>
          <a:p>
            <a:pPr>
              <a:buNone/>
            </a:pPr>
            <a:r>
              <a:rPr lang="ar-SA" dirty="0" smtClean="0"/>
              <a:t>كانت يهود تقول للأوس </a:t>
            </a:r>
            <a:r>
              <a:rPr lang="ar-SA" dirty="0" err="1" smtClean="0"/>
              <a:t>والخزرج : </a:t>
            </a:r>
            <a:r>
              <a:rPr lang="ar-SA" dirty="0" smtClean="0"/>
              <a:t>” إنه تقارب زمان نبي يبعث </a:t>
            </a:r>
            <a:r>
              <a:rPr lang="ar-SA" dirty="0" err="1" smtClean="0"/>
              <a:t>الآن </a:t>
            </a:r>
            <a:r>
              <a:rPr lang="ar-SA" dirty="0" smtClean="0"/>
              <a:t>، نقتلكم معه قتل عاد </a:t>
            </a:r>
            <a:r>
              <a:rPr lang="ar-SA" dirty="0" err="1" smtClean="0"/>
              <a:t>وإرم“</a:t>
            </a:r>
            <a:endParaRPr lang="ar-SA" dirty="0" smtClean="0"/>
          </a:p>
          <a:p>
            <a:endParaRPr lang="ar-SA" dirty="0" smtClean="0"/>
          </a:p>
          <a:p>
            <a:endParaRPr lang="ar-SA" dirty="0" smtClean="0"/>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r>
              <a:rPr lang="ar-SA" dirty="0"/>
              <a:t>و</a:t>
            </a:r>
            <a:r>
              <a:rPr lang="ar-SA" dirty="0" smtClean="0"/>
              <a:t>مما صح في إخبارهم في قرب مبعثه ما رواه </a:t>
            </a:r>
            <a:r>
              <a:rPr lang="ar-SA" dirty="0" err="1" smtClean="0"/>
              <a:t>سلمة</a:t>
            </a:r>
            <a:r>
              <a:rPr lang="ar-SA" dirty="0" smtClean="0"/>
              <a:t> بن سلامة بن وقش </a:t>
            </a:r>
            <a:r>
              <a:rPr lang="ar-SA" dirty="0" err="1" smtClean="0"/>
              <a:t>قال:</a:t>
            </a:r>
            <a:r>
              <a:rPr lang="ar-SA" dirty="0" smtClean="0">
                <a:solidFill>
                  <a:srgbClr val="0070C0"/>
                </a:solidFill>
              </a:rPr>
              <a:t> </a:t>
            </a:r>
          </a:p>
          <a:p>
            <a:pPr>
              <a:buNone/>
            </a:pPr>
            <a:r>
              <a:rPr lang="ar-SA" b="1" dirty="0">
                <a:solidFill>
                  <a:srgbClr val="0070C0"/>
                </a:solidFill>
              </a:rPr>
              <a:t> </a:t>
            </a:r>
            <a:r>
              <a:rPr lang="ar-SA" b="1" dirty="0" smtClean="0">
                <a:solidFill>
                  <a:srgbClr val="0070C0"/>
                </a:solidFill>
              </a:rPr>
              <a:t>       كان </a:t>
            </a:r>
            <a:r>
              <a:rPr lang="ar-SA" b="1" dirty="0">
                <a:solidFill>
                  <a:srgbClr val="0070C0"/>
                </a:solidFill>
              </a:rPr>
              <a:t>لنا جار من اليهود بالمدينة فخرج علينا قبل البعثة بزمان فذكر الحشر والجنة والنار، فقلنا </a:t>
            </a:r>
            <a:r>
              <a:rPr lang="ar-SA" b="1" dirty="0" err="1">
                <a:solidFill>
                  <a:srgbClr val="0070C0"/>
                </a:solidFill>
              </a:rPr>
              <a:t>له </a:t>
            </a:r>
            <a:r>
              <a:rPr lang="ar-SA" b="1" dirty="0">
                <a:solidFill>
                  <a:srgbClr val="0070C0"/>
                </a:solidFill>
              </a:rPr>
              <a:t>: وما آية </a:t>
            </a:r>
            <a:r>
              <a:rPr lang="ar-SA" b="1" dirty="0" err="1">
                <a:solidFill>
                  <a:srgbClr val="0070C0"/>
                </a:solidFill>
              </a:rPr>
              <a:t>ذلك ؟</a:t>
            </a:r>
            <a:r>
              <a:rPr lang="ar-SA" b="1" dirty="0">
                <a:solidFill>
                  <a:srgbClr val="0070C0"/>
                </a:solidFill>
              </a:rPr>
              <a:t> قال خروج نبي يبعث من هذه البلاد ـ وأشار إلى مكة ـ فقالوا متى يقع </a:t>
            </a:r>
            <a:r>
              <a:rPr lang="ar-SA" b="1" dirty="0" err="1">
                <a:solidFill>
                  <a:srgbClr val="0070C0"/>
                </a:solidFill>
              </a:rPr>
              <a:t>ذلك ؟</a:t>
            </a:r>
            <a:r>
              <a:rPr lang="ar-SA" b="1" dirty="0">
                <a:solidFill>
                  <a:srgbClr val="0070C0"/>
                </a:solidFill>
              </a:rPr>
              <a:t> قال فرمى بطرفه إلى السماء ـ وأنا أصغر القوم فقال إن يستنفد هذا الغلام عمره </a:t>
            </a:r>
            <a:r>
              <a:rPr lang="ar-SA" b="1" dirty="0" err="1">
                <a:solidFill>
                  <a:srgbClr val="0070C0"/>
                </a:solidFill>
              </a:rPr>
              <a:t>يدركه </a:t>
            </a:r>
            <a:r>
              <a:rPr lang="ar-SA" b="1" dirty="0">
                <a:solidFill>
                  <a:srgbClr val="0070C0"/>
                </a:solidFill>
              </a:rPr>
              <a:t>، قال فما ذهبت الأيام والليالي حتى بعث الله تعالى </a:t>
            </a:r>
            <a:r>
              <a:rPr lang="ar-SA" b="1" dirty="0" err="1">
                <a:solidFill>
                  <a:srgbClr val="0070C0"/>
                </a:solidFill>
              </a:rPr>
              <a:t>نبيه </a:t>
            </a:r>
            <a:r>
              <a:rPr lang="ar-SA" b="1" dirty="0">
                <a:solidFill>
                  <a:srgbClr val="0070C0"/>
                </a:solidFill>
              </a:rPr>
              <a:t>، وهو حي ـ أي اليهودي ـ فآمنَّا </a:t>
            </a:r>
            <a:r>
              <a:rPr lang="ar-SA" b="1" dirty="0" err="1">
                <a:solidFill>
                  <a:srgbClr val="0070C0"/>
                </a:solidFill>
              </a:rPr>
              <a:t>به</a:t>
            </a:r>
            <a:r>
              <a:rPr lang="ar-SA" b="1" dirty="0">
                <a:solidFill>
                  <a:srgbClr val="0070C0"/>
                </a:solidFill>
              </a:rPr>
              <a:t> وكفر هو بغياً وحسداً</a:t>
            </a:r>
            <a:r>
              <a:rPr lang="ar-SA" b="1" dirty="0" smtClean="0">
                <a:solidFill>
                  <a:srgbClr val="0070C0"/>
                </a:solidFill>
              </a:rPr>
              <a:t>.</a:t>
            </a:r>
          </a:p>
          <a:p>
            <a:pPr>
              <a:buNone/>
            </a:pPr>
            <a:endParaRPr lang="ar-SA"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smtClean="0"/>
              <a:t>ومن ذلك ما روي في قصة إسلام سلمان الفارسي رضي الله عنه: أن راهب النصارى في </a:t>
            </a:r>
            <a:r>
              <a:rPr lang="ar-SA" dirty="0" err="1" smtClean="0"/>
              <a:t>عمّورية</a:t>
            </a:r>
            <a:r>
              <a:rPr lang="ar-SA" dirty="0" smtClean="0"/>
              <a:t> عندما حضرته الوفاة طلب منه سلمان أن يوصيه فقال الراهب:“</a:t>
            </a:r>
            <a:r>
              <a:rPr lang="ar-SA" b="1" dirty="0" smtClean="0"/>
              <a:t>أي بني قدْ </a:t>
            </a:r>
            <a:r>
              <a:rPr lang="ar-SA" b="1" dirty="0"/>
              <a:t>أَظَلَّكَ زَمَانُ </a:t>
            </a:r>
            <a:r>
              <a:rPr lang="ar-SA" b="1" dirty="0" err="1"/>
              <a:t>نَبِيٍّ </a:t>
            </a:r>
            <a:r>
              <a:rPr lang="ar-SA" b="1" dirty="0"/>
              <a:t>، هُوَ مَبْعُوثٌ بِدِينِ </a:t>
            </a:r>
            <a:r>
              <a:rPr lang="ar-SA" b="1" dirty="0" err="1"/>
              <a:t>إِبْرَاهِيمَ </a:t>
            </a:r>
            <a:r>
              <a:rPr lang="ar-SA" b="1" dirty="0"/>
              <a:t>، يَخْرُجُ بِأَرْضِ الْعَرَبِ مُهَاجِرًا إِلَى أَرْضٍ بَيْنَ </a:t>
            </a:r>
            <a:r>
              <a:rPr lang="ar-SA" b="1" dirty="0" err="1"/>
              <a:t>حَرَّتَيْنِ </a:t>
            </a:r>
            <a:r>
              <a:rPr lang="ar-SA" sz="2800" dirty="0"/>
              <a:t>( </a:t>
            </a:r>
            <a:r>
              <a:rPr lang="ar-SA" sz="2800" dirty="0" err="1"/>
              <a:t>الحرة </a:t>
            </a:r>
            <a:r>
              <a:rPr lang="ar-SA" sz="2800" dirty="0"/>
              <a:t>: الأرض ذات الحجارة </a:t>
            </a:r>
            <a:r>
              <a:rPr lang="ar-SA" sz="2800" dirty="0" err="1"/>
              <a:t>السود ) </a:t>
            </a:r>
            <a:r>
              <a:rPr lang="ar-SA" b="1" dirty="0"/>
              <a:t>، بَيْنَهُمَا </a:t>
            </a:r>
            <a:r>
              <a:rPr lang="ar-SA" b="1" dirty="0" err="1"/>
              <a:t>نَخْلٌ </a:t>
            </a:r>
            <a:r>
              <a:rPr lang="ar-SA" b="1" dirty="0"/>
              <a:t>، </a:t>
            </a:r>
            <a:r>
              <a:rPr lang="ar-SA" b="1" dirty="0" err="1"/>
              <a:t>بِهِ</a:t>
            </a:r>
            <a:r>
              <a:rPr lang="ar-SA" b="1" dirty="0"/>
              <a:t> عَلامَاتٌ لا </a:t>
            </a:r>
            <a:r>
              <a:rPr lang="ar-SA" b="1" dirty="0" err="1"/>
              <a:t>تَخْفَى </a:t>
            </a:r>
            <a:r>
              <a:rPr lang="ar-SA" b="1" dirty="0"/>
              <a:t>: يَأْكُلُ الْهَدِيَّةَ وَلا يَأْكُلُ </a:t>
            </a:r>
            <a:r>
              <a:rPr lang="ar-SA" b="1" dirty="0" err="1"/>
              <a:t>الصَّدَقَةَ </a:t>
            </a:r>
            <a:r>
              <a:rPr lang="ar-SA" b="1" dirty="0"/>
              <a:t>، بَيْنَ كَتِفَيْهِ خَاتَمُ </a:t>
            </a:r>
            <a:r>
              <a:rPr lang="ar-SA" b="1" dirty="0" err="1"/>
              <a:t>النُّبُوَّةِ </a:t>
            </a:r>
            <a:r>
              <a:rPr lang="ar-SA" b="1" dirty="0"/>
              <a:t>، فَإِنْ استَطَعْتَ أَنْ تَلْحَقَ بِتِلْكَ الْبِلادِ </a:t>
            </a:r>
            <a:r>
              <a:rPr lang="ar-SA" b="1" dirty="0" err="1"/>
              <a:t>فَافْعَلْ </a:t>
            </a:r>
            <a:r>
              <a:rPr lang="ar-SA" b="1" dirty="0" err="1" smtClean="0"/>
              <a:t>..“</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ثانيا: </a:t>
            </a:r>
            <a:r>
              <a:rPr lang="ar-SA" b="1" dirty="0" smtClean="0">
                <a:solidFill>
                  <a:srgbClr val="FF0000"/>
                </a:solidFill>
              </a:rPr>
              <a:t>من الأحداث العظام </a:t>
            </a:r>
            <a:br>
              <a:rPr lang="ar-SA" b="1" dirty="0" smtClean="0">
                <a:solidFill>
                  <a:srgbClr val="FF0000"/>
                </a:solidFill>
              </a:rPr>
            </a:br>
            <a:r>
              <a:rPr lang="ar-SA" b="1" dirty="0" smtClean="0">
                <a:solidFill>
                  <a:srgbClr val="FF0000"/>
                </a:solidFill>
              </a:rPr>
              <a:t>التي سبقت ميلاده </a:t>
            </a:r>
            <a:r>
              <a:rPr lang="ar-SA" sz="2200" b="1" dirty="0" smtClean="0">
                <a:solidFill>
                  <a:srgbClr val="FF0000"/>
                </a:solidFill>
              </a:rPr>
              <a:t>صلى الله عليه وسلم</a:t>
            </a:r>
            <a:endParaRPr lang="ar-SA" b="1" dirty="0">
              <a:solidFill>
                <a:srgbClr val="FF0000"/>
              </a:solidFill>
            </a:endParaRPr>
          </a:p>
        </p:txBody>
      </p:sp>
      <p:sp>
        <p:nvSpPr>
          <p:cNvPr id="3" name="عنصر نائب للمحتوى 2"/>
          <p:cNvSpPr>
            <a:spLocks noGrp="1"/>
          </p:cNvSpPr>
          <p:nvPr>
            <p:ph idx="1"/>
          </p:nvPr>
        </p:nvSpPr>
        <p:spPr>
          <a:xfrm>
            <a:off x="457200" y="1600200"/>
            <a:ext cx="8363272" cy="4853136"/>
          </a:xfrm>
          <a:ln>
            <a:solidFill>
              <a:schemeClr val="accent1"/>
            </a:solidFill>
          </a:ln>
        </p:spPr>
        <p:txBody>
          <a:bodyPr>
            <a:normAutofit fontScale="70000" lnSpcReduction="20000"/>
          </a:bodyPr>
          <a:lstStyle/>
          <a:p>
            <a:pPr>
              <a:buNone/>
            </a:pPr>
            <a:r>
              <a:rPr lang="ar-SA" dirty="0" smtClean="0"/>
              <a:t>        </a:t>
            </a:r>
            <a:r>
              <a:rPr lang="ar-SA" sz="3800" b="1" dirty="0" smtClean="0">
                <a:solidFill>
                  <a:srgbClr val="0070C0"/>
                </a:solidFill>
              </a:rPr>
              <a:t>حادثة الفيل: </a:t>
            </a:r>
            <a:r>
              <a:rPr lang="ar-SA" sz="3600" dirty="0"/>
              <a:t>ذكرت كُتب السيرة أن أبرهة الحبشي كان نائباً للنجاشي على </a:t>
            </a:r>
            <a:r>
              <a:rPr lang="ar-SA" sz="3600" dirty="0" smtClean="0"/>
              <a:t>اليمن، فرأى العرب </a:t>
            </a:r>
            <a:r>
              <a:rPr lang="ar-SA" sz="3600" dirty="0"/>
              <a:t>يحجون إلى الكعبة ويعظمونها، فلم يرق له ذلك، وأراد أن يصرف الناس </a:t>
            </a:r>
            <a:r>
              <a:rPr lang="ar-SA" sz="3600" dirty="0" err="1"/>
              <a:t>عنها</a:t>
            </a:r>
            <a:r>
              <a:rPr lang="ar-SA" sz="3600" dirty="0" err="1" smtClean="0"/>
              <a:t>،</a:t>
            </a:r>
            <a:r>
              <a:rPr lang="ar-SA" sz="3600" dirty="0" smtClean="0"/>
              <a:t> </a:t>
            </a:r>
          </a:p>
          <a:p>
            <a:pPr>
              <a:buNone/>
            </a:pPr>
            <a:r>
              <a:rPr lang="ar-SA" sz="3600" b="1" dirty="0"/>
              <a:t> </a:t>
            </a:r>
            <a:r>
              <a:rPr lang="ar-SA" sz="3600" b="1" dirty="0" smtClean="0"/>
              <a:t>    </a:t>
            </a:r>
            <a:r>
              <a:rPr lang="ar-SA" sz="3800" b="1" dirty="0" smtClean="0"/>
              <a:t>فبني </a:t>
            </a:r>
            <a:r>
              <a:rPr lang="ar-SA" sz="3800" b="1" dirty="0"/>
              <a:t>كنيسة كبيرة بصنعاء  ليحج الناس إليها بدلاً من الكعبة، فلما سمع بذلك رجل من بني كنانة دخل الكنيسة ليلاً، فبال وتغوط فيها، فلما علم أبرهة بذلك سأل عن الفاعل، فقيل له: صنع هذا رجل من العرب من أهل البيت الذي تحج العرب إليه </a:t>
            </a:r>
            <a:r>
              <a:rPr lang="ar-SA" sz="3800" b="1" dirty="0" smtClean="0"/>
              <a:t>بمكة، فغضب</a:t>
            </a:r>
            <a:r>
              <a:rPr lang="ar-SA" sz="3800" b="1" dirty="0"/>
              <a:t> أبرهة وحلف أن يذهب إلى مكة ليهدمها، فجهَّز جيشاً كبيرا، وأنطلق قاصداً البيت العتيق يريد هدمه، وكان من جملة دوابهم التي يركبون عليها الفيل- الذي لا تعرفه العرب بأرضها- فأصاب العرب خوفٌ شديد،ٌ ولم </a:t>
            </a:r>
            <a:r>
              <a:rPr lang="ar-SA" sz="3800" b="1" dirty="0" smtClean="0"/>
              <a:t>يجد أبرهة</a:t>
            </a:r>
            <a:r>
              <a:rPr lang="ar-SA" sz="3800" b="1" dirty="0"/>
              <a:t> في طريقه إلا مقاومة يسيرة من بعض القبائل العربية التي تعظم البيت، </a:t>
            </a:r>
            <a:r>
              <a:rPr lang="ar-SA" sz="3800" b="1" dirty="0" smtClean="0"/>
              <a:t>ولما شارف مكة قام عبد المطلب ومعه نفر من قريش فأخذوا بحلقة باب الكعبة يدعون الله </a:t>
            </a:r>
            <a:r>
              <a:rPr lang="ar-SA" sz="3800" b="1" dirty="0" err="1" smtClean="0"/>
              <a:t>ويستنصرونه..</a:t>
            </a:r>
            <a:endParaRPr lang="ar-SA" b="1"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b="1" dirty="0" smtClean="0"/>
              <a:t>فلما أصبح أبرهة عبأ جيشه، وهيأَ فيله لدخول </a:t>
            </a:r>
            <a:r>
              <a:rPr lang="ar-SA" b="1" dirty="0" err="1" smtClean="0"/>
              <a:t>مكة </a:t>
            </a:r>
            <a:r>
              <a:rPr lang="ar-SA" b="1" dirty="0" smtClean="0"/>
              <a:t>، فلما كان في وادي </a:t>
            </a:r>
            <a:r>
              <a:rPr lang="ar-SA" b="1" dirty="0" err="1" smtClean="0"/>
              <a:t>محسر</a:t>
            </a:r>
            <a:r>
              <a:rPr lang="ar-SA" b="1" dirty="0" smtClean="0"/>
              <a:t>-بين مزدلفة ومنى- برك الفيل، وامتنع عن التقدم نحو مكة، وكانوا إذا وجهوه إلى الجنوب أو الشمال أو الشرق انقاد لذلك، وإذا وجهوه للكعبة برك وامتنع، وبينما هم على هذه الحال، إذ أرسل الله عليهم طيراً </a:t>
            </a:r>
            <a:r>
              <a:rPr lang="ar-SA" b="1" dirty="0" err="1" smtClean="0"/>
              <a:t>أبابيل </a:t>
            </a:r>
            <a:r>
              <a:rPr lang="ar-SA" b="1" dirty="0" smtClean="0"/>
              <a:t>-ومعنى أبابيل يتبع بعضها بعضاً-ترميهم بحجارة من سجيل، لا تصيب منهم أحداً إلا هلك.</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i="1" dirty="0" smtClean="0">
                <a:solidFill>
                  <a:schemeClr val="hlink"/>
                </a:solidFill>
                <a:cs typeface="Andalus" pitchFamily="18" charset="-78"/>
              </a:rPr>
              <a:t>1-نسبه صلى الله عليه </a:t>
            </a:r>
            <a:r>
              <a:rPr lang="ar-SA" sz="6000" b="1" i="1" dirty="0" err="1" smtClean="0">
                <a:solidFill>
                  <a:schemeClr val="hlink"/>
                </a:solidFill>
                <a:cs typeface="Andalus" pitchFamily="18" charset="-78"/>
              </a:rPr>
              <a:t>وسلم</a:t>
            </a:r>
            <a:r>
              <a:rPr lang="ar-SA" sz="6000" b="1" i="1" dirty="0" err="1" smtClean="0">
                <a:solidFill>
                  <a:schemeClr val="hlink"/>
                </a:solidFill>
              </a:rPr>
              <a:t> :</a:t>
            </a:r>
            <a:r>
              <a:rPr lang="ar-SA" sz="6000" b="1" i="1" dirty="0" smtClean="0"/>
              <a:t> </a:t>
            </a:r>
            <a:r>
              <a:rPr lang="ar-SA" dirty="0" smtClean="0"/>
              <a:t/>
            </a:r>
            <a:br>
              <a:rPr lang="ar-SA" dirty="0" smtClean="0"/>
            </a:br>
            <a:endParaRPr lang="ar-SA" dirty="0"/>
          </a:p>
        </p:txBody>
      </p:sp>
      <p:sp>
        <p:nvSpPr>
          <p:cNvPr id="3" name="عنصر نائب للمحتوى 2"/>
          <p:cNvSpPr>
            <a:spLocks noGrp="1"/>
          </p:cNvSpPr>
          <p:nvPr>
            <p:ph idx="1"/>
          </p:nvPr>
        </p:nvSpPr>
        <p:spPr>
          <a:xfrm>
            <a:off x="395536" y="1196752"/>
            <a:ext cx="8352928" cy="4929411"/>
          </a:xfrm>
        </p:spPr>
        <p:txBody>
          <a:bodyPr>
            <a:noAutofit/>
          </a:bodyPr>
          <a:lstStyle/>
          <a:p>
            <a:pPr>
              <a:buNone/>
            </a:pPr>
            <a:r>
              <a:rPr lang="ar-SA" sz="4000" b="1" i="1" dirty="0" smtClean="0">
                <a:solidFill>
                  <a:schemeClr val="tx2">
                    <a:lumMod val="60000"/>
                    <a:lumOff val="40000"/>
                  </a:schemeClr>
                </a:solidFill>
                <a:latin typeface="Verdana" pitchFamily="34" charset="0"/>
                <a:cs typeface="Arabic Transparent" pitchFamily="2" charset="0"/>
              </a:rPr>
              <a:t>  هو أبو القاسم محمد بن عبد الله بن عبد المطلب ابن هاشم بن عبد مناف بن قصي بن كلاب بن مرة بن كعب بن </a:t>
            </a:r>
            <a:r>
              <a:rPr lang="ar-SA" sz="4000" b="1" i="1" dirty="0" err="1" smtClean="0">
                <a:solidFill>
                  <a:schemeClr val="tx2">
                    <a:lumMod val="60000"/>
                    <a:lumOff val="40000"/>
                  </a:schemeClr>
                </a:solidFill>
                <a:latin typeface="Verdana" pitchFamily="34" charset="0"/>
                <a:cs typeface="Arabic Transparent" pitchFamily="2" charset="0"/>
              </a:rPr>
              <a:t>لؤي</a:t>
            </a:r>
            <a:r>
              <a:rPr lang="ar-SA" sz="4000" b="1" i="1" dirty="0" smtClean="0">
                <a:solidFill>
                  <a:schemeClr val="tx2">
                    <a:lumMod val="60000"/>
                    <a:lumOff val="40000"/>
                  </a:schemeClr>
                </a:solidFill>
                <a:latin typeface="Verdana" pitchFamily="34" charset="0"/>
                <a:cs typeface="Arabic Transparent" pitchFamily="2" charset="0"/>
              </a:rPr>
              <a:t> بن غالب بن فهر بن مالك ابن النضر بن كنانة بن </a:t>
            </a:r>
            <a:r>
              <a:rPr lang="ar-SA" sz="4000" b="1" i="1" dirty="0" err="1" smtClean="0">
                <a:solidFill>
                  <a:schemeClr val="tx2">
                    <a:lumMod val="60000"/>
                    <a:lumOff val="40000"/>
                  </a:schemeClr>
                </a:solidFill>
                <a:latin typeface="Verdana" pitchFamily="34" charset="0"/>
                <a:cs typeface="Arabic Transparent" pitchFamily="2" charset="0"/>
              </a:rPr>
              <a:t>خزيمة</a:t>
            </a:r>
            <a:r>
              <a:rPr lang="ar-SA" sz="4000" b="1" i="1" dirty="0" smtClean="0">
                <a:solidFill>
                  <a:schemeClr val="tx2">
                    <a:lumMod val="60000"/>
                    <a:lumOff val="40000"/>
                  </a:schemeClr>
                </a:solidFill>
                <a:latin typeface="Verdana" pitchFamily="34" charset="0"/>
                <a:cs typeface="Arabic Transparent" pitchFamily="2" charset="0"/>
              </a:rPr>
              <a:t> بن مُدْرِكة بن إلياس بن مضر بن نزار بن معد بن </a:t>
            </a:r>
            <a:r>
              <a:rPr lang="ar-SA" sz="4000" b="1" i="1" dirty="0" err="1" smtClean="0">
                <a:solidFill>
                  <a:schemeClr val="tx2">
                    <a:lumMod val="60000"/>
                    <a:lumOff val="40000"/>
                  </a:schemeClr>
                </a:solidFill>
                <a:latin typeface="Verdana" pitchFamily="34" charset="0"/>
                <a:cs typeface="Arabic Transparent" pitchFamily="2" charset="0"/>
              </a:rPr>
              <a:t>عدنان.</a:t>
            </a:r>
            <a:r>
              <a:rPr lang="ar-SA" sz="4000" b="1" i="1" dirty="0" smtClean="0">
                <a:solidFill>
                  <a:schemeClr val="tx2">
                    <a:lumMod val="60000"/>
                    <a:lumOff val="40000"/>
                  </a:schemeClr>
                </a:solidFill>
                <a:latin typeface="Verdana" pitchFamily="34" charset="0"/>
                <a:cs typeface="Arabic Transparent" pitchFamily="2" charset="0"/>
              </a:rPr>
              <a:t> هذا هو المتفق عليه في نسبه </a:t>
            </a:r>
            <a:r>
              <a:rPr lang="ar-SA" i="1" dirty="0" smtClean="0">
                <a:solidFill>
                  <a:schemeClr val="tx2">
                    <a:lumMod val="60000"/>
                    <a:lumOff val="40000"/>
                  </a:schemeClr>
                </a:solidFill>
                <a:latin typeface="Verdana" pitchFamily="34" charset="0"/>
                <a:cs typeface="Arabic Transparent" pitchFamily="2" charset="0"/>
              </a:rPr>
              <a:t>صلى الله عليه وسلم </a:t>
            </a:r>
            <a:r>
              <a:rPr lang="ar-SA" sz="4000" b="1" i="1" dirty="0" smtClean="0">
                <a:solidFill>
                  <a:schemeClr val="tx2">
                    <a:lumMod val="60000"/>
                    <a:lumOff val="40000"/>
                  </a:schemeClr>
                </a:solidFill>
                <a:latin typeface="Verdana" pitchFamily="34" charset="0"/>
                <a:cs typeface="Arabic Transparent" pitchFamily="2" charset="0"/>
              </a:rPr>
              <a:t>واتفقوا أيضاً أن عدنان من ولد إسماعيل </a:t>
            </a:r>
            <a:r>
              <a:rPr lang="ar-SA" sz="2400" i="1" dirty="0" smtClean="0">
                <a:solidFill>
                  <a:schemeClr val="tx2">
                    <a:lumMod val="60000"/>
                    <a:lumOff val="40000"/>
                  </a:schemeClr>
                </a:solidFill>
                <a:latin typeface="Verdana" pitchFamily="34" charset="0"/>
                <a:cs typeface="Arabic Transparent" pitchFamily="2" charset="0"/>
              </a:rPr>
              <a:t>عليه السلام.</a:t>
            </a:r>
            <a:endParaRPr lang="ar-SA" sz="4000" i="1" dirty="0">
              <a:solidFill>
                <a:schemeClr val="tx2">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2339975" y="2205038"/>
            <a:ext cx="5937250" cy="3937000"/>
          </a:xfrm>
          <a:prstGeom prst="rect">
            <a:avLst/>
          </a:prstGeom>
          <a:noFill/>
          <a:ln w="9525">
            <a:noFill/>
            <a:miter lim="800000"/>
            <a:headEnd/>
            <a:tailEnd/>
          </a:ln>
          <a:effectLst/>
        </p:spPr>
        <p:txBody>
          <a:bodyPr anchor="ctr">
            <a:spAutoFit/>
          </a:bodyPr>
          <a:lstStyle/>
          <a:p>
            <a:r>
              <a:rPr lang="ar-SA" sz="3600">
                <a:solidFill>
                  <a:srgbClr val="E25B00"/>
                </a:solidFill>
                <a:latin typeface="Verdana" pitchFamily="34" charset="0"/>
              </a:rPr>
              <a:t>والد النبي صلى الله عليه وسلم : هو عبد الله وقد توفي ورسول الله صلى الله عليه وسلم جنين في بطن أمه.</a:t>
            </a:r>
            <a:br>
              <a:rPr lang="ar-SA" sz="3600">
                <a:solidFill>
                  <a:srgbClr val="E25B00"/>
                </a:solidFill>
                <a:latin typeface="Verdana" pitchFamily="34" charset="0"/>
              </a:rPr>
            </a:br>
            <a:r>
              <a:rPr lang="ar-SA" sz="3600">
                <a:solidFill>
                  <a:srgbClr val="E25B00"/>
                </a:solidFill>
                <a:latin typeface="Verdana" pitchFamily="34" charset="0"/>
              </a:rPr>
              <a:t>أمّ النبي صلى الله عليه وسلم هي: آمنة بنت وهب القرشية؛ وقد توفيت ورسول الله صلى الله عليه وسلم له من العمر ست سنوات.</a:t>
            </a:r>
            <a:r>
              <a:rPr lang="en-US" sz="3600">
                <a:solidFill>
                  <a:srgbClr val="E25B00"/>
                </a:solidFill>
                <a:latin typeface="Verdana" pitchFamily="34" charset="0"/>
              </a:rPr>
              <a:t> </a:t>
            </a:r>
          </a:p>
        </p:txBody>
      </p:sp>
      <p:sp>
        <p:nvSpPr>
          <p:cNvPr id="50180" name="Rectangle 4"/>
          <p:cNvSpPr>
            <a:spLocks noGrp="1" noChangeArrowheads="1"/>
          </p:cNvSpPr>
          <p:nvPr>
            <p:ph/>
          </p:nvPr>
        </p:nvSpPr>
        <p:spPr>
          <a:xfrm>
            <a:off x="457200" y="1124745"/>
            <a:ext cx="8229600" cy="5006180"/>
          </a:xfrm>
        </p:spPr>
        <p:txBody>
          <a:bodyPr/>
          <a:lstStyle/>
          <a:p>
            <a:pPr algn="ctr"/>
            <a:endParaRPr lang="en-US" dirty="0"/>
          </a:p>
        </p:txBody>
      </p:sp>
    </p:spTree>
  </p:cSld>
  <p:clrMapOvr>
    <a:masterClrMapping/>
  </p:clrMapOvr>
  <p:transition advClick="0" advTm="31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wd">
                                    <p:tmPct val="20000"/>
                                  </p:iterate>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down)">
                                      <p:cBhvr>
                                        <p:cTn id="7" dur="580">
                                          <p:stCondLst>
                                            <p:cond delay="0"/>
                                          </p:stCondLst>
                                        </p:cTn>
                                        <p:tgtEl>
                                          <p:spTgt spid="50179">
                                            <p:txEl>
                                              <p:pRg st="0" end="0"/>
                                            </p:txEl>
                                          </p:spTgt>
                                        </p:tgtEl>
                                      </p:cBhvr>
                                    </p:animEffect>
                                    <p:anim calcmode="lin" valueType="num">
                                      <p:cBhvr>
                                        <p:cTn id="8" dur="1822" tmFilter="0,0; 0.14,0.36; 0.43,0.73; 0.71,0.91; 1.0,1.0">
                                          <p:stCondLst>
                                            <p:cond delay="0"/>
                                          </p:stCondLst>
                                        </p:cTn>
                                        <p:tgtEl>
                                          <p:spTgt spid="5017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017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017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017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017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0179">
                                            <p:txEl>
                                              <p:pRg st="0" end="0"/>
                                            </p:txEl>
                                          </p:spTgt>
                                        </p:tgtEl>
                                      </p:cBhvr>
                                      <p:to x="100000" y="60000"/>
                                    </p:animScale>
                                    <p:animScale>
                                      <p:cBhvr>
                                        <p:cTn id="14" dur="166" decel="50000">
                                          <p:stCondLst>
                                            <p:cond delay="676"/>
                                          </p:stCondLst>
                                        </p:cTn>
                                        <p:tgtEl>
                                          <p:spTgt spid="50179">
                                            <p:txEl>
                                              <p:pRg st="0" end="0"/>
                                            </p:txEl>
                                          </p:spTgt>
                                        </p:tgtEl>
                                      </p:cBhvr>
                                      <p:to x="100000" y="100000"/>
                                    </p:animScale>
                                    <p:animScale>
                                      <p:cBhvr>
                                        <p:cTn id="15" dur="26">
                                          <p:stCondLst>
                                            <p:cond delay="1312"/>
                                          </p:stCondLst>
                                        </p:cTn>
                                        <p:tgtEl>
                                          <p:spTgt spid="50179">
                                            <p:txEl>
                                              <p:pRg st="0" end="0"/>
                                            </p:txEl>
                                          </p:spTgt>
                                        </p:tgtEl>
                                      </p:cBhvr>
                                      <p:to x="100000" y="80000"/>
                                    </p:animScale>
                                    <p:animScale>
                                      <p:cBhvr>
                                        <p:cTn id="16" dur="166" decel="50000">
                                          <p:stCondLst>
                                            <p:cond delay="1338"/>
                                          </p:stCondLst>
                                        </p:cTn>
                                        <p:tgtEl>
                                          <p:spTgt spid="50179">
                                            <p:txEl>
                                              <p:pRg st="0" end="0"/>
                                            </p:txEl>
                                          </p:spTgt>
                                        </p:tgtEl>
                                      </p:cBhvr>
                                      <p:to x="100000" y="100000"/>
                                    </p:animScale>
                                    <p:animScale>
                                      <p:cBhvr>
                                        <p:cTn id="17" dur="26">
                                          <p:stCondLst>
                                            <p:cond delay="1642"/>
                                          </p:stCondLst>
                                        </p:cTn>
                                        <p:tgtEl>
                                          <p:spTgt spid="50179">
                                            <p:txEl>
                                              <p:pRg st="0" end="0"/>
                                            </p:txEl>
                                          </p:spTgt>
                                        </p:tgtEl>
                                      </p:cBhvr>
                                      <p:to x="100000" y="90000"/>
                                    </p:animScale>
                                    <p:animScale>
                                      <p:cBhvr>
                                        <p:cTn id="18" dur="166" decel="50000">
                                          <p:stCondLst>
                                            <p:cond delay="1668"/>
                                          </p:stCondLst>
                                        </p:cTn>
                                        <p:tgtEl>
                                          <p:spTgt spid="50179">
                                            <p:txEl>
                                              <p:pRg st="0" end="0"/>
                                            </p:txEl>
                                          </p:spTgt>
                                        </p:tgtEl>
                                      </p:cBhvr>
                                      <p:to x="100000" y="100000"/>
                                    </p:animScale>
                                    <p:animScale>
                                      <p:cBhvr>
                                        <p:cTn id="19" dur="26">
                                          <p:stCondLst>
                                            <p:cond delay="1808"/>
                                          </p:stCondLst>
                                        </p:cTn>
                                        <p:tgtEl>
                                          <p:spTgt spid="50179">
                                            <p:txEl>
                                              <p:pRg st="0" end="0"/>
                                            </p:txEl>
                                          </p:spTgt>
                                        </p:tgtEl>
                                      </p:cBhvr>
                                      <p:to x="100000" y="95000"/>
                                    </p:animScale>
                                    <p:animScale>
                                      <p:cBhvr>
                                        <p:cTn id="20" dur="166" decel="50000">
                                          <p:stCondLst>
                                            <p:cond delay="1834"/>
                                          </p:stCondLst>
                                        </p:cTn>
                                        <p:tgtEl>
                                          <p:spTgt spid="50179">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b="1" dirty="0" smtClean="0">
                <a:latin typeface="Verdana" pitchFamily="34" charset="0"/>
                <a:cs typeface="Andalus" pitchFamily="18" charset="-78"/>
              </a:rPr>
              <a:t>2- ولادته</a:t>
            </a:r>
            <a:endParaRPr lang="ar-SA" sz="6000" b="1" dirty="0"/>
          </a:p>
        </p:txBody>
      </p:sp>
      <p:sp>
        <p:nvSpPr>
          <p:cNvPr id="3" name="عنصر نائب للمحتوى 2"/>
          <p:cNvSpPr>
            <a:spLocks noGrp="1"/>
          </p:cNvSpPr>
          <p:nvPr>
            <p:ph idx="1"/>
          </p:nvPr>
        </p:nvSpPr>
        <p:spPr/>
        <p:txBody>
          <a:bodyPr/>
          <a:lstStyle/>
          <a:p>
            <a:r>
              <a:rPr lang="ar-SA" dirty="0" smtClean="0">
                <a:latin typeface="Verdana" pitchFamily="34" charset="0"/>
                <a:cs typeface="Andalus" pitchFamily="18" charset="-78"/>
              </a:rPr>
              <a:t>ولد يوم </a:t>
            </a:r>
            <a:r>
              <a:rPr lang="ar-SA" dirty="0" err="1" smtClean="0">
                <a:latin typeface="Verdana" pitchFamily="34" charset="0"/>
                <a:cs typeface="Andalus" pitchFamily="18" charset="-78"/>
              </a:rPr>
              <a:t>الاثنين </a:t>
            </a:r>
            <a:r>
              <a:rPr lang="ar-SA" dirty="0" smtClean="0">
                <a:latin typeface="Verdana" pitchFamily="34" charset="0"/>
                <a:cs typeface="Andalus" pitchFamily="18" charset="-78"/>
              </a:rPr>
              <a:t>، من ربيع الأول في </a:t>
            </a:r>
            <a:r>
              <a:rPr lang="ar-SA" dirty="0" err="1" smtClean="0">
                <a:latin typeface="Verdana" pitchFamily="34" charset="0"/>
                <a:cs typeface="Andalus" pitchFamily="18" charset="-78"/>
              </a:rPr>
              <a:t>مكة .</a:t>
            </a:r>
            <a:r>
              <a:rPr lang="ar-SA" dirty="0" smtClean="0">
                <a:latin typeface="Verdana" pitchFamily="34" charset="0"/>
                <a:cs typeface="Andalus" pitchFamily="18" charset="-78"/>
              </a:rPr>
              <a:t/>
            </a:r>
            <a:br>
              <a:rPr lang="ar-SA" dirty="0" smtClean="0">
                <a:latin typeface="Verdana" pitchFamily="34" charset="0"/>
                <a:cs typeface="Andalus" pitchFamily="18" charset="-78"/>
              </a:rPr>
            </a:br>
            <a:r>
              <a:rPr lang="ar-SA" dirty="0" smtClean="0">
                <a:latin typeface="Verdana" pitchFamily="34" charset="0"/>
                <a:cs typeface="Andalus" pitchFamily="18" charset="-78"/>
              </a:rPr>
              <a:t>عن أبي قتادة رضي الله عنه أن رسول الله صلى الله عليه وسلم</a:t>
            </a:r>
          </a:p>
          <a:p>
            <a:r>
              <a:rPr lang="ar-SA" dirty="0" smtClean="0">
                <a:latin typeface="Verdana" pitchFamily="34" charset="0"/>
                <a:cs typeface="Andalus" pitchFamily="18" charset="-78"/>
              </a:rPr>
              <a:t> سئل عن صوم يوم الاثنين، فقال: ذاك يوم ولدت فيه) رواه </a:t>
            </a:r>
            <a:r>
              <a:rPr lang="ar-SA" dirty="0" err="1" smtClean="0">
                <a:latin typeface="Verdana" pitchFamily="34" charset="0"/>
                <a:cs typeface="Andalus" pitchFamily="18" charset="-78"/>
              </a:rPr>
              <a:t>مسلم .</a:t>
            </a:r>
            <a:r>
              <a:rPr lang="ar-SA" dirty="0" smtClean="0">
                <a:latin typeface="Verdana" pitchFamily="34" charset="0"/>
                <a:cs typeface="Andalus" pitchFamily="18" charset="-78"/>
              </a:rPr>
              <a:t> </a:t>
            </a:r>
            <a:br>
              <a:rPr lang="ar-SA" dirty="0" smtClean="0">
                <a:latin typeface="Verdana" pitchFamily="34" charset="0"/>
                <a:cs typeface="Andalus" pitchFamily="18" charset="-78"/>
              </a:rPr>
            </a:br>
            <a:r>
              <a:rPr lang="ar-SA" dirty="0" smtClean="0">
                <a:latin typeface="Verdana" pitchFamily="34" charset="0"/>
                <a:cs typeface="Andalus" pitchFamily="18" charset="-78"/>
              </a:rPr>
              <a:t>قال ابن </a:t>
            </a:r>
            <a:r>
              <a:rPr lang="ar-SA" dirty="0" err="1" smtClean="0">
                <a:latin typeface="Verdana" pitchFamily="34" charset="0"/>
                <a:cs typeface="Andalus" pitchFamily="18" charset="-78"/>
              </a:rPr>
              <a:t>القيم </a:t>
            </a:r>
            <a:r>
              <a:rPr lang="ar-SA" dirty="0" smtClean="0">
                <a:latin typeface="Verdana" pitchFamily="34" charset="0"/>
                <a:cs typeface="Andalus" pitchFamily="18" charset="-78"/>
              </a:rPr>
              <a:t>(لا خلاف أنه ولد صلى الله عليه وسلم</a:t>
            </a:r>
          </a:p>
          <a:p>
            <a:r>
              <a:rPr lang="ar-SA" dirty="0" smtClean="0">
                <a:latin typeface="Verdana" pitchFamily="34" charset="0"/>
                <a:cs typeface="Andalus" pitchFamily="18" charset="-78"/>
              </a:rPr>
              <a:t>بجوف مكة، وأن مولده كان عام الفيل</a:t>
            </a:r>
            <a:r>
              <a:rPr lang="ar-SA" dirty="0" err="1" smtClean="0">
                <a:latin typeface="Verdana" pitchFamily="34" charset="0"/>
                <a:cs typeface="Andalus" pitchFamily="18" charset="-78"/>
              </a:rPr>
              <a:t>).</a:t>
            </a:r>
            <a:endParaRPr lang="ar-SA" dirty="0" smtClean="0">
              <a:latin typeface="Verdana" pitchFamily="34" charset="0"/>
              <a:cs typeface="Andalus" pitchFamily="18" charset="-78"/>
            </a:endParaRPr>
          </a:p>
          <a:p>
            <a:r>
              <a:rPr lang="ar-SA" dirty="0" smtClean="0">
                <a:latin typeface="Verdana" pitchFamily="34" charset="0"/>
                <a:cs typeface="Andalus" pitchFamily="18" charset="-78"/>
              </a:rPr>
              <a:t>وأما يوم ولادته فالمشهور الثاني عشر </a:t>
            </a:r>
            <a:r>
              <a:rPr lang="ar-SA" sz="3600" dirty="0" smtClean="0">
                <a:latin typeface="Verdana" pitchFamily="34" charset="0"/>
                <a:cs typeface="Andalus" pitchFamily="18" charset="-78"/>
              </a:rPr>
              <a:t>ربيع الأول</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616</Words>
  <Application>Microsoft Office PowerPoint</Application>
  <PresentationFormat>عرض على الشاشة (3:4)‏</PresentationFormat>
  <Paragraphs>35</Paragraphs>
  <Slides>11</Slides>
  <Notes>1</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إرهاصات النبوة  ومولده صلى الله عليه وسلم</vt:lpstr>
      <vt:lpstr>الشريحة 2</vt:lpstr>
      <vt:lpstr>الشريحة 3</vt:lpstr>
      <vt:lpstr>الشريحة 4</vt:lpstr>
      <vt:lpstr>ثانيا: من الأحداث العظام  التي سبقت ميلاده صلى الله عليه وسلم</vt:lpstr>
      <vt:lpstr>الشريحة 6</vt:lpstr>
      <vt:lpstr>1-نسبه صلى الله عليه وسلم :  </vt:lpstr>
      <vt:lpstr>الشريحة 8</vt:lpstr>
      <vt:lpstr>2- ولادته</vt:lpstr>
      <vt:lpstr>3- رضاعه:</vt:lpstr>
      <vt:lpstr>4- حادثة شق الصدر: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إرهاصات النبوة  ومولده صلى الله عليه وسلم</dc:title>
  <dc:creator>good</dc:creator>
  <cp:lastModifiedBy>good</cp:lastModifiedBy>
  <cp:revision>1</cp:revision>
  <dcterms:created xsi:type="dcterms:W3CDTF">2016-02-09T19:59:28Z</dcterms:created>
  <dcterms:modified xsi:type="dcterms:W3CDTF">2016-02-09T22:34:40Z</dcterms:modified>
</cp:coreProperties>
</file>