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82" r:id="rId26"/>
    <p:sldId id="283" r:id="rId27"/>
    <p:sldId id="284" r:id="rId28"/>
    <p:sldId id="285" r:id="rId29"/>
    <p:sldId id="286" r:id="rId30"/>
    <p:sldId id="287" r:id="rId31"/>
    <p:sldId id="288" r:id="rId32"/>
    <p:sldId id="289" r:id="rId33"/>
    <p:sldId id="292" r:id="rId34"/>
    <p:sldId id="293" r:id="rId35"/>
    <p:sldId id="294" r:id="rId36"/>
    <p:sldId id="295" r:id="rId37"/>
    <p:sldId id="296" r:id="rId38"/>
    <p:sldId id="290" r:id="rId39"/>
    <p:sldId id="29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B138D-1FBC-4D0E-B2D8-19B98AF8EA00}" type="datetimeFigureOut">
              <a:rPr lang="en-US" smtClean="0"/>
              <a:pPr/>
              <a:t>9/7/2015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46C327-260F-4044-8934-8EBABDFC9BF9}" type="slidenum">
              <a:rPr lang="en-US" smtClean="0"/>
              <a:pPr/>
              <a:t>‹#›</a:t>
            </a:fld>
            <a:endParaRPr lang="en-US"/>
          </a:p>
        </p:txBody>
      </p:sp>
    </p:spTree>
    <p:extLst>
      <p:ext uri="{BB962C8B-B14F-4D97-AF65-F5344CB8AC3E}">
        <p14:creationId xmlns:p14="http://schemas.microsoft.com/office/powerpoint/2010/main" xmlns="" val="3472673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6C327-260F-4044-8934-8EBABDFC9BF9}" type="slidenum">
              <a:rPr lang="en-US" smtClean="0"/>
              <a:pPr/>
              <a:t>33</a:t>
            </a:fld>
            <a:endParaRPr lang="en-US"/>
          </a:p>
        </p:txBody>
      </p:sp>
    </p:spTree>
    <p:extLst>
      <p:ext uri="{BB962C8B-B14F-4D97-AF65-F5344CB8AC3E}">
        <p14:creationId xmlns:p14="http://schemas.microsoft.com/office/powerpoint/2010/main" xmlns="" val="3674631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6C327-260F-4044-8934-8EBABDFC9BF9}" type="slidenum">
              <a:rPr lang="en-US" smtClean="0"/>
              <a:pPr/>
              <a:t>36</a:t>
            </a:fld>
            <a:endParaRPr lang="en-US"/>
          </a:p>
        </p:txBody>
      </p:sp>
    </p:spTree>
    <p:extLst>
      <p:ext uri="{BB962C8B-B14F-4D97-AF65-F5344CB8AC3E}">
        <p14:creationId xmlns:p14="http://schemas.microsoft.com/office/powerpoint/2010/main" xmlns="" val="601196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6C327-260F-4044-8934-8EBABDFC9BF9}" type="slidenum">
              <a:rPr lang="en-US" smtClean="0"/>
              <a:pPr/>
              <a:t>39</a:t>
            </a:fld>
            <a:endParaRPr lang="en-US"/>
          </a:p>
        </p:txBody>
      </p:sp>
    </p:spTree>
    <p:extLst>
      <p:ext uri="{BB962C8B-B14F-4D97-AF65-F5344CB8AC3E}">
        <p14:creationId xmlns:p14="http://schemas.microsoft.com/office/powerpoint/2010/main" xmlns="" val="3298430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02DE9E-919C-4155-8526-804C8EA7532B}" type="datetimeFigureOut">
              <a:rPr lang="en-US" smtClean="0"/>
              <a:pPr/>
              <a:t>9/7/2015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0CE6E-8146-4682-9AD6-B09D954E1D05}" type="slidenum">
              <a:rPr lang="en-US" smtClean="0"/>
              <a:pPr/>
              <a:t>‹#›</a:t>
            </a:fld>
            <a:endParaRPr lang="en-US"/>
          </a:p>
        </p:txBody>
      </p:sp>
    </p:spTree>
    <p:extLst>
      <p:ext uri="{BB962C8B-B14F-4D97-AF65-F5344CB8AC3E}">
        <p14:creationId xmlns:p14="http://schemas.microsoft.com/office/powerpoint/2010/main" xmlns="" val="3481795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2DE9E-919C-4155-8526-804C8EA7532B}" type="datetimeFigureOut">
              <a:rPr lang="en-US" smtClean="0"/>
              <a:pPr/>
              <a:t>9/7/2015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0CE6E-8146-4682-9AD6-B09D954E1D05}" type="slidenum">
              <a:rPr lang="en-US" smtClean="0"/>
              <a:pPr/>
              <a:t>‹#›</a:t>
            </a:fld>
            <a:endParaRPr lang="en-US"/>
          </a:p>
        </p:txBody>
      </p:sp>
    </p:spTree>
    <p:extLst>
      <p:ext uri="{BB962C8B-B14F-4D97-AF65-F5344CB8AC3E}">
        <p14:creationId xmlns:p14="http://schemas.microsoft.com/office/powerpoint/2010/main" xmlns="" val="3185351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2DE9E-919C-4155-8526-804C8EA7532B}" type="datetimeFigureOut">
              <a:rPr lang="en-US" smtClean="0"/>
              <a:pPr/>
              <a:t>9/7/2015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0CE6E-8146-4682-9AD6-B09D954E1D05}" type="slidenum">
              <a:rPr lang="en-US" smtClean="0"/>
              <a:pPr/>
              <a:t>‹#›</a:t>
            </a:fld>
            <a:endParaRPr lang="en-US"/>
          </a:p>
        </p:txBody>
      </p:sp>
    </p:spTree>
    <p:extLst>
      <p:ext uri="{BB962C8B-B14F-4D97-AF65-F5344CB8AC3E}">
        <p14:creationId xmlns:p14="http://schemas.microsoft.com/office/powerpoint/2010/main" xmlns="" val="1872530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2DE9E-919C-4155-8526-804C8EA7532B}" type="datetimeFigureOut">
              <a:rPr lang="en-US" smtClean="0"/>
              <a:pPr/>
              <a:t>9/7/2015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0CE6E-8146-4682-9AD6-B09D954E1D05}" type="slidenum">
              <a:rPr lang="en-US" smtClean="0"/>
              <a:pPr/>
              <a:t>‹#›</a:t>
            </a:fld>
            <a:endParaRPr lang="en-US"/>
          </a:p>
        </p:txBody>
      </p:sp>
    </p:spTree>
    <p:extLst>
      <p:ext uri="{BB962C8B-B14F-4D97-AF65-F5344CB8AC3E}">
        <p14:creationId xmlns:p14="http://schemas.microsoft.com/office/powerpoint/2010/main" xmlns="" val="2903998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02DE9E-919C-4155-8526-804C8EA7532B}" type="datetimeFigureOut">
              <a:rPr lang="en-US" smtClean="0"/>
              <a:pPr/>
              <a:t>9/7/2015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0CE6E-8146-4682-9AD6-B09D954E1D05}" type="slidenum">
              <a:rPr lang="en-US" smtClean="0"/>
              <a:pPr/>
              <a:t>‹#›</a:t>
            </a:fld>
            <a:endParaRPr lang="en-US"/>
          </a:p>
        </p:txBody>
      </p:sp>
    </p:spTree>
    <p:extLst>
      <p:ext uri="{BB962C8B-B14F-4D97-AF65-F5344CB8AC3E}">
        <p14:creationId xmlns:p14="http://schemas.microsoft.com/office/powerpoint/2010/main" xmlns="" val="1570966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02DE9E-919C-4155-8526-804C8EA7532B}" type="datetimeFigureOut">
              <a:rPr lang="en-US" smtClean="0"/>
              <a:pPr/>
              <a:t>9/7/2015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E0CE6E-8146-4682-9AD6-B09D954E1D05}" type="slidenum">
              <a:rPr lang="en-US" smtClean="0"/>
              <a:pPr/>
              <a:t>‹#›</a:t>
            </a:fld>
            <a:endParaRPr lang="en-US"/>
          </a:p>
        </p:txBody>
      </p:sp>
    </p:spTree>
    <p:extLst>
      <p:ext uri="{BB962C8B-B14F-4D97-AF65-F5344CB8AC3E}">
        <p14:creationId xmlns:p14="http://schemas.microsoft.com/office/powerpoint/2010/main" xmlns="" val="1741518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02DE9E-919C-4155-8526-804C8EA7532B}" type="datetimeFigureOut">
              <a:rPr lang="en-US" smtClean="0"/>
              <a:pPr/>
              <a:t>9/7/2015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E0CE6E-8146-4682-9AD6-B09D954E1D05}" type="slidenum">
              <a:rPr lang="en-US" smtClean="0"/>
              <a:pPr/>
              <a:t>‹#›</a:t>
            </a:fld>
            <a:endParaRPr lang="en-US"/>
          </a:p>
        </p:txBody>
      </p:sp>
    </p:spTree>
    <p:extLst>
      <p:ext uri="{BB962C8B-B14F-4D97-AF65-F5344CB8AC3E}">
        <p14:creationId xmlns:p14="http://schemas.microsoft.com/office/powerpoint/2010/main" xmlns="" val="1551863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02DE9E-919C-4155-8526-804C8EA7532B}" type="datetimeFigureOut">
              <a:rPr lang="en-US" smtClean="0"/>
              <a:pPr/>
              <a:t>9/7/2015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E0CE6E-8146-4682-9AD6-B09D954E1D05}" type="slidenum">
              <a:rPr lang="en-US" smtClean="0"/>
              <a:pPr/>
              <a:t>‹#›</a:t>
            </a:fld>
            <a:endParaRPr lang="en-US"/>
          </a:p>
        </p:txBody>
      </p:sp>
    </p:spTree>
    <p:extLst>
      <p:ext uri="{BB962C8B-B14F-4D97-AF65-F5344CB8AC3E}">
        <p14:creationId xmlns:p14="http://schemas.microsoft.com/office/powerpoint/2010/main" xmlns="" val="222996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2DE9E-919C-4155-8526-804C8EA7532B}" type="datetimeFigureOut">
              <a:rPr lang="en-US" smtClean="0"/>
              <a:pPr/>
              <a:t>9/7/2015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E0CE6E-8146-4682-9AD6-B09D954E1D05}" type="slidenum">
              <a:rPr lang="en-US" smtClean="0"/>
              <a:pPr/>
              <a:t>‹#›</a:t>
            </a:fld>
            <a:endParaRPr lang="en-US"/>
          </a:p>
        </p:txBody>
      </p:sp>
    </p:spTree>
    <p:extLst>
      <p:ext uri="{BB962C8B-B14F-4D97-AF65-F5344CB8AC3E}">
        <p14:creationId xmlns:p14="http://schemas.microsoft.com/office/powerpoint/2010/main" xmlns="" val="1404674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02DE9E-919C-4155-8526-804C8EA7532B}" type="datetimeFigureOut">
              <a:rPr lang="en-US" smtClean="0"/>
              <a:pPr/>
              <a:t>9/7/2015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E0CE6E-8146-4682-9AD6-B09D954E1D05}" type="slidenum">
              <a:rPr lang="en-US" smtClean="0"/>
              <a:pPr/>
              <a:t>‹#›</a:t>
            </a:fld>
            <a:endParaRPr lang="en-US"/>
          </a:p>
        </p:txBody>
      </p:sp>
    </p:spTree>
    <p:extLst>
      <p:ext uri="{BB962C8B-B14F-4D97-AF65-F5344CB8AC3E}">
        <p14:creationId xmlns:p14="http://schemas.microsoft.com/office/powerpoint/2010/main" xmlns="" val="256715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02DE9E-919C-4155-8526-804C8EA7532B}" type="datetimeFigureOut">
              <a:rPr lang="en-US" smtClean="0"/>
              <a:pPr/>
              <a:t>9/7/2015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E0CE6E-8146-4682-9AD6-B09D954E1D05}" type="slidenum">
              <a:rPr lang="en-US" smtClean="0"/>
              <a:pPr/>
              <a:t>‹#›</a:t>
            </a:fld>
            <a:endParaRPr lang="en-US"/>
          </a:p>
        </p:txBody>
      </p:sp>
    </p:spTree>
    <p:extLst>
      <p:ext uri="{BB962C8B-B14F-4D97-AF65-F5344CB8AC3E}">
        <p14:creationId xmlns:p14="http://schemas.microsoft.com/office/powerpoint/2010/main" xmlns="" val="1411351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2DE9E-919C-4155-8526-804C8EA7532B}" type="datetimeFigureOut">
              <a:rPr lang="en-US" smtClean="0"/>
              <a:pPr/>
              <a:t>9/7/2015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E0CE6E-8146-4682-9AD6-B09D954E1D05}" type="slidenum">
              <a:rPr lang="en-US" smtClean="0"/>
              <a:pPr/>
              <a:t>‹#›</a:t>
            </a:fld>
            <a:endParaRPr lang="en-US"/>
          </a:p>
        </p:txBody>
      </p:sp>
    </p:spTree>
    <p:extLst>
      <p:ext uri="{BB962C8B-B14F-4D97-AF65-F5344CB8AC3E}">
        <p14:creationId xmlns:p14="http://schemas.microsoft.com/office/powerpoint/2010/main" xmlns="" val="3191524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0"/>
            <a:ext cx="7772400" cy="688975"/>
          </a:xfrm>
        </p:spPr>
        <p:txBody>
          <a:bodyPr>
            <a:normAutofit fontScale="90000"/>
          </a:bodyPr>
          <a:lstStyle/>
          <a:p>
            <a:r>
              <a:rPr lang="en-US" b="1" dirty="0" smtClean="0"/>
              <a:t>Advanced </a:t>
            </a:r>
            <a:r>
              <a:rPr lang="en-US" b="1" dirty="0"/>
              <a:t>Solid State </a:t>
            </a:r>
            <a:r>
              <a:rPr lang="en-US" b="1" dirty="0" smtClean="0"/>
              <a:t>Physics</a:t>
            </a:r>
            <a:endParaRPr lang="en-US" b="1" dirty="0"/>
          </a:p>
        </p:txBody>
      </p:sp>
      <p:sp>
        <p:nvSpPr>
          <p:cNvPr id="3" name="Subtitle 2"/>
          <p:cNvSpPr>
            <a:spLocks noGrp="1"/>
          </p:cNvSpPr>
          <p:nvPr>
            <p:ph type="subTitle" idx="1"/>
          </p:nvPr>
        </p:nvSpPr>
        <p:spPr>
          <a:xfrm>
            <a:off x="457200" y="1524000"/>
            <a:ext cx="8153400" cy="4876800"/>
          </a:xfrm>
        </p:spPr>
        <p:txBody>
          <a:bodyPr>
            <a:normAutofit lnSpcReduction="10000"/>
          </a:bodyPr>
          <a:lstStyle/>
          <a:p>
            <a:pPr algn="l"/>
            <a:r>
              <a:rPr lang="en-US" dirty="0">
                <a:solidFill>
                  <a:srgbClr val="0033CC"/>
                </a:solidFill>
                <a:latin typeface="+mj-lt"/>
              </a:rPr>
              <a:t>Syllabus of the </a:t>
            </a:r>
            <a:r>
              <a:rPr lang="en-US" dirty="0" err="1">
                <a:solidFill>
                  <a:srgbClr val="0033CC"/>
                </a:solidFill>
                <a:latin typeface="+mj-lt"/>
              </a:rPr>
              <a:t>Phys</a:t>
            </a:r>
            <a:r>
              <a:rPr lang="en-US" dirty="0">
                <a:solidFill>
                  <a:srgbClr val="0033CC"/>
                </a:solidFill>
                <a:latin typeface="+mj-lt"/>
              </a:rPr>
              <a:t> </a:t>
            </a:r>
            <a:r>
              <a:rPr lang="en-US" dirty="0" smtClean="0">
                <a:solidFill>
                  <a:srgbClr val="0033CC"/>
                </a:solidFill>
                <a:latin typeface="+mj-lt"/>
              </a:rPr>
              <a:t>672</a:t>
            </a:r>
          </a:p>
          <a:p>
            <a:pPr algn="l"/>
            <a:r>
              <a:rPr lang="en-US" dirty="0" smtClean="0">
                <a:solidFill>
                  <a:schemeClr val="tx1"/>
                </a:solidFill>
              </a:rPr>
              <a:t>Electron-electron </a:t>
            </a:r>
            <a:r>
              <a:rPr lang="en-US" dirty="0">
                <a:solidFill>
                  <a:schemeClr val="tx1"/>
                </a:solidFill>
              </a:rPr>
              <a:t>interactions, </a:t>
            </a:r>
            <a:endParaRPr lang="en-US" dirty="0" smtClean="0">
              <a:solidFill>
                <a:schemeClr val="tx1"/>
              </a:solidFill>
            </a:endParaRPr>
          </a:p>
          <a:p>
            <a:pPr algn="l"/>
            <a:r>
              <a:rPr lang="en-US" dirty="0" smtClean="0">
                <a:solidFill>
                  <a:schemeClr val="tx1"/>
                </a:solidFill>
              </a:rPr>
              <a:t>Electron-phonon </a:t>
            </a:r>
            <a:r>
              <a:rPr lang="en-US" dirty="0">
                <a:solidFill>
                  <a:schemeClr val="tx1"/>
                </a:solidFill>
              </a:rPr>
              <a:t>interactions, </a:t>
            </a:r>
            <a:endParaRPr lang="en-US" dirty="0" smtClean="0">
              <a:solidFill>
                <a:schemeClr val="tx1"/>
              </a:solidFill>
            </a:endParaRPr>
          </a:p>
          <a:p>
            <a:pPr algn="l"/>
            <a:r>
              <a:rPr lang="en-US" dirty="0" smtClean="0">
                <a:solidFill>
                  <a:srgbClr val="0033CC"/>
                </a:solidFill>
              </a:rPr>
              <a:t>Dielectric and Optical Properties</a:t>
            </a:r>
          </a:p>
          <a:p>
            <a:pPr algn="l"/>
            <a:r>
              <a:rPr lang="en-US" dirty="0" smtClean="0">
                <a:solidFill>
                  <a:schemeClr val="tx1"/>
                </a:solidFill>
              </a:rPr>
              <a:t>Magnetism </a:t>
            </a:r>
            <a:r>
              <a:rPr lang="en-US" dirty="0">
                <a:solidFill>
                  <a:schemeClr val="tx1"/>
                </a:solidFill>
              </a:rPr>
              <a:t>in </a:t>
            </a:r>
            <a:r>
              <a:rPr lang="en-US" dirty="0" smtClean="0">
                <a:solidFill>
                  <a:schemeClr val="tx1"/>
                </a:solidFill>
              </a:rPr>
              <a:t>solids: </a:t>
            </a:r>
            <a:r>
              <a:rPr lang="en-US" dirty="0">
                <a:solidFill>
                  <a:schemeClr val="tx1"/>
                </a:solidFill>
              </a:rPr>
              <a:t>Magnetic Properties, </a:t>
            </a:r>
            <a:r>
              <a:rPr lang="en-US" dirty="0" smtClean="0">
                <a:solidFill>
                  <a:schemeClr val="tx1"/>
                </a:solidFill>
              </a:rPr>
              <a:t>Diamagnetism and Para magnetism,  Magnetic Resonance,</a:t>
            </a:r>
          </a:p>
          <a:p>
            <a:pPr algn="l"/>
            <a:r>
              <a:rPr lang="en-US" dirty="0" smtClean="0">
                <a:solidFill>
                  <a:srgbClr val="0033CC"/>
                </a:solidFill>
              </a:rPr>
              <a:t>Superconductivity </a:t>
            </a:r>
            <a:r>
              <a:rPr lang="en-US" dirty="0">
                <a:solidFill>
                  <a:srgbClr val="0033CC"/>
                </a:solidFill>
              </a:rPr>
              <a:t>and  </a:t>
            </a:r>
            <a:r>
              <a:rPr lang="en-US" dirty="0" err="1">
                <a:solidFill>
                  <a:srgbClr val="0033CC"/>
                </a:solidFill>
              </a:rPr>
              <a:t>Ginzburg</a:t>
            </a:r>
            <a:r>
              <a:rPr lang="en-US" dirty="0">
                <a:solidFill>
                  <a:srgbClr val="0033CC"/>
                </a:solidFill>
              </a:rPr>
              <a:t>-Landau equations.</a:t>
            </a:r>
          </a:p>
          <a:p>
            <a:pPr algn="l"/>
            <a:endParaRPr lang="en-US" dirty="0">
              <a:latin typeface="+mj-lt"/>
            </a:endParaRPr>
          </a:p>
        </p:txBody>
      </p:sp>
    </p:spTree>
    <p:extLst>
      <p:ext uri="{BB962C8B-B14F-4D97-AF65-F5344CB8AC3E}">
        <p14:creationId xmlns:p14="http://schemas.microsoft.com/office/powerpoint/2010/main" xmlns="" val="1577290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457200" y="0"/>
            <a:ext cx="7772400" cy="990600"/>
          </a:xfrm>
        </p:spPr>
        <p:txBody>
          <a:bodyPr/>
          <a:lstStyle/>
          <a:p>
            <a:pPr eaLnBrk="1" hangingPunct="1"/>
            <a:endParaRPr lang="en-US" altLang="en-US" smtClean="0"/>
          </a:p>
        </p:txBody>
      </p:sp>
      <p:sp>
        <p:nvSpPr>
          <p:cNvPr id="3" name="Subtitle 2"/>
          <p:cNvSpPr>
            <a:spLocks noGrp="1"/>
          </p:cNvSpPr>
          <p:nvPr>
            <p:ph type="subTitle" idx="1"/>
          </p:nvPr>
        </p:nvSpPr>
        <p:spPr>
          <a:xfrm>
            <a:off x="1371600" y="1295400"/>
            <a:ext cx="6400800" cy="5181600"/>
          </a:xfrm>
        </p:spPr>
        <p:txBody>
          <a:bodyPr rtlCol="0">
            <a:normAutofit lnSpcReduction="10000"/>
          </a:bodyPr>
          <a:lstStyle/>
          <a:p>
            <a:pPr algn="just" eaLnBrk="1" fontAlgn="auto" hangingPunct="1">
              <a:spcAft>
                <a:spcPts val="0"/>
              </a:spcAft>
              <a:buFont typeface="Arial" pitchFamily="34" charset="0"/>
              <a:buNone/>
              <a:defRPr/>
            </a:pPr>
            <a:r>
              <a:rPr lang="en-US" dirty="0" smtClean="0">
                <a:solidFill>
                  <a:srgbClr val="0000FF"/>
                </a:solidFill>
                <a:latin typeface="Times New Roman" pitchFamily="18" charset="0"/>
                <a:cs typeface="Times New Roman" pitchFamily="18" charset="0"/>
              </a:rPr>
              <a:t>This equation has the simple solution:</a:t>
            </a:r>
          </a:p>
          <a:p>
            <a:pPr algn="just" eaLnBrk="1" fontAlgn="auto" hangingPunct="1">
              <a:spcAft>
                <a:spcPts val="0"/>
              </a:spcAft>
              <a:buFont typeface="Arial" pitchFamily="34" charset="0"/>
              <a:buNone/>
              <a:defRPr/>
            </a:pPr>
            <a:endParaRPr lang="en-US" dirty="0">
              <a:solidFill>
                <a:srgbClr val="0000FF"/>
              </a:solidFill>
              <a:latin typeface="Times New Roman" pitchFamily="18" charset="0"/>
              <a:cs typeface="Times New Roman" pitchFamily="18" charset="0"/>
            </a:endParaRPr>
          </a:p>
          <a:p>
            <a:pPr algn="just" eaLnBrk="1" fontAlgn="auto" hangingPunct="1">
              <a:spcAft>
                <a:spcPts val="0"/>
              </a:spcAft>
              <a:buFont typeface="Arial" pitchFamily="34" charset="0"/>
              <a:buNone/>
              <a:defRPr/>
            </a:pPr>
            <a:endParaRPr lang="en-US" dirty="0" smtClean="0">
              <a:solidFill>
                <a:srgbClr val="0000FF"/>
              </a:solidFill>
              <a:latin typeface="Times New Roman" pitchFamily="18" charset="0"/>
              <a:cs typeface="Times New Roman" pitchFamily="18" charset="0"/>
            </a:endParaRPr>
          </a:p>
          <a:p>
            <a:pPr algn="just" eaLnBrk="1" fontAlgn="auto" hangingPunct="1">
              <a:spcAft>
                <a:spcPts val="0"/>
              </a:spcAft>
              <a:buFont typeface="Arial" pitchFamily="34" charset="0"/>
              <a:buNone/>
              <a:defRPr/>
            </a:pPr>
            <a:r>
              <a:rPr lang="en-US" dirty="0" smtClean="0">
                <a:solidFill>
                  <a:srgbClr val="0000FF"/>
                </a:solidFill>
                <a:latin typeface="Times New Roman" pitchFamily="18" charset="0"/>
                <a:cs typeface="Times New Roman" pitchFamily="18" charset="0"/>
              </a:rPr>
              <a:t>where  </a:t>
            </a:r>
          </a:p>
          <a:p>
            <a:pPr algn="just" eaLnBrk="1" fontAlgn="auto" hangingPunct="1">
              <a:spcAft>
                <a:spcPts val="0"/>
              </a:spcAft>
              <a:buFont typeface="Arial" pitchFamily="34" charset="0"/>
              <a:buNone/>
              <a:defRPr/>
            </a:pPr>
            <a:endParaRPr lang="en-US" dirty="0" smtClean="0">
              <a:solidFill>
                <a:srgbClr val="0000FF"/>
              </a:solidFill>
              <a:latin typeface="Times New Roman" pitchFamily="18" charset="0"/>
              <a:cs typeface="Times New Roman" pitchFamily="18" charset="0"/>
            </a:endParaRPr>
          </a:p>
          <a:p>
            <a:pPr algn="just" eaLnBrk="1" fontAlgn="auto" hangingPunct="1">
              <a:spcAft>
                <a:spcPts val="0"/>
              </a:spcAft>
              <a:buFont typeface="Arial" pitchFamily="34" charset="0"/>
              <a:buNone/>
              <a:defRPr/>
            </a:pPr>
            <a:r>
              <a:rPr lang="en-US" dirty="0" smtClean="0">
                <a:solidFill>
                  <a:srgbClr val="0000FF"/>
                </a:solidFill>
                <a:latin typeface="Times New Roman" pitchFamily="18" charset="0"/>
                <a:cs typeface="Times New Roman" pitchFamily="18" charset="0"/>
              </a:rPr>
              <a:t>is the mobility.  Finally, if we have </a:t>
            </a:r>
            <a:r>
              <a:rPr lang="en-US" i="1" dirty="0" smtClean="0">
                <a:solidFill>
                  <a:srgbClr val="0000FF"/>
                </a:solidFill>
                <a:latin typeface="Times New Roman" pitchFamily="18" charset="0"/>
                <a:cs typeface="Times New Roman" pitchFamily="18" charset="0"/>
              </a:rPr>
              <a:t>n </a:t>
            </a:r>
            <a:r>
              <a:rPr lang="en-US" dirty="0" smtClean="0">
                <a:solidFill>
                  <a:srgbClr val="0000FF"/>
                </a:solidFill>
                <a:latin typeface="Times New Roman" pitchFamily="18" charset="0"/>
                <a:cs typeface="Times New Roman" pitchFamily="18" charset="0"/>
              </a:rPr>
              <a:t>charge carriers per unit volume, the net flux of charge carriers per unit time is given by</a:t>
            </a:r>
          </a:p>
          <a:p>
            <a:pPr algn="just" eaLnBrk="1" fontAlgn="auto" hangingPunct="1">
              <a:spcAft>
                <a:spcPts val="0"/>
              </a:spcAft>
              <a:buFont typeface="Arial" pitchFamily="34" charset="0"/>
              <a:buNone/>
              <a:defRPr/>
            </a:pPr>
            <a:r>
              <a:rPr lang="en-US" dirty="0" smtClean="0">
                <a:solidFill>
                  <a:srgbClr val="0000FF"/>
                </a:solidFill>
                <a:latin typeface="Times New Roman" pitchFamily="18" charset="0"/>
                <a:cs typeface="Times New Roman" pitchFamily="18" charset="0"/>
              </a:rPr>
              <a:t>  </a:t>
            </a:r>
          </a:p>
          <a:p>
            <a:pPr algn="just" eaLnBrk="1" fontAlgn="auto" hangingPunct="1">
              <a:spcAft>
                <a:spcPts val="0"/>
              </a:spcAft>
              <a:buFont typeface="Arial" pitchFamily="34" charset="0"/>
              <a:buNone/>
              <a:defRPr/>
            </a:pPr>
            <a:endParaRPr lang="en-US" dirty="0" smtClean="0">
              <a:solidFill>
                <a:srgbClr val="0000FF"/>
              </a:solidFill>
              <a:latin typeface="Times New Roman" pitchFamily="18" charset="0"/>
              <a:cs typeface="Times New Roman" pitchFamily="18" charset="0"/>
            </a:endParaRPr>
          </a:p>
          <a:p>
            <a:pPr algn="just" eaLnBrk="1" fontAlgn="auto" hangingPunct="1">
              <a:spcAft>
                <a:spcPts val="0"/>
              </a:spcAft>
              <a:buFont typeface="Arial" pitchFamily="34" charset="0"/>
              <a:buNone/>
              <a:defRPr/>
            </a:pPr>
            <a:endParaRPr lang="en-US" dirty="0"/>
          </a:p>
        </p:txBody>
      </p:sp>
      <p:pic>
        <p:nvPicPr>
          <p:cNvPr id="13316" name="Picture 3" descr="drude_equ_2.gif"/>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52600" y="1905000"/>
            <a:ext cx="517525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7" name="Picture 4" descr="drude_equ_3.g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19400" y="2971800"/>
            <a:ext cx="200025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8" name="Picture 5" descr="drude_equ_4.gif"/>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00400" y="5867400"/>
            <a:ext cx="1828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80949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457200"/>
          </a:xfrm>
        </p:spPr>
        <p:txBody>
          <a:bodyPr rtlCol="0">
            <a:normAutofit fontScale="90000"/>
          </a:bodyPr>
          <a:lstStyle/>
          <a:p>
            <a:pPr eaLnBrk="1" fontAlgn="auto" hangingPunct="1">
              <a:spcAft>
                <a:spcPts val="0"/>
              </a:spcAft>
              <a:defRPr/>
            </a:pPr>
            <a:r>
              <a:rPr lang="en-US" dirty="0" smtClean="0">
                <a:solidFill>
                  <a:srgbClr val="0000FF"/>
                </a:solidFill>
              </a:rPr>
              <a:t>continue</a:t>
            </a:r>
            <a:endParaRPr lang="en-US" dirty="0">
              <a:solidFill>
                <a:srgbClr val="0000FF"/>
              </a:solidFill>
            </a:endParaRPr>
          </a:p>
        </p:txBody>
      </p:sp>
      <p:sp>
        <p:nvSpPr>
          <p:cNvPr id="3" name="Subtitle 2"/>
          <p:cNvSpPr>
            <a:spLocks noGrp="1"/>
          </p:cNvSpPr>
          <p:nvPr>
            <p:ph type="subTitle" idx="1"/>
          </p:nvPr>
        </p:nvSpPr>
        <p:spPr>
          <a:xfrm>
            <a:off x="838200" y="457200"/>
            <a:ext cx="7543800" cy="6096000"/>
          </a:xfrm>
        </p:spPr>
        <p:txBody>
          <a:bodyPr rtlCol="0">
            <a:normAutofit lnSpcReduction="10000"/>
          </a:bodyPr>
          <a:lstStyle/>
          <a:p>
            <a:pPr algn="just" eaLnBrk="1" fontAlgn="auto" hangingPunct="1">
              <a:spcAft>
                <a:spcPts val="0"/>
              </a:spcAft>
              <a:buFont typeface="Arial" pitchFamily="34" charset="0"/>
              <a:buNone/>
              <a:defRPr/>
            </a:pPr>
            <a:r>
              <a:rPr lang="en-US" dirty="0" smtClean="0">
                <a:solidFill>
                  <a:srgbClr val="C00000"/>
                </a:solidFill>
                <a:latin typeface="Times New Roman" pitchFamily="18" charset="0"/>
                <a:cs typeface="Times New Roman" pitchFamily="18" charset="0"/>
              </a:rPr>
              <a:t>and the current density by </a:t>
            </a:r>
          </a:p>
          <a:p>
            <a:pPr algn="just" eaLnBrk="1" fontAlgn="auto" hangingPunct="1">
              <a:spcAft>
                <a:spcPts val="0"/>
              </a:spcAft>
              <a:buFont typeface="Arial" pitchFamily="34" charset="0"/>
              <a:buNone/>
              <a:defRPr/>
            </a:pPr>
            <a:endParaRPr lang="en-US" dirty="0">
              <a:solidFill>
                <a:srgbClr val="C00000"/>
              </a:solidFill>
            </a:endParaRPr>
          </a:p>
          <a:p>
            <a:pPr algn="just" eaLnBrk="1" fontAlgn="auto" hangingPunct="1">
              <a:spcAft>
                <a:spcPts val="0"/>
              </a:spcAft>
              <a:buFont typeface="Arial" pitchFamily="34" charset="0"/>
              <a:buNone/>
              <a:defRPr/>
            </a:pPr>
            <a:endParaRPr lang="en-US" dirty="0" smtClean="0">
              <a:solidFill>
                <a:srgbClr val="C00000"/>
              </a:solidFill>
            </a:endParaRPr>
          </a:p>
          <a:p>
            <a:pPr algn="just" eaLnBrk="1" fontAlgn="auto" hangingPunct="1">
              <a:spcAft>
                <a:spcPts val="0"/>
              </a:spcAft>
              <a:buFont typeface="Arial" pitchFamily="34" charset="0"/>
              <a:buNone/>
              <a:defRPr/>
            </a:pPr>
            <a:r>
              <a:rPr lang="en-US" dirty="0" smtClean="0">
                <a:solidFill>
                  <a:srgbClr val="C00000"/>
                </a:solidFill>
              </a:rPr>
              <a:t>Where</a:t>
            </a:r>
          </a:p>
          <a:p>
            <a:pPr algn="just" eaLnBrk="1" fontAlgn="auto" hangingPunct="1">
              <a:spcAft>
                <a:spcPts val="0"/>
              </a:spcAft>
              <a:buFont typeface="Arial" pitchFamily="34" charset="0"/>
              <a:buNone/>
              <a:defRPr/>
            </a:pPr>
            <a:endParaRPr lang="en-US" dirty="0" smtClean="0">
              <a:solidFill>
                <a:srgbClr val="C00000"/>
              </a:solidFill>
            </a:endParaRPr>
          </a:p>
          <a:p>
            <a:pPr algn="just" eaLnBrk="1" fontAlgn="auto" hangingPunct="1">
              <a:spcAft>
                <a:spcPts val="0"/>
              </a:spcAft>
              <a:buFont typeface="Arial" pitchFamily="34" charset="0"/>
              <a:buNone/>
              <a:defRPr/>
            </a:pPr>
            <a:endParaRPr lang="en-US" dirty="0">
              <a:solidFill>
                <a:srgbClr val="C00000"/>
              </a:solidFill>
            </a:endParaRPr>
          </a:p>
          <a:p>
            <a:pPr algn="just" eaLnBrk="1" fontAlgn="auto" hangingPunct="1">
              <a:spcAft>
                <a:spcPts val="0"/>
              </a:spcAft>
              <a:buFont typeface="Arial" pitchFamily="34" charset="0"/>
              <a:buNone/>
              <a:defRPr/>
            </a:pPr>
            <a:r>
              <a:rPr lang="en-US" dirty="0" smtClean="0">
                <a:solidFill>
                  <a:srgbClr val="C00000"/>
                </a:solidFill>
              </a:rPr>
              <a:t>is electrical conductivity. </a:t>
            </a:r>
            <a:endParaRPr lang="en-US" dirty="0" smtClean="0">
              <a:solidFill>
                <a:srgbClr val="C00000"/>
              </a:solidFill>
              <a:latin typeface="Times New Roman" pitchFamily="18" charset="0"/>
              <a:cs typeface="Times New Roman" pitchFamily="18" charset="0"/>
            </a:endParaRPr>
          </a:p>
          <a:p>
            <a:pPr algn="just" eaLnBrk="1" fontAlgn="auto" hangingPunct="1">
              <a:spcAft>
                <a:spcPts val="0"/>
              </a:spcAft>
              <a:buFont typeface="Arial" pitchFamily="34" charset="0"/>
              <a:buNone/>
              <a:defRPr/>
            </a:pPr>
            <a:r>
              <a:rPr lang="en-US" dirty="0" smtClean="0">
                <a:solidFill>
                  <a:srgbClr val="0000FF"/>
                </a:solidFill>
                <a:latin typeface="Times New Roman" pitchFamily="18" charset="0"/>
                <a:cs typeface="Times New Roman" pitchFamily="18" charset="0"/>
              </a:rPr>
              <a:t>If we have both negative and positive charge carriers then</a:t>
            </a:r>
          </a:p>
          <a:p>
            <a:pPr algn="just" eaLnBrk="1" fontAlgn="auto" hangingPunct="1">
              <a:spcAft>
                <a:spcPts val="0"/>
              </a:spcAft>
              <a:buFont typeface="Arial" pitchFamily="34" charset="0"/>
              <a:buNone/>
              <a:defRPr/>
            </a:pPr>
            <a:r>
              <a:rPr lang="en-US" dirty="0" smtClean="0">
                <a:solidFill>
                  <a:srgbClr val="0000FF"/>
                </a:solidFill>
                <a:latin typeface="Times New Roman" pitchFamily="18" charset="0"/>
                <a:cs typeface="Times New Roman" pitchFamily="18" charset="0"/>
              </a:rPr>
              <a:t> </a:t>
            </a:r>
            <a:r>
              <a:rPr lang="en-US" dirty="0" smtClean="0"/>
              <a:t/>
            </a:r>
            <a:br>
              <a:rPr lang="en-US" dirty="0" smtClean="0"/>
            </a:br>
            <a:endParaRPr lang="en-US" dirty="0">
              <a:solidFill>
                <a:srgbClr val="0000FF"/>
              </a:solidFill>
            </a:endParaRPr>
          </a:p>
        </p:txBody>
      </p:sp>
      <p:pic>
        <p:nvPicPr>
          <p:cNvPr id="14340" name="Picture 3" descr="drude_equ_5.gif"/>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09800" y="925513"/>
            <a:ext cx="4343400" cy="674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1" name="Picture 4" descr="drude_equ_6.g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62200" y="2209800"/>
            <a:ext cx="3905250" cy="78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2" name="Picture 5" descr="drude_equ_7.gif"/>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4600" y="5410200"/>
            <a:ext cx="44958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07701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457200"/>
          </a:xfrm>
        </p:spPr>
        <p:txBody>
          <a:bodyPr rtlCol="0">
            <a:normAutofit fontScale="90000"/>
          </a:bodyPr>
          <a:lstStyle/>
          <a:p>
            <a:pPr eaLnBrk="1" fontAlgn="auto" hangingPunct="1">
              <a:spcAft>
                <a:spcPts val="0"/>
              </a:spcAft>
              <a:defRPr/>
            </a:pPr>
            <a:r>
              <a:rPr lang="en-US" dirty="0" smtClean="0">
                <a:solidFill>
                  <a:srgbClr val="0000FF"/>
                </a:solidFill>
              </a:rPr>
              <a:t>continue</a:t>
            </a:r>
            <a:endParaRPr lang="en-US" dirty="0">
              <a:solidFill>
                <a:srgbClr val="0000FF"/>
              </a:solidFill>
            </a:endParaRPr>
          </a:p>
        </p:txBody>
      </p:sp>
      <p:sp>
        <p:nvSpPr>
          <p:cNvPr id="3" name="Subtitle 2"/>
          <p:cNvSpPr>
            <a:spLocks noGrp="1"/>
          </p:cNvSpPr>
          <p:nvPr>
            <p:ph type="subTitle" idx="1"/>
          </p:nvPr>
        </p:nvSpPr>
        <p:spPr>
          <a:xfrm>
            <a:off x="609600" y="1219200"/>
            <a:ext cx="8305800" cy="5638800"/>
          </a:xfrm>
        </p:spPr>
        <p:txBody>
          <a:bodyPr rtlCol="0">
            <a:normAutofit fontScale="77500" lnSpcReduction="20000"/>
          </a:bodyPr>
          <a:lstStyle/>
          <a:p>
            <a:pPr marL="514350" indent="-514350" algn="just" eaLnBrk="1" fontAlgn="auto" hangingPunct="1">
              <a:spcAft>
                <a:spcPts val="0"/>
              </a:spcAft>
              <a:buFont typeface="Wingdings" pitchFamily="2" charset="2"/>
              <a:buChar char="Ø"/>
              <a:defRPr/>
            </a:pPr>
            <a:r>
              <a:rPr lang="en-US" dirty="0" smtClean="0">
                <a:solidFill>
                  <a:srgbClr val="C00000"/>
                </a:solidFill>
              </a:rPr>
              <a:t>For metals the number carriers is fixed and the essentially linear temperature dependence of metallic conductivity is attributed to the temperature dependence of the mobility.</a:t>
            </a:r>
          </a:p>
          <a:p>
            <a:pPr marL="514350" indent="-514350" algn="just" eaLnBrk="1" fontAlgn="auto" hangingPunct="1">
              <a:spcAft>
                <a:spcPts val="0"/>
              </a:spcAft>
              <a:buFont typeface="Wingdings" pitchFamily="2" charset="2"/>
              <a:buChar char="Ø"/>
              <a:defRPr/>
            </a:pPr>
            <a:endParaRPr lang="en-US" b="1" dirty="0">
              <a:solidFill>
                <a:srgbClr val="C00000"/>
              </a:solidFill>
            </a:endParaRPr>
          </a:p>
          <a:p>
            <a:pPr marL="514350" indent="-514350" algn="just" eaLnBrk="1" fontAlgn="auto" hangingPunct="1">
              <a:spcAft>
                <a:spcPts val="0"/>
              </a:spcAft>
              <a:buFont typeface="Wingdings" pitchFamily="2" charset="2"/>
              <a:buChar char="Ø"/>
              <a:defRPr/>
            </a:pPr>
            <a:endParaRPr lang="en-US" b="1" dirty="0" smtClean="0"/>
          </a:p>
          <a:p>
            <a:pPr marL="514350" indent="-514350" algn="just" eaLnBrk="1" fontAlgn="auto" hangingPunct="1">
              <a:spcAft>
                <a:spcPts val="0"/>
              </a:spcAft>
              <a:buFont typeface="Wingdings" pitchFamily="2" charset="2"/>
              <a:buChar char="Ø"/>
              <a:defRPr/>
            </a:pPr>
            <a:endParaRPr lang="en-US" b="1" dirty="0"/>
          </a:p>
          <a:p>
            <a:pPr marL="514350" indent="-514350" algn="just" eaLnBrk="1" fontAlgn="auto" hangingPunct="1">
              <a:spcAft>
                <a:spcPts val="0"/>
              </a:spcAft>
              <a:buFont typeface="Wingdings" pitchFamily="2" charset="2"/>
              <a:buChar char="Ø"/>
              <a:defRPr/>
            </a:pPr>
            <a:endParaRPr lang="en-US" b="1" dirty="0" smtClean="0"/>
          </a:p>
          <a:p>
            <a:pPr marL="514350" indent="-514350" algn="just" eaLnBrk="1" fontAlgn="auto" hangingPunct="1">
              <a:spcAft>
                <a:spcPts val="0"/>
              </a:spcAft>
              <a:buFont typeface="Wingdings" pitchFamily="2" charset="2"/>
              <a:buChar char="Ø"/>
              <a:defRPr/>
            </a:pPr>
            <a:endParaRPr lang="en-US" b="1" dirty="0"/>
          </a:p>
          <a:p>
            <a:pPr marL="514350" indent="-514350" algn="just" eaLnBrk="1" fontAlgn="auto" hangingPunct="1">
              <a:spcAft>
                <a:spcPts val="0"/>
              </a:spcAft>
              <a:buFont typeface="Wingdings" pitchFamily="2" charset="2"/>
              <a:buChar char="Ø"/>
              <a:defRPr/>
            </a:pPr>
            <a:endParaRPr lang="en-US" b="1" dirty="0" smtClean="0"/>
          </a:p>
          <a:p>
            <a:pPr marL="514350" indent="-514350" algn="just" eaLnBrk="1" fontAlgn="auto" hangingPunct="1">
              <a:spcAft>
                <a:spcPts val="0"/>
              </a:spcAft>
              <a:buFont typeface="Wingdings" pitchFamily="2" charset="2"/>
              <a:buChar char="Ø"/>
              <a:defRPr/>
            </a:pPr>
            <a:endParaRPr lang="en-US" b="1" dirty="0"/>
          </a:p>
          <a:p>
            <a:pPr marL="514350" indent="-514350" algn="l" eaLnBrk="1" fontAlgn="auto" hangingPunct="1">
              <a:spcAft>
                <a:spcPts val="0"/>
              </a:spcAft>
              <a:buFont typeface="Arial" pitchFamily="34" charset="0"/>
              <a:buNone/>
              <a:defRPr/>
            </a:pPr>
            <a:r>
              <a:rPr lang="en-US" b="1" dirty="0" smtClean="0">
                <a:solidFill>
                  <a:srgbClr val="0000FF"/>
                </a:solidFill>
              </a:rPr>
              <a:t>                            </a:t>
            </a:r>
            <a:r>
              <a:rPr lang="en-US" sz="2600" b="1" dirty="0" smtClean="0">
                <a:solidFill>
                  <a:srgbClr val="0000FF"/>
                </a:solidFill>
              </a:rPr>
              <a:t>Electrical conductivity</a:t>
            </a:r>
            <a:r>
              <a:rPr lang="en-US" sz="2600" dirty="0" smtClean="0">
                <a:solidFill>
                  <a:srgbClr val="0000FF"/>
                </a:solidFill>
              </a:rPr>
              <a:t> </a:t>
            </a:r>
            <a:r>
              <a:rPr lang="en-US" sz="2600" b="1" dirty="0" smtClean="0">
                <a:solidFill>
                  <a:srgbClr val="0000FF"/>
                </a:solidFill>
              </a:rPr>
              <a:t>of sodium meta</a:t>
            </a:r>
            <a:r>
              <a:rPr lang="en-US" b="1" dirty="0" smtClean="0">
                <a:solidFill>
                  <a:srgbClr val="0000FF"/>
                </a:solidFill>
              </a:rPr>
              <a:t>l </a:t>
            </a:r>
          </a:p>
          <a:p>
            <a:pPr marL="514350" indent="-514350" algn="just" eaLnBrk="1" fontAlgn="auto" hangingPunct="1">
              <a:spcAft>
                <a:spcPts val="0"/>
              </a:spcAft>
              <a:buFont typeface="Wingdings" pitchFamily="2" charset="2"/>
              <a:buChar char="Ø"/>
              <a:defRPr/>
            </a:pPr>
            <a:r>
              <a:rPr lang="en-US" dirty="0" smtClean="0">
                <a:solidFill>
                  <a:srgbClr val="FF3300"/>
                </a:solidFill>
              </a:rPr>
              <a:t>There </a:t>
            </a:r>
            <a:r>
              <a:rPr lang="en-US" dirty="0">
                <a:solidFill>
                  <a:srgbClr val="FF3300"/>
                </a:solidFill>
              </a:rPr>
              <a:t>are a couple of implications of this. For a metal like Na with a resistivity</a:t>
            </a:r>
            <a:r>
              <a:rPr lang="en-US" dirty="0" smtClean="0">
                <a:solidFill>
                  <a:srgbClr val="FF3300"/>
                </a:solidFill>
              </a:rPr>
              <a:t>, </a:t>
            </a:r>
            <a:r>
              <a:rPr lang="el-GR" dirty="0" smtClean="0">
                <a:solidFill>
                  <a:srgbClr val="FF3300"/>
                </a:solidFill>
              </a:rPr>
              <a:t>ρ</a:t>
            </a:r>
            <a:r>
              <a:rPr lang="en-US" i="1" baseline="-25000" dirty="0" smtClean="0">
                <a:solidFill>
                  <a:srgbClr val="FF3300"/>
                </a:solidFill>
              </a:rPr>
              <a:t>Na</a:t>
            </a:r>
            <a:r>
              <a:rPr lang="en-US" i="1" dirty="0" smtClean="0">
                <a:solidFill>
                  <a:srgbClr val="FF3300"/>
                </a:solidFill>
              </a:rPr>
              <a:t> </a:t>
            </a:r>
            <a:r>
              <a:rPr lang="en-US" i="1" dirty="0">
                <a:solidFill>
                  <a:srgbClr val="FF3300"/>
                </a:solidFill>
              </a:rPr>
              <a:t>= </a:t>
            </a:r>
            <a:r>
              <a:rPr lang="en-US" i="1" dirty="0" smtClean="0">
                <a:solidFill>
                  <a:srgbClr val="FF3300"/>
                </a:solidFill>
              </a:rPr>
              <a:t>1/</a:t>
            </a:r>
            <a:r>
              <a:rPr lang="el-GR" i="1" dirty="0" smtClean="0">
                <a:solidFill>
                  <a:srgbClr val="FF3300"/>
                </a:solidFill>
              </a:rPr>
              <a:t>σ</a:t>
            </a:r>
            <a:r>
              <a:rPr lang="en-US" i="1" dirty="0" smtClean="0">
                <a:solidFill>
                  <a:srgbClr val="FF3300"/>
                </a:solidFill>
              </a:rPr>
              <a:t>= </a:t>
            </a:r>
            <a:r>
              <a:rPr lang="en-US" i="1" dirty="0">
                <a:solidFill>
                  <a:srgbClr val="FF3300"/>
                </a:solidFill>
              </a:rPr>
              <a:t>50 </a:t>
            </a:r>
            <a:r>
              <a:rPr lang="en-US" i="1" dirty="0" smtClean="0">
                <a:solidFill>
                  <a:srgbClr val="FF3300"/>
                </a:solidFill>
              </a:rPr>
              <a:t>n</a:t>
            </a:r>
            <a:r>
              <a:rPr lang="el-GR" i="1" dirty="0" smtClean="0">
                <a:solidFill>
                  <a:srgbClr val="FF3300"/>
                </a:solidFill>
              </a:rPr>
              <a:t>Ω</a:t>
            </a:r>
            <a:r>
              <a:rPr lang="en-US" i="1" dirty="0" smtClean="0">
                <a:solidFill>
                  <a:srgbClr val="FF3300"/>
                </a:solidFill>
              </a:rPr>
              <a:t>-m </a:t>
            </a:r>
            <a:r>
              <a:rPr lang="en-US" i="1" dirty="0">
                <a:solidFill>
                  <a:srgbClr val="FF3300"/>
                </a:solidFill>
              </a:rPr>
              <a:t>the relaxation time is about </a:t>
            </a:r>
            <a:r>
              <a:rPr lang="en-US" i="1" dirty="0" smtClean="0">
                <a:solidFill>
                  <a:srgbClr val="FF3300"/>
                </a:solidFill>
              </a:rPr>
              <a:t>10</a:t>
            </a:r>
            <a:r>
              <a:rPr lang="en-US" i="1" baseline="30000" dirty="0" smtClean="0">
                <a:solidFill>
                  <a:srgbClr val="FF3300"/>
                </a:solidFill>
              </a:rPr>
              <a:t>-14 </a:t>
            </a:r>
            <a:r>
              <a:rPr lang="en-US" i="1" dirty="0">
                <a:solidFill>
                  <a:srgbClr val="FF3300"/>
                </a:solidFill>
              </a:rPr>
              <a:t>s.</a:t>
            </a:r>
            <a:endParaRPr lang="en-US" b="1" dirty="0" smtClean="0">
              <a:solidFill>
                <a:srgbClr val="FF3300"/>
              </a:solidFill>
            </a:endParaRPr>
          </a:p>
          <a:p>
            <a:pPr marL="514350" indent="-514350" algn="just" eaLnBrk="1" fontAlgn="auto" hangingPunct="1">
              <a:spcAft>
                <a:spcPts val="0"/>
              </a:spcAft>
              <a:buFont typeface="Arial" pitchFamily="34" charset="0"/>
              <a:buNone/>
              <a:defRPr/>
            </a:pPr>
            <a:endParaRPr lang="en-US" b="1" dirty="0" smtClean="0">
              <a:solidFill>
                <a:srgbClr val="C00000"/>
              </a:solidFill>
            </a:endParaRPr>
          </a:p>
          <a:p>
            <a:pPr marL="514350" indent="-514350" algn="just" eaLnBrk="1" fontAlgn="auto" hangingPunct="1">
              <a:spcAft>
                <a:spcPts val="0"/>
              </a:spcAft>
              <a:buFont typeface="Wingdings" pitchFamily="2" charset="2"/>
              <a:buChar char="Ø"/>
              <a:defRPr/>
            </a:pPr>
            <a:endParaRPr lang="en-US" dirty="0">
              <a:solidFill>
                <a:srgbClr val="C00000"/>
              </a:solidFill>
            </a:endParaRPr>
          </a:p>
        </p:txBody>
      </p:sp>
      <p:pic>
        <p:nvPicPr>
          <p:cNvPr id="15364" name="Picture 3" descr="Na_cond.gif"/>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4600" y="2209800"/>
            <a:ext cx="3352799" cy="2618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89346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457200" y="152400"/>
            <a:ext cx="7772400" cy="762000"/>
          </a:xfrm>
        </p:spPr>
        <p:txBody>
          <a:bodyPr>
            <a:normAutofit fontScale="90000"/>
          </a:bodyPr>
          <a:lstStyle/>
          <a:p>
            <a:r>
              <a:rPr lang="en-US" altLang="en-US" sz="2800" smtClean="0">
                <a:solidFill>
                  <a:srgbClr val="0000FF"/>
                </a:solidFill>
              </a:rPr>
              <a:t>QUANTUM  MECHANICAL TREATMENT OF ELECTRON GAS</a:t>
            </a:r>
          </a:p>
        </p:txBody>
      </p:sp>
      <p:sp>
        <p:nvSpPr>
          <p:cNvPr id="2051" name="Subtitle 2"/>
          <p:cNvSpPr>
            <a:spLocks noGrp="1"/>
          </p:cNvSpPr>
          <p:nvPr>
            <p:ph type="subTitle" idx="1"/>
          </p:nvPr>
        </p:nvSpPr>
        <p:spPr>
          <a:xfrm>
            <a:off x="457200" y="1066800"/>
            <a:ext cx="8153400" cy="5791200"/>
          </a:xfrm>
        </p:spPr>
        <p:txBody>
          <a:bodyPr/>
          <a:lstStyle/>
          <a:p>
            <a:pPr marL="514350" indent="-514350" algn="just">
              <a:buFont typeface="Wingdings" pitchFamily="2" charset="2"/>
              <a:buChar char="Ø"/>
            </a:pPr>
            <a:r>
              <a:rPr lang="en-US" altLang="en-US" smtClean="0">
                <a:solidFill>
                  <a:srgbClr val="FF0000"/>
                </a:solidFill>
              </a:rPr>
              <a:t>We find the ground state properties of N electrons confined in Volume V.</a:t>
            </a:r>
          </a:p>
          <a:p>
            <a:pPr marL="514350" indent="-514350" algn="just">
              <a:buFont typeface="Wingdings" pitchFamily="2" charset="2"/>
              <a:buChar char="Ø"/>
            </a:pPr>
            <a:r>
              <a:rPr lang="en-US" altLang="en-US" smtClean="0">
                <a:solidFill>
                  <a:srgbClr val="0000FF"/>
                </a:solidFill>
              </a:rPr>
              <a:t>Ground state of N independent electrons can be found by finding the energy levels of single electron in the volume V and filling the N electrons according to Pauli exclusion principle.</a:t>
            </a:r>
          </a:p>
          <a:p>
            <a:pPr marL="514350" indent="-514350" algn="just">
              <a:buFont typeface="Wingdings" pitchFamily="2" charset="2"/>
              <a:buChar char="Ø"/>
            </a:pPr>
            <a:r>
              <a:rPr lang="en-US" altLang="en-US" smtClean="0">
                <a:solidFill>
                  <a:srgbClr val="FF0000"/>
                </a:solidFill>
              </a:rPr>
              <a:t>A single electron will satisfy the time independent Schrödinger equation</a:t>
            </a:r>
          </a:p>
          <a:p>
            <a:pPr marL="514350" indent="-514350" algn="just">
              <a:buFont typeface="Wingdings" pitchFamily="2" charset="2"/>
              <a:buChar char="Ø"/>
            </a:pPr>
            <a:r>
              <a:rPr lang="en-US" altLang="en-US" smtClean="0">
                <a:solidFill>
                  <a:srgbClr val="FF0000"/>
                </a:solidFill>
              </a:rPr>
              <a:t> </a:t>
            </a: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76600" y="5638800"/>
            <a:ext cx="3911600"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45785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457200"/>
          </a:xfrm>
        </p:spPr>
        <p:txBody>
          <a:bodyPr rtlCol="0">
            <a:normAutofit fontScale="90000"/>
          </a:bodyPr>
          <a:lstStyle/>
          <a:p>
            <a:pPr fontAlgn="auto">
              <a:spcAft>
                <a:spcPts val="0"/>
              </a:spcAft>
              <a:defRPr/>
            </a:pPr>
            <a:r>
              <a:rPr lang="en-US" dirty="0" smtClean="0">
                <a:solidFill>
                  <a:srgbClr val="0000FF"/>
                </a:solidFill>
              </a:rPr>
              <a:t>continue</a:t>
            </a:r>
          </a:p>
        </p:txBody>
      </p:sp>
      <p:sp>
        <p:nvSpPr>
          <p:cNvPr id="3" name="Subtitle 2"/>
          <p:cNvSpPr>
            <a:spLocks noGrp="1"/>
          </p:cNvSpPr>
          <p:nvPr>
            <p:ph type="subTitle" idx="1"/>
          </p:nvPr>
        </p:nvSpPr>
        <p:spPr>
          <a:xfrm>
            <a:off x="381000" y="685800"/>
            <a:ext cx="8458200" cy="6019800"/>
          </a:xfrm>
        </p:spPr>
        <p:txBody>
          <a:bodyPr rtlCol="0">
            <a:normAutofit/>
          </a:bodyPr>
          <a:lstStyle/>
          <a:p>
            <a:pPr marL="514350" indent="-514350" algn="just" fontAlgn="auto">
              <a:spcAft>
                <a:spcPts val="0"/>
              </a:spcAft>
              <a:buFont typeface="Wingdings" pitchFamily="2" charset="2"/>
              <a:buChar char="Ø"/>
              <a:defRPr/>
            </a:pPr>
            <a:r>
              <a:rPr lang="en-US" dirty="0" smtClean="0">
                <a:solidFill>
                  <a:srgbClr val="C00000"/>
                </a:solidFill>
              </a:rPr>
              <a:t>Confinement of electrons is represented by boundary condition of</a:t>
            </a:r>
          </a:p>
          <a:p>
            <a:pPr marL="514350" indent="-514350" algn="just" fontAlgn="auto">
              <a:spcAft>
                <a:spcPts val="0"/>
              </a:spcAft>
              <a:buFont typeface="Wingdings" pitchFamily="2" charset="2"/>
              <a:buChar char="Ø"/>
              <a:defRPr/>
            </a:pPr>
            <a:r>
              <a:rPr lang="en-US" dirty="0" smtClean="0">
                <a:solidFill>
                  <a:srgbClr val="0000FF"/>
                </a:solidFill>
              </a:rPr>
              <a:t>The choose of boundary condition</a:t>
            </a:r>
          </a:p>
          <a:p>
            <a:pPr marL="971550" lvl="1" indent="-514350" algn="just" fontAlgn="auto">
              <a:spcAft>
                <a:spcPts val="0"/>
              </a:spcAft>
              <a:buFont typeface="Wingdings" pitchFamily="2" charset="2"/>
              <a:buChar char="Ø"/>
              <a:defRPr/>
            </a:pPr>
            <a:r>
              <a:rPr lang="en-US" dirty="0" smtClean="0">
                <a:solidFill>
                  <a:srgbClr val="C00000"/>
                </a:solidFill>
              </a:rPr>
              <a:t>Whenever one is dealing with problems that are not explicitly concerned with the effects of metallic  surface, then choice of boundary condition is on one’s disposal and can be determined with mathematical convenience. If metal is sufficiently large , we expect that bulk properties  will be unaffected by the detailed configuration of surface.</a:t>
            </a:r>
          </a:p>
          <a:p>
            <a:pPr marL="971550" lvl="1" indent="-514350" algn="just" fontAlgn="auto">
              <a:spcAft>
                <a:spcPts val="0"/>
              </a:spcAft>
              <a:buFont typeface="Wingdings" pitchFamily="2" charset="2"/>
              <a:buChar char="Ø"/>
              <a:defRPr/>
            </a:pPr>
            <a:r>
              <a:rPr lang="en-US" dirty="0" smtClean="0">
                <a:solidFill>
                  <a:srgbClr val="0000FF"/>
                </a:solidFill>
              </a:rPr>
              <a:t>Our choice will be cube of length L=V</a:t>
            </a:r>
            <a:r>
              <a:rPr lang="en-US" baseline="30000" dirty="0" smtClean="0">
                <a:solidFill>
                  <a:srgbClr val="0000FF"/>
                </a:solidFill>
              </a:rPr>
              <a:t>1/3</a:t>
            </a:r>
          </a:p>
          <a:p>
            <a:pPr marL="971550" lvl="1" indent="-514350" algn="just" fontAlgn="auto">
              <a:spcAft>
                <a:spcPts val="0"/>
              </a:spcAft>
              <a:buFont typeface="Arial" pitchFamily="34" charset="0"/>
              <a:buNone/>
              <a:defRPr/>
            </a:pPr>
            <a:endParaRPr lang="en-US" dirty="0" smtClean="0"/>
          </a:p>
        </p:txBody>
      </p:sp>
    </p:spTree>
    <p:extLst>
      <p:ext uri="{BB962C8B-B14F-4D97-AF65-F5344CB8AC3E}">
        <p14:creationId xmlns:p14="http://schemas.microsoft.com/office/powerpoint/2010/main" xmlns="" val="522070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09600"/>
          </a:xfrm>
        </p:spPr>
        <p:txBody>
          <a:bodyPr rtlCol="0">
            <a:normAutofit fontScale="90000"/>
          </a:bodyPr>
          <a:lstStyle/>
          <a:p>
            <a:pPr fontAlgn="auto">
              <a:spcAft>
                <a:spcPts val="0"/>
              </a:spcAft>
              <a:defRPr/>
            </a:pPr>
            <a:r>
              <a:rPr lang="en-US" dirty="0" smtClean="0">
                <a:solidFill>
                  <a:srgbClr val="0000FF"/>
                </a:solidFill>
              </a:rPr>
              <a:t>Boundary condition</a:t>
            </a:r>
            <a:endParaRPr lang="en-US" dirty="0" smtClean="0"/>
          </a:p>
        </p:txBody>
      </p:sp>
      <p:sp>
        <p:nvSpPr>
          <p:cNvPr id="4" name="Subtitle 3"/>
          <p:cNvSpPr>
            <a:spLocks noGrp="1"/>
          </p:cNvSpPr>
          <p:nvPr>
            <p:ph type="subTitle" idx="1"/>
          </p:nvPr>
        </p:nvSpPr>
        <p:spPr>
          <a:xfrm>
            <a:off x="381000" y="838200"/>
            <a:ext cx="8305800" cy="5791200"/>
          </a:xfrm>
        </p:spPr>
        <p:txBody>
          <a:bodyPr rtlCol="0">
            <a:normAutofit/>
          </a:bodyPr>
          <a:lstStyle/>
          <a:p>
            <a:pPr algn="just" fontAlgn="auto">
              <a:spcAft>
                <a:spcPts val="0"/>
              </a:spcAft>
              <a:buFont typeface="Arial" pitchFamily="34" charset="0"/>
              <a:buNone/>
              <a:defRPr/>
            </a:pPr>
            <a:r>
              <a:rPr lang="en-US" dirty="0" smtClean="0">
                <a:solidFill>
                  <a:srgbClr val="C00000"/>
                </a:solidFill>
              </a:rPr>
              <a:t>The boundary condition </a:t>
            </a:r>
          </a:p>
          <a:p>
            <a:pPr algn="just" fontAlgn="auto">
              <a:spcAft>
                <a:spcPts val="0"/>
              </a:spcAft>
              <a:buFont typeface="Arial" pitchFamily="34" charset="0"/>
              <a:buNone/>
              <a:defRPr/>
            </a:pPr>
            <a:endParaRPr lang="en-US" dirty="0" smtClean="0"/>
          </a:p>
          <a:p>
            <a:pPr algn="just" fontAlgn="auto">
              <a:spcAft>
                <a:spcPts val="0"/>
              </a:spcAft>
              <a:buFont typeface="Arial" pitchFamily="34" charset="0"/>
              <a:buNone/>
              <a:defRPr/>
            </a:pPr>
            <a:endParaRPr lang="en-US" dirty="0" smtClean="0"/>
          </a:p>
          <a:p>
            <a:pPr algn="just" fontAlgn="auto">
              <a:spcAft>
                <a:spcPts val="0"/>
              </a:spcAft>
              <a:buFont typeface="Arial" pitchFamily="34" charset="0"/>
              <a:buNone/>
              <a:defRPr/>
            </a:pPr>
            <a:endParaRPr lang="en-US" dirty="0" smtClean="0"/>
          </a:p>
          <a:p>
            <a:pPr algn="just" fontAlgn="auto">
              <a:spcAft>
                <a:spcPts val="0"/>
              </a:spcAft>
              <a:buFont typeface="Arial" pitchFamily="34" charset="0"/>
              <a:buNone/>
              <a:defRPr/>
            </a:pPr>
            <a:endParaRPr lang="en-US" dirty="0" smtClean="0"/>
          </a:p>
          <a:p>
            <a:pPr algn="just" fontAlgn="auto">
              <a:spcAft>
                <a:spcPts val="0"/>
              </a:spcAft>
              <a:buFont typeface="Arial" pitchFamily="34" charset="0"/>
              <a:buNone/>
              <a:defRPr/>
            </a:pPr>
            <a:endParaRPr lang="en-US" dirty="0" smtClean="0"/>
          </a:p>
          <a:p>
            <a:pPr algn="just" fontAlgn="auto">
              <a:spcAft>
                <a:spcPts val="0"/>
              </a:spcAft>
              <a:buFont typeface="Arial" pitchFamily="34" charset="0"/>
              <a:buNone/>
              <a:defRPr/>
            </a:pPr>
            <a:r>
              <a:rPr lang="en-US" dirty="0" smtClean="0">
                <a:solidFill>
                  <a:srgbClr val="0000FF"/>
                </a:solidFill>
              </a:rPr>
              <a:t>Every where outside the box </a:t>
            </a:r>
          </a:p>
          <a:p>
            <a:pPr algn="just" fontAlgn="auto">
              <a:spcAft>
                <a:spcPts val="0"/>
              </a:spcAft>
              <a:buFont typeface="Arial" pitchFamily="34" charset="0"/>
              <a:buNone/>
              <a:defRPr/>
            </a:pPr>
            <a:endParaRPr lang="en-US" dirty="0" smtClean="0"/>
          </a:p>
          <a:p>
            <a:pPr algn="just" fontAlgn="auto">
              <a:spcAft>
                <a:spcPts val="0"/>
              </a:spcAft>
              <a:buFont typeface="Arial" pitchFamily="34" charset="0"/>
              <a:buNone/>
              <a:defRPr/>
            </a:pPr>
            <a:r>
              <a:rPr lang="en-US" dirty="0" smtClean="0">
                <a:solidFill>
                  <a:srgbClr val="C00000"/>
                </a:solidFill>
              </a:rPr>
              <a:t>In particular                           at boundaries</a:t>
            </a:r>
            <a:r>
              <a:rPr lang="en-US" dirty="0" smtClean="0"/>
              <a:t>.</a:t>
            </a:r>
          </a:p>
        </p:txBody>
      </p:sp>
      <p:pic>
        <p:nvPicPr>
          <p:cNvPr id="410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81400" y="1371600"/>
            <a:ext cx="3176588" cy="267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38800" y="4343400"/>
            <a:ext cx="1476375"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00400" y="5562600"/>
            <a:ext cx="1476375"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06374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81000" y="0"/>
            <a:ext cx="7543800" cy="838200"/>
          </a:xfrm>
        </p:spPr>
        <p:txBody>
          <a:bodyPr/>
          <a:lstStyle/>
          <a:p>
            <a:r>
              <a:rPr lang="en-US" altLang="en-US" smtClean="0">
                <a:solidFill>
                  <a:srgbClr val="0000FF"/>
                </a:solidFill>
              </a:rPr>
              <a:t>Boundary condition</a:t>
            </a:r>
          </a:p>
        </p:txBody>
      </p:sp>
      <p:sp>
        <p:nvSpPr>
          <p:cNvPr id="3" name="Subtitle 2"/>
          <p:cNvSpPr>
            <a:spLocks noGrp="1"/>
          </p:cNvSpPr>
          <p:nvPr>
            <p:ph type="subTitle" idx="1"/>
          </p:nvPr>
        </p:nvSpPr>
        <p:spPr>
          <a:xfrm>
            <a:off x="228600" y="990600"/>
            <a:ext cx="8534400" cy="5562600"/>
          </a:xfrm>
        </p:spPr>
        <p:txBody>
          <a:bodyPr rtlCol="0">
            <a:normAutofit/>
          </a:bodyPr>
          <a:lstStyle/>
          <a:p>
            <a:pPr algn="just" fontAlgn="auto">
              <a:spcAft>
                <a:spcPts val="0"/>
              </a:spcAft>
              <a:buFont typeface="Arial" pitchFamily="34" charset="0"/>
              <a:buNone/>
              <a:defRPr/>
            </a:pPr>
            <a:r>
              <a:rPr lang="en-US" dirty="0" smtClean="0">
                <a:solidFill>
                  <a:schemeClr val="tx1"/>
                </a:solidFill>
              </a:rPr>
              <a:t>Taking wave function 0 at boundary gives standing wave solution inside the box. Which is unsatisfactory.</a:t>
            </a:r>
          </a:p>
          <a:p>
            <a:pPr algn="just" fontAlgn="auto">
              <a:spcAft>
                <a:spcPts val="0"/>
              </a:spcAft>
              <a:buFont typeface="Arial" pitchFamily="34" charset="0"/>
              <a:buNone/>
              <a:defRPr/>
            </a:pPr>
            <a:r>
              <a:rPr lang="en-US" dirty="0" smtClean="0">
                <a:solidFill>
                  <a:srgbClr val="0033CC"/>
                </a:solidFill>
              </a:rPr>
              <a:t>Transport of charge and energy of electrons are more conveniently discussed in terms of running wave.</a:t>
            </a:r>
          </a:p>
          <a:p>
            <a:pPr algn="just" fontAlgn="auto">
              <a:spcAft>
                <a:spcPts val="0"/>
              </a:spcAft>
              <a:buFont typeface="Arial" pitchFamily="34" charset="0"/>
              <a:buNone/>
              <a:defRPr/>
            </a:pPr>
            <a:r>
              <a:rPr lang="en-US" dirty="0" smtClean="0">
                <a:solidFill>
                  <a:srgbClr val="C00000"/>
                </a:solidFill>
              </a:rPr>
              <a:t>This can be achieved by assuming the periodic boundary condition.</a:t>
            </a:r>
          </a:p>
        </p:txBody>
      </p:sp>
    </p:spTree>
    <p:extLst>
      <p:ext uri="{BB962C8B-B14F-4D97-AF65-F5344CB8AC3E}">
        <p14:creationId xmlns:p14="http://schemas.microsoft.com/office/powerpoint/2010/main" xmlns="" val="4106997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609600"/>
          </a:xfrm>
        </p:spPr>
        <p:txBody>
          <a:bodyPr rtlCol="0">
            <a:normAutofit fontScale="90000"/>
          </a:bodyPr>
          <a:lstStyle/>
          <a:p>
            <a:pPr fontAlgn="auto">
              <a:spcAft>
                <a:spcPts val="0"/>
              </a:spcAft>
              <a:defRPr/>
            </a:pPr>
            <a:r>
              <a:rPr lang="en-US" dirty="0" smtClean="0"/>
              <a:t>continue</a:t>
            </a:r>
          </a:p>
        </p:txBody>
      </p:sp>
      <p:sp>
        <p:nvSpPr>
          <p:cNvPr id="3" name="Subtitle 2"/>
          <p:cNvSpPr>
            <a:spLocks noGrp="1"/>
          </p:cNvSpPr>
          <p:nvPr>
            <p:ph type="subTitle" idx="1"/>
          </p:nvPr>
        </p:nvSpPr>
        <p:spPr>
          <a:xfrm>
            <a:off x="228600" y="838200"/>
            <a:ext cx="8534400" cy="4800600"/>
          </a:xfrm>
        </p:spPr>
        <p:txBody>
          <a:bodyPr rtlCol="0">
            <a:normAutofit lnSpcReduction="10000"/>
          </a:bodyPr>
          <a:lstStyle/>
          <a:p>
            <a:pPr marL="514350" indent="-514350" algn="just" fontAlgn="auto">
              <a:spcAft>
                <a:spcPts val="0"/>
              </a:spcAft>
              <a:buFont typeface="Wingdings" pitchFamily="2" charset="2"/>
              <a:buChar char="Ø"/>
              <a:defRPr/>
            </a:pPr>
            <a:r>
              <a:rPr lang="en-US" dirty="0" smtClean="0">
                <a:solidFill>
                  <a:srgbClr val="0000FF"/>
                </a:solidFill>
              </a:rPr>
              <a:t>The analytical form</a:t>
            </a:r>
          </a:p>
          <a:p>
            <a:pPr marL="514350" indent="-514350" algn="just" fontAlgn="auto">
              <a:spcAft>
                <a:spcPts val="0"/>
              </a:spcAft>
              <a:buFont typeface="Wingdings" pitchFamily="2" charset="2"/>
              <a:buChar char="Ø"/>
              <a:defRPr/>
            </a:pPr>
            <a:r>
              <a:rPr lang="el-GR" i="1" dirty="0" smtClean="0">
                <a:solidFill>
                  <a:srgbClr val="0000FF"/>
                </a:solidFill>
              </a:rPr>
              <a:t>Ψ</a:t>
            </a:r>
            <a:r>
              <a:rPr lang="en-US" i="1" dirty="0" smtClean="0">
                <a:solidFill>
                  <a:srgbClr val="0000FF"/>
                </a:solidFill>
              </a:rPr>
              <a:t>(</a:t>
            </a:r>
            <a:r>
              <a:rPr lang="en-US" i="1" dirty="0" err="1" smtClean="0">
                <a:solidFill>
                  <a:srgbClr val="0000FF"/>
                </a:solidFill>
              </a:rPr>
              <a:t>x,y,z+L</a:t>
            </a:r>
            <a:r>
              <a:rPr lang="en-US" i="1" dirty="0" smtClean="0">
                <a:solidFill>
                  <a:srgbClr val="0000FF"/>
                </a:solidFill>
              </a:rPr>
              <a:t>)=</a:t>
            </a:r>
            <a:r>
              <a:rPr lang="el-GR" i="1" dirty="0" smtClean="0">
                <a:solidFill>
                  <a:srgbClr val="0000FF"/>
                </a:solidFill>
              </a:rPr>
              <a:t>ψ</a:t>
            </a:r>
            <a:r>
              <a:rPr lang="en-US" i="1" dirty="0" smtClean="0">
                <a:solidFill>
                  <a:srgbClr val="0000FF"/>
                </a:solidFill>
              </a:rPr>
              <a:t>(</a:t>
            </a:r>
            <a:r>
              <a:rPr lang="en-US" i="1" dirty="0" err="1" smtClean="0">
                <a:solidFill>
                  <a:srgbClr val="0000FF"/>
                </a:solidFill>
              </a:rPr>
              <a:t>x,y,z</a:t>
            </a:r>
            <a:r>
              <a:rPr lang="en-US" i="1" dirty="0" smtClean="0">
                <a:solidFill>
                  <a:srgbClr val="0000FF"/>
                </a:solidFill>
              </a:rPr>
              <a:t>)</a:t>
            </a:r>
          </a:p>
          <a:p>
            <a:pPr marL="514350" indent="-514350" algn="just" fontAlgn="auto">
              <a:spcAft>
                <a:spcPts val="0"/>
              </a:spcAft>
              <a:buFont typeface="Wingdings" pitchFamily="2" charset="2"/>
              <a:buChar char="Ø"/>
              <a:defRPr/>
            </a:pPr>
            <a:r>
              <a:rPr lang="el-GR" i="1" dirty="0" smtClean="0">
                <a:solidFill>
                  <a:srgbClr val="0000FF"/>
                </a:solidFill>
              </a:rPr>
              <a:t>ψ</a:t>
            </a:r>
            <a:r>
              <a:rPr lang="en-US" i="1" dirty="0" smtClean="0">
                <a:solidFill>
                  <a:srgbClr val="0000FF"/>
                </a:solidFill>
              </a:rPr>
              <a:t>(</a:t>
            </a:r>
            <a:r>
              <a:rPr lang="en-US" i="1" dirty="0" err="1" smtClean="0">
                <a:solidFill>
                  <a:srgbClr val="0000FF"/>
                </a:solidFill>
              </a:rPr>
              <a:t>x,y+L,z</a:t>
            </a:r>
            <a:r>
              <a:rPr lang="en-US" i="1" dirty="0" smtClean="0">
                <a:solidFill>
                  <a:srgbClr val="0000FF"/>
                </a:solidFill>
              </a:rPr>
              <a:t>)=</a:t>
            </a:r>
            <a:r>
              <a:rPr lang="el-GR" i="1" dirty="0" smtClean="0">
                <a:solidFill>
                  <a:srgbClr val="0000FF"/>
                </a:solidFill>
              </a:rPr>
              <a:t>ψ</a:t>
            </a:r>
            <a:r>
              <a:rPr lang="en-US" i="1" dirty="0" smtClean="0">
                <a:solidFill>
                  <a:srgbClr val="0000FF"/>
                </a:solidFill>
              </a:rPr>
              <a:t>(</a:t>
            </a:r>
            <a:r>
              <a:rPr lang="en-US" i="1" dirty="0" err="1" smtClean="0">
                <a:solidFill>
                  <a:srgbClr val="0000FF"/>
                </a:solidFill>
              </a:rPr>
              <a:t>x,y,z</a:t>
            </a:r>
            <a:r>
              <a:rPr lang="en-US" i="1" dirty="0" smtClean="0">
                <a:solidFill>
                  <a:srgbClr val="0000FF"/>
                </a:solidFill>
              </a:rPr>
              <a:t>)</a:t>
            </a:r>
          </a:p>
          <a:p>
            <a:pPr marL="514350" indent="-514350" algn="just" fontAlgn="auto">
              <a:spcAft>
                <a:spcPts val="0"/>
              </a:spcAft>
              <a:buFont typeface="Wingdings" pitchFamily="2" charset="2"/>
              <a:buChar char="Ø"/>
              <a:defRPr/>
            </a:pPr>
            <a:r>
              <a:rPr lang="el-GR" i="1" dirty="0" smtClean="0">
                <a:solidFill>
                  <a:srgbClr val="0000FF"/>
                </a:solidFill>
              </a:rPr>
              <a:t>ψ</a:t>
            </a:r>
            <a:r>
              <a:rPr lang="en-US" i="1" dirty="0" smtClean="0">
                <a:solidFill>
                  <a:srgbClr val="0000FF"/>
                </a:solidFill>
              </a:rPr>
              <a:t>(</a:t>
            </a:r>
            <a:r>
              <a:rPr lang="en-US" i="1" dirty="0" err="1" smtClean="0">
                <a:solidFill>
                  <a:srgbClr val="0000FF"/>
                </a:solidFill>
              </a:rPr>
              <a:t>x+L,y,z</a:t>
            </a:r>
            <a:r>
              <a:rPr lang="en-US" i="1" dirty="0" smtClean="0">
                <a:solidFill>
                  <a:srgbClr val="0000FF"/>
                </a:solidFill>
              </a:rPr>
              <a:t>)=</a:t>
            </a:r>
            <a:r>
              <a:rPr lang="el-GR" i="1" dirty="0" smtClean="0">
                <a:solidFill>
                  <a:srgbClr val="0000FF"/>
                </a:solidFill>
              </a:rPr>
              <a:t>ψ</a:t>
            </a:r>
            <a:r>
              <a:rPr lang="en-US" i="1" dirty="0" smtClean="0">
                <a:solidFill>
                  <a:srgbClr val="0000FF"/>
                </a:solidFill>
              </a:rPr>
              <a:t>(</a:t>
            </a:r>
            <a:r>
              <a:rPr lang="en-US" i="1" dirty="0" err="1" smtClean="0">
                <a:solidFill>
                  <a:srgbClr val="0000FF"/>
                </a:solidFill>
              </a:rPr>
              <a:t>x,y,z</a:t>
            </a:r>
            <a:r>
              <a:rPr lang="en-US" i="1" dirty="0" smtClean="0">
                <a:solidFill>
                  <a:srgbClr val="0000FF"/>
                </a:solidFill>
              </a:rPr>
              <a:t>)</a:t>
            </a:r>
          </a:p>
          <a:p>
            <a:pPr marL="514350" indent="-514350" algn="just" fontAlgn="auto">
              <a:spcAft>
                <a:spcPts val="0"/>
              </a:spcAft>
              <a:buFont typeface="Wingdings" pitchFamily="2" charset="2"/>
              <a:buChar char="Ø"/>
              <a:defRPr/>
            </a:pPr>
            <a:r>
              <a:rPr lang="en-US" i="1" dirty="0" smtClean="0">
                <a:solidFill>
                  <a:srgbClr val="0000FF"/>
                </a:solidFill>
              </a:rPr>
              <a:t>This boundary condition is known as Born-von Karman boundary condition.</a:t>
            </a:r>
          </a:p>
          <a:p>
            <a:pPr marL="514350" indent="-514350" algn="just" fontAlgn="auto">
              <a:spcAft>
                <a:spcPts val="0"/>
              </a:spcAft>
              <a:buFont typeface="Wingdings" pitchFamily="2" charset="2"/>
              <a:buChar char="Ø"/>
              <a:defRPr/>
            </a:pPr>
            <a:r>
              <a:rPr lang="en-US" i="1" dirty="0" smtClean="0">
                <a:solidFill>
                  <a:srgbClr val="0000FF"/>
                </a:solidFill>
              </a:rPr>
              <a:t>The solution of Schrodinger </a:t>
            </a:r>
            <a:r>
              <a:rPr lang="en-US" i="1" dirty="0" err="1" smtClean="0">
                <a:solidFill>
                  <a:srgbClr val="0000FF"/>
                </a:solidFill>
              </a:rPr>
              <a:t>eqn</a:t>
            </a:r>
            <a:r>
              <a:rPr lang="en-US" i="1" dirty="0" smtClean="0">
                <a:solidFill>
                  <a:srgbClr val="0000FF"/>
                </a:solidFill>
              </a:rPr>
              <a:t> is</a:t>
            </a:r>
          </a:p>
          <a:p>
            <a:pPr marL="514350" indent="-514350" algn="just" fontAlgn="auto">
              <a:spcAft>
                <a:spcPts val="0"/>
              </a:spcAft>
              <a:buFont typeface="Wingdings" pitchFamily="2" charset="2"/>
              <a:buChar char="Ø"/>
              <a:defRPr/>
            </a:pPr>
            <a:r>
              <a:rPr lang="el-GR" i="1" dirty="0" smtClean="0">
                <a:solidFill>
                  <a:srgbClr val="C00000"/>
                </a:solidFill>
              </a:rPr>
              <a:t>ψ</a:t>
            </a:r>
            <a:r>
              <a:rPr lang="en-US" i="1" dirty="0" smtClean="0">
                <a:solidFill>
                  <a:srgbClr val="C00000"/>
                </a:solidFill>
              </a:rPr>
              <a:t>(</a:t>
            </a:r>
            <a:r>
              <a:rPr lang="en-US" b="1" i="1" dirty="0" smtClean="0">
                <a:solidFill>
                  <a:srgbClr val="C00000"/>
                </a:solidFill>
              </a:rPr>
              <a:t>r</a:t>
            </a:r>
            <a:r>
              <a:rPr lang="en-US" i="1" dirty="0" smtClean="0">
                <a:solidFill>
                  <a:srgbClr val="C00000"/>
                </a:solidFill>
              </a:rPr>
              <a:t>)= </a:t>
            </a:r>
            <a:r>
              <a:rPr lang="en-US" i="1" dirty="0" err="1" smtClean="0">
                <a:solidFill>
                  <a:srgbClr val="C00000"/>
                </a:solidFill>
              </a:rPr>
              <a:t>Ae</a:t>
            </a:r>
            <a:r>
              <a:rPr lang="en-US" i="1" baseline="30000" dirty="0" err="1" smtClean="0">
                <a:solidFill>
                  <a:srgbClr val="C00000"/>
                </a:solidFill>
              </a:rPr>
              <a:t>i</a:t>
            </a:r>
            <a:r>
              <a:rPr lang="en-US" b="1" i="1" baseline="30000" dirty="0" err="1" smtClean="0">
                <a:solidFill>
                  <a:srgbClr val="C00000"/>
                </a:solidFill>
              </a:rPr>
              <a:t>k.r</a:t>
            </a:r>
            <a:r>
              <a:rPr lang="en-US" b="1" i="1" baseline="30000" dirty="0" smtClean="0">
                <a:solidFill>
                  <a:srgbClr val="C00000"/>
                </a:solidFill>
              </a:rPr>
              <a:t>   </a:t>
            </a:r>
            <a:r>
              <a:rPr lang="en-US" b="1" i="1" dirty="0" smtClean="0">
                <a:solidFill>
                  <a:srgbClr val="C00000"/>
                </a:solidFill>
              </a:rPr>
              <a:t>=  </a:t>
            </a:r>
            <a:r>
              <a:rPr lang="en-US" i="1" dirty="0" smtClean="0">
                <a:solidFill>
                  <a:srgbClr val="C00000"/>
                </a:solidFill>
              </a:rPr>
              <a:t>(1/V) </a:t>
            </a:r>
            <a:r>
              <a:rPr lang="en-US" i="1" dirty="0" err="1" smtClean="0">
                <a:solidFill>
                  <a:srgbClr val="C00000"/>
                </a:solidFill>
              </a:rPr>
              <a:t>e</a:t>
            </a:r>
            <a:r>
              <a:rPr lang="en-US" i="1" baseline="30000" dirty="0" err="1" smtClean="0">
                <a:solidFill>
                  <a:srgbClr val="C00000"/>
                </a:solidFill>
              </a:rPr>
              <a:t>i</a:t>
            </a:r>
            <a:r>
              <a:rPr lang="en-US" b="1" i="1" baseline="30000" dirty="0" err="1" smtClean="0">
                <a:solidFill>
                  <a:srgbClr val="C00000"/>
                </a:solidFill>
              </a:rPr>
              <a:t>k.r</a:t>
            </a:r>
            <a:r>
              <a:rPr lang="en-US" b="1" i="1" baseline="30000" dirty="0" smtClean="0">
                <a:solidFill>
                  <a:srgbClr val="C00000"/>
                </a:solidFill>
              </a:rPr>
              <a:t>     </a:t>
            </a:r>
            <a:endParaRPr lang="en-US" b="1" i="1" dirty="0" smtClean="0">
              <a:solidFill>
                <a:srgbClr val="C00000"/>
              </a:solidFill>
            </a:endParaRPr>
          </a:p>
          <a:p>
            <a:pPr marL="514350" indent="-514350" algn="just" fontAlgn="auto">
              <a:spcAft>
                <a:spcPts val="0"/>
              </a:spcAft>
              <a:buFont typeface="Wingdings" pitchFamily="2" charset="2"/>
              <a:buChar char="Ø"/>
              <a:defRPr/>
            </a:pPr>
            <a:r>
              <a:rPr lang="en-US" i="1" dirty="0" smtClean="0">
                <a:solidFill>
                  <a:srgbClr val="0000FF"/>
                </a:solidFill>
              </a:rPr>
              <a:t> where     E =  ħ</a:t>
            </a:r>
            <a:r>
              <a:rPr lang="en-US" i="1" baseline="30000" dirty="0" smtClean="0">
                <a:solidFill>
                  <a:srgbClr val="0000FF"/>
                </a:solidFill>
              </a:rPr>
              <a:t>2</a:t>
            </a:r>
            <a:r>
              <a:rPr lang="en-US" i="1" dirty="0" smtClean="0">
                <a:solidFill>
                  <a:srgbClr val="0000FF"/>
                </a:solidFill>
              </a:rPr>
              <a:t>k</a:t>
            </a:r>
            <a:r>
              <a:rPr lang="en-US" i="1" baseline="30000" dirty="0" smtClean="0">
                <a:solidFill>
                  <a:srgbClr val="0000FF"/>
                </a:solidFill>
              </a:rPr>
              <a:t>2</a:t>
            </a:r>
            <a:r>
              <a:rPr lang="en-US" i="1" dirty="0" smtClean="0">
                <a:solidFill>
                  <a:srgbClr val="0000FF"/>
                </a:solidFill>
              </a:rPr>
              <a:t>/2m</a:t>
            </a:r>
          </a:p>
          <a:p>
            <a:pPr algn="just" fontAlgn="auto">
              <a:spcAft>
                <a:spcPts val="0"/>
              </a:spcAft>
              <a:buFont typeface="Arial" pitchFamily="34" charset="0"/>
              <a:buNone/>
              <a:defRPr/>
            </a:pPr>
            <a:endParaRPr lang="en-US" i="1" dirty="0" smtClean="0"/>
          </a:p>
        </p:txBody>
      </p:sp>
    </p:spTree>
    <p:extLst>
      <p:ext uri="{BB962C8B-B14F-4D97-AF65-F5344CB8AC3E}">
        <p14:creationId xmlns:p14="http://schemas.microsoft.com/office/powerpoint/2010/main" xmlns="" val="2877275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685800"/>
          </a:xfrm>
        </p:spPr>
        <p:txBody>
          <a:bodyPr rtlCol="0">
            <a:normAutofit fontScale="90000"/>
          </a:bodyPr>
          <a:lstStyle/>
          <a:p>
            <a:pPr fontAlgn="auto">
              <a:spcAft>
                <a:spcPts val="0"/>
              </a:spcAft>
              <a:defRPr/>
            </a:pPr>
            <a:r>
              <a:rPr lang="en-US" dirty="0" smtClean="0">
                <a:solidFill>
                  <a:srgbClr val="0000FF"/>
                </a:solidFill>
              </a:rPr>
              <a:t>continue</a:t>
            </a:r>
          </a:p>
        </p:txBody>
      </p:sp>
      <p:sp>
        <p:nvSpPr>
          <p:cNvPr id="3" name="Subtitle 2"/>
          <p:cNvSpPr>
            <a:spLocks noGrp="1"/>
          </p:cNvSpPr>
          <p:nvPr>
            <p:ph type="subTitle" idx="1"/>
          </p:nvPr>
        </p:nvSpPr>
        <p:spPr>
          <a:xfrm>
            <a:off x="304800" y="1600200"/>
            <a:ext cx="7467600" cy="4038600"/>
          </a:xfrm>
        </p:spPr>
        <p:txBody>
          <a:bodyPr rtlCol="0">
            <a:normAutofit/>
          </a:bodyPr>
          <a:lstStyle/>
          <a:p>
            <a:pPr fontAlgn="auto">
              <a:spcAft>
                <a:spcPts val="0"/>
              </a:spcAft>
              <a:buFont typeface="Arial" pitchFamily="34" charset="0"/>
              <a:buNone/>
              <a:defRPr/>
            </a:pPr>
            <a:r>
              <a:rPr lang="en-US" dirty="0" smtClean="0">
                <a:solidFill>
                  <a:srgbClr val="C00000"/>
                </a:solidFill>
              </a:rPr>
              <a:t>Energy</a:t>
            </a:r>
          </a:p>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smtClean="0"/>
          </a:p>
        </p:txBody>
      </p:sp>
      <p:pic>
        <p:nvPicPr>
          <p:cNvPr id="717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0" y="2362200"/>
            <a:ext cx="5386388" cy="152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mc:AlternateContent xmlns:mc="http://schemas.openxmlformats.org/markup-compatibility/2006">
        <mc:Choice xmlns:a14="http://schemas.microsoft.com/office/drawing/2010/main" xmlns="" Requires="a14">
          <p:sp>
            <p:nvSpPr>
              <p:cNvPr id="4" name="TextBox 3"/>
              <p:cNvSpPr txBox="1"/>
              <p:nvPr/>
            </p:nvSpPr>
            <p:spPr>
              <a:xfrm>
                <a:off x="2667000" y="3890963"/>
                <a:ext cx="3581400" cy="707886"/>
              </a:xfrm>
              <a:prstGeom prst="rect">
                <a:avLst/>
              </a:prstGeom>
              <a:noFill/>
            </p:spPr>
            <p:txBody>
              <a:bodyPr wrap="square" rtlCol="0">
                <a:spAutoFit/>
              </a:bodyPr>
              <a:lstStyle/>
              <a:p>
                <a14:m>
                  <m:oMath xmlns:m="http://schemas.openxmlformats.org/officeDocument/2006/math">
                    <m:r>
                      <a:rPr lang="en-US" sz="4000" b="0" i="1" smtClean="0">
                        <a:latin typeface="Cambria Math"/>
                      </a:rPr>
                      <m:t>𝐸</m:t>
                    </m:r>
                    <m:r>
                      <a:rPr lang="en-US" sz="4000" i="1" smtClean="0">
                        <a:latin typeface="Cambria Math"/>
                      </a:rPr>
                      <m:t>=</m:t>
                    </m:r>
                    <m:sSup>
                      <m:sSupPr>
                        <m:ctrlPr>
                          <a:rPr lang="en-US" sz="4000" i="1" smtClean="0">
                            <a:latin typeface="Cambria Math"/>
                          </a:rPr>
                        </m:ctrlPr>
                      </m:sSupPr>
                      <m:e>
                        <m:r>
                          <a:rPr lang="en-US" sz="4000" b="0" i="1" smtClean="0">
                            <a:latin typeface="Cambria Math"/>
                          </a:rPr>
                          <m:t>[ℏ</m:t>
                        </m:r>
                        <m:r>
                          <a:rPr lang="en-US" sz="4000" b="0" i="1" smtClean="0">
                            <a:latin typeface="Cambria Math"/>
                          </a:rPr>
                          <m:t>𝑘</m:t>
                        </m:r>
                        <m:r>
                          <a:rPr lang="en-US" sz="4000" b="0" i="1" smtClean="0">
                            <a:latin typeface="Cambria Math"/>
                          </a:rPr>
                          <m:t>]</m:t>
                        </m:r>
                      </m:e>
                      <m:sup>
                        <m:r>
                          <a:rPr lang="en-US" sz="4000" i="1" smtClean="0">
                            <a:latin typeface="Cambria Math"/>
                          </a:rPr>
                          <m:t>2</m:t>
                        </m:r>
                      </m:sup>
                    </m:sSup>
                  </m:oMath>
                </a14:m>
                <a:r>
                  <a:rPr lang="en-US" sz="4000" dirty="0" smtClean="0"/>
                  <a:t>/2m</a:t>
                </a:r>
                <a:endParaRPr lang="en-US" sz="4000" dirty="0"/>
              </a:p>
            </p:txBody>
          </p:sp>
        </mc:Choice>
        <mc:Fallback>
          <p:sp>
            <p:nvSpPr>
              <p:cNvPr id="4" name="TextBox 3"/>
              <p:cNvSpPr txBox="1">
                <a:spLocks noRot="1" noChangeAspect="1" noMove="1" noResize="1" noEditPoints="1" noAdjustHandles="1" noChangeArrowheads="1" noChangeShapeType="1" noTextEdit="1"/>
              </p:cNvSpPr>
              <p:nvPr/>
            </p:nvSpPr>
            <p:spPr>
              <a:xfrm>
                <a:off x="2667000" y="3890963"/>
                <a:ext cx="3581400" cy="707886"/>
              </a:xfrm>
              <a:prstGeom prst="rect">
                <a:avLst/>
              </a:prstGeom>
              <a:blipFill rotWithShape="1">
                <a:blip r:embed="rId3" cstate="print"/>
                <a:stretch>
                  <a:fillRect t="-14655" b="-37069"/>
                </a:stretch>
              </a:blipFill>
            </p:spPr>
            <p:txBody>
              <a:bodyPr/>
              <a:lstStyle/>
              <a:p>
                <a:r>
                  <a:rPr lang="en-US">
                    <a:noFill/>
                  </a:rPr>
                  <a:t> </a:t>
                </a:r>
              </a:p>
            </p:txBody>
          </p:sp>
        </mc:Fallback>
      </mc:AlternateContent>
    </p:spTree>
    <p:extLst>
      <p:ext uri="{BB962C8B-B14F-4D97-AF65-F5344CB8AC3E}">
        <p14:creationId xmlns:p14="http://schemas.microsoft.com/office/powerpoint/2010/main" xmlns="" val="1307112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752600"/>
            <a:ext cx="8458200" cy="4876800"/>
          </a:xfrm>
        </p:spPr>
        <p:txBody>
          <a:bodyPr rtlCol="0">
            <a:normAutofit/>
          </a:bodyPr>
          <a:lstStyle/>
          <a:p>
            <a:pPr algn="just" fontAlgn="auto">
              <a:spcAft>
                <a:spcPts val="0"/>
              </a:spcAft>
              <a:buFont typeface="Arial" pitchFamily="34" charset="0"/>
              <a:buNone/>
              <a:defRPr/>
            </a:pPr>
            <a:r>
              <a:rPr lang="en-US" dirty="0" smtClean="0"/>
              <a:t>       </a:t>
            </a:r>
            <a:endParaRPr lang="en-US" dirty="0" smtClean="0">
              <a:solidFill>
                <a:srgbClr val="C00000"/>
              </a:solidFill>
            </a:endParaRPr>
          </a:p>
        </p:txBody>
      </p:sp>
      <p:pic>
        <p:nvPicPr>
          <p:cNvPr id="819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1905000"/>
            <a:ext cx="7019925"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5"/>
          <p:cNvSpPr>
            <a:spLocks noGrp="1"/>
          </p:cNvSpPr>
          <p:nvPr>
            <p:ph type="ctrTitle"/>
          </p:nvPr>
        </p:nvSpPr>
        <p:spPr>
          <a:xfrm>
            <a:off x="609600" y="0"/>
            <a:ext cx="7772400" cy="990600"/>
          </a:xfrm>
        </p:spPr>
        <p:txBody>
          <a:bodyPr rtlCol="0">
            <a:normAutofit fontScale="90000"/>
          </a:bodyPr>
          <a:lstStyle/>
          <a:p>
            <a:pPr fontAlgn="auto">
              <a:spcAft>
                <a:spcPts val="0"/>
              </a:spcAft>
              <a:defRPr/>
            </a:pPr>
            <a:r>
              <a:rPr lang="en-US" dirty="0" smtClean="0">
                <a:solidFill>
                  <a:srgbClr val="0000FF"/>
                </a:solidFill>
              </a:rPr>
              <a:t>Energy Spectrum for many electrons</a:t>
            </a:r>
          </a:p>
        </p:txBody>
      </p:sp>
    </p:spTree>
    <p:extLst>
      <p:ext uri="{BB962C8B-B14F-4D97-AF65-F5344CB8AC3E}">
        <p14:creationId xmlns:p14="http://schemas.microsoft.com/office/powerpoint/2010/main" xmlns="" val="1404675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990600" y="0"/>
            <a:ext cx="7772400" cy="685800"/>
          </a:xfrm>
        </p:spPr>
        <p:txBody>
          <a:bodyPr>
            <a:normAutofit fontScale="90000"/>
          </a:bodyPr>
          <a:lstStyle/>
          <a:p>
            <a:pPr eaLnBrk="1" hangingPunct="1"/>
            <a:r>
              <a:rPr lang="en-US" altLang="en-US" dirty="0" smtClean="0"/>
              <a:t>Books</a:t>
            </a:r>
          </a:p>
        </p:txBody>
      </p:sp>
      <p:sp>
        <p:nvSpPr>
          <p:cNvPr id="3" name="Subtitle 2"/>
          <p:cNvSpPr>
            <a:spLocks noGrp="1"/>
          </p:cNvSpPr>
          <p:nvPr>
            <p:ph type="subTitle" idx="1"/>
          </p:nvPr>
        </p:nvSpPr>
        <p:spPr>
          <a:xfrm>
            <a:off x="609600" y="990600"/>
            <a:ext cx="8229600" cy="5486400"/>
          </a:xfrm>
        </p:spPr>
        <p:txBody>
          <a:bodyPr/>
          <a:lstStyle/>
          <a:p>
            <a:pPr marL="514350" indent="-514350" algn="just" eaLnBrk="1" hangingPunct="1">
              <a:buFont typeface="+mj-lt"/>
              <a:buAutoNum type="arabicPeriod"/>
              <a:tabLst>
                <a:tab pos="2111375" algn="l"/>
              </a:tabLst>
              <a:defRPr/>
            </a:pPr>
            <a:r>
              <a:rPr lang="en-US" b="1" dirty="0" smtClean="0">
                <a:solidFill>
                  <a:srgbClr val="0000FF"/>
                </a:solidFill>
                <a:latin typeface="Arial Narrow" panose="020B0606020202030204" pitchFamily="34" charset="0"/>
              </a:rPr>
              <a:t>Introduction to solid state physics: </a:t>
            </a:r>
          </a:p>
          <a:p>
            <a:pPr eaLnBrk="1" hangingPunct="1">
              <a:tabLst>
                <a:tab pos="2111375" algn="l"/>
              </a:tabLst>
              <a:defRPr/>
            </a:pPr>
            <a:r>
              <a:rPr lang="en-US" b="1" dirty="0" smtClean="0">
                <a:solidFill>
                  <a:srgbClr val="0000FF"/>
                </a:solidFill>
                <a:latin typeface="Arial Narrow" panose="020B0606020202030204" pitchFamily="34" charset="0"/>
              </a:rPr>
              <a:t> by Charles Kittle</a:t>
            </a:r>
          </a:p>
          <a:p>
            <a:pPr marL="514350" indent="-514350" algn="just" eaLnBrk="1" hangingPunct="1">
              <a:tabLst>
                <a:tab pos="2111375" algn="l"/>
              </a:tabLst>
              <a:defRPr/>
            </a:pPr>
            <a:endParaRPr lang="en-US" dirty="0" smtClean="0"/>
          </a:p>
          <a:p>
            <a:pPr marL="514350" indent="-514350" algn="just" eaLnBrk="1" hangingPunct="1">
              <a:tabLst>
                <a:tab pos="2111375" algn="l"/>
              </a:tabLst>
              <a:defRPr/>
            </a:pPr>
            <a:r>
              <a:rPr lang="en-US" b="1" dirty="0" smtClean="0">
                <a:solidFill>
                  <a:srgbClr val="0033CC"/>
                </a:solidFill>
              </a:rPr>
              <a:t>2.</a:t>
            </a:r>
          </a:p>
          <a:p>
            <a:pPr marL="514350" indent="-514350">
              <a:tabLst>
                <a:tab pos="2111375" algn="l"/>
              </a:tabLst>
              <a:defRPr/>
            </a:pPr>
            <a:r>
              <a:rPr lang="en-US" b="1" dirty="0">
                <a:solidFill>
                  <a:srgbClr val="0000FF"/>
                </a:solidFill>
                <a:latin typeface="Arial Narrow" panose="020B0606020202030204" pitchFamily="34" charset="0"/>
              </a:rPr>
              <a:t>by</a:t>
            </a:r>
            <a:endParaRPr lang="en-US" b="1" dirty="0">
              <a:solidFill>
                <a:srgbClr val="0033CC"/>
              </a:solidFill>
            </a:endParaRPr>
          </a:p>
        </p:txBody>
      </p:sp>
      <p:pic>
        <p:nvPicPr>
          <p:cNvPr id="307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67000" y="3913568"/>
            <a:ext cx="4151313"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8568" y="2698124"/>
            <a:ext cx="4448175"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07873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09600" y="228600"/>
            <a:ext cx="7620000" cy="838200"/>
          </a:xfrm>
        </p:spPr>
        <p:txBody>
          <a:bodyPr/>
          <a:lstStyle/>
          <a:p>
            <a:r>
              <a:rPr lang="en-US" altLang="en-US" smtClean="0">
                <a:solidFill>
                  <a:srgbClr val="0000FF"/>
                </a:solidFill>
              </a:rPr>
              <a:t>Density of states</a:t>
            </a:r>
          </a:p>
        </p:txBody>
      </p:sp>
      <p:sp>
        <p:nvSpPr>
          <p:cNvPr id="3" name="Subtitle 2"/>
          <p:cNvSpPr>
            <a:spLocks noGrp="1"/>
          </p:cNvSpPr>
          <p:nvPr>
            <p:ph type="subTitle" idx="1"/>
          </p:nvPr>
        </p:nvSpPr>
        <p:spPr>
          <a:xfrm>
            <a:off x="457200" y="1524000"/>
            <a:ext cx="7924800" cy="5029200"/>
          </a:xfrm>
        </p:spPr>
        <p:txBody>
          <a:bodyPr rtlCol="0">
            <a:normAutofit/>
          </a:bodyPr>
          <a:lstStyle/>
          <a:p>
            <a:pPr fontAlgn="auto">
              <a:spcAft>
                <a:spcPts val="0"/>
              </a:spcAft>
              <a:buFont typeface="Arial" pitchFamily="34" charset="0"/>
              <a:buNone/>
              <a:defRPr/>
            </a:pPr>
            <a:endParaRPr lang="en-US" dirty="0" smtClean="0"/>
          </a:p>
        </p:txBody>
      </p:sp>
      <p:pic>
        <p:nvPicPr>
          <p:cNvPr id="922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28713" y="1400175"/>
            <a:ext cx="6886575" cy="405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26064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533400"/>
          </a:xfrm>
        </p:spPr>
        <p:txBody>
          <a:bodyPr rtlCol="0">
            <a:normAutofit fontScale="90000"/>
          </a:bodyPr>
          <a:lstStyle/>
          <a:p>
            <a:pPr fontAlgn="auto">
              <a:spcAft>
                <a:spcPts val="0"/>
              </a:spcAft>
              <a:defRPr/>
            </a:pPr>
            <a:r>
              <a:rPr lang="en-US" dirty="0" smtClean="0">
                <a:solidFill>
                  <a:srgbClr val="0000FF"/>
                </a:solidFill>
              </a:rPr>
              <a:t>K -Space</a:t>
            </a:r>
          </a:p>
        </p:txBody>
      </p:sp>
      <p:sp>
        <p:nvSpPr>
          <p:cNvPr id="3" name="Subtitle 2"/>
          <p:cNvSpPr>
            <a:spLocks noGrp="1"/>
          </p:cNvSpPr>
          <p:nvPr>
            <p:ph type="subTitle" idx="1"/>
          </p:nvPr>
        </p:nvSpPr>
        <p:spPr>
          <a:xfrm>
            <a:off x="228600" y="685800"/>
            <a:ext cx="8686800" cy="5943600"/>
          </a:xfrm>
        </p:spPr>
        <p:txBody>
          <a:bodyPr rtlCol="0">
            <a:normAutofit/>
          </a:bodyPr>
          <a:lstStyle/>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smtClean="0"/>
          </a:p>
        </p:txBody>
      </p:sp>
      <p:pic>
        <p:nvPicPr>
          <p:cNvPr id="1024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784225"/>
            <a:ext cx="6343650" cy="607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71138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762000" y="0"/>
            <a:ext cx="7772400" cy="914400"/>
          </a:xfrm>
        </p:spPr>
        <p:txBody>
          <a:bodyPr/>
          <a:lstStyle/>
          <a:p>
            <a:r>
              <a:rPr lang="en-US" altLang="en-US" smtClean="0"/>
              <a:t>continue</a:t>
            </a:r>
          </a:p>
        </p:txBody>
      </p:sp>
      <p:sp>
        <p:nvSpPr>
          <p:cNvPr id="3" name="Subtitle 2"/>
          <p:cNvSpPr>
            <a:spLocks noGrp="1"/>
          </p:cNvSpPr>
          <p:nvPr>
            <p:ph type="subTitle" idx="1"/>
          </p:nvPr>
        </p:nvSpPr>
        <p:spPr>
          <a:xfrm>
            <a:off x="457200" y="914400"/>
            <a:ext cx="8305800" cy="5562600"/>
          </a:xfrm>
        </p:spPr>
        <p:txBody>
          <a:bodyPr rtlCol="0">
            <a:normAutofit/>
          </a:bodyPr>
          <a:lstStyle/>
          <a:p>
            <a:pPr fontAlgn="auto">
              <a:spcAft>
                <a:spcPts val="0"/>
              </a:spcAft>
              <a:buFont typeface="Arial" pitchFamily="34" charset="0"/>
              <a:buNone/>
              <a:defRPr/>
            </a:pPr>
            <a:endParaRPr lang="en-US" dirty="0" smtClean="0"/>
          </a:p>
        </p:txBody>
      </p:sp>
      <p:pic>
        <p:nvPicPr>
          <p:cNvPr id="1126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990600"/>
            <a:ext cx="7637463" cy="543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69679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685800" y="0"/>
            <a:ext cx="7772400" cy="990600"/>
          </a:xfrm>
        </p:spPr>
        <p:txBody>
          <a:bodyPr/>
          <a:lstStyle/>
          <a:p>
            <a:r>
              <a:rPr lang="en-US" altLang="en-US" smtClean="0"/>
              <a:t>continue</a:t>
            </a:r>
          </a:p>
        </p:txBody>
      </p:sp>
      <p:sp>
        <p:nvSpPr>
          <p:cNvPr id="12291" name="Subtitle 2"/>
          <p:cNvSpPr>
            <a:spLocks noGrp="1"/>
          </p:cNvSpPr>
          <p:nvPr>
            <p:ph type="subTitle" idx="1"/>
          </p:nvPr>
        </p:nvSpPr>
        <p:spPr>
          <a:xfrm>
            <a:off x="304800" y="1143000"/>
            <a:ext cx="8382000" cy="5486400"/>
          </a:xfrm>
        </p:spPr>
        <p:txBody>
          <a:bodyPr/>
          <a:lstStyle/>
          <a:p>
            <a:pPr algn="just"/>
            <a:r>
              <a:rPr lang="en-US" altLang="en-US" dirty="0" smtClean="0">
                <a:solidFill>
                  <a:srgbClr val="C00000"/>
                </a:solidFill>
              </a:rPr>
              <a:t>In terms of energy</a:t>
            </a:r>
          </a:p>
        </p:txBody>
      </p:sp>
      <p:pic>
        <p:nvPicPr>
          <p:cNvPr id="1229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09800" y="2133600"/>
            <a:ext cx="5232400"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2514600" y="3617043"/>
            <a:ext cx="3987800" cy="707886"/>
          </a:xfrm>
          <a:prstGeom prst="rect">
            <a:avLst/>
          </a:prstGeom>
          <a:noFill/>
        </p:spPr>
        <p:txBody>
          <a:bodyPr wrap="square" rtlCol="0">
            <a:spAutoFit/>
          </a:bodyPr>
          <a:lstStyle/>
          <a:p>
            <a:r>
              <a:rPr lang="en-US" sz="4000" dirty="0" smtClean="0"/>
              <a:t>Solve it at home</a:t>
            </a:r>
            <a:endParaRPr lang="en-US" sz="4000" dirty="0"/>
          </a:p>
        </p:txBody>
      </p:sp>
    </p:spTree>
    <p:extLst>
      <p:ext uri="{BB962C8B-B14F-4D97-AF65-F5344CB8AC3E}">
        <p14:creationId xmlns:p14="http://schemas.microsoft.com/office/powerpoint/2010/main" xmlns="" val="3056830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609600" y="0"/>
            <a:ext cx="7772400" cy="914400"/>
          </a:xfrm>
        </p:spPr>
        <p:txBody>
          <a:bodyPr/>
          <a:lstStyle/>
          <a:p>
            <a:r>
              <a:rPr lang="en-US" altLang="en-US" smtClean="0"/>
              <a:t>Fermi energy</a:t>
            </a:r>
          </a:p>
        </p:txBody>
      </p:sp>
      <p:sp>
        <p:nvSpPr>
          <p:cNvPr id="3" name="Subtitle 2"/>
          <p:cNvSpPr>
            <a:spLocks noGrp="1"/>
          </p:cNvSpPr>
          <p:nvPr>
            <p:ph type="subTitle" idx="1"/>
          </p:nvPr>
        </p:nvSpPr>
        <p:spPr>
          <a:xfrm>
            <a:off x="228600" y="1295400"/>
            <a:ext cx="8305800" cy="5334000"/>
          </a:xfrm>
        </p:spPr>
        <p:txBody>
          <a:bodyPr rtlCol="0">
            <a:normAutofit/>
          </a:bodyPr>
          <a:lstStyle/>
          <a:p>
            <a:pPr fontAlgn="auto">
              <a:spcAft>
                <a:spcPts val="0"/>
              </a:spcAft>
              <a:buFont typeface="Arial" pitchFamily="34" charset="0"/>
              <a:buNone/>
              <a:defRPr/>
            </a:pPr>
            <a:r>
              <a:rPr lang="en-US" dirty="0" smtClean="0"/>
              <a:t>How to calculate</a:t>
            </a:r>
          </a:p>
          <a:p>
            <a:pPr fontAlgn="auto">
              <a:spcAft>
                <a:spcPts val="0"/>
              </a:spcAft>
              <a:buFont typeface="Arial" pitchFamily="34" charset="0"/>
              <a:buNone/>
              <a:defRPr/>
            </a:pPr>
            <a:endParaRPr lang="en-US" dirty="0" smtClean="0"/>
          </a:p>
        </p:txBody>
      </p:sp>
      <p:pic>
        <p:nvPicPr>
          <p:cNvPr id="1434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0200" y="2057400"/>
            <a:ext cx="6324600" cy="404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93128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0050" y="3124200"/>
            <a:ext cx="8153400" cy="707886"/>
          </a:xfrm>
          <a:prstGeom prst="rect">
            <a:avLst/>
          </a:prstGeom>
        </p:spPr>
        <p:txBody>
          <a:bodyPr wrap="square">
            <a:spAutoFit/>
          </a:bodyPr>
          <a:lstStyle/>
          <a:p>
            <a:r>
              <a:rPr lang="en-US" sz="4000" dirty="0" smtClean="0"/>
              <a:t>We define the density of states </a:t>
            </a:r>
            <a:r>
              <a:rPr lang="en-US" sz="4000" i="1" dirty="0" smtClean="0"/>
              <a:t>g(k)</a:t>
            </a:r>
            <a:r>
              <a:rPr lang="en-US" sz="4000" dirty="0" smtClean="0"/>
              <a:t> </a:t>
            </a:r>
            <a:endParaRPr lang="en-US" sz="40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1200" y="4273550"/>
            <a:ext cx="3938587" cy="1377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685801" y="609600"/>
            <a:ext cx="8077200" cy="1200329"/>
          </a:xfrm>
          <a:prstGeom prst="rect">
            <a:avLst/>
          </a:prstGeom>
          <a:noFill/>
        </p:spPr>
        <p:txBody>
          <a:bodyPr wrap="square" rtlCol="0">
            <a:spAutoFit/>
          </a:bodyPr>
          <a:lstStyle/>
          <a:p>
            <a:pPr algn="ctr"/>
            <a:r>
              <a:rPr lang="en-US" sz="3600" b="1" dirty="0" smtClean="0">
                <a:solidFill>
                  <a:srgbClr val="0033CC"/>
                </a:solidFill>
              </a:rPr>
              <a:t>Ground state of N non interacting electrons  gas</a:t>
            </a:r>
            <a:endParaRPr lang="en-US" sz="3600" b="1" dirty="0">
              <a:solidFill>
                <a:srgbClr val="0033CC"/>
              </a:solidFill>
            </a:endParaRPr>
          </a:p>
        </p:txBody>
      </p:sp>
    </p:spTree>
    <p:extLst>
      <p:ext uri="{BB962C8B-B14F-4D97-AF65-F5344CB8AC3E}">
        <p14:creationId xmlns:p14="http://schemas.microsoft.com/office/powerpoint/2010/main" xmlns="" val="1281384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4077"/>
            <a:ext cx="8077200" cy="4524315"/>
          </a:xfrm>
          <a:prstGeom prst="rect">
            <a:avLst/>
          </a:prstGeom>
        </p:spPr>
        <p:txBody>
          <a:bodyPr wrap="square">
            <a:spAutoFit/>
          </a:bodyPr>
          <a:lstStyle/>
          <a:p>
            <a:pPr algn="just"/>
            <a:r>
              <a:rPr lang="en-US" sz="3600" dirty="0" smtClean="0"/>
              <a:t>The number of states in a given energy range (</a:t>
            </a:r>
            <a:r>
              <a:rPr lang="en-US" sz="3600" dirty="0" err="1" smtClean="0"/>
              <a:t>E,dE</a:t>
            </a:r>
            <a:r>
              <a:rPr lang="en-US" sz="3600" dirty="0" smtClean="0"/>
              <a:t>) is equal to the volume  enclosed between the spherical shells E +</a:t>
            </a:r>
            <a:r>
              <a:rPr lang="en-US" sz="3600" dirty="0" err="1" smtClean="0"/>
              <a:t>dE</a:t>
            </a:r>
            <a:r>
              <a:rPr lang="en-US" sz="3600" dirty="0" smtClean="0"/>
              <a:t> = constant and E = constant,  multiplied by the density of states in k-space. </a:t>
            </a:r>
          </a:p>
          <a:p>
            <a:r>
              <a:rPr lang="en-US" sz="3600" dirty="0" smtClean="0">
                <a:solidFill>
                  <a:srgbClr val="0033CC"/>
                </a:solidFill>
              </a:rPr>
              <a:t>From this we obtain the density  of states on the energy scale </a:t>
            </a:r>
            <a:endParaRPr lang="en-US" sz="3600" dirty="0">
              <a:solidFill>
                <a:srgbClr val="0033CC"/>
              </a:solidFill>
            </a:endParaRPr>
          </a:p>
        </p:txBody>
      </p:sp>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6700" y="4876800"/>
            <a:ext cx="7576968" cy="16918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51829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1599" y="4953000"/>
            <a:ext cx="5743575" cy="1706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280987" y="0"/>
            <a:ext cx="8534399" cy="4524315"/>
          </a:xfrm>
          <a:prstGeom prst="rect">
            <a:avLst/>
          </a:prstGeom>
        </p:spPr>
        <p:txBody>
          <a:bodyPr wrap="square">
            <a:spAutoFit/>
          </a:bodyPr>
          <a:lstStyle/>
          <a:p>
            <a:r>
              <a:rPr lang="en-US" sz="3600" dirty="0" smtClean="0"/>
              <a:t>We now consider an electron gas with N electrons. The state of lowest energy </a:t>
            </a:r>
          </a:p>
          <a:p>
            <a:r>
              <a:rPr lang="en-US" sz="3600" dirty="0" smtClean="0"/>
              <a:t>(</a:t>
            </a:r>
            <a:r>
              <a:rPr lang="en-US" sz="3600" b="1" i="1" dirty="0" smtClean="0">
                <a:solidFill>
                  <a:srgbClr val="0033CC"/>
                </a:solidFill>
              </a:rPr>
              <a:t>ground state</a:t>
            </a:r>
            <a:r>
              <a:rPr lang="en-US" sz="3600" dirty="0" smtClean="0"/>
              <a:t>) will then correspond to the N/2 points in k-space having the </a:t>
            </a:r>
          </a:p>
          <a:p>
            <a:r>
              <a:rPr lang="en-US" sz="3600" dirty="0" smtClean="0"/>
              <a:t>lowest energy, each being occupied by two electrons (Fig. 2.1). In k-space these </a:t>
            </a:r>
          </a:p>
          <a:p>
            <a:r>
              <a:rPr lang="en-US" sz="3600" dirty="0" smtClean="0"/>
              <a:t>points fill a sphere of radius (</a:t>
            </a:r>
            <a:r>
              <a:rPr lang="en-US" sz="3600" b="1" i="1" dirty="0" smtClean="0">
                <a:solidFill>
                  <a:srgbClr val="0033CC"/>
                </a:solidFill>
              </a:rPr>
              <a:t>Fermi sphere</a:t>
            </a:r>
            <a:r>
              <a:rPr lang="en-US" sz="3600" dirty="0" smtClean="0"/>
              <a:t>). is defined by the condition </a:t>
            </a:r>
            <a:endParaRPr lang="en-US" sz="3600" dirty="0"/>
          </a:p>
        </p:txBody>
      </p:sp>
    </p:spTree>
    <p:extLst>
      <p:ext uri="{BB962C8B-B14F-4D97-AF65-F5344CB8AC3E}">
        <p14:creationId xmlns:p14="http://schemas.microsoft.com/office/powerpoint/2010/main" xmlns="" val="4239851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228600"/>
            <a:ext cx="4979975" cy="47976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4440117"/>
            <a:ext cx="8229600" cy="24178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75968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2450" y="4267200"/>
            <a:ext cx="7467600" cy="2001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0" y="685800"/>
            <a:ext cx="9144000" cy="3170099"/>
          </a:xfrm>
          <a:prstGeom prst="rect">
            <a:avLst/>
          </a:prstGeom>
        </p:spPr>
        <p:txBody>
          <a:bodyPr wrap="square">
            <a:spAutoFit/>
          </a:bodyPr>
          <a:lstStyle/>
          <a:p>
            <a:r>
              <a:rPr lang="en-US" sz="4000" dirty="0" smtClean="0"/>
              <a:t>Here </a:t>
            </a:r>
            <a:r>
              <a:rPr lang="en-US" sz="4000" i="1" dirty="0" smtClean="0"/>
              <a:t>n= N/V</a:t>
            </a:r>
            <a:r>
              <a:rPr lang="en-US" sz="4000" i="1" baseline="-25000" dirty="0" smtClean="0"/>
              <a:t>g</a:t>
            </a:r>
            <a:r>
              <a:rPr lang="en-US" sz="4000" i="1" dirty="0" smtClean="0"/>
              <a:t> </a:t>
            </a:r>
            <a:r>
              <a:rPr lang="en-US" sz="4000" dirty="0" smtClean="0"/>
              <a:t>is the electron concentration.</a:t>
            </a:r>
          </a:p>
          <a:p>
            <a:r>
              <a:rPr lang="en-US" sz="4000" dirty="0" smtClean="0"/>
              <a:t> </a:t>
            </a:r>
          </a:p>
          <a:p>
            <a:r>
              <a:rPr lang="en-US" sz="4000" dirty="0" smtClean="0"/>
              <a:t>We then have the following  expression for the Fermi radius  </a:t>
            </a:r>
            <a:r>
              <a:rPr lang="en-US" sz="4000" i="1" dirty="0" smtClean="0">
                <a:latin typeface="Aparajita" panose="020B0604020202020204" pitchFamily="34" charset="0"/>
                <a:cs typeface="Aparajita" panose="020B0604020202020204" pitchFamily="34" charset="0"/>
              </a:rPr>
              <a:t>K</a:t>
            </a:r>
            <a:r>
              <a:rPr lang="en-US" sz="4000" i="1" baseline="-25000" dirty="0" smtClean="0">
                <a:latin typeface="Aparajita" panose="020B0604020202020204" pitchFamily="34" charset="0"/>
                <a:cs typeface="Aparajita" panose="020B0604020202020204" pitchFamily="34" charset="0"/>
              </a:rPr>
              <a:t>F</a:t>
            </a:r>
            <a:r>
              <a:rPr lang="en-US" sz="4000" dirty="0" smtClean="0"/>
              <a:t> and for the energy of electrons at the surface </a:t>
            </a:r>
            <a:endParaRPr lang="en-US" sz="4000" dirty="0"/>
          </a:p>
        </p:txBody>
      </p:sp>
    </p:spTree>
    <p:extLst>
      <p:ext uri="{BB962C8B-B14F-4D97-AF65-F5344CB8AC3E}">
        <p14:creationId xmlns:p14="http://schemas.microsoft.com/office/powerpoint/2010/main" xmlns="" val="2861090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85800" y="304800"/>
            <a:ext cx="7772400" cy="1470025"/>
          </a:xfrm>
        </p:spPr>
        <p:txBody>
          <a:bodyPr/>
          <a:lstStyle/>
          <a:p>
            <a:pPr eaLnBrk="1" hangingPunct="1"/>
            <a:r>
              <a:rPr lang="en-US" altLang="en-US" dirty="0" smtClean="0">
                <a:solidFill>
                  <a:srgbClr val="0000FF"/>
                </a:solidFill>
              </a:rPr>
              <a:t>Review of Free Electron Model</a:t>
            </a:r>
          </a:p>
        </p:txBody>
      </p:sp>
      <p:sp>
        <p:nvSpPr>
          <p:cNvPr id="4099" name="Subtitle 2"/>
          <p:cNvSpPr>
            <a:spLocks noGrp="1"/>
          </p:cNvSpPr>
          <p:nvPr>
            <p:ph type="subTitle" idx="1"/>
          </p:nvPr>
        </p:nvSpPr>
        <p:spPr>
          <a:xfrm>
            <a:off x="1676400" y="2819400"/>
            <a:ext cx="6400800" cy="1752600"/>
          </a:xfrm>
        </p:spPr>
        <p:txBody>
          <a:bodyPr/>
          <a:lstStyle/>
          <a:p>
            <a:pPr algn="l" eaLnBrk="1" hangingPunct="1"/>
            <a:r>
              <a:rPr lang="en-US" altLang="en-US" dirty="0" smtClean="0">
                <a:solidFill>
                  <a:srgbClr val="C00000"/>
                </a:solidFill>
              </a:rPr>
              <a:t>1. Classical Theory</a:t>
            </a:r>
          </a:p>
          <a:p>
            <a:pPr algn="l" eaLnBrk="1" hangingPunct="1"/>
            <a:r>
              <a:rPr lang="en-US" altLang="en-US" dirty="0" smtClean="0">
                <a:solidFill>
                  <a:srgbClr val="C00000"/>
                </a:solidFill>
              </a:rPr>
              <a:t>	</a:t>
            </a:r>
            <a:r>
              <a:rPr lang="en-US" altLang="en-US" dirty="0" err="1" smtClean="0">
                <a:solidFill>
                  <a:srgbClr val="0000FF"/>
                </a:solidFill>
              </a:rPr>
              <a:t>Drude</a:t>
            </a:r>
            <a:r>
              <a:rPr lang="en-US" altLang="en-US" dirty="0" smtClean="0">
                <a:solidFill>
                  <a:srgbClr val="0000FF"/>
                </a:solidFill>
              </a:rPr>
              <a:t> Model</a:t>
            </a:r>
          </a:p>
          <a:p>
            <a:pPr algn="l" eaLnBrk="1" hangingPunct="1"/>
            <a:r>
              <a:rPr lang="en-US" altLang="en-US" dirty="0" smtClean="0">
                <a:solidFill>
                  <a:srgbClr val="C00000"/>
                </a:solidFill>
              </a:rPr>
              <a:t>2. Quantum theory</a:t>
            </a:r>
          </a:p>
        </p:txBody>
      </p:sp>
    </p:spTree>
    <p:extLst>
      <p:ext uri="{BB962C8B-B14F-4D97-AF65-F5344CB8AC3E}">
        <p14:creationId xmlns:p14="http://schemas.microsoft.com/office/powerpoint/2010/main" xmlns="" val="3666128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rPr>
              <a:t>Excited states</a:t>
            </a:r>
            <a:endParaRPr lang="en-US" dirty="0">
              <a:solidFill>
                <a:srgbClr val="0033CC"/>
              </a:solidFill>
            </a:endParaRPr>
          </a:p>
        </p:txBody>
      </p:sp>
      <p:pic>
        <p:nvPicPr>
          <p:cNvPr id="3" name="Picture 2"/>
          <p:cNvPicPr>
            <a:picLocks noChangeAspect="1"/>
          </p:cNvPicPr>
          <p:nvPr/>
        </p:nvPicPr>
        <p:blipFill>
          <a:blip r:embed="rId2" cstate="print"/>
          <a:stretch>
            <a:fillRect/>
          </a:stretch>
        </p:blipFill>
        <p:spPr>
          <a:xfrm>
            <a:off x="457200" y="4304468"/>
            <a:ext cx="2802924" cy="2534997"/>
          </a:xfrm>
          <a:prstGeom prst="rect">
            <a:avLst/>
          </a:prstGeom>
        </p:spPr>
      </p:pic>
      <p:sp>
        <p:nvSpPr>
          <p:cNvPr id="5" name="Rectangle 4"/>
          <p:cNvSpPr/>
          <p:nvPr/>
        </p:nvSpPr>
        <p:spPr>
          <a:xfrm>
            <a:off x="762000" y="1452649"/>
            <a:ext cx="8153400" cy="2554545"/>
          </a:xfrm>
          <a:prstGeom prst="rect">
            <a:avLst/>
          </a:prstGeom>
        </p:spPr>
        <p:txBody>
          <a:bodyPr wrap="square">
            <a:spAutoFit/>
          </a:bodyPr>
          <a:lstStyle/>
          <a:p>
            <a:r>
              <a:rPr lang="en-US" sz="3200" dirty="0">
                <a:solidFill>
                  <a:srgbClr val="000000"/>
                </a:solidFill>
                <a:latin typeface="Times New Roman" panose="02020603050405020304" pitchFamily="18" charset="0"/>
                <a:cs typeface="Times New Roman" panose="02020603050405020304" pitchFamily="18" charset="0"/>
              </a:rPr>
              <a:t>The excited states of the system consist of states </a:t>
            </a:r>
            <a:r>
              <a:rPr lang="en-US" sz="3200" dirty="0" smtClean="0">
                <a:solidFill>
                  <a:srgbClr val="000000"/>
                </a:solidFill>
                <a:latin typeface="Times New Roman" panose="02020603050405020304" pitchFamily="18" charset="0"/>
                <a:cs typeface="Times New Roman" panose="02020603050405020304" pitchFamily="18" charset="0"/>
              </a:rPr>
              <a:t>where one </a:t>
            </a:r>
            <a:r>
              <a:rPr lang="en-US" sz="3200" dirty="0">
                <a:solidFill>
                  <a:srgbClr val="000000"/>
                </a:solidFill>
                <a:latin typeface="Times New Roman" panose="02020603050405020304" pitchFamily="18" charset="0"/>
                <a:cs typeface="Times New Roman" panose="02020603050405020304" pitchFamily="18" charset="0"/>
              </a:rPr>
              <a:t>or more fermions is excited to higher energy states. </a:t>
            </a:r>
            <a:r>
              <a:rPr lang="en-US" sz="3200" dirty="0" smtClean="0">
                <a:solidFill>
                  <a:srgbClr val="000000"/>
                </a:solidFill>
                <a:latin typeface="Times New Roman" panose="02020603050405020304" pitchFamily="18" charset="0"/>
                <a:cs typeface="Times New Roman" panose="02020603050405020304" pitchFamily="18" charset="0"/>
              </a:rPr>
              <a:t>The average </a:t>
            </a:r>
            <a:r>
              <a:rPr lang="en-US" sz="3200" dirty="0">
                <a:solidFill>
                  <a:srgbClr val="000000"/>
                </a:solidFill>
                <a:latin typeface="Times New Roman" panose="02020603050405020304" pitchFamily="18" charset="0"/>
                <a:cs typeface="Times New Roman" panose="02020603050405020304" pitchFamily="18" charset="0"/>
              </a:rPr>
              <a:t>occupations of the states at a given </a:t>
            </a:r>
            <a:r>
              <a:rPr lang="en-US" sz="3200" dirty="0" smtClean="0">
                <a:solidFill>
                  <a:srgbClr val="000000"/>
                </a:solidFill>
                <a:latin typeface="Times New Roman" panose="02020603050405020304" pitchFamily="18" charset="0"/>
                <a:cs typeface="Times New Roman" panose="02020603050405020304" pitchFamily="18" charset="0"/>
              </a:rPr>
              <a:t>temperature T </a:t>
            </a:r>
            <a:r>
              <a:rPr lang="en-US" sz="3200" dirty="0">
                <a:solidFill>
                  <a:srgbClr val="000000"/>
                </a:solidFill>
                <a:latin typeface="Times New Roman" panose="02020603050405020304" pitchFamily="18" charset="0"/>
                <a:cs typeface="Times New Roman" panose="02020603050405020304" pitchFamily="18" charset="0"/>
              </a:rPr>
              <a:t>is given by the Fermi-Dirac distribution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17022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rPr>
              <a:t>Fermi Dirac distribution</a:t>
            </a:r>
            <a:endParaRPr lang="en-US" dirty="0">
              <a:solidFill>
                <a:srgbClr val="0033CC"/>
              </a:solidFill>
            </a:endParaRPr>
          </a:p>
        </p:txBody>
      </p:sp>
      <p:pic>
        <p:nvPicPr>
          <p:cNvPr id="3" name="Picture 2"/>
          <p:cNvPicPr>
            <a:picLocks noChangeAspect="1"/>
          </p:cNvPicPr>
          <p:nvPr/>
        </p:nvPicPr>
        <p:blipFill>
          <a:blip r:embed="rId2" cstate="print"/>
          <a:stretch>
            <a:fillRect/>
          </a:stretch>
        </p:blipFill>
        <p:spPr>
          <a:xfrm>
            <a:off x="2286000" y="1303518"/>
            <a:ext cx="4114800" cy="1634863"/>
          </a:xfrm>
          <a:prstGeom prst="rect">
            <a:avLst/>
          </a:prstGeom>
        </p:spPr>
      </p:pic>
      <p:pic>
        <p:nvPicPr>
          <p:cNvPr id="4" name="Picture 3"/>
          <p:cNvPicPr>
            <a:picLocks noChangeAspect="1"/>
          </p:cNvPicPr>
          <p:nvPr/>
        </p:nvPicPr>
        <p:blipFill>
          <a:blip r:embed="rId3" cstate="print"/>
          <a:stretch>
            <a:fillRect/>
          </a:stretch>
        </p:blipFill>
        <p:spPr>
          <a:xfrm>
            <a:off x="354316" y="3150451"/>
            <a:ext cx="8332484" cy="1878749"/>
          </a:xfrm>
          <a:prstGeom prst="rect">
            <a:avLst/>
          </a:prstGeom>
        </p:spPr>
      </p:pic>
      <p:pic>
        <p:nvPicPr>
          <p:cNvPr id="5" name="Picture 4"/>
          <p:cNvPicPr>
            <a:picLocks noChangeAspect="1"/>
          </p:cNvPicPr>
          <p:nvPr/>
        </p:nvPicPr>
        <p:blipFill>
          <a:blip r:embed="rId4" cstate="print"/>
          <a:stretch>
            <a:fillRect/>
          </a:stretch>
        </p:blipFill>
        <p:spPr>
          <a:xfrm>
            <a:off x="936668" y="5029200"/>
            <a:ext cx="2698664" cy="1507362"/>
          </a:xfrm>
          <a:prstGeom prst="rect">
            <a:avLst/>
          </a:prstGeom>
        </p:spPr>
      </p:pic>
      <p:pic>
        <p:nvPicPr>
          <p:cNvPr id="6" name="Picture 5"/>
          <p:cNvPicPr>
            <a:picLocks noChangeAspect="1"/>
          </p:cNvPicPr>
          <p:nvPr/>
        </p:nvPicPr>
        <p:blipFill>
          <a:blip r:embed="rId5" cstate="print"/>
          <a:stretch>
            <a:fillRect/>
          </a:stretch>
        </p:blipFill>
        <p:spPr>
          <a:xfrm>
            <a:off x="4571208" y="5088033"/>
            <a:ext cx="1448592" cy="1341289"/>
          </a:xfrm>
          <a:prstGeom prst="rect">
            <a:avLst/>
          </a:prstGeom>
        </p:spPr>
      </p:pic>
    </p:spTree>
    <p:extLst>
      <p:ext uri="{BB962C8B-B14F-4D97-AF65-F5344CB8AC3E}">
        <p14:creationId xmlns:p14="http://schemas.microsoft.com/office/powerpoint/2010/main" xmlns="" val="4187298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3CC"/>
                </a:solidFill>
              </a:rPr>
              <a:t>Fermi Dirac distribution</a:t>
            </a:r>
          </a:p>
        </p:txBody>
      </p:sp>
      <p:pic>
        <p:nvPicPr>
          <p:cNvPr id="3" name="Picture 2"/>
          <p:cNvPicPr>
            <a:picLocks noChangeAspect="1"/>
          </p:cNvPicPr>
          <p:nvPr/>
        </p:nvPicPr>
        <p:blipFill>
          <a:blip r:embed="rId2" cstate="print"/>
          <a:stretch>
            <a:fillRect/>
          </a:stretch>
        </p:blipFill>
        <p:spPr>
          <a:xfrm>
            <a:off x="394010" y="1912505"/>
            <a:ext cx="8292790" cy="1592695"/>
          </a:xfrm>
          <a:prstGeom prst="rect">
            <a:avLst/>
          </a:prstGeom>
        </p:spPr>
      </p:pic>
      <p:pic>
        <p:nvPicPr>
          <p:cNvPr id="4" name="Picture 3"/>
          <p:cNvPicPr>
            <a:picLocks noChangeAspect="1"/>
          </p:cNvPicPr>
          <p:nvPr/>
        </p:nvPicPr>
        <p:blipFill>
          <a:blip r:embed="rId3" cstate="print"/>
          <a:stretch>
            <a:fillRect/>
          </a:stretch>
        </p:blipFill>
        <p:spPr>
          <a:xfrm>
            <a:off x="3200400" y="3733800"/>
            <a:ext cx="4267200" cy="2736894"/>
          </a:xfrm>
          <a:prstGeom prst="rect">
            <a:avLst/>
          </a:prstGeom>
        </p:spPr>
      </p:pic>
    </p:spTree>
    <p:extLst>
      <p:ext uri="{BB962C8B-B14F-4D97-AF65-F5344CB8AC3E}">
        <p14:creationId xmlns:p14="http://schemas.microsoft.com/office/powerpoint/2010/main" xmlns="" val="1812436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576" y="32951"/>
            <a:ext cx="8229600" cy="792162"/>
          </a:xfrm>
        </p:spPr>
        <p:txBody>
          <a:bodyPr/>
          <a:lstStyle/>
          <a:p>
            <a:r>
              <a:rPr lang="en-US" dirty="0" smtClean="0">
                <a:solidFill>
                  <a:srgbClr val="0033CC"/>
                </a:solidFill>
              </a:rPr>
              <a:t>Excited state</a:t>
            </a:r>
            <a:endParaRPr lang="en-US" dirty="0">
              <a:solidFill>
                <a:srgbClr val="0033CC"/>
              </a:solidFill>
            </a:endParaRPr>
          </a:p>
        </p:txBody>
      </p:sp>
      <p:pic>
        <p:nvPicPr>
          <p:cNvPr id="3" name="Picture 2"/>
          <p:cNvPicPr>
            <a:picLocks noChangeAspect="1"/>
          </p:cNvPicPr>
          <p:nvPr/>
        </p:nvPicPr>
        <p:blipFill>
          <a:blip r:embed="rId3" cstate="print"/>
          <a:stretch>
            <a:fillRect/>
          </a:stretch>
        </p:blipFill>
        <p:spPr>
          <a:xfrm>
            <a:off x="0" y="609600"/>
            <a:ext cx="8982448" cy="3733800"/>
          </a:xfrm>
          <a:prstGeom prst="rect">
            <a:avLst/>
          </a:prstGeom>
        </p:spPr>
      </p:pic>
      <p:pic>
        <p:nvPicPr>
          <p:cNvPr id="4" name="Picture 3"/>
          <p:cNvPicPr>
            <a:picLocks noChangeAspect="1"/>
          </p:cNvPicPr>
          <p:nvPr/>
        </p:nvPicPr>
        <p:blipFill>
          <a:blip r:embed="rId4" cstate="print"/>
          <a:stretch>
            <a:fillRect/>
          </a:stretch>
        </p:blipFill>
        <p:spPr>
          <a:xfrm>
            <a:off x="685800" y="4343400"/>
            <a:ext cx="2743200" cy="2480807"/>
          </a:xfrm>
          <a:prstGeom prst="rect">
            <a:avLst/>
          </a:prstGeom>
        </p:spPr>
      </p:pic>
    </p:spTree>
    <p:extLst>
      <p:ext uri="{BB962C8B-B14F-4D97-AF65-F5344CB8AC3E}">
        <p14:creationId xmlns:p14="http://schemas.microsoft.com/office/powerpoint/2010/main" xmlns="" val="564837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449" y="0"/>
            <a:ext cx="8229600" cy="792162"/>
          </a:xfrm>
        </p:spPr>
        <p:txBody>
          <a:bodyPr/>
          <a:lstStyle/>
          <a:p>
            <a:r>
              <a:rPr lang="en-US" dirty="0" smtClean="0">
                <a:solidFill>
                  <a:srgbClr val="0033CC"/>
                </a:solidFill>
              </a:rPr>
              <a:t>Excited state</a:t>
            </a:r>
            <a:endParaRPr lang="en-US" dirty="0">
              <a:solidFill>
                <a:srgbClr val="0033CC"/>
              </a:solidFill>
            </a:endParaRPr>
          </a:p>
        </p:txBody>
      </p:sp>
      <p:pic>
        <p:nvPicPr>
          <p:cNvPr id="3" name="Picture 2"/>
          <p:cNvPicPr>
            <a:picLocks noChangeAspect="1"/>
          </p:cNvPicPr>
          <p:nvPr/>
        </p:nvPicPr>
        <p:blipFill>
          <a:blip r:embed="rId2" cstate="print"/>
          <a:stretch>
            <a:fillRect/>
          </a:stretch>
        </p:blipFill>
        <p:spPr>
          <a:xfrm>
            <a:off x="119450" y="820994"/>
            <a:ext cx="8610599" cy="3499231"/>
          </a:xfrm>
          <a:prstGeom prst="rect">
            <a:avLst/>
          </a:prstGeom>
        </p:spPr>
      </p:pic>
      <p:pic>
        <p:nvPicPr>
          <p:cNvPr id="4" name="Picture 3"/>
          <p:cNvPicPr>
            <a:picLocks noChangeAspect="1"/>
          </p:cNvPicPr>
          <p:nvPr/>
        </p:nvPicPr>
        <p:blipFill>
          <a:blip r:embed="rId3" cstate="print"/>
          <a:stretch>
            <a:fillRect/>
          </a:stretch>
        </p:blipFill>
        <p:spPr>
          <a:xfrm>
            <a:off x="-23683" y="4320225"/>
            <a:ext cx="2804403" cy="2536156"/>
          </a:xfrm>
          <a:prstGeom prst="rect">
            <a:avLst/>
          </a:prstGeom>
        </p:spPr>
      </p:pic>
    </p:spTree>
    <p:extLst>
      <p:ext uri="{BB962C8B-B14F-4D97-AF65-F5344CB8AC3E}">
        <p14:creationId xmlns:p14="http://schemas.microsoft.com/office/powerpoint/2010/main" xmlns="" val="4082043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Excited State</a:t>
            </a:r>
            <a:endParaRPr lang="en-US" dirty="0"/>
          </a:p>
        </p:txBody>
      </p:sp>
      <p:pic>
        <p:nvPicPr>
          <p:cNvPr id="3" name="Picture 2"/>
          <p:cNvPicPr>
            <a:picLocks noChangeAspect="1"/>
          </p:cNvPicPr>
          <p:nvPr/>
        </p:nvPicPr>
        <p:blipFill>
          <a:blip r:embed="rId2" cstate="print"/>
          <a:stretch>
            <a:fillRect/>
          </a:stretch>
        </p:blipFill>
        <p:spPr>
          <a:xfrm>
            <a:off x="457200" y="2362200"/>
            <a:ext cx="8390238" cy="1109876"/>
          </a:xfrm>
          <a:prstGeom prst="rect">
            <a:avLst/>
          </a:prstGeom>
        </p:spPr>
      </p:pic>
      <p:pic>
        <p:nvPicPr>
          <p:cNvPr id="4" name="Picture 3"/>
          <p:cNvPicPr>
            <a:picLocks noChangeAspect="1"/>
          </p:cNvPicPr>
          <p:nvPr/>
        </p:nvPicPr>
        <p:blipFill>
          <a:blip r:embed="rId3" cstate="print"/>
          <a:stretch>
            <a:fillRect/>
          </a:stretch>
        </p:blipFill>
        <p:spPr>
          <a:xfrm>
            <a:off x="376881" y="3810000"/>
            <a:ext cx="8390238" cy="2118016"/>
          </a:xfrm>
          <a:prstGeom prst="rect">
            <a:avLst/>
          </a:prstGeom>
        </p:spPr>
      </p:pic>
    </p:spTree>
    <p:extLst>
      <p:ext uri="{BB962C8B-B14F-4D97-AF65-F5344CB8AC3E}">
        <p14:creationId xmlns:p14="http://schemas.microsoft.com/office/powerpoint/2010/main" xmlns="" val="3595106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715962"/>
          </a:xfrm>
        </p:spPr>
        <p:txBody>
          <a:bodyPr>
            <a:normAutofit fontScale="90000"/>
          </a:bodyPr>
          <a:lstStyle/>
          <a:p>
            <a:r>
              <a:rPr lang="en-US" dirty="0" smtClean="0">
                <a:solidFill>
                  <a:srgbClr val="0033CC"/>
                </a:solidFill>
              </a:rPr>
              <a:t>Excited state</a:t>
            </a:r>
            <a:endParaRPr lang="en-US" dirty="0">
              <a:solidFill>
                <a:srgbClr val="0033CC"/>
              </a:solidFill>
            </a:endParaRPr>
          </a:p>
        </p:txBody>
      </p:sp>
      <p:pic>
        <p:nvPicPr>
          <p:cNvPr id="3" name="Picture 2"/>
          <p:cNvPicPr>
            <a:picLocks noChangeAspect="1"/>
          </p:cNvPicPr>
          <p:nvPr/>
        </p:nvPicPr>
        <p:blipFill>
          <a:blip r:embed="rId3" cstate="print"/>
          <a:stretch>
            <a:fillRect/>
          </a:stretch>
        </p:blipFill>
        <p:spPr>
          <a:xfrm>
            <a:off x="371134" y="914400"/>
            <a:ext cx="8315665" cy="859611"/>
          </a:xfrm>
          <a:prstGeom prst="rect">
            <a:avLst/>
          </a:prstGeom>
        </p:spPr>
      </p:pic>
      <p:pic>
        <p:nvPicPr>
          <p:cNvPr id="4" name="Picture 3"/>
          <p:cNvPicPr>
            <a:picLocks noChangeAspect="1"/>
          </p:cNvPicPr>
          <p:nvPr/>
        </p:nvPicPr>
        <p:blipFill>
          <a:blip r:embed="rId4" cstate="print"/>
          <a:stretch>
            <a:fillRect/>
          </a:stretch>
        </p:blipFill>
        <p:spPr>
          <a:xfrm>
            <a:off x="1143000" y="2133600"/>
            <a:ext cx="5551661" cy="928116"/>
          </a:xfrm>
          <a:prstGeom prst="rect">
            <a:avLst/>
          </a:prstGeom>
        </p:spPr>
      </p:pic>
      <p:pic>
        <p:nvPicPr>
          <p:cNvPr id="5" name="Picture 4"/>
          <p:cNvPicPr>
            <a:picLocks noChangeAspect="1"/>
          </p:cNvPicPr>
          <p:nvPr/>
        </p:nvPicPr>
        <p:blipFill>
          <a:blip r:embed="rId5" cstate="print"/>
          <a:stretch>
            <a:fillRect/>
          </a:stretch>
        </p:blipFill>
        <p:spPr>
          <a:xfrm>
            <a:off x="255008" y="3061716"/>
            <a:ext cx="8431792" cy="1205484"/>
          </a:xfrm>
          <a:prstGeom prst="rect">
            <a:avLst/>
          </a:prstGeom>
        </p:spPr>
      </p:pic>
      <p:pic>
        <p:nvPicPr>
          <p:cNvPr id="6" name="Picture 5"/>
          <p:cNvPicPr>
            <a:picLocks noChangeAspect="1"/>
          </p:cNvPicPr>
          <p:nvPr/>
        </p:nvPicPr>
        <p:blipFill>
          <a:blip r:embed="rId6" cstate="print"/>
          <a:stretch>
            <a:fillRect/>
          </a:stretch>
        </p:blipFill>
        <p:spPr>
          <a:xfrm>
            <a:off x="1523999" y="4349421"/>
            <a:ext cx="6281713" cy="1520001"/>
          </a:xfrm>
          <a:prstGeom prst="rect">
            <a:avLst/>
          </a:prstGeom>
        </p:spPr>
      </p:pic>
    </p:spTree>
    <p:extLst>
      <p:ext uri="{BB962C8B-B14F-4D97-AF65-F5344CB8AC3E}">
        <p14:creationId xmlns:p14="http://schemas.microsoft.com/office/powerpoint/2010/main" xmlns="" val="716464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Excited State</a:t>
            </a:r>
            <a:endParaRPr lang="en-US" dirty="0"/>
          </a:p>
        </p:txBody>
      </p:sp>
      <p:pic>
        <p:nvPicPr>
          <p:cNvPr id="3" name="Picture 2"/>
          <p:cNvPicPr>
            <a:picLocks noChangeAspect="1"/>
          </p:cNvPicPr>
          <p:nvPr/>
        </p:nvPicPr>
        <p:blipFill>
          <a:blip r:embed="rId2" cstate="print"/>
          <a:stretch>
            <a:fillRect/>
          </a:stretch>
        </p:blipFill>
        <p:spPr>
          <a:xfrm>
            <a:off x="150089" y="2514600"/>
            <a:ext cx="8843821" cy="2209800"/>
          </a:xfrm>
          <a:prstGeom prst="rect">
            <a:avLst/>
          </a:prstGeom>
        </p:spPr>
      </p:pic>
      <p:pic>
        <p:nvPicPr>
          <p:cNvPr id="4" name="Picture 3"/>
          <p:cNvPicPr>
            <a:picLocks noChangeAspect="1"/>
          </p:cNvPicPr>
          <p:nvPr/>
        </p:nvPicPr>
        <p:blipFill>
          <a:blip r:embed="rId3" cstate="print"/>
          <a:stretch>
            <a:fillRect/>
          </a:stretch>
        </p:blipFill>
        <p:spPr>
          <a:xfrm>
            <a:off x="1423672" y="1944106"/>
            <a:ext cx="7541406" cy="545780"/>
          </a:xfrm>
          <a:prstGeom prst="rect">
            <a:avLst/>
          </a:prstGeom>
        </p:spPr>
      </p:pic>
    </p:spTree>
    <p:extLst>
      <p:ext uri="{BB962C8B-B14F-4D97-AF65-F5344CB8AC3E}">
        <p14:creationId xmlns:p14="http://schemas.microsoft.com/office/powerpoint/2010/main" xmlns="" val="557500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Energy and Specific heat</a:t>
            </a:r>
            <a:endParaRPr lang="en-US" dirty="0"/>
          </a:p>
        </p:txBody>
      </p:sp>
      <p:pic>
        <p:nvPicPr>
          <p:cNvPr id="3" name="Picture 2"/>
          <p:cNvPicPr>
            <a:picLocks noChangeAspect="1"/>
          </p:cNvPicPr>
          <p:nvPr/>
        </p:nvPicPr>
        <p:blipFill>
          <a:blip r:embed="rId2" cstate="print"/>
          <a:stretch>
            <a:fillRect/>
          </a:stretch>
        </p:blipFill>
        <p:spPr>
          <a:xfrm>
            <a:off x="1143000" y="2300288"/>
            <a:ext cx="533400" cy="440635"/>
          </a:xfrm>
          <a:prstGeom prst="rect">
            <a:avLst/>
          </a:prstGeom>
        </p:spPr>
      </p:pic>
      <p:pic>
        <p:nvPicPr>
          <p:cNvPr id="4" name="Picture 3"/>
          <p:cNvPicPr>
            <a:picLocks noChangeAspect="1"/>
          </p:cNvPicPr>
          <p:nvPr/>
        </p:nvPicPr>
        <p:blipFill>
          <a:blip r:embed="rId3" cstate="print"/>
          <a:stretch>
            <a:fillRect/>
          </a:stretch>
        </p:blipFill>
        <p:spPr>
          <a:xfrm>
            <a:off x="2133600" y="1981200"/>
            <a:ext cx="3352800" cy="1110987"/>
          </a:xfrm>
          <a:prstGeom prst="rect">
            <a:avLst/>
          </a:prstGeom>
        </p:spPr>
      </p:pic>
      <p:sp>
        <p:nvSpPr>
          <p:cNvPr id="5" name="TextBox 4"/>
          <p:cNvSpPr txBox="1"/>
          <p:nvPr/>
        </p:nvSpPr>
        <p:spPr>
          <a:xfrm>
            <a:off x="1143000" y="3661927"/>
            <a:ext cx="6781800" cy="646331"/>
          </a:xfrm>
          <a:prstGeom prst="rect">
            <a:avLst/>
          </a:prstGeom>
          <a:noFill/>
        </p:spPr>
        <p:txBody>
          <a:bodyPr wrap="square" rtlCol="0">
            <a:spAutoFit/>
          </a:bodyPr>
          <a:lstStyle/>
          <a:p>
            <a:r>
              <a:rPr lang="en-US" sz="3600" dirty="0" smtClean="0"/>
              <a:t>Calculate ground state energy</a:t>
            </a:r>
            <a:endParaRPr lang="en-US" sz="3600" dirty="0"/>
          </a:p>
        </p:txBody>
      </p:sp>
      <p:pic>
        <p:nvPicPr>
          <p:cNvPr id="6" name="Picture 5"/>
          <p:cNvPicPr>
            <a:picLocks noChangeAspect="1"/>
          </p:cNvPicPr>
          <p:nvPr/>
        </p:nvPicPr>
        <p:blipFill>
          <a:blip r:embed="rId4" cstate="print"/>
          <a:stretch>
            <a:fillRect/>
          </a:stretch>
        </p:blipFill>
        <p:spPr>
          <a:xfrm>
            <a:off x="2133600" y="4323349"/>
            <a:ext cx="2895600" cy="1147959"/>
          </a:xfrm>
          <a:prstGeom prst="rect">
            <a:avLst/>
          </a:prstGeom>
        </p:spPr>
      </p:pic>
      <p:pic>
        <p:nvPicPr>
          <p:cNvPr id="7" name="Picture 6"/>
          <p:cNvPicPr>
            <a:picLocks noChangeAspect="1"/>
          </p:cNvPicPr>
          <p:nvPr/>
        </p:nvPicPr>
        <p:blipFill>
          <a:blip r:embed="rId5" cstate="print"/>
          <a:stretch>
            <a:fillRect/>
          </a:stretch>
        </p:blipFill>
        <p:spPr>
          <a:xfrm>
            <a:off x="2102708" y="5419254"/>
            <a:ext cx="3383692" cy="1133294"/>
          </a:xfrm>
          <a:prstGeom prst="rect">
            <a:avLst/>
          </a:prstGeom>
        </p:spPr>
      </p:pic>
    </p:spTree>
    <p:extLst>
      <p:ext uri="{BB962C8B-B14F-4D97-AF65-F5344CB8AC3E}">
        <p14:creationId xmlns:p14="http://schemas.microsoft.com/office/powerpoint/2010/main" xmlns="" val="2731558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heat</a:t>
            </a:r>
            <a:endParaRPr lang="en-US" dirty="0"/>
          </a:p>
        </p:txBody>
      </p:sp>
      <p:pic>
        <p:nvPicPr>
          <p:cNvPr id="3" name="Picture 2"/>
          <p:cNvPicPr>
            <a:picLocks noChangeAspect="1"/>
          </p:cNvPicPr>
          <p:nvPr/>
        </p:nvPicPr>
        <p:blipFill>
          <a:blip r:embed="rId3" cstate="print"/>
          <a:stretch>
            <a:fillRect/>
          </a:stretch>
        </p:blipFill>
        <p:spPr>
          <a:xfrm>
            <a:off x="1876678" y="1417638"/>
            <a:ext cx="7027069" cy="5440362"/>
          </a:xfrm>
          <a:prstGeom prst="rect">
            <a:avLst/>
          </a:prstGeom>
        </p:spPr>
      </p:pic>
      <p:pic>
        <p:nvPicPr>
          <p:cNvPr id="4" name="Picture 3"/>
          <p:cNvPicPr>
            <a:picLocks noChangeAspect="1"/>
          </p:cNvPicPr>
          <p:nvPr/>
        </p:nvPicPr>
        <p:blipFill>
          <a:blip r:embed="rId4" cstate="print"/>
          <a:stretch>
            <a:fillRect/>
          </a:stretch>
        </p:blipFill>
        <p:spPr>
          <a:xfrm>
            <a:off x="3324225" y="4495800"/>
            <a:ext cx="4131976" cy="962025"/>
          </a:xfrm>
          <a:prstGeom prst="rect">
            <a:avLst/>
          </a:prstGeom>
        </p:spPr>
      </p:pic>
      <p:pic>
        <p:nvPicPr>
          <p:cNvPr id="5" name="Picture 4"/>
          <p:cNvPicPr>
            <a:picLocks noChangeAspect="1"/>
          </p:cNvPicPr>
          <p:nvPr/>
        </p:nvPicPr>
        <p:blipFill>
          <a:blip r:embed="rId5" cstate="print"/>
          <a:stretch>
            <a:fillRect/>
          </a:stretch>
        </p:blipFill>
        <p:spPr>
          <a:xfrm>
            <a:off x="3770963" y="4038600"/>
            <a:ext cx="4877728" cy="585787"/>
          </a:xfrm>
          <a:prstGeom prst="rect">
            <a:avLst/>
          </a:prstGeom>
        </p:spPr>
      </p:pic>
      <p:pic>
        <p:nvPicPr>
          <p:cNvPr id="6" name="Picture 5"/>
          <p:cNvPicPr>
            <a:picLocks noChangeAspect="1"/>
          </p:cNvPicPr>
          <p:nvPr/>
        </p:nvPicPr>
        <p:blipFill>
          <a:blip r:embed="rId6" cstate="print"/>
          <a:stretch>
            <a:fillRect/>
          </a:stretch>
        </p:blipFill>
        <p:spPr>
          <a:xfrm>
            <a:off x="3060880" y="2286000"/>
            <a:ext cx="5628587" cy="685800"/>
          </a:xfrm>
          <a:prstGeom prst="rect">
            <a:avLst/>
          </a:prstGeom>
        </p:spPr>
      </p:pic>
    </p:spTree>
    <p:extLst>
      <p:ext uri="{BB962C8B-B14F-4D97-AF65-F5344CB8AC3E}">
        <p14:creationId xmlns:p14="http://schemas.microsoft.com/office/powerpoint/2010/main" xmlns="" val="2445111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533400" y="304800"/>
            <a:ext cx="7772400" cy="1470025"/>
          </a:xfrm>
        </p:spPr>
        <p:txBody>
          <a:bodyPr/>
          <a:lstStyle/>
          <a:p>
            <a:pPr eaLnBrk="1" hangingPunct="1"/>
            <a:r>
              <a:rPr lang="en-US" altLang="en-US" i="1" smtClean="0">
                <a:solidFill>
                  <a:srgbClr val="0000FF"/>
                </a:solidFill>
              </a:rPr>
              <a:t>Drude model</a:t>
            </a:r>
          </a:p>
        </p:txBody>
      </p:sp>
      <p:sp>
        <p:nvSpPr>
          <p:cNvPr id="3" name="Subtitle 2"/>
          <p:cNvSpPr>
            <a:spLocks noGrp="1"/>
          </p:cNvSpPr>
          <p:nvPr>
            <p:ph type="subTitle" idx="1"/>
          </p:nvPr>
        </p:nvSpPr>
        <p:spPr>
          <a:xfrm>
            <a:off x="838200" y="1905000"/>
            <a:ext cx="7315200" cy="4953000"/>
          </a:xfrm>
        </p:spPr>
        <p:txBody>
          <a:bodyPr rtlCol="0">
            <a:normAutofit fontScale="85000" lnSpcReduction="20000"/>
          </a:bodyPr>
          <a:lstStyle/>
          <a:p>
            <a:pPr algn="l" eaLnBrk="1" fontAlgn="auto" hangingPunct="1">
              <a:spcAft>
                <a:spcPts val="0"/>
              </a:spcAft>
              <a:buFont typeface="Wingdings" pitchFamily="2" charset="2"/>
              <a:buChar char="Ø"/>
              <a:defRPr/>
            </a:pPr>
            <a:r>
              <a:rPr lang="en-US" dirty="0" smtClean="0">
                <a:solidFill>
                  <a:srgbClr val="C00000"/>
                </a:solidFill>
              </a:rPr>
              <a:t> History</a:t>
            </a:r>
          </a:p>
          <a:p>
            <a:pPr marL="514350" indent="-514350" algn="just" eaLnBrk="1" fontAlgn="auto" hangingPunct="1">
              <a:spcAft>
                <a:spcPts val="0"/>
              </a:spcAft>
              <a:buFont typeface="Arial" pitchFamily="34" charset="0"/>
              <a:buChar char="•"/>
              <a:defRPr/>
            </a:pPr>
            <a:r>
              <a:rPr lang="en-US" dirty="0" smtClean="0">
                <a:solidFill>
                  <a:srgbClr val="0000FF"/>
                </a:solidFill>
              </a:rPr>
              <a:t>Hundred years ago (around 1900) there was no  understanding of physics of solids.</a:t>
            </a:r>
          </a:p>
          <a:p>
            <a:pPr marL="514350" indent="-514350" algn="just" eaLnBrk="1" fontAlgn="auto" hangingPunct="1">
              <a:spcAft>
                <a:spcPts val="0"/>
              </a:spcAft>
              <a:buFont typeface="Arial" pitchFamily="34" charset="0"/>
              <a:buChar char="•"/>
              <a:defRPr/>
            </a:pPr>
            <a:r>
              <a:rPr lang="en-US" dirty="0" smtClean="0">
                <a:solidFill>
                  <a:srgbClr val="0000FF"/>
                </a:solidFill>
              </a:rPr>
              <a:t>There was no explanation of Photo electric effect.</a:t>
            </a:r>
          </a:p>
          <a:p>
            <a:pPr marL="514350" indent="-514350" algn="just" eaLnBrk="1" fontAlgn="auto" hangingPunct="1">
              <a:spcAft>
                <a:spcPts val="0"/>
              </a:spcAft>
              <a:buFont typeface="Arial" pitchFamily="34" charset="0"/>
              <a:buChar char="•"/>
              <a:defRPr/>
            </a:pPr>
            <a:r>
              <a:rPr lang="en-US" dirty="0" smtClean="0">
                <a:solidFill>
                  <a:srgbClr val="0000FF"/>
                </a:solidFill>
              </a:rPr>
              <a:t>Rutherford has not determined the size of the nucleus.</a:t>
            </a:r>
          </a:p>
          <a:p>
            <a:pPr marL="514350" indent="-514350" algn="just" eaLnBrk="1" fontAlgn="auto" hangingPunct="1">
              <a:spcAft>
                <a:spcPts val="0"/>
              </a:spcAft>
              <a:buFont typeface="Arial" pitchFamily="34" charset="0"/>
              <a:buChar char="•"/>
              <a:defRPr/>
            </a:pPr>
            <a:r>
              <a:rPr lang="en-US" dirty="0" smtClean="0">
                <a:solidFill>
                  <a:srgbClr val="0000FF"/>
                </a:solidFill>
              </a:rPr>
              <a:t>Bohr had not given the shell (discrete energy level ) picture of atom.</a:t>
            </a:r>
          </a:p>
          <a:p>
            <a:pPr marL="514350" indent="-514350" algn="just" eaLnBrk="1" fontAlgn="auto" hangingPunct="1">
              <a:spcAft>
                <a:spcPts val="0"/>
              </a:spcAft>
              <a:buFont typeface="Arial" pitchFamily="34" charset="0"/>
              <a:buChar char="•"/>
              <a:defRPr/>
            </a:pPr>
            <a:r>
              <a:rPr lang="en-US" dirty="0" smtClean="0">
                <a:solidFill>
                  <a:srgbClr val="0000FF"/>
                </a:solidFill>
              </a:rPr>
              <a:t>Formulation of quantum mechanics was decade behind.</a:t>
            </a:r>
          </a:p>
          <a:p>
            <a:pPr marL="514350" indent="-514350" algn="just" eaLnBrk="1" fontAlgn="auto" hangingPunct="1">
              <a:spcAft>
                <a:spcPts val="0"/>
              </a:spcAft>
              <a:buFont typeface="Arial" pitchFamily="34" charset="0"/>
              <a:buChar char="•"/>
              <a:defRPr/>
            </a:pPr>
            <a:r>
              <a:rPr lang="en-US" dirty="0" smtClean="0">
                <a:solidFill>
                  <a:srgbClr val="C00000"/>
                </a:solidFill>
              </a:rPr>
              <a:t>Thomson had discovered the electrons in 1897</a:t>
            </a:r>
          </a:p>
          <a:p>
            <a:pPr marL="514350" indent="-514350" algn="just" eaLnBrk="1" fontAlgn="auto" hangingPunct="1">
              <a:spcAft>
                <a:spcPts val="0"/>
              </a:spcAft>
              <a:buFont typeface="Arial" pitchFamily="34" charset="0"/>
              <a:buChar char="•"/>
              <a:defRPr/>
            </a:pPr>
            <a:endParaRPr lang="en-US" dirty="0" smtClean="0">
              <a:solidFill>
                <a:srgbClr val="0000FF"/>
              </a:solidFill>
            </a:endParaRPr>
          </a:p>
          <a:p>
            <a:pPr marL="514350" indent="-514350" algn="l" eaLnBrk="1" fontAlgn="auto" hangingPunct="1">
              <a:spcAft>
                <a:spcPts val="0"/>
              </a:spcAft>
              <a:buFont typeface="Arial" pitchFamily="34" charset="0"/>
              <a:buChar char="•"/>
              <a:defRPr/>
            </a:pPr>
            <a:endParaRPr lang="en-US" dirty="0">
              <a:solidFill>
                <a:srgbClr val="0000FF"/>
              </a:solidFill>
            </a:endParaRPr>
          </a:p>
        </p:txBody>
      </p:sp>
    </p:spTree>
    <p:extLst>
      <p:ext uri="{BB962C8B-B14F-4D97-AF65-F5344CB8AC3E}">
        <p14:creationId xmlns:p14="http://schemas.microsoft.com/office/powerpoint/2010/main" xmlns="" val="2010063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609600" y="304800"/>
            <a:ext cx="7772400" cy="762000"/>
          </a:xfrm>
        </p:spPr>
        <p:txBody>
          <a:bodyPr/>
          <a:lstStyle/>
          <a:p>
            <a:pPr eaLnBrk="1" hangingPunct="1"/>
            <a:r>
              <a:rPr lang="en-US" altLang="en-US" i="1" smtClean="0">
                <a:solidFill>
                  <a:srgbClr val="0000FF"/>
                </a:solidFill>
              </a:rPr>
              <a:t>Drude model continue</a:t>
            </a:r>
          </a:p>
        </p:txBody>
      </p:sp>
      <p:sp>
        <p:nvSpPr>
          <p:cNvPr id="3" name="Subtitle 2"/>
          <p:cNvSpPr>
            <a:spLocks noGrp="1"/>
          </p:cNvSpPr>
          <p:nvPr>
            <p:ph type="subTitle" idx="1"/>
          </p:nvPr>
        </p:nvSpPr>
        <p:spPr>
          <a:xfrm>
            <a:off x="533400" y="1371600"/>
            <a:ext cx="7848600" cy="5486400"/>
          </a:xfrm>
        </p:spPr>
        <p:txBody>
          <a:bodyPr rtlCol="0">
            <a:normAutofit fontScale="92500" lnSpcReduction="10000"/>
          </a:bodyPr>
          <a:lstStyle/>
          <a:p>
            <a:pPr marL="514350" indent="-514350" algn="just" eaLnBrk="1" fontAlgn="auto" hangingPunct="1">
              <a:spcAft>
                <a:spcPts val="0"/>
              </a:spcAft>
              <a:buFont typeface="Wingdings" pitchFamily="2" charset="2"/>
              <a:buChar char="Ø"/>
              <a:defRPr/>
            </a:pPr>
            <a:r>
              <a:rPr lang="en-US" dirty="0" err="1" smtClean="0">
                <a:solidFill>
                  <a:srgbClr val="C00000"/>
                </a:solidFill>
              </a:rPr>
              <a:t>Drude</a:t>
            </a:r>
            <a:r>
              <a:rPr lang="en-US" dirty="0" smtClean="0">
                <a:solidFill>
                  <a:srgbClr val="C00000"/>
                </a:solidFill>
              </a:rPr>
              <a:t> in 1900 formulate a model to explain the two of the most striking properties of the metallic state: namely conduction of electricity and heat.</a:t>
            </a:r>
          </a:p>
          <a:p>
            <a:pPr marL="514350" indent="-514350" algn="just" eaLnBrk="1" fontAlgn="auto" hangingPunct="1">
              <a:spcAft>
                <a:spcPts val="0"/>
              </a:spcAft>
              <a:buFont typeface="Wingdings" pitchFamily="2" charset="2"/>
              <a:buChar char="Ø"/>
              <a:defRPr/>
            </a:pPr>
            <a:r>
              <a:rPr lang="en-US" b="1" dirty="0" smtClean="0">
                <a:solidFill>
                  <a:srgbClr val="0000FF"/>
                </a:solidFill>
              </a:rPr>
              <a:t>Physical model: </a:t>
            </a:r>
            <a:r>
              <a:rPr lang="en-US" dirty="0" smtClean="0">
                <a:solidFill>
                  <a:srgbClr val="0000FF"/>
                </a:solidFill>
              </a:rPr>
              <a:t>In metallic state most loosely bound electrons some how become mobiles.</a:t>
            </a:r>
          </a:p>
          <a:p>
            <a:pPr marL="514350" indent="-514350" algn="just" eaLnBrk="1" fontAlgn="auto" hangingPunct="1">
              <a:spcAft>
                <a:spcPts val="0"/>
              </a:spcAft>
              <a:buFont typeface="Wingdings" pitchFamily="2" charset="2"/>
              <a:buChar char="Ø"/>
              <a:defRPr/>
            </a:pPr>
            <a:r>
              <a:rPr lang="en-US" dirty="0" smtClean="0">
                <a:solidFill>
                  <a:srgbClr val="0000FF"/>
                </a:solidFill>
              </a:rPr>
              <a:t>These electrons behaves like classical particles generally we call it electron gas.</a:t>
            </a:r>
          </a:p>
          <a:p>
            <a:pPr marL="514350" indent="-514350" algn="just" eaLnBrk="1" fontAlgn="auto" hangingPunct="1">
              <a:spcAft>
                <a:spcPts val="0"/>
              </a:spcAft>
              <a:buFont typeface="Wingdings" pitchFamily="2" charset="2"/>
              <a:buChar char="Ø"/>
              <a:defRPr/>
            </a:pPr>
            <a:r>
              <a:rPr lang="en-US" dirty="0" smtClean="0">
                <a:solidFill>
                  <a:srgbClr val="0000FF"/>
                </a:solidFill>
              </a:rPr>
              <a:t>Energy of the electron is determined by the temperature of metal.</a:t>
            </a:r>
          </a:p>
          <a:p>
            <a:pPr marL="514350" indent="-514350" algn="just" eaLnBrk="1" fontAlgn="auto" hangingPunct="1">
              <a:spcAft>
                <a:spcPts val="0"/>
              </a:spcAft>
              <a:buFont typeface="Wingdings" pitchFamily="2" charset="2"/>
              <a:buChar char="Ø"/>
              <a:defRPr/>
            </a:pPr>
            <a:r>
              <a:rPr lang="en-US" dirty="0" smtClean="0">
                <a:solidFill>
                  <a:srgbClr val="0000FF"/>
                </a:solidFill>
              </a:rPr>
              <a:t>The electrons don’t interact with each other rather with the much larger atomic cores.</a:t>
            </a:r>
          </a:p>
          <a:p>
            <a:pPr marL="514350" indent="-514350" algn="just" eaLnBrk="1" fontAlgn="auto" hangingPunct="1">
              <a:spcAft>
                <a:spcPts val="0"/>
              </a:spcAft>
              <a:buFont typeface="Wingdings" pitchFamily="2" charset="2"/>
              <a:buChar char="Ø"/>
              <a:defRPr/>
            </a:pPr>
            <a:endParaRPr lang="en-US" dirty="0" smtClean="0">
              <a:solidFill>
                <a:srgbClr val="0000FF"/>
              </a:solidFill>
            </a:endParaRPr>
          </a:p>
          <a:p>
            <a:pPr marL="514350" indent="-514350" algn="just" eaLnBrk="1" fontAlgn="auto" hangingPunct="1">
              <a:spcAft>
                <a:spcPts val="0"/>
              </a:spcAft>
              <a:buFont typeface="Wingdings" pitchFamily="2" charset="2"/>
              <a:buChar char="Ø"/>
              <a:defRPr/>
            </a:pPr>
            <a:endParaRPr lang="en-US" dirty="0">
              <a:solidFill>
                <a:srgbClr val="C00000"/>
              </a:solidFill>
            </a:endParaRPr>
          </a:p>
        </p:txBody>
      </p:sp>
    </p:spTree>
    <p:extLst>
      <p:ext uri="{BB962C8B-B14F-4D97-AF65-F5344CB8AC3E}">
        <p14:creationId xmlns:p14="http://schemas.microsoft.com/office/powerpoint/2010/main" xmlns="" val="767450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533400" y="0"/>
            <a:ext cx="7772400" cy="990600"/>
          </a:xfrm>
        </p:spPr>
        <p:txBody>
          <a:bodyPr/>
          <a:lstStyle/>
          <a:p>
            <a:pPr eaLnBrk="1" hangingPunct="1"/>
            <a:r>
              <a:rPr lang="en-US" altLang="en-US" i="1" smtClean="0">
                <a:solidFill>
                  <a:srgbClr val="0000FF"/>
                </a:solidFill>
              </a:rPr>
              <a:t>Drude model continue</a:t>
            </a:r>
            <a:endParaRPr lang="en-US" altLang="en-US" smtClean="0"/>
          </a:p>
        </p:txBody>
      </p:sp>
      <p:sp>
        <p:nvSpPr>
          <p:cNvPr id="3" name="Subtitle 2"/>
          <p:cNvSpPr>
            <a:spLocks noGrp="1"/>
          </p:cNvSpPr>
          <p:nvPr>
            <p:ph type="subTitle" idx="1"/>
          </p:nvPr>
        </p:nvSpPr>
        <p:spPr>
          <a:xfrm>
            <a:off x="762000" y="1219200"/>
            <a:ext cx="7772400" cy="5638800"/>
          </a:xfrm>
        </p:spPr>
        <p:txBody>
          <a:bodyPr rtlCol="0">
            <a:normAutofit fontScale="85000" lnSpcReduction="10000"/>
          </a:bodyPr>
          <a:lstStyle/>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endParaRPr lang="en-US" dirty="0"/>
          </a:p>
          <a:p>
            <a:pPr marL="514350" indent="-514350" algn="just" eaLnBrk="1" fontAlgn="auto" hangingPunct="1">
              <a:spcAft>
                <a:spcPts val="0"/>
              </a:spcAft>
              <a:buFont typeface="Wingdings" pitchFamily="2" charset="2"/>
              <a:buChar char="Ø"/>
              <a:defRPr/>
            </a:pPr>
            <a:endParaRPr lang="en-US" dirty="0" smtClean="0">
              <a:solidFill>
                <a:srgbClr val="C00000"/>
              </a:solidFill>
            </a:endParaRPr>
          </a:p>
          <a:p>
            <a:pPr marL="514350" indent="-514350" algn="just" eaLnBrk="1" fontAlgn="auto" hangingPunct="1">
              <a:spcAft>
                <a:spcPts val="0"/>
              </a:spcAft>
              <a:buFont typeface="Wingdings" pitchFamily="2" charset="2"/>
              <a:buChar char="Ø"/>
              <a:defRPr/>
            </a:pPr>
            <a:r>
              <a:rPr lang="en-US" dirty="0" smtClean="0">
                <a:solidFill>
                  <a:srgbClr val="C00000"/>
                </a:solidFill>
              </a:rPr>
              <a:t>Geometrical consideration imply mean free path between collision of </a:t>
            </a:r>
            <a:r>
              <a:rPr lang="en-US" dirty="0" smtClean="0">
                <a:solidFill>
                  <a:srgbClr val="C00000"/>
                </a:solidFill>
                <a:sym typeface="Symbol"/>
              </a:rPr>
              <a:t> 1/(R</a:t>
            </a:r>
            <a:r>
              <a:rPr lang="en-US" baseline="30000" dirty="0" smtClean="0">
                <a:solidFill>
                  <a:srgbClr val="C00000"/>
                </a:solidFill>
                <a:sym typeface="Symbol"/>
              </a:rPr>
              <a:t>2</a:t>
            </a:r>
            <a:r>
              <a:rPr lang="en-US" dirty="0" smtClean="0">
                <a:solidFill>
                  <a:srgbClr val="C00000"/>
                </a:solidFill>
                <a:sym typeface="Symbol"/>
              </a:rPr>
              <a:t>n)</a:t>
            </a:r>
          </a:p>
          <a:p>
            <a:pPr marL="514350" indent="-514350" algn="just" eaLnBrk="1" fontAlgn="auto" hangingPunct="1">
              <a:spcAft>
                <a:spcPts val="0"/>
              </a:spcAft>
              <a:buFont typeface="Wingdings" pitchFamily="2" charset="2"/>
              <a:buChar char="Ø"/>
              <a:defRPr/>
            </a:pPr>
            <a:r>
              <a:rPr lang="en-US" dirty="0" smtClean="0">
                <a:solidFill>
                  <a:srgbClr val="0000FF"/>
                </a:solidFill>
                <a:sym typeface="Symbol"/>
              </a:rPr>
              <a:t>Where R is core radius </a:t>
            </a:r>
            <a:r>
              <a:rPr lang="en-US" smtClean="0">
                <a:solidFill>
                  <a:srgbClr val="0000FF"/>
                </a:solidFill>
                <a:sym typeface="Symbol"/>
              </a:rPr>
              <a:t>and n </a:t>
            </a:r>
            <a:r>
              <a:rPr lang="en-US" dirty="0" smtClean="0">
                <a:solidFill>
                  <a:srgbClr val="0000FF"/>
                </a:solidFill>
                <a:sym typeface="Symbol"/>
              </a:rPr>
              <a:t># of atoms per  unit volume</a:t>
            </a:r>
          </a:p>
          <a:p>
            <a:pPr marL="514350" indent="-514350" algn="just" eaLnBrk="1" fontAlgn="auto" hangingPunct="1">
              <a:spcAft>
                <a:spcPts val="0"/>
              </a:spcAft>
              <a:buFont typeface="Wingdings" pitchFamily="2" charset="2"/>
              <a:buChar char="Ø"/>
              <a:defRPr/>
            </a:pPr>
            <a:r>
              <a:rPr lang="en-US" dirty="0" smtClean="0">
                <a:solidFill>
                  <a:srgbClr val="C00000"/>
                </a:solidFill>
                <a:sym typeface="Symbol"/>
              </a:rPr>
              <a:t>Estimate the number of electrons per unit volume.</a:t>
            </a:r>
          </a:p>
        </p:txBody>
      </p:sp>
      <p:pic>
        <p:nvPicPr>
          <p:cNvPr id="922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90800" y="1295400"/>
            <a:ext cx="3733800" cy="2720975"/>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57671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2667000" y="152400"/>
            <a:ext cx="3962400" cy="990600"/>
          </a:xfrm>
        </p:spPr>
        <p:txBody>
          <a:bodyPr/>
          <a:lstStyle/>
          <a:p>
            <a:pPr eaLnBrk="1" hangingPunct="1"/>
            <a:r>
              <a:rPr lang="en-US" altLang="en-US" smtClean="0">
                <a:solidFill>
                  <a:srgbClr val="0000FF"/>
                </a:solidFill>
              </a:rPr>
              <a:t>continue</a:t>
            </a:r>
          </a:p>
        </p:txBody>
      </p:sp>
      <p:sp>
        <p:nvSpPr>
          <p:cNvPr id="3" name="Subtitle 2"/>
          <p:cNvSpPr>
            <a:spLocks noGrp="1"/>
          </p:cNvSpPr>
          <p:nvPr>
            <p:ph type="subTitle" idx="1"/>
          </p:nvPr>
        </p:nvSpPr>
        <p:spPr>
          <a:xfrm>
            <a:off x="228600" y="1143000"/>
            <a:ext cx="8305800" cy="5257800"/>
          </a:xfrm>
        </p:spPr>
        <p:txBody>
          <a:bodyPr rtlCol="0">
            <a:normAutofit lnSpcReduction="10000"/>
          </a:bodyPr>
          <a:lstStyle/>
          <a:p>
            <a:pPr marL="514350" indent="-514350" algn="l" eaLnBrk="1" fontAlgn="auto" hangingPunct="1">
              <a:spcAft>
                <a:spcPts val="0"/>
              </a:spcAft>
              <a:buFont typeface="Wingdings" pitchFamily="2" charset="2"/>
              <a:buChar char="Ø"/>
              <a:defRPr/>
            </a:pPr>
            <a:r>
              <a:rPr lang="en-US" i="1" dirty="0" smtClean="0">
                <a:solidFill>
                  <a:srgbClr val="C00000"/>
                </a:solidFill>
              </a:rPr>
              <a:t>n =( </a:t>
            </a:r>
            <a:r>
              <a:rPr lang="en-US" i="1" dirty="0" err="1" smtClean="0">
                <a:solidFill>
                  <a:srgbClr val="C00000"/>
                </a:solidFill>
              </a:rPr>
              <a:t>N</a:t>
            </a:r>
            <a:r>
              <a:rPr lang="en-US" i="1" baseline="-25000" dirty="0" err="1" smtClean="0">
                <a:solidFill>
                  <a:srgbClr val="C00000"/>
                </a:solidFill>
              </a:rPr>
              <a:t>A</a:t>
            </a:r>
            <a:r>
              <a:rPr lang="en-US" i="1" dirty="0" err="1" smtClean="0">
                <a:solidFill>
                  <a:srgbClr val="C00000"/>
                </a:solidFill>
              </a:rPr>
              <a:t>Z</a:t>
            </a:r>
            <a:r>
              <a:rPr lang="en-US" i="1" baseline="-25000" dirty="0" err="1" smtClean="0">
                <a:solidFill>
                  <a:srgbClr val="C00000"/>
                </a:solidFill>
              </a:rPr>
              <a:t>c</a:t>
            </a:r>
            <a:r>
              <a:rPr lang="en-US" i="1" baseline="-25000" dirty="0" smtClean="0">
                <a:solidFill>
                  <a:srgbClr val="C00000"/>
                </a:solidFill>
              </a:rPr>
              <a:t> </a:t>
            </a:r>
            <a:r>
              <a:rPr lang="el-GR" sz="3900" i="1" dirty="0" smtClean="0">
                <a:solidFill>
                  <a:srgbClr val="C00000"/>
                </a:solidFill>
              </a:rPr>
              <a:t>ρ</a:t>
            </a:r>
            <a:r>
              <a:rPr lang="en-US" sz="3900" i="1" baseline="-25000" dirty="0" smtClean="0">
                <a:solidFill>
                  <a:srgbClr val="C00000"/>
                </a:solidFill>
              </a:rPr>
              <a:t>m</a:t>
            </a:r>
            <a:r>
              <a:rPr lang="en-US" i="1" dirty="0" smtClean="0">
                <a:solidFill>
                  <a:srgbClr val="C00000"/>
                </a:solidFill>
              </a:rPr>
              <a:t>)/A</a:t>
            </a:r>
            <a:endParaRPr lang="en-US" i="1" dirty="0">
              <a:solidFill>
                <a:srgbClr val="C00000"/>
              </a:solidFill>
            </a:endParaRPr>
          </a:p>
          <a:p>
            <a:pPr algn="l" eaLnBrk="1" fontAlgn="auto" hangingPunct="1">
              <a:spcAft>
                <a:spcPts val="0"/>
              </a:spcAft>
              <a:buFont typeface="Arial" pitchFamily="34" charset="0"/>
              <a:buNone/>
              <a:defRPr/>
            </a:pPr>
            <a:r>
              <a:rPr lang="en-US" dirty="0" smtClean="0"/>
              <a:t>         = </a:t>
            </a:r>
            <a:r>
              <a:rPr lang="en-US" sz="2000" dirty="0" smtClean="0">
                <a:solidFill>
                  <a:srgbClr val="0000FF"/>
                </a:solidFill>
              </a:rPr>
              <a:t>(6</a:t>
            </a:r>
            <a:r>
              <a:rPr lang="en-US" sz="2000" i="1" dirty="0" smtClean="0">
                <a:solidFill>
                  <a:srgbClr val="0000FF"/>
                </a:solidFill>
              </a:rPr>
              <a:t>:02 x 10</a:t>
            </a:r>
            <a:r>
              <a:rPr lang="en-US" sz="2000" i="1" baseline="30000" dirty="0" smtClean="0">
                <a:solidFill>
                  <a:srgbClr val="0000FF"/>
                </a:solidFill>
              </a:rPr>
              <a:t>23</a:t>
            </a:r>
            <a:r>
              <a:rPr lang="en-US" sz="2000" i="1" dirty="0" smtClean="0">
                <a:solidFill>
                  <a:srgbClr val="0000FF"/>
                </a:solidFill>
              </a:rPr>
              <a:t>atoms/mol x</a:t>
            </a:r>
            <a:r>
              <a:rPr lang="en-US" sz="2000" dirty="0" smtClean="0">
                <a:solidFill>
                  <a:srgbClr val="0000FF"/>
                </a:solidFill>
              </a:rPr>
              <a:t>1</a:t>
            </a:r>
            <a:r>
              <a:rPr lang="en-US" sz="2000" i="1" dirty="0" smtClean="0">
                <a:solidFill>
                  <a:srgbClr val="0000FF"/>
                </a:solidFill>
              </a:rPr>
              <a:t>e/atomx1x10</a:t>
            </a:r>
            <a:r>
              <a:rPr lang="en-US" sz="2000" i="1" baseline="30000" dirty="0" smtClean="0">
                <a:solidFill>
                  <a:srgbClr val="0000FF"/>
                </a:solidFill>
              </a:rPr>
              <a:t>6</a:t>
            </a:r>
            <a:r>
              <a:rPr lang="en-US" sz="2000" i="1" dirty="0" smtClean="0">
                <a:solidFill>
                  <a:srgbClr val="0000FF"/>
                </a:solidFill>
              </a:rPr>
              <a:t>g/m</a:t>
            </a:r>
            <a:r>
              <a:rPr lang="en-US" sz="2000" i="1" baseline="30000" dirty="0" smtClean="0">
                <a:solidFill>
                  <a:srgbClr val="0000FF"/>
                </a:solidFill>
              </a:rPr>
              <a:t>3</a:t>
            </a:r>
            <a:r>
              <a:rPr lang="en-US" sz="2000" dirty="0" smtClean="0">
                <a:solidFill>
                  <a:srgbClr val="0000FF"/>
                </a:solidFill>
              </a:rPr>
              <a:t>)/ 29</a:t>
            </a:r>
            <a:r>
              <a:rPr lang="en-US" sz="2000" i="1" dirty="0" smtClean="0">
                <a:solidFill>
                  <a:srgbClr val="0000FF"/>
                </a:solidFill>
              </a:rPr>
              <a:t>g/mol</a:t>
            </a:r>
            <a:endParaRPr lang="en-US" sz="2000" i="1" dirty="0">
              <a:solidFill>
                <a:srgbClr val="0000FF"/>
              </a:solidFill>
            </a:endParaRPr>
          </a:p>
          <a:p>
            <a:pPr eaLnBrk="1" fontAlgn="auto" hangingPunct="1">
              <a:spcAft>
                <a:spcPts val="0"/>
              </a:spcAft>
              <a:buFont typeface="Arial" pitchFamily="34" charset="0"/>
              <a:buNone/>
              <a:defRPr/>
            </a:pPr>
            <a:r>
              <a:rPr lang="en-US" sz="2400" dirty="0">
                <a:solidFill>
                  <a:srgbClr val="C00000"/>
                </a:solidFill>
              </a:rPr>
              <a:t>= 2 </a:t>
            </a:r>
            <a:r>
              <a:rPr lang="en-US" sz="2400" i="1" dirty="0" smtClean="0">
                <a:solidFill>
                  <a:srgbClr val="C00000"/>
                </a:solidFill>
              </a:rPr>
              <a:t>x 10</a:t>
            </a:r>
            <a:r>
              <a:rPr lang="en-US" sz="2400" i="1" baseline="30000" dirty="0" smtClean="0">
                <a:solidFill>
                  <a:srgbClr val="C00000"/>
                </a:solidFill>
              </a:rPr>
              <a:t>28 </a:t>
            </a:r>
            <a:r>
              <a:rPr lang="en-US" sz="2400" i="1" dirty="0" smtClean="0">
                <a:solidFill>
                  <a:srgbClr val="C00000"/>
                </a:solidFill>
              </a:rPr>
              <a:t>e/m3</a:t>
            </a:r>
            <a:endParaRPr lang="en-US" sz="2400" i="1" dirty="0">
              <a:solidFill>
                <a:srgbClr val="C00000"/>
              </a:solidFill>
            </a:endParaRPr>
          </a:p>
          <a:p>
            <a:pPr algn="just" eaLnBrk="1" fontAlgn="auto" hangingPunct="1">
              <a:spcAft>
                <a:spcPts val="0"/>
              </a:spcAft>
              <a:buFont typeface="Arial" pitchFamily="34" charset="0"/>
              <a:buNone/>
              <a:defRPr/>
            </a:pPr>
            <a:r>
              <a:rPr lang="en-US" dirty="0">
                <a:solidFill>
                  <a:srgbClr val="0000FF"/>
                </a:solidFill>
              </a:rPr>
              <a:t>where </a:t>
            </a:r>
            <a:r>
              <a:rPr lang="en-US" i="1" dirty="0">
                <a:solidFill>
                  <a:srgbClr val="0000FF"/>
                </a:solidFill>
              </a:rPr>
              <a:t>N</a:t>
            </a:r>
            <a:r>
              <a:rPr lang="en-US" i="1" baseline="-25000" dirty="0">
                <a:solidFill>
                  <a:srgbClr val="0000FF"/>
                </a:solidFill>
              </a:rPr>
              <a:t>A</a:t>
            </a:r>
            <a:r>
              <a:rPr lang="en-US" i="1" dirty="0">
                <a:solidFill>
                  <a:srgbClr val="0000FF"/>
                </a:solidFill>
              </a:rPr>
              <a:t> is Avogadro's number, </a:t>
            </a:r>
            <a:r>
              <a:rPr lang="el-GR" i="1" dirty="0" smtClean="0">
                <a:solidFill>
                  <a:srgbClr val="0000FF"/>
                </a:solidFill>
              </a:rPr>
              <a:t>ρ</a:t>
            </a:r>
            <a:r>
              <a:rPr lang="en-US" i="1" baseline="-25000" dirty="0" smtClean="0">
                <a:solidFill>
                  <a:srgbClr val="0000FF"/>
                </a:solidFill>
              </a:rPr>
              <a:t>m</a:t>
            </a:r>
            <a:r>
              <a:rPr lang="en-US" i="1" dirty="0" smtClean="0">
                <a:solidFill>
                  <a:srgbClr val="0000FF"/>
                </a:solidFill>
              </a:rPr>
              <a:t> </a:t>
            </a:r>
            <a:r>
              <a:rPr lang="en-US" i="1" dirty="0">
                <a:solidFill>
                  <a:srgbClr val="0000FF"/>
                </a:solidFill>
              </a:rPr>
              <a:t>is the density of the metal, A is the atomic</a:t>
            </a:r>
          </a:p>
          <a:p>
            <a:pPr algn="just" eaLnBrk="1" fontAlgn="auto" hangingPunct="1">
              <a:spcAft>
                <a:spcPts val="0"/>
              </a:spcAft>
              <a:buFont typeface="Arial" pitchFamily="34" charset="0"/>
              <a:buNone/>
              <a:defRPr/>
            </a:pPr>
            <a:r>
              <a:rPr lang="en-US" dirty="0">
                <a:solidFill>
                  <a:srgbClr val="0000FF"/>
                </a:solidFill>
              </a:rPr>
              <a:t>number of the element and the numbers are for </a:t>
            </a:r>
            <a:r>
              <a:rPr lang="en-US" dirty="0" smtClean="0">
                <a:solidFill>
                  <a:srgbClr val="0000FF"/>
                </a:solidFill>
              </a:rPr>
              <a:t>Na (sodium).</a:t>
            </a:r>
          </a:p>
          <a:p>
            <a:pPr marL="514350" indent="-514350" algn="just" eaLnBrk="1" fontAlgn="auto" hangingPunct="1">
              <a:spcAft>
                <a:spcPts val="0"/>
              </a:spcAft>
              <a:buFont typeface="Wingdings" pitchFamily="2" charset="2"/>
              <a:buChar char="Ø"/>
              <a:defRPr/>
            </a:pPr>
            <a:r>
              <a:rPr lang="en-US" dirty="0" smtClean="0">
                <a:solidFill>
                  <a:srgbClr val="C00000"/>
                </a:solidFill>
              </a:rPr>
              <a:t>He assumed that after collision a conduction electron has random direction and speed and does not depend on velocity before.</a:t>
            </a:r>
          </a:p>
          <a:p>
            <a:pPr algn="just" eaLnBrk="1" fontAlgn="auto" hangingPunct="1">
              <a:spcAft>
                <a:spcPts val="0"/>
              </a:spcAft>
              <a:buFont typeface="Arial" pitchFamily="34" charset="0"/>
              <a:buNone/>
              <a:defRPr/>
            </a:pPr>
            <a:endParaRPr lang="en-US" dirty="0" smtClean="0">
              <a:solidFill>
                <a:srgbClr val="0000FF"/>
              </a:solidFill>
            </a:endParaRPr>
          </a:p>
          <a:p>
            <a:pPr algn="just" eaLnBrk="1" fontAlgn="auto" hangingPunct="1">
              <a:spcAft>
                <a:spcPts val="0"/>
              </a:spcAft>
              <a:buFont typeface="Arial" pitchFamily="34" charset="0"/>
              <a:buNone/>
              <a:defRPr/>
            </a:pPr>
            <a:endParaRPr lang="en-US" dirty="0" smtClean="0">
              <a:solidFill>
                <a:srgbClr val="0000FF"/>
              </a:solidFill>
            </a:endParaRPr>
          </a:p>
          <a:p>
            <a:pPr algn="just" eaLnBrk="1" fontAlgn="auto" hangingPunct="1">
              <a:spcAft>
                <a:spcPts val="0"/>
              </a:spcAft>
              <a:buFont typeface="Arial" pitchFamily="34" charset="0"/>
              <a:buNone/>
              <a:defRPr/>
            </a:pPr>
            <a:endParaRPr lang="en-US" dirty="0">
              <a:solidFill>
                <a:srgbClr val="0000FF"/>
              </a:solidFill>
            </a:endParaRPr>
          </a:p>
        </p:txBody>
      </p:sp>
    </p:spTree>
    <p:extLst>
      <p:ext uri="{BB962C8B-B14F-4D97-AF65-F5344CB8AC3E}">
        <p14:creationId xmlns:p14="http://schemas.microsoft.com/office/powerpoint/2010/main" xmlns="" val="1200732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33400"/>
          </a:xfrm>
        </p:spPr>
        <p:txBody>
          <a:bodyPr rtlCol="0">
            <a:normAutofit fontScale="90000"/>
          </a:bodyPr>
          <a:lstStyle/>
          <a:p>
            <a:pPr eaLnBrk="1" fontAlgn="auto" hangingPunct="1">
              <a:spcAft>
                <a:spcPts val="0"/>
              </a:spcAft>
              <a:defRPr/>
            </a:pPr>
            <a:r>
              <a:rPr lang="en-US" dirty="0" smtClean="0">
                <a:solidFill>
                  <a:srgbClr val="0000FF"/>
                </a:solidFill>
              </a:rPr>
              <a:t>continue</a:t>
            </a:r>
            <a:endParaRPr lang="en-US" dirty="0">
              <a:solidFill>
                <a:srgbClr val="0000FF"/>
              </a:solidFill>
            </a:endParaRPr>
          </a:p>
        </p:txBody>
      </p:sp>
      <p:sp>
        <p:nvSpPr>
          <p:cNvPr id="3" name="Subtitle 2"/>
          <p:cNvSpPr>
            <a:spLocks noGrp="1"/>
          </p:cNvSpPr>
          <p:nvPr>
            <p:ph type="subTitle" idx="1"/>
          </p:nvPr>
        </p:nvSpPr>
        <p:spPr>
          <a:xfrm>
            <a:off x="838200" y="914400"/>
            <a:ext cx="7543800" cy="5334000"/>
          </a:xfrm>
        </p:spPr>
        <p:txBody>
          <a:bodyPr rtlCol="0">
            <a:normAutofit fontScale="92500" lnSpcReduction="20000"/>
          </a:bodyPr>
          <a:lstStyle/>
          <a:p>
            <a:pPr marL="514350" indent="-514350" algn="just" eaLnBrk="1" fontAlgn="auto" hangingPunct="1">
              <a:spcAft>
                <a:spcPts val="0"/>
              </a:spcAft>
              <a:buFont typeface="Wingdings" pitchFamily="2" charset="2"/>
              <a:buChar char="Ø"/>
              <a:defRPr/>
            </a:pPr>
            <a:r>
              <a:rPr lang="en-US" dirty="0" smtClean="0">
                <a:solidFill>
                  <a:srgbClr val="C00000"/>
                </a:solidFill>
              </a:rPr>
              <a:t>By analogy with ideal gas, Maxwell </a:t>
            </a:r>
            <a:r>
              <a:rPr lang="en-US" dirty="0" err="1">
                <a:solidFill>
                  <a:srgbClr val="C00000"/>
                </a:solidFill>
              </a:rPr>
              <a:t>B</a:t>
            </a:r>
            <a:r>
              <a:rPr lang="en-US" dirty="0" err="1" smtClean="0">
                <a:solidFill>
                  <a:srgbClr val="C00000"/>
                </a:solidFill>
              </a:rPr>
              <a:t>oltzman</a:t>
            </a:r>
            <a:r>
              <a:rPr lang="en-US" dirty="0" smtClean="0">
                <a:solidFill>
                  <a:srgbClr val="C00000"/>
                </a:solidFill>
              </a:rPr>
              <a:t> distribution was applied for electrons.</a:t>
            </a:r>
          </a:p>
          <a:p>
            <a:pPr marL="514350" indent="-514350" algn="just" eaLnBrk="1" fontAlgn="auto" hangingPunct="1">
              <a:spcAft>
                <a:spcPts val="0"/>
              </a:spcAft>
              <a:buFont typeface="Wingdings" pitchFamily="2" charset="2"/>
              <a:buChar char="Ø"/>
              <a:defRPr/>
            </a:pPr>
            <a:r>
              <a:rPr lang="en-US" dirty="0" smtClean="0">
                <a:solidFill>
                  <a:srgbClr val="0000FF"/>
                </a:solidFill>
              </a:rPr>
              <a:t>Thermal velocity of electron is order of 10</a:t>
            </a:r>
            <a:r>
              <a:rPr lang="en-US" baseline="30000" dirty="0" smtClean="0">
                <a:solidFill>
                  <a:srgbClr val="0000FF"/>
                </a:solidFill>
              </a:rPr>
              <a:t>5</a:t>
            </a:r>
            <a:r>
              <a:rPr lang="en-US" dirty="0" smtClean="0">
                <a:solidFill>
                  <a:srgbClr val="0000FF"/>
                </a:solidFill>
              </a:rPr>
              <a:t> m/s.</a:t>
            </a:r>
          </a:p>
          <a:p>
            <a:pPr marL="514350" indent="-514350" algn="just" eaLnBrk="1" fontAlgn="auto" hangingPunct="1">
              <a:spcAft>
                <a:spcPts val="0"/>
              </a:spcAft>
              <a:buFont typeface="Wingdings" pitchFamily="2" charset="2"/>
              <a:buChar char="Ø"/>
              <a:defRPr/>
            </a:pPr>
            <a:r>
              <a:rPr lang="en-US" dirty="0" smtClean="0">
                <a:solidFill>
                  <a:srgbClr val="C00000"/>
                </a:solidFill>
              </a:rPr>
              <a:t>But average velocity is zero.</a:t>
            </a:r>
          </a:p>
          <a:p>
            <a:pPr marL="514350" indent="-514350" algn="just" eaLnBrk="1" fontAlgn="auto" hangingPunct="1">
              <a:spcAft>
                <a:spcPts val="0"/>
              </a:spcAft>
              <a:buFont typeface="Wingdings" pitchFamily="2" charset="2"/>
              <a:buChar char="Ø"/>
              <a:defRPr/>
            </a:pPr>
            <a:r>
              <a:rPr lang="en-US" dirty="0" smtClean="0">
                <a:solidFill>
                  <a:srgbClr val="C00000"/>
                </a:solidFill>
              </a:rPr>
              <a:t>If the electron is subjected to external force, then the electrons accelerate.</a:t>
            </a:r>
          </a:p>
          <a:p>
            <a:pPr marL="514350" indent="-514350" algn="just" eaLnBrk="1" fontAlgn="auto" hangingPunct="1">
              <a:spcAft>
                <a:spcPts val="0"/>
              </a:spcAft>
              <a:buFont typeface="Wingdings" pitchFamily="2" charset="2"/>
              <a:buChar char="Ø"/>
              <a:defRPr/>
            </a:pPr>
            <a:r>
              <a:rPr lang="en-US" dirty="0" smtClean="0">
                <a:solidFill>
                  <a:srgbClr val="C00000"/>
                </a:solidFill>
              </a:rPr>
              <a:t>However in </a:t>
            </a:r>
            <a:r>
              <a:rPr lang="en-US" dirty="0" err="1">
                <a:solidFill>
                  <a:srgbClr val="C00000"/>
                </a:solidFill>
              </a:rPr>
              <a:t>D</a:t>
            </a:r>
            <a:r>
              <a:rPr lang="en-US" dirty="0" err="1" smtClean="0">
                <a:solidFill>
                  <a:srgbClr val="C00000"/>
                </a:solidFill>
              </a:rPr>
              <a:t>rude</a:t>
            </a:r>
            <a:r>
              <a:rPr lang="en-US" dirty="0" smtClean="0">
                <a:solidFill>
                  <a:srgbClr val="C00000"/>
                </a:solidFill>
              </a:rPr>
              <a:t> model the collision of electrons with atomic cores prevents to accelerate indefinitely rather results in establishment of drift velocity in the direction of the force. </a:t>
            </a:r>
            <a:endParaRPr lang="en-US" dirty="0">
              <a:solidFill>
                <a:srgbClr val="C00000"/>
              </a:solidFill>
            </a:endParaRPr>
          </a:p>
        </p:txBody>
      </p:sp>
    </p:spTree>
    <p:extLst>
      <p:ext uri="{BB962C8B-B14F-4D97-AF65-F5344CB8AC3E}">
        <p14:creationId xmlns:p14="http://schemas.microsoft.com/office/powerpoint/2010/main" xmlns="" val="2260373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772400" cy="609600"/>
          </a:xfrm>
        </p:spPr>
        <p:txBody>
          <a:bodyPr rtlCol="0">
            <a:normAutofit fontScale="90000"/>
          </a:bodyPr>
          <a:lstStyle/>
          <a:p>
            <a:pPr eaLnBrk="1" fontAlgn="auto" hangingPunct="1">
              <a:spcAft>
                <a:spcPts val="0"/>
              </a:spcAft>
              <a:defRPr/>
            </a:pPr>
            <a:endParaRPr lang="en-US" dirty="0"/>
          </a:p>
        </p:txBody>
      </p:sp>
      <p:sp>
        <p:nvSpPr>
          <p:cNvPr id="3" name="Subtitle 2"/>
          <p:cNvSpPr>
            <a:spLocks noGrp="1"/>
          </p:cNvSpPr>
          <p:nvPr>
            <p:ph type="subTitle" idx="1"/>
          </p:nvPr>
        </p:nvSpPr>
        <p:spPr>
          <a:xfrm>
            <a:off x="685800" y="762000"/>
            <a:ext cx="7620000" cy="5943600"/>
          </a:xfrm>
        </p:spPr>
        <p:txBody>
          <a:bodyPr rtlCol="0">
            <a:normAutofit fontScale="92500" lnSpcReduction="10000"/>
          </a:bodyPr>
          <a:lstStyle/>
          <a:p>
            <a:pPr marL="514350" indent="-514350" algn="just" eaLnBrk="1" fontAlgn="auto" hangingPunct="1">
              <a:spcAft>
                <a:spcPts val="0"/>
              </a:spcAft>
              <a:buFont typeface="Wingdings" pitchFamily="2" charset="2"/>
              <a:buChar char="Ø"/>
              <a:defRPr/>
            </a:pPr>
            <a:r>
              <a:rPr lang="en-US" dirty="0" smtClean="0">
                <a:solidFill>
                  <a:srgbClr val="C00000"/>
                </a:solidFill>
              </a:rPr>
              <a:t>A statistical equation for describing the "mean drift velocity" in the direction of the field may be written: </a:t>
            </a:r>
          </a:p>
          <a:p>
            <a:pPr marL="514350" indent="-514350" algn="just" eaLnBrk="1" fontAlgn="auto" hangingPunct="1">
              <a:spcAft>
                <a:spcPts val="0"/>
              </a:spcAft>
              <a:buFont typeface="Wingdings" pitchFamily="2" charset="2"/>
              <a:buChar char="Ø"/>
              <a:defRPr/>
            </a:pPr>
            <a:endParaRPr lang="en-US" dirty="0">
              <a:solidFill>
                <a:srgbClr val="C00000"/>
              </a:solidFill>
            </a:endParaRPr>
          </a:p>
          <a:p>
            <a:pPr marL="514350" indent="-514350" algn="just" eaLnBrk="1" fontAlgn="auto" hangingPunct="1">
              <a:spcAft>
                <a:spcPts val="0"/>
              </a:spcAft>
              <a:buFont typeface="Wingdings" pitchFamily="2" charset="2"/>
              <a:buChar char="Ø"/>
              <a:defRPr/>
            </a:pPr>
            <a:endParaRPr lang="en-US" dirty="0" smtClean="0">
              <a:solidFill>
                <a:srgbClr val="C00000"/>
              </a:solidFill>
            </a:endParaRPr>
          </a:p>
          <a:p>
            <a:pPr marL="514350" indent="-514350" algn="just" eaLnBrk="1" fontAlgn="auto" hangingPunct="1">
              <a:spcAft>
                <a:spcPts val="0"/>
              </a:spcAft>
              <a:buFont typeface="Wingdings" pitchFamily="2" charset="2"/>
              <a:buChar char="Ø"/>
              <a:defRPr/>
            </a:pPr>
            <a:endParaRPr lang="en-US" dirty="0">
              <a:solidFill>
                <a:srgbClr val="C00000"/>
              </a:solidFill>
            </a:endParaRPr>
          </a:p>
          <a:p>
            <a:pPr marL="514350" indent="-514350" algn="just" eaLnBrk="1" fontAlgn="auto" hangingPunct="1">
              <a:spcAft>
                <a:spcPts val="0"/>
              </a:spcAft>
              <a:buFont typeface="Wingdings" pitchFamily="2" charset="2"/>
              <a:buChar char="Ø"/>
              <a:defRPr/>
            </a:pPr>
            <a:r>
              <a:rPr lang="en-US" sz="3300" dirty="0" smtClean="0">
                <a:solidFill>
                  <a:srgbClr val="0000FF"/>
                </a:solidFill>
                <a:latin typeface="Times New Roman" pitchFamily="18" charset="0"/>
                <a:cs typeface="Times New Roman" pitchFamily="18" charset="0"/>
              </a:rPr>
              <a:t>where </a:t>
            </a:r>
            <a:r>
              <a:rPr lang="el-GR" sz="3300" i="1" dirty="0" smtClean="0">
                <a:solidFill>
                  <a:srgbClr val="0000FF"/>
                </a:solidFill>
                <a:latin typeface="Times New Roman" pitchFamily="18" charset="0"/>
                <a:cs typeface="Times New Roman" pitchFamily="18" charset="0"/>
              </a:rPr>
              <a:t>τ</a:t>
            </a:r>
            <a:r>
              <a:rPr lang="en-US" sz="3300" dirty="0" smtClean="0">
                <a:solidFill>
                  <a:srgbClr val="0000FF"/>
                </a:solidFill>
                <a:latin typeface="Times New Roman" pitchFamily="18" charset="0"/>
                <a:cs typeface="Times New Roman" pitchFamily="18" charset="0"/>
              </a:rPr>
              <a:t> is the "mean free time" or "relaxation time" (the "mean free path" </a:t>
            </a:r>
            <a:r>
              <a:rPr lang="en-US" sz="3600" dirty="0" smtClean="0">
                <a:solidFill>
                  <a:srgbClr val="C00000"/>
                </a:solidFill>
                <a:sym typeface="Symbol"/>
              </a:rPr>
              <a:t></a:t>
            </a:r>
            <a:r>
              <a:rPr lang="en-US" sz="3300" dirty="0" smtClean="0">
                <a:solidFill>
                  <a:srgbClr val="0000FF"/>
                </a:solidFill>
                <a:latin typeface="Times New Roman" pitchFamily="18" charset="0"/>
                <a:cs typeface="Times New Roman" pitchFamily="18" charset="0"/>
              </a:rPr>
              <a:t> is given by t times the "mean thermal velocity", </a:t>
            </a:r>
            <a:r>
              <a:rPr lang="en-US" sz="3300" dirty="0" err="1" smtClean="0">
                <a:solidFill>
                  <a:srgbClr val="0000FF"/>
                </a:solidFill>
                <a:latin typeface="Times New Roman" pitchFamily="18" charset="0"/>
                <a:cs typeface="Times New Roman" pitchFamily="18" charset="0"/>
              </a:rPr>
              <a:t>v</a:t>
            </a:r>
            <a:r>
              <a:rPr lang="en-US" sz="3300" baseline="-25000" dirty="0" err="1" smtClean="0">
                <a:solidFill>
                  <a:srgbClr val="0000FF"/>
                </a:solidFill>
                <a:latin typeface="Times New Roman" pitchFamily="18" charset="0"/>
                <a:cs typeface="Times New Roman" pitchFamily="18" charset="0"/>
              </a:rPr>
              <a:t>therm</a:t>
            </a:r>
            <a:r>
              <a:rPr lang="en-US" sz="3300" dirty="0" smtClean="0">
                <a:solidFill>
                  <a:srgbClr val="0000FF"/>
                </a:solidFill>
                <a:latin typeface="Times New Roman" pitchFamily="18" charset="0"/>
                <a:cs typeface="Times New Roman" pitchFamily="18" charset="0"/>
              </a:rPr>
              <a:t>.   When the field is zero, this equation, obviously, describes the decay of any gross charge carrier motion in any particular direction. </a:t>
            </a:r>
          </a:p>
          <a:p>
            <a:pPr eaLnBrk="1" fontAlgn="auto" hangingPunct="1">
              <a:spcAft>
                <a:spcPts val="0"/>
              </a:spcAft>
              <a:buFont typeface="Arial" pitchFamily="34" charset="0"/>
              <a:buNone/>
              <a:defRPr/>
            </a:pPr>
            <a:endParaRPr lang="en-US" dirty="0"/>
          </a:p>
        </p:txBody>
      </p:sp>
      <p:pic>
        <p:nvPicPr>
          <p:cNvPr id="12292" name="Picture 3" descr="drude_equ_1.bmp"/>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95600" y="2209800"/>
            <a:ext cx="32004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56681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3488</TotalTime>
  <Words>1043</Words>
  <Application>Microsoft Office PowerPoint</Application>
  <PresentationFormat>On-screen Show (4:3)</PresentationFormat>
  <Paragraphs>161</Paragraphs>
  <Slides>39</Slides>
  <Notes>3</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Advanced Solid State Physics</vt:lpstr>
      <vt:lpstr>Books</vt:lpstr>
      <vt:lpstr>Review of Free Electron Model</vt:lpstr>
      <vt:lpstr>Drude model</vt:lpstr>
      <vt:lpstr>Drude model continue</vt:lpstr>
      <vt:lpstr>Drude model continue</vt:lpstr>
      <vt:lpstr>continue</vt:lpstr>
      <vt:lpstr>continue</vt:lpstr>
      <vt:lpstr>Slide 9</vt:lpstr>
      <vt:lpstr>Slide 10</vt:lpstr>
      <vt:lpstr>continue</vt:lpstr>
      <vt:lpstr>continue</vt:lpstr>
      <vt:lpstr>QUANTUM  MECHANICAL TREATMENT OF ELECTRON GAS</vt:lpstr>
      <vt:lpstr>continue</vt:lpstr>
      <vt:lpstr>Boundary condition</vt:lpstr>
      <vt:lpstr>Boundary condition</vt:lpstr>
      <vt:lpstr>continue</vt:lpstr>
      <vt:lpstr>continue</vt:lpstr>
      <vt:lpstr>Energy Spectrum for many electrons</vt:lpstr>
      <vt:lpstr>Density of states</vt:lpstr>
      <vt:lpstr>K -Space</vt:lpstr>
      <vt:lpstr>continue</vt:lpstr>
      <vt:lpstr>continue</vt:lpstr>
      <vt:lpstr>Fermi energy</vt:lpstr>
      <vt:lpstr>Slide 25</vt:lpstr>
      <vt:lpstr>Slide 26</vt:lpstr>
      <vt:lpstr>Slide 27</vt:lpstr>
      <vt:lpstr>Slide 28</vt:lpstr>
      <vt:lpstr>Slide 29</vt:lpstr>
      <vt:lpstr>Excited states</vt:lpstr>
      <vt:lpstr>Fermi Dirac distribution</vt:lpstr>
      <vt:lpstr>Fermi Dirac distribution</vt:lpstr>
      <vt:lpstr>Excited state</vt:lpstr>
      <vt:lpstr>Excited state</vt:lpstr>
      <vt:lpstr>Excited State</vt:lpstr>
      <vt:lpstr>Excited state</vt:lpstr>
      <vt:lpstr>Excited State</vt:lpstr>
      <vt:lpstr>Average Energy and Specific heat</vt:lpstr>
      <vt:lpstr>Specific heat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Free Electron Theory</dc:title>
  <dc:creator>LENOVO</dc:creator>
  <cp:lastModifiedBy>user</cp:lastModifiedBy>
  <cp:revision>23</cp:revision>
  <dcterms:created xsi:type="dcterms:W3CDTF">2013-09-24T15:55:09Z</dcterms:created>
  <dcterms:modified xsi:type="dcterms:W3CDTF">2015-09-07T06:20:26Z</dcterms:modified>
</cp:coreProperties>
</file>