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312" r:id="rId2"/>
    <p:sldId id="256" r:id="rId3"/>
    <p:sldId id="316" r:id="rId4"/>
    <p:sldId id="308" r:id="rId5"/>
    <p:sldId id="310" r:id="rId6"/>
    <p:sldId id="309" r:id="rId7"/>
    <p:sldId id="313" r:id="rId8"/>
    <p:sldId id="262" r:id="rId9"/>
    <p:sldId id="314" r:id="rId10"/>
    <p:sldId id="294" r:id="rId11"/>
    <p:sldId id="315" r:id="rId12"/>
    <p:sldId id="369" r:id="rId13"/>
    <p:sldId id="267" r:id="rId14"/>
    <p:sldId id="258" r:id="rId15"/>
    <p:sldId id="293" r:id="rId16"/>
    <p:sldId id="272" r:id="rId17"/>
    <p:sldId id="277" r:id="rId18"/>
    <p:sldId id="317" r:id="rId19"/>
    <p:sldId id="318" r:id="rId20"/>
    <p:sldId id="319" r:id="rId21"/>
    <p:sldId id="320" r:id="rId22"/>
    <p:sldId id="321" r:id="rId23"/>
    <p:sldId id="323" r:id="rId24"/>
    <p:sldId id="322" r:id="rId25"/>
    <p:sldId id="366" r:id="rId26"/>
    <p:sldId id="367" r:id="rId27"/>
    <p:sldId id="324" r:id="rId28"/>
    <p:sldId id="292" r:id="rId29"/>
    <p:sldId id="271"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40" r:id="rId45"/>
    <p:sldId id="341" r:id="rId46"/>
    <p:sldId id="343" r:id="rId47"/>
    <p:sldId id="342" r:id="rId48"/>
    <p:sldId id="344" r:id="rId49"/>
    <p:sldId id="345" r:id="rId50"/>
    <p:sldId id="346" r:id="rId51"/>
    <p:sldId id="347" r:id="rId52"/>
    <p:sldId id="348" r:id="rId53"/>
    <p:sldId id="349" r:id="rId54"/>
    <p:sldId id="350" r:id="rId55"/>
    <p:sldId id="362" r:id="rId56"/>
    <p:sldId id="363" r:id="rId57"/>
    <p:sldId id="364" r:id="rId58"/>
    <p:sldId id="365" r:id="rId59"/>
    <p:sldId id="356" r:id="rId60"/>
    <p:sldId id="357" r:id="rId61"/>
    <p:sldId id="359" r:id="rId62"/>
    <p:sldId id="358" r:id="rId63"/>
    <p:sldId id="360" r:id="rId64"/>
    <p:sldId id="361" r:id="rId65"/>
    <p:sldId id="339" r:id="rId66"/>
    <p:sldId id="368"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98" autoAdjust="0"/>
    <p:restoredTop sz="94660"/>
  </p:normalViewPr>
  <p:slideViewPr>
    <p:cSldViewPr>
      <p:cViewPr varScale="1">
        <p:scale>
          <a:sx n="53" d="100"/>
          <a:sy n="53" d="100"/>
        </p:scale>
        <p:origin x="-115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DFDA2C-14EC-46EE-B98E-17567D088E55}" type="datetimeFigureOut">
              <a:rPr lang="en-US" smtClean="0"/>
              <a:pPr/>
              <a:t>17/10/2016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E82528-3F28-4E7B-809B-3030DF4CB6FB}" type="slidenum">
              <a:rPr lang="en-US" smtClean="0"/>
              <a:pPr/>
              <a:t>‹#›</a:t>
            </a:fld>
            <a:endParaRPr lang="en-US"/>
          </a:p>
        </p:txBody>
      </p:sp>
    </p:spTree>
    <p:extLst>
      <p:ext uri="{BB962C8B-B14F-4D97-AF65-F5344CB8AC3E}">
        <p14:creationId xmlns:p14="http://schemas.microsoft.com/office/powerpoint/2010/main" val="2706760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E82528-3F28-4E7B-809B-3030DF4CB6FB}"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E82528-3F28-4E7B-809B-3030DF4CB6FB}"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E82528-3F28-4E7B-809B-3030DF4CB6FB}" type="slidenum">
              <a:rPr lang="en-US" smtClean="0"/>
              <a:pPr/>
              <a:t>51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2526BA-5FE7-416F-8906-05C3D91D0673}" type="datetimeFigureOut">
              <a:rPr lang="en-US" smtClean="0"/>
              <a:pPr/>
              <a:t>17/10/2016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697A6-6C97-4A81-B567-4D188EAC1F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2526BA-5FE7-416F-8906-05C3D91D0673}" type="datetimeFigureOut">
              <a:rPr lang="en-US" smtClean="0"/>
              <a:pPr/>
              <a:t>17/10/2016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697A6-6C97-4A81-B567-4D188EAC1F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2526BA-5FE7-416F-8906-05C3D91D0673}" type="datetimeFigureOut">
              <a:rPr lang="en-US" smtClean="0"/>
              <a:pPr/>
              <a:t>17/10/2016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697A6-6C97-4A81-B567-4D188EAC1F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2526BA-5FE7-416F-8906-05C3D91D0673}" type="datetimeFigureOut">
              <a:rPr lang="en-US" smtClean="0"/>
              <a:pPr/>
              <a:t>17/10/2016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697A6-6C97-4A81-B567-4D188EAC1F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2526BA-5FE7-416F-8906-05C3D91D0673}" type="datetimeFigureOut">
              <a:rPr lang="en-US" smtClean="0"/>
              <a:pPr/>
              <a:t>17/10/2016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697A6-6C97-4A81-B567-4D188EAC1F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2526BA-5FE7-416F-8906-05C3D91D0673}" type="datetimeFigureOut">
              <a:rPr lang="en-US" smtClean="0"/>
              <a:pPr/>
              <a:t>17/10/2016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697A6-6C97-4A81-B567-4D188EAC1F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2526BA-5FE7-416F-8906-05C3D91D0673}" type="datetimeFigureOut">
              <a:rPr lang="en-US" smtClean="0"/>
              <a:pPr/>
              <a:t>17/10/2016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697A6-6C97-4A81-B567-4D188EAC1F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2526BA-5FE7-416F-8906-05C3D91D0673}" type="datetimeFigureOut">
              <a:rPr lang="en-US" smtClean="0"/>
              <a:pPr/>
              <a:t>17/10/2016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697A6-6C97-4A81-B567-4D188EAC1F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526BA-5FE7-416F-8906-05C3D91D0673}" type="datetimeFigureOut">
              <a:rPr lang="en-US" smtClean="0"/>
              <a:pPr/>
              <a:t>17/10/2016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697A6-6C97-4A81-B567-4D188EAC1F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526BA-5FE7-416F-8906-05C3D91D0673}" type="datetimeFigureOut">
              <a:rPr lang="en-US" smtClean="0"/>
              <a:pPr/>
              <a:t>17/10/2016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697A6-6C97-4A81-B567-4D188EAC1F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526BA-5FE7-416F-8906-05C3D91D0673}" type="datetimeFigureOut">
              <a:rPr lang="en-US" smtClean="0"/>
              <a:pPr/>
              <a:t>17/10/2016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697A6-6C97-4A81-B567-4D188EAC1F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526BA-5FE7-416F-8906-05C3D91D0673}" type="datetimeFigureOut">
              <a:rPr lang="en-US" smtClean="0"/>
              <a:pPr/>
              <a:t>17/10/2016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697A6-6C97-4A81-B567-4D188EAC1F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52.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
            <a:ext cx="8839200" cy="990599"/>
          </a:xfrm>
        </p:spPr>
        <p:txBody>
          <a:bodyPr/>
          <a:lstStyle/>
          <a:p>
            <a:r>
              <a:rPr lang="en-US" dirty="0" smtClean="0">
                <a:solidFill>
                  <a:srgbClr val="0033CC"/>
                </a:solidFill>
              </a:rPr>
              <a:t>Fundamentals of crystal Structure</a:t>
            </a:r>
            <a:endParaRPr lang="en-US" dirty="0">
              <a:solidFill>
                <a:srgbClr val="0033CC"/>
              </a:solidFill>
            </a:endParaRPr>
          </a:p>
        </p:txBody>
      </p:sp>
      <p:sp>
        <p:nvSpPr>
          <p:cNvPr id="3" name="Subtitle 2"/>
          <p:cNvSpPr>
            <a:spLocks noGrp="1"/>
          </p:cNvSpPr>
          <p:nvPr>
            <p:ph type="subTitle" idx="1"/>
          </p:nvPr>
        </p:nvSpPr>
        <p:spPr>
          <a:xfrm>
            <a:off x="228600" y="1295400"/>
            <a:ext cx="8610600" cy="5334000"/>
          </a:xfrm>
        </p:spPr>
        <p:txBody>
          <a:bodyPr>
            <a:normAutofit/>
          </a:bodyPr>
          <a:lstStyle/>
          <a:p>
            <a:pPr marL="514350" indent="-514350" algn="just">
              <a:buFont typeface="Wingdings" pitchFamily="2" charset="2"/>
              <a:buChar char="Ø"/>
            </a:pPr>
            <a:r>
              <a:rPr lang="en-US" b="1" dirty="0" smtClean="0">
                <a:solidFill>
                  <a:srgbClr val="C00000"/>
                </a:solidFill>
              </a:rPr>
              <a:t>LATTICE</a:t>
            </a:r>
            <a:r>
              <a:rPr lang="en-US" dirty="0" smtClean="0">
                <a:solidFill>
                  <a:srgbClr val="C00000"/>
                </a:solidFill>
              </a:rPr>
              <a:t> :</a:t>
            </a:r>
            <a:r>
              <a:rPr lang="en-US" dirty="0" smtClean="0"/>
              <a:t> </a:t>
            </a:r>
            <a:r>
              <a:rPr lang="en-US" dirty="0" smtClean="0">
                <a:solidFill>
                  <a:schemeClr val="tx1"/>
                </a:solidFill>
              </a:rPr>
              <a:t>An infinite array of points in space, in which each point has identical surroundings. </a:t>
            </a:r>
          </a:p>
          <a:p>
            <a:pPr marL="514350" indent="-514350" algn="just">
              <a:buFont typeface="Wingdings" pitchFamily="2" charset="2"/>
              <a:buChar char="Ø"/>
            </a:pPr>
            <a:endParaRPr lang="en-US" dirty="0" smtClean="0">
              <a:solidFill>
                <a:srgbClr val="0033CC"/>
              </a:solidFill>
            </a:endParaRPr>
          </a:p>
          <a:p>
            <a:pPr marL="514350" indent="-514350" algn="just">
              <a:buFont typeface="Wingdings" pitchFamily="2" charset="2"/>
              <a:buChar char="Ø"/>
            </a:pPr>
            <a:r>
              <a:rPr lang="en-US" b="1" dirty="0" smtClean="0">
                <a:solidFill>
                  <a:srgbClr val="C00000"/>
                </a:solidFill>
              </a:rPr>
              <a:t>By "identical surroundings</a:t>
            </a:r>
            <a:r>
              <a:rPr lang="en-US" sz="2800" dirty="0" smtClean="0"/>
              <a:t>” </a:t>
            </a:r>
            <a:r>
              <a:rPr lang="en-US" dirty="0" smtClean="0">
                <a:solidFill>
                  <a:srgbClr val="0033CC"/>
                </a:solidFill>
              </a:rPr>
              <a:t>we mean that the lattice of points, when viewed in a particular direction from one lattice point, would have exactly the same appearance when viewed in the same direction from any other lattice point.</a:t>
            </a:r>
          </a:p>
          <a:p>
            <a:pPr marL="514350" indent="-514350" algn="just">
              <a:buFont typeface="Wingdings" pitchFamily="2" charset="2"/>
              <a:buChar char="Ø"/>
            </a:pPr>
            <a:r>
              <a:rPr lang="en-US" b="1" dirty="0" smtClean="0">
                <a:solidFill>
                  <a:srgbClr val="C00000"/>
                </a:solidFill>
              </a:rPr>
              <a:t>The lattice points</a:t>
            </a:r>
            <a:r>
              <a:rPr lang="en-US" dirty="0" smtClean="0">
                <a:solidFill>
                  <a:srgbClr val="C00000"/>
                </a:solidFill>
              </a:rPr>
              <a:t> are just mathematical construction.</a:t>
            </a:r>
            <a:endParaRPr lang="en-US" dirty="0">
              <a:solidFill>
                <a:srgbClr val="C00000"/>
              </a:solidFill>
            </a:endParaRPr>
          </a:p>
          <a:p>
            <a:pPr marL="514350" indent="-514350" algn="just">
              <a:buFont typeface="Wingdings" pitchFamily="2" charset="2"/>
              <a:buChar char="Ø"/>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612775"/>
          </a:xfrm>
        </p:spPr>
        <p:txBody>
          <a:bodyPr>
            <a:normAutofit fontScale="90000"/>
          </a:bodyPr>
          <a:lstStyle/>
          <a:p>
            <a:r>
              <a:rPr lang="en-US" dirty="0" smtClean="0">
                <a:solidFill>
                  <a:srgbClr val="0033CC"/>
                </a:solidFill>
              </a:rPr>
              <a:t>Unit cell</a:t>
            </a:r>
            <a:endParaRPr lang="en-US" dirty="0">
              <a:solidFill>
                <a:srgbClr val="0033CC"/>
              </a:solidFill>
            </a:endParaRPr>
          </a:p>
        </p:txBody>
      </p:sp>
      <p:sp>
        <p:nvSpPr>
          <p:cNvPr id="3" name="Subtitle 2"/>
          <p:cNvSpPr>
            <a:spLocks noGrp="1"/>
          </p:cNvSpPr>
          <p:nvPr>
            <p:ph type="subTitle" idx="1"/>
          </p:nvPr>
        </p:nvSpPr>
        <p:spPr>
          <a:xfrm>
            <a:off x="381000" y="1447800"/>
            <a:ext cx="8382000" cy="5257800"/>
          </a:xfrm>
        </p:spPr>
        <p:txBody>
          <a:bodyPr>
            <a:normAutofit/>
          </a:bodyPr>
          <a:lstStyle/>
          <a:p>
            <a:pPr marL="514350" indent="-514350" algn="just">
              <a:buFont typeface="Wingdings" pitchFamily="2" charset="2"/>
              <a:buChar char="Ø"/>
            </a:pPr>
            <a:r>
              <a:rPr lang="en-US" sz="2800" b="1" dirty="0" smtClean="0">
                <a:solidFill>
                  <a:srgbClr val="C00000"/>
                </a:solidFill>
              </a:rPr>
              <a:t>UNIT CELL</a:t>
            </a:r>
            <a:r>
              <a:rPr lang="en-US" sz="2800" dirty="0" smtClean="0">
                <a:solidFill>
                  <a:srgbClr val="C00000"/>
                </a:solidFill>
              </a:rPr>
              <a:t> = </a:t>
            </a:r>
            <a:r>
              <a:rPr lang="en-US" sz="2800" dirty="0" smtClean="0">
                <a:solidFill>
                  <a:schemeClr val="tx1"/>
                </a:solidFill>
              </a:rPr>
              <a:t>The smallest component of the crystal, which when stacked together with pure translational repetition reproduces the whole crystal</a:t>
            </a:r>
          </a:p>
          <a:p>
            <a:pPr marL="514350" indent="-514350" algn="just">
              <a:buFont typeface="Wingdings" pitchFamily="2" charset="2"/>
              <a:buChar char="Ø"/>
            </a:pPr>
            <a:r>
              <a:rPr lang="en-US" sz="2800" b="1" dirty="0" smtClean="0">
                <a:solidFill>
                  <a:srgbClr val="C00000"/>
                </a:solidFill>
              </a:rPr>
              <a:t>Primitive</a:t>
            </a:r>
            <a:r>
              <a:rPr lang="en-US" sz="2800" dirty="0" smtClean="0">
                <a:solidFill>
                  <a:srgbClr val="C00000"/>
                </a:solidFill>
              </a:rPr>
              <a:t> (</a:t>
            </a:r>
            <a:r>
              <a:rPr lang="en-US" sz="2800" b="1" dirty="0" smtClean="0">
                <a:solidFill>
                  <a:srgbClr val="C00000"/>
                </a:solidFill>
              </a:rPr>
              <a:t>P</a:t>
            </a:r>
            <a:r>
              <a:rPr lang="en-US" sz="2800" dirty="0" smtClean="0">
                <a:solidFill>
                  <a:srgbClr val="C00000"/>
                </a:solidFill>
              </a:rPr>
              <a:t>) </a:t>
            </a:r>
            <a:r>
              <a:rPr lang="en-US" sz="2800" dirty="0" smtClean="0">
                <a:solidFill>
                  <a:srgbClr val="0033CC"/>
                </a:solidFill>
              </a:rPr>
              <a:t>unit cells contain only a </a:t>
            </a:r>
            <a:r>
              <a:rPr lang="en-US" sz="2800" b="1" i="1" dirty="0" smtClean="0">
                <a:solidFill>
                  <a:srgbClr val="0033CC"/>
                </a:solidFill>
              </a:rPr>
              <a:t>single lattice point</a:t>
            </a:r>
            <a:r>
              <a:rPr lang="en-US" sz="2800" dirty="0" smtClean="0">
                <a:solidFill>
                  <a:srgbClr val="0033CC"/>
                </a:solidFill>
              </a:rPr>
              <a:t> </a:t>
            </a:r>
          </a:p>
          <a:p>
            <a:pPr marL="514350" indent="-514350" algn="just"/>
            <a:endParaRPr lang="en-US" dirty="0">
              <a:solidFill>
                <a:srgbClr val="0033CC"/>
              </a:solidFill>
            </a:endParaRPr>
          </a:p>
        </p:txBody>
      </p:sp>
      <p:sp>
        <p:nvSpPr>
          <p:cNvPr id="4" name="Rectangle 3"/>
          <p:cNvSpPr/>
          <p:nvPr/>
        </p:nvSpPr>
        <p:spPr>
          <a:xfrm>
            <a:off x="381000" y="3810000"/>
            <a:ext cx="8763000" cy="2677656"/>
          </a:xfrm>
          <a:prstGeom prst="rect">
            <a:avLst/>
          </a:prstGeom>
        </p:spPr>
        <p:txBody>
          <a:bodyPr wrap="square">
            <a:spAutoFit/>
          </a:bodyPr>
          <a:lstStyle/>
          <a:p>
            <a:pPr marL="514350" indent="-514350" algn="just">
              <a:buFont typeface="Wingdings" pitchFamily="2" charset="2"/>
              <a:buChar char="Ø"/>
            </a:pPr>
            <a:r>
              <a:rPr lang="en-US" sz="2800" dirty="0" smtClean="0">
                <a:solidFill>
                  <a:srgbClr val="0033CC"/>
                </a:solidFill>
              </a:rPr>
              <a:t>These vectors </a:t>
            </a:r>
            <a:r>
              <a:rPr lang="en-US" sz="2800" b="1" dirty="0" smtClean="0">
                <a:solidFill>
                  <a:srgbClr val="0033CC"/>
                </a:solidFill>
              </a:rPr>
              <a:t>a</a:t>
            </a:r>
            <a:r>
              <a:rPr lang="en-US" sz="2800" b="1" baseline="-25000" dirty="0" smtClean="0">
                <a:solidFill>
                  <a:srgbClr val="0033CC"/>
                </a:solidFill>
              </a:rPr>
              <a:t>1</a:t>
            </a:r>
            <a:r>
              <a:rPr lang="en-US" sz="2800" b="1" dirty="0" smtClean="0">
                <a:solidFill>
                  <a:srgbClr val="0033CC"/>
                </a:solidFill>
              </a:rPr>
              <a:t>, a</a:t>
            </a:r>
            <a:r>
              <a:rPr lang="en-US" sz="2800" b="1" baseline="-25000" dirty="0" smtClean="0">
                <a:solidFill>
                  <a:srgbClr val="0033CC"/>
                </a:solidFill>
              </a:rPr>
              <a:t>2</a:t>
            </a:r>
            <a:r>
              <a:rPr lang="en-US" sz="2800" b="1" dirty="0" smtClean="0">
                <a:solidFill>
                  <a:srgbClr val="0033CC"/>
                </a:solidFill>
              </a:rPr>
              <a:t>, a</a:t>
            </a:r>
            <a:r>
              <a:rPr lang="en-US" sz="2800" b="1" baseline="-25000" dirty="0" smtClean="0">
                <a:solidFill>
                  <a:srgbClr val="0033CC"/>
                </a:solidFill>
              </a:rPr>
              <a:t>3</a:t>
            </a:r>
            <a:r>
              <a:rPr lang="en-US" sz="2800" b="1" dirty="0" smtClean="0">
                <a:solidFill>
                  <a:srgbClr val="0033CC"/>
                </a:solidFill>
              </a:rPr>
              <a:t> </a:t>
            </a:r>
            <a:r>
              <a:rPr lang="en-US" sz="2800" dirty="0" smtClean="0">
                <a:solidFill>
                  <a:srgbClr val="0033CC"/>
                </a:solidFill>
              </a:rPr>
              <a:t>define the cell and are called the crystallographic axes of the cell. </a:t>
            </a:r>
          </a:p>
          <a:p>
            <a:pPr marL="514350" indent="-514350" algn="just">
              <a:buFont typeface="Wingdings" pitchFamily="2" charset="2"/>
              <a:buChar char="Ø"/>
            </a:pPr>
            <a:r>
              <a:rPr lang="en-US" sz="2800" dirty="0" smtClean="0">
                <a:solidFill>
                  <a:srgbClr val="0033CC"/>
                </a:solidFill>
              </a:rPr>
              <a:t>They may also be described in terms of their lengths (</a:t>
            </a:r>
            <a:r>
              <a:rPr lang="en-US" sz="2800" b="1" dirty="0" smtClean="0">
                <a:solidFill>
                  <a:srgbClr val="0033CC"/>
                </a:solidFill>
              </a:rPr>
              <a:t>a</a:t>
            </a:r>
            <a:r>
              <a:rPr lang="en-US" sz="2800" b="1" baseline="-25000" dirty="0" smtClean="0">
                <a:solidFill>
                  <a:srgbClr val="0033CC"/>
                </a:solidFill>
              </a:rPr>
              <a:t>1</a:t>
            </a:r>
            <a:r>
              <a:rPr lang="en-US" sz="2800" b="1" dirty="0" smtClean="0">
                <a:solidFill>
                  <a:srgbClr val="0033CC"/>
                </a:solidFill>
              </a:rPr>
              <a:t>, a</a:t>
            </a:r>
            <a:r>
              <a:rPr lang="en-US" sz="2800" b="1" baseline="-25000" dirty="0" smtClean="0">
                <a:solidFill>
                  <a:srgbClr val="0033CC"/>
                </a:solidFill>
              </a:rPr>
              <a:t>2</a:t>
            </a:r>
            <a:r>
              <a:rPr lang="en-US" sz="2800" b="1" dirty="0" smtClean="0">
                <a:solidFill>
                  <a:srgbClr val="0033CC"/>
                </a:solidFill>
              </a:rPr>
              <a:t>, a</a:t>
            </a:r>
            <a:r>
              <a:rPr lang="en-US" sz="2800" b="1" baseline="-25000" dirty="0" smtClean="0">
                <a:solidFill>
                  <a:srgbClr val="0033CC"/>
                </a:solidFill>
              </a:rPr>
              <a:t>3</a:t>
            </a:r>
            <a:r>
              <a:rPr lang="en-US" sz="2800" b="1" dirty="0" smtClean="0">
                <a:solidFill>
                  <a:srgbClr val="0033CC"/>
                </a:solidFill>
              </a:rPr>
              <a:t> </a:t>
            </a:r>
            <a:r>
              <a:rPr lang="en-US" sz="2800" dirty="0" smtClean="0">
                <a:solidFill>
                  <a:srgbClr val="0033CC"/>
                </a:solidFill>
              </a:rPr>
              <a:t>) and the angles between them (</a:t>
            </a:r>
            <a:r>
              <a:rPr lang="en-US" sz="2800" dirty="0" smtClean="0">
                <a:solidFill>
                  <a:srgbClr val="0033CC"/>
                </a:solidFill>
                <a:sym typeface="Symbol"/>
              </a:rPr>
              <a:t></a:t>
            </a:r>
            <a:r>
              <a:rPr lang="en-US" sz="2800" dirty="0" smtClean="0">
                <a:solidFill>
                  <a:srgbClr val="0033CC"/>
                </a:solidFill>
              </a:rPr>
              <a:t>, </a:t>
            </a:r>
            <a:r>
              <a:rPr lang="el-GR" sz="2800" dirty="0" smtClean="0">
                <a:solidFill>
                  <a:srgbClr val="0033CC"/>
                </a:solidFill>
              </a:rPr>
              <a:t>β</a:t>
            </a:r>
            <a:r>
              <a:rPr lang="en-US" sz="2800" dirty="0" smtClean="0">
                <a:solidFill>
                  <a:srgbClr val="0033CC"/>
                </a:solidFill>
              </a:rPr>
              <a:t> </a:t>
            </a:r>
            <a:r>
              <a:rPr lang="el-GR" sz="2800" dirty="0" smtClean="0">
                <a:solidFill>
                  <a:srgbClr val="0033CC"/>
                </a:solidFill>
              </a:rPr>
              <a:t>γ</a:t>
            </a:r>
            <a:r>
              <a:rPr lang="en-US" sz="2800" dirty="0" smtClean="0">
                <a:solidFill>
                  <a:srgbClr val="0033CC"/>
                </a:solidFill>
              </a:rPr>
              <a:t>). </a:t>
            </a:r>
          </a:p>
          <a:p>
            <a:pPr marL="514350" indent="-514350" algn="just">
              <a:buFont typeface="Wingdings" pitchFamily="2" charset="2"/>
              <a:buChar char="Ø"/>
            </a:pPr>
            <a:r>
              <a:rPr lang="en-US" sz="2800" dirty="0" smtClean="0">
                <a:solidFill>
                  <a:srgbClr val="0033CC"/>
                </a:solidFill>
              </a:rPr>
              <a:t>These lengths and angles are the lattice constants or lattice parameters of the unit cell.</a:t>
            </a:r>
            <a:endParaRPr lang="it-IT" sz="2800" b="1" dirty="0" smtClean="0">
              <a:solidFill>
                <a:srgbClr val="0033CC"/>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914400"/>
          </a:xfrm>
        </p:spPr>
        <p:txBody>
          <a:bodyPr>
            <a:normAutofit/>
          </a:bodyPr>
          <a:lstStyle/>
          <a:p>
            <a:r>
              <a:rPr lang="en-US" dirty="0" smtClean="0">
                <a:solidFill>
                  <a:srgbClr val="0033CC"/>
                </a:solidFill>
              </a:rPr>
              <a:t>Primitive lattice vectors in 3-D</a:t>
            </a:r>
            <a:endParaRPr lang="en-US" dirty="0">
              <a:solidFill>
                <a:srgbClr val="0033CC"/>
              </a:solidFill>
            </a:endParaRPr>
          </a:p>
        </p:txBody>
      </p:sp>
      <p:sp>
        <p:nvSpPr>
          <p:cNvPr id="3" name="Subtitle 2"/>
          <p:cNvSpPr>
            <a:spLocks noGrp="1"/>
          </p:cNvSpPr>
          <p:nvPr>
            <p:ph type="subTitle" idx="1"/>
          </p:nvPr>
        </p:nvSpPr>
        <p:spPr>
          <a:xfrm>
            <a:off x="457200" y="1447800"/>
            <a:ext cx="8382000" cy="3505200"/>
          </a:xfrm>
        </p:spPr>
        <p:txBody>
          <a:bodyPr>
            <a:normAutofit/>
          </a:bodyPr>
          <a:lstStyle/>
          <a:p>
            <a:pPr marL="514350" indent="-514350" algn="just">
              <a:buFont typeface="Wingdings" pitchFamily="2" charset="2"/>
              <a:buChar char="Ø"/>
            </a:pPr>
            <a:r>
              <a:rPr lang="it-IT" sz="2800" dirty="0" smtClean="0">
                <a:solidFill>
                  <a:srgbClr val="C00000"/>
                </a:solidFill>
              </a:rPr>
              <a:t>Primitive cell “of space lattice in three dimension”</a:t>
            </a:r>
            <a:endParaRPr lang="en-US" sz="2800" dirty="0" smtClean="0">
              <a:solidFill>
                <a:srgbClr val="C00000"/>
              </a:solidFill>
            </a:endParaRPr>
          </a:p>
        </p:txBody>
      </p:sp>
      <p:pic>
        <p:nvPicPr>
          <p:cNvPr id="6147" name="Picture 3"/>
          <p:cNvPicPr>
            <a:picLocks noChangeAspect="1" noChangeArrowheads="1"/>
          </p:cNvPicPr>
          <p:nvPr/>
        </p:nvPicPr>
        <p:blipFill>
          <a:blip r:embed="rId2" cstate="print"/>
          <a:srcRect/>
          <a:stretch>
            <a:fillRect/>
          </a:stretch>
        </p:blipFill>
        <p:spPr bwMode="auto">
          <a:xfrm>
            <a:off x="2362200" y="2590800"/>
            <a:ext cx="3302735" cy="20724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792162"/>
          </a:xfrm>
        </p:spPr>
        <p:txBody>
          <a:bodyPr/>
          <a:lstStyle/>
          <a:p>
            <a:pPr eaLnBrk="1" hangingPunct="1"/>
            <a:r>
              <a:rPr lang="en-US" sz="4000" dirty="0" smtClean="0"/>
              <a:t>Pentagon can not be unit cell</a:t>
            </a:r>
            <a:endParaRPr lang="en-US" sz="4000" dirty="0" smtClean="0"/>
          </a:p>
        </p:txBody>
      </p:sp>
      <p:sp>
        <p:nvSpPr>
          <p:cNvPr id="15363" name="Rectangle 3"/>
          <p:cNvSpPr>
            <a:spLocks noGrp="1" noChangeArrowheads="1"/>
          </p:cNvSpPr>
          <p:nvPr>
            <p:ph type="body" idx="1"/>
          </p:nvPr>
        </p:nvSpPr>
        <p:spPr>
          <a:xfrm>
            <a:off x="0" y="838200"/>
            <a:ext cx="9144000" cy="6019800"/>
          </a:xfrm>
        </p:spPr>
        <p:txBody>
          <a:bodyPr/>
          <a:lstStyle/>
          <a:p>
            <a:pPr eaLnBrk="1" hangingPunct="1"/>
            <a:endParaRPr lang="en-US" dirty="0" smtClean="0"/>
          </a:p>
          <a:p>
            <a:pPr eaLnBrk="1" hangingPunct="1"/>
            <a:endParaRPr lang="en-US" dirty="0" smtClean="0"/>
          </a:p>
        </p:txBody>
      </p:sp>
      <p:pic>
        <p:nvPicPr>
          <p:cNvPr id="13314" name="Picture 2"/>
          <p:cNvPicPr>
            <a:picLocks noChangeAspect="1" noChangeArrowheads="1"/>
          </p:cNvPicPr>
          <p:nvPr/>
        </p:nvPicPr>
        <p:blipFill>
          <a:blip r:embed="rId2" cstate="print"/>
          <a:srcRect/>
          <a:stretch>
            <a:fillRect/>
          </a:stretch>
        </p:blipFill>
        <p:spPr bwMode="auto">
          <a:xfrm>
            <a:off x="0" y="990600"/>
            <a:ext cx="4724400" cy="546735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cstate="print"/>
          <a:srcRect/>
          <a:stretch>
            <a:fillRect/>
          </a:stretch>
        </p:blipFill>
        <p:spPr bwMode="auto">
          <a:xfrm>
            <a:off x="4010025" y="1676400"/>
            <a:ext cx="5133975" cy="3429000"/>
          </a:xfrm>
          <a:prstGeom prst="rect">
            <a:avLst/>
          </a:prstGeom>
          <a:noFill/>
          <a:ln w="9525">
            <a:noFill/>
            <a:miter lim="800000"/>
            <a:headEnd/>
            <a:tailEnd/>
          </a:ln>
          <a:effectLst/>
        </p:spPr>
      </p:pic>
    </p:spTree>
    <p:extLst>
      <p:ext uri="{BB962C8B-B14F-4D97-AF65-F5344CB8AC3E}">
        <p14:creationId xmlns:p14="http://schemas.microsoft.com/office/powerpoint/2010/main" val="1836020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sz="4000" smtClean="0"/>
              <a:t>Honeycomb net: Bravais lattice with </a:t>
            </a:r>
            <a:r>
              <a:rPr lang="en-US" sz="4000" b="1" smtClean="0"/>
              <a:t>two point basis</a:t>
            </a:r>
          </a:p>
        </p:txBody>
      </p:sp>
      <p:sp>
        <p:nvSpPr>
          <p:cNvPr id="8195" name="Rectangle 3"/>
          <p:cNvSpPr>
            <a:spLocks noGrp="1" noChangeArrowheads="1"/>
          </p:cNvSpPr>
          <p:nvPr>
            <p:ph type="body" idx="1"/>
          </p:nvPr>
        </p:nvSpPr>
        <p:spPr/>
        <p:txBody>
          <a:bodyPr/>
          <a:lstStyle/>
          <a:p>
            <a:pPr eaLnBrk="1" hangingPunct="1"/>
            <a:endParaRPr lang="en-US" smtClean="0"/>
          </a:p>
        </p:txBody>
      </p:sp>
      <p:pic>
        <p:nvPicPr>
          <p:cNvPr id="8196" name="Picture 4" descr="msoF0D2F"/>
          <p:cNvPicPr>
            <a:picLocks noChangeAspect="1" noChangeArrowheads="1"/>
          </p:cNvPicPr>
          <p:nvPr/>
        </p:nvPicPr>
        <p:blipFill>
          <a:blip r:embed="rId2" cstate="print"/>
          <a:srcRect/>
          <a:stretch>
            <a:fillRect/>
          </a:stretch>
        </p:blipFill>
        <p:spPr bwMode="auto">
          <a:xfrm>
            <a:off x="533400" y="2209800"/>
            <a:ext cx="8070850" cy="3567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fontScale="90000"/>
          </a:bodyPr>
          <a:lstStyle/>
          <a:p>
            <a:r>
              <a:rPr lang="en-US" b="1" dirty="0" smtClean="0">
                <a:solidFill>
                  <a:srgbClr val="0033CC"/>
                </a:solidFill>
                <a:latin typeface="Times New Roman" pitchFamily="18" charset="0"/>
                <a:cs typeface="Times New Roman" pitchFamily="18" charset="0"/>
              </a:rPr>
              <a:t>2D LATTICES</a:t>
            </a:r>
            <a:endParaRPr lang="en-US" dirty="0">
              <a:solidFill>
                <a:srgbClr val="0033CC"/>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791200"/>
          </a:xfrm>
        </p:spPr>
        <p:txBody>
          <a:bodyPr/>
          <a:lstStyle/>
          <a:p>
            <a:r>
              <a:rPr lang="en-US" sz="2800" dirty="0" smtClean="0"/>
              <a:t>the fused hexagonal pattern of a </a:t>
            </a:r>
            <a:r>
              <a:rPr lang="en-US" sz="2800" b="1" dirty="0" smtClean="0"/>
              <a:t>single layer of GRAPHITE</a:t>
            </a:r>
          </a:p>
          <a:p>
            <a:endParaRPr lang="en-US" dirty="0"/>
          </a:p>
        </p:txBody>
      </p:sp>
      <p:pic>
        <p:nvPicPr>
          <p:cNvPr id="4" name="Picture 3" descr="2Dlattice.gif"/>
          <p:cNvPicPr>
            <a:picLocks noChangeAspect="1"/>
          </p:cNvPicPr>
          <p:nvPr/>
        </p:nvPicPr>
        <p:blipFill>
          <a:blip r:embed="rId2" cstate="print"/>
          <a:stretch>
            <a:fillRect/>
          </a:stretch>
        </p:blipFill>
        <p:spPr>
          <a:xfrm>
            <a:off x="990600" y="1753589"/>
            <a:ext cx="6858000" cy="495201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219200"/>
          </a:xfrm>
        </p:spPr>
        <p:txBody>
          <a:bodyPr>
            <a:normAutofit/>
          </a:bodyPr>
          <a:lstStyle/>
          <a:p>
            <a:r>
              <a:rPr lang="en-US" sz="3600" b="1" dirty="0" smtClean="0">
                <a:solidFill>
                  <a:srgbClr val="0033CC"/>
                </a:solidFill>
              </a:rPr>
              <a:t>Counting Lattice points and Atoms in Unit Cell</a:t>
            </a:r>
            <a:endParaRPr lang="en-US" sz="3600" dirty="0">
              <a:solidFill>
                <a:srgbClr val="0033CC"/>
              </a:solidFill>
            </a:endParaRPr>
          </a:p>
        </p:txBody>
      </p:sp>
      <p:sp>
        <p:nvSpPr>
          <p:cNvPr id="3" name="Subtitle 2"/>
          <p:cNvSpPr>
            <a:spLocks noGrp="1"/>
          </p:cNvSpPr>
          <p:nvPr>
            <p:ph type="subTitle" idx="1"/>
          </p:nvPr>
        </p:nvSpPr>
        <p:spPr>
          <a:xfrm>
            <a:off x="152400" y="1371600"/>
            <a:ext cx="8839200" cy="5334000"/>
          </a:xfrm>
        </p:spPr>
        <p:txBody>
          <a:bodyPr/>
          <a:lstStyle/>
          <a:p>
            <a:pPr marL="514350" indent="-514350" algn="just">
              <a:buFont typeface="Wingdings" pitchFamily="2" charset="2"/>
              <a:buChar char="Ø"/>
            </a:pPr>
            <a:r>
              <a:rPr lang="en-US" dirty="0" smtClean="0">
                <a:solidFill>
                  <a:srgbClr val="C00000"/>
                </a:solidFill>
              </a:rPr>
              <a:t>Unit cell is </a:t>
            </a:r>
            <a:r>
              <a:rPr lang="en-US" b="1" dirty="0" smtClean="0">
                <a:solidFill>
                  <a:srgbClr val="C00000"/>
                </a:solidFill>
              </a:rPr>
              <a:t>Primitive (1 lattice point)</a:t>
            </a:r>
            <a:r>
              <a:rPr lang="en-US" dirty="0" smtClean="0">
                <a:solidFill>
                  <a:srgbClr val="C00000"/>
                </a:solidFill>
              </a:rPr>
              <a:t> but contains </a:t>
            </a:r>
            <a:r>
              <a:rPr lang="en-US" b="1" dirty="0" smtClean="0">
                <a:solidFill>
                  <a:srgbClr val="C00000"/>
                </a:solidFill>
              </a:rPr>
              <a:t>TWO atoms</a:t>
            </a:r>
            <a:r>
              <a:rPr lang="en-US" dirty="0" smtClean="0">
                <a:solidFill>
                  <a:srgbClr val="C00000"/>
                </a:solidFill>
              </a:rPr>
              <a:t> in the Basis</a:t>
            </a:r>
          </a:p>
          <a:p>
            <a:pPr marL="514350" indent="-514350" algn="just">
              <a:buFont typeface="Wingdings" pitchFamily="2" charset="2"/>
              <a:buChar char="Ø"/>
            </a:pPr>
            <a:r>
              <a:rPr lang="en-US" dirty="0" smtClean="0">
                <a:solidFill>
                  <a:srgbClr val="0033CC"/>
                </a:solidFill>
              </a:rPr>
              <a:t>Atoms at the </a:t>
            </a:r>
            <a:r>
              <a:rPr lang="en-US" b="1" dirty="0" smtClean="0">
                <a:solidFill>
                  <a:srgbClr val="0033CC"/>
                </a:solidFill>
              </a:rPr>
              <a:t>corner</a:t>
            </a:r>
            <a:r>
              <a:rPr lang="en-US" dirty="0" smtClean="0">
                <a:solidFill>
                  <a:srgbClr val="0033CC"/>
                </a:solidFill>
              </a:rPr>
              <a:t> of the 2D unit cell contribute only </a:t>
            </a:r>
            <a:r>
              <a:rPr lang="en-US" b="1" baseline="30000" dirty="0" smtClean="0">
                <a:solidFill>
                  <a:srgbClr val="0033CC"/>
                </a:solidFill>
              </a:rPr>
              <a:t>1</a:t>
            </a:r>
            <a:r>
              <a:rPr lang="en-US" b="1" dirty="0" smtClean="0">
                <a:solidFill>
                  <a:srgbClr val="0033CC"/>
                </a:solidFill>
              </a:rPr>
              <a:t>/</a:t>
            </a:r>
            <a:r>
              <a:rPr lang="en-US" b="1" baseline="-25000" dirty="0" smtClean="0">
                <a:solidFill>
                  <a:srgbClr val="0033CC"/>
                </a:solidFill>
              </a:rPr>
              <a:t>4</a:t>
            </a:r>
            <a:r>
              <a:rPr lang="en-US" dirty="0" smtClean="0">
                <a:solidFill>
                  <a:srgbClr val="0033CC"/>
                </a:solidFill>
              </a:rPr>
              <a:t> to unit cell count </a:t>
            </a:r>
          </a:p>
          <a:p>
            <a:pPr marL="514350" indent="-514350" algn="just">
              <a:buFont typeface="Wingdings" pitchFamily="2" charset="2"/>
              <a:buChar char="Ø"/>
            </a:pPr>
            <a:r>
              <a:rPr lang="en-US" dirty="0" smtClean="0">
                <a:solidFill>
                  <a:srgbClr val="C00000"/>
                </a:solidFill>
              </a:rPr>
              <a:t>Atoms at the </a:t>
            </a:r>
            <a:r>
              <a:rPr lang="en-US" b="1" dirty="0" smtClean="0">
                <a:solidFill>
                  <a:srgbClr val="C00000"/>
                </a:solidFill>
              </a:rPr>
              <a:t>edge</a:t>
            </a:r>
            <a:r>
              <a:rPr lang="en-US" dirty="0" smtClean="0">
                <a:solidFill>
                  <a:srgbClr val="C00000"/>
                </a:solidFill>
              </a:rPr>
              <a:t> of the 2D unit cell contribute only </a:t>
            </a:r>
            <a:r>
              <a:rPr lang="en-US" b="1" baseline="30000" dirty="0" smtClean="0">
                <a:solidFill>
                  <a:srgbClr val="C00000"/>
                </a:solidFill>
              </a:rPr>
              <a:t>1</a:t>
            </a:r>
            <a:r>
              <a:rPr lang="en-US" b="1" dirty="0" smtClean="0">
                <a:solidFill>
                  <a:srgbClr val="C00000"/>
                </a:solidFill>
              </a:rPr>
              <a:t>/</a:t>
            </a:r>
            <a:r>
              <a:rPr lang="en-US" b="1" baseline="-25000" dirty="0" smtClean="0">
                <a:solidFill>
                  <a:srgbClr val="C00000"/>
                </a:solidFill>
              </a:rPr>
              <a:t>2</a:t>
            </a:r>
            <a:r>
              <a:rPr lang="en-US" dirty="0" smtClean="0">
                <a:solidFill>
                  <a:srgbClr val="C00000"/>
                </a:solidFill>
              </a:rPr>
              <a:t> to unit cell count </a:t>
            </a:r>
          </a:p>
          <a:p>
            <a:pPr marL="514350" indent="-514350" algn="just">
              <a:buFont typeface="Wingdings" pitchFamily="2" charset="2"/>
              <a:buChar char="Ø"/>
            </a:pPr>
            <a:r>
              <a:rPr lang="en-US" dirty="0" smtClean="0">
                <a:solidFill>
                  <a:srgbClr val="0033CC"/>
                </a:solidFill>
              </a:rPr>
              <a:t>Atoms </a:t>
            </a:r>
            <a:r>
              <a:rPr lang="en-US" b="1" dirty="0" smtClean="0">
                <a:solidFill>
                  <a:srgbClr val="0033CC"/>
                </a:solidFill>
              </a:rPr>
              <a:t>within</a:t>
            </a:r>
            <a:r>
              <a:rPr lang="en-US" dirty="0" smtClean="0">
                <a:solidFill>
                  <a:srgbClr val="0033CC"/>
                </a:solidFill>
              </a:rPr>
              <a:t> the 2D unit cell contribute </a:t>
            </a:r>
            <a:r>
              <a:rPr lang="en-US" b="1" dirty="0" smtClean="0">
                <a:solidFill>
                  <a:srgbClr val="0033CC"/>
                </a:solidFill>
              </a:rPr>
              <a:t>1</a:t>
            </a:r>
            <a:r>
              <a:rPr lang="en-US" dirty="0" smtClean="0">
                <a:solidFill>
                  <a:srgbClr val="0033CC"/>
                </a:solidFill>
              </a:rPr>
              <a:t> (</a:t>
            </a:r>
            <a:r>
              <a:rPr lang="en-US" i="1" dirty="0" smtClean="0">
                <a:solidFill>
                  <a:srgbClr val="0033CC"/>
                </a:solidFill>
              </a:rPr>
              <a:t>i.e.</a:t>
            </a:r>
            <a:r>
              <a:rPr lang="en-US" dirty="0" smtClean="0">
                <a:solidFill>
                  <a:srgbClr val="0033CC"/>
                </a:solidFill>
              </a:rPr>
              <a:t> uniquely) to that unit cell </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solidFill>
                  <a:srgbClr val="0033CC"/>
                </a:solidFill>
              </a:rPr>
              <a:t>Types of  Lattice</a:t>
            </a:r>
          </a:p>
        </p:txBody>
      </p:sp>
      <p:sp>
        <p:nvSpPr>
          <p:cNvPr id="16387" name="Rectangle 3"/>
          <p:cNvSpPr>
            <a:spLocks noGrp="1" noChangeArrowheads="1"/>
          </p:cNvSpPr>
          <p:nvPr>
            <p:ph type="body" idx="1"/>
          </p:nvPr>
        </p:nvSpPr>
        <p:spPr/>
        <p:txBody>
          <a:bodyPr/>
          <a:lstStyle/>
          <a:p>
            <a:pPr eaLnBrk="1" hangingPunct="1"/>
            <a:r>
              <a:rPr lang="en-US" b="1" dirty="0" smtClean="0">
                <a:solidFill>
                  <a:srgbClr val="C00000"/>
                </a:solidFill>
              </a:rPr>
              <a:t>Two dimensional</a:t>
            </a:r>
          </a:p>
          <a:p>
            <a:pPr eaLnBrk="1" hangingPunct="1"/>
            <a:r>
              <a:rPr lang="en-US" dirty="0" smtClean="0"/>
              <a:t>An </a:t>
            </a:r>
            <a:r>
              <a:rPr lang="en-US" b="1" dirty="0" smtClean="0"/>
              <a:t>oblique lattice </a:t>
            </a:r>
            <a:r>
              <a:rPr lang="en-US" dirty="0" smtClean="0"/>
              <a:t>has arbitrary </a:t>
            </a:r>
            <a:r>
              <a:rPr lang="en-US" b="1" dirty="0" smtClean="0"/>
              <a:t>a</a:t>
            </a:r>
            <a:r>
              <a:rPr lang="en-US" b="1" baseline="-25000" dirty="0" smtClean="0"/>
              <a:t>1</a:t>
            </a:r>
            <a:r>
              <a:rPr lang="en-US" b="1" dirty="0" smtClean="0"/>
              <a:t> </a:t>
            </a:r>
            <a:r>
              <a:rPr lang="en-US" dirty="0" smtClean="0"/>
              <a:t>and </a:t>
            </a:r>
            <a:r>
              <a:rPr lang="en-US" b="1" dirty="0" smtClean="0"/>
              <a:t>a</a:t>
            </a:r>
            <a:r>
              <a:rPr lang="en-US" b="1" baseline="-25000" dirty="0" smtClean="0"/>
              <a:t>2</a:t>
            </a:r>
            <a:r>
              <a:rPr lang="en-US" dirty="0" smtClean="0"/>
              <a:t> and is invariant only under rotation of </a:t>
            </a:r>
            <a:r>
              <a:rPr lang="el-GR" dirty="0" smtClean="0">
                <a:cs typeface="Arial" charset="0"/>
              </a:rPr>
              <a:t>π</a:t>
            </a:r>
            <a:r>
              <a:rPr lang="en-US" dirty="0" smtClean="0">
                <a:cs typeface="Arial" charset="0"/>
              </a:rPr>
              <a:t> and 2 </a:t>
            </a:r>
            <a:r>
              <a:rPr lang="el-GR" dirty="0" smtClean="0">
                <a:cs typeface="Arial" charset="0"/>
              </a:rPr>
              <a:t>π</a:t>
            </a:r>
            <a:r>
              <a:rPr lang="en-US" dirty="0" smtClean="0">
                <a:cs typeface="Arial" charset="0"/>
              </a:rPr>
              <a:t> about any lattice point.</a:t>
            </a:r>
          </a:p>
          <a:p>
            <a:r>
              <a:rPr lang="en-US" dirty="0" smtClean="0">
                <a:solidFill>
                  <a:srgbClr val="0033CC"/>
                </a:solidFill>
              </a:rPr>
              <a:t>If we put restriction on </a:t>
            </a:r>
            <a:r>
              <a:rPr lang="en-US" b="1" dirty="0" smtClean="0">
                <a:solidFill>
                  <a:srgbClr val="0033CC"/>
                </a:solidFill>
              </a:rPr>
              <a:t>a</a:t>
            </a:r>
            <a:r>
              <a:rPr lang="en-US" b="1" baseline="-25000" dirty="0" smtClean="0">
                <a:solidFill>
                  <a:srgbClr val="0033CC"/>
                </a:solidFill>
              </a:rPr>
              <a:t>1</a:t>
            </a:r>
            <a:r>
              <a:rPr lang="en-US" b="1" dirty="0" smtClean="0">
                <a:solidFill>
                  <a:srgbClr val="0033CC"/>
                </a:solidFill>
              </a:rPr>
              <a:t> </a:t>
            </a:r>
            <a:r>
              <a:rPr lang="en-US" dirty="0" smtClean="0">
                <a:solidFill>
                  <a:srgbClr val="0033CC"/>
                </a:solidFill>
              </a:rPr>
              <a:t>and </a:t>
            </a:r>
            <a:r>
              <a:rPr lang="en-US" b="1" dirty="0" smtClean="0">
                <a:solidFill>
                  <a:srgbClr val="0033CC"/>
                </a:solidFill>
              </a:rPr>
              <a:t>a</a:t>
            </a:r>
            <a:r>
              <a:rPr lang="en-US" b="1" baseline="-25000" dirty="0" smtClean="0">
                <a:solidFill>
                  <a:srgbClr val="0033CC"/>
                </a:solidFill>
              </a:rPr>
              <a:t>2</a:t>
            </a:r>
            <a:r>
              <a:rPr lang="en-US" dirty="0" smtClean="0">
                <a:solidFill>
                  <a:srgbClr val="0033CC"/>
                </a:solidFill>
              </a:rPr>
              <a:t> </a:t>
            </a:r>
            <a:endParaRPr lang="en-US" b="1" dirty="0" smtClean="0">
              <a:solidFill>
                <a:srgbClr val="0033CC"/>
              </a:solidFill>
            </a:endParaRPr>
          </a:p>
          <a:p>
            <a:r>
              <a:rPr lang="en-US" dirty="0" smtClean="0">
                <a:solidFill>
                  <a:srgbClr val="C00000"/>
                </a:solidFill>
              </a:rPr>
              <a:t>There are five distinct type of  </a:t>
            </a:r>
            <a:r>
              <a:rPr lang="en-US" i="1" dirty="0" err="1" smtClean="0">
                <a:solidFill>
                  <a:srgbClr val="C00000"/>
                </a:solidFill>
                <a:latin typeface="Times New Roman" pitchFamily="18" charset="0"/>
                <a:cs typeface="Times New Roman" pitchFamily="18" charset="0"/>
              </a:rPr>
              <a:t>Bravais</a:t>
            </a:r>
            <a:r>
              <a:rPr lang="en-US" i="1" dirty="0" smtClean="0">
                <a:solidFill>
                  <a:srgbClr val="C00000"/>
                </a:solidFill>
                <a:latin typeface="Times New Roman" pitchFamily="18" charset="0"/>
                <a:cs typeface="Times New Roman" pitchFamily="18" charset="0"/>
              </a:rPr>
              <a:t> lattice </a:t>
            </a:r>
            <a:r>
              <a:rPr lang="en-US" dirty="0" smtClean="0">
                <a:solidFill>
                  <a:srgbClr val="C00000"/>
                </a:solidFill>
                <a:latin typeface="Times New Roman" pitchFamily="18" charset="0"/>
                <a:cs typeface="Times New Roman" pitchFamily="18" charset="0"/>
              </a:rPr>
              <a:t>(</a:t>
            </a:r>
            <a:r>
              <a:rPr lang="en-US" i="1" dirty="0" smtClean="0">
                <a:solidFill>
                  <a:srgbClr val="C00000"/>
                </a:solidFill>
                <a:latin typeface="Times New Roman" pitchFamily="18" charset="0"/>
                <a:cs typeface="Times New Roman" pitchFamily="18" charset="0"/>
              </a:rPr>
              <a:t>point lattice</a:t>
            </a:r>
            <a:r>
              <a:rPr lang="en-US" dirty="0" smtClean="0">
                <a:solidFill>
                  <a:srgbClr val="C00000"/>
                </a:solidFill>
                <a:latin typeface="Times New Roman" pitchFamily="18" charset="0"/>
                <a:cs typeface="Times New Roman" pitchFamily="18" charset="0"/>
              </a:rPr>
              <a:t>) </a:t>
            </a:r>
            <a:r>
              <a:rPr lang="en-US" dirty="0" smtClean="0">
                <a:solidFill>
                  <a:srgbClr val="C00000"/>
                </a:solidFill>
              </a:rPr>
              <a:t>in two dimensions. </a:t>
            </a:r>
            <a:r>
              <a:rPr lang="en-US" dirty="0" smtClean="0">
                <a:solidFill>
                  <a:srgbClr val="0033CC"/>
                </a:solidFill>
              </a:rPr>
              <a:t>One oblique and four special types</a:t>
            </a:r>
            <a:endParaRPr lang="el-GR" dirty="0" smtClean="0">
              <a:solidFill>
                <a:srgbClr val="0033CC"/>
              </a:solidFill>
              <a:cs typeface="Arial" charset="0"/>
            </a:endParaRP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533400" y="3429000"/>
            <a:ext cx="2819400" cy="685800"/>
          </a:xfrm>
          <a:prstGeom prst="rect">
            <a:avLst/>
          </a:prstGeom>
          <a:noFill/>
          <a:ln w="9525">
            <a:noFill/>
            <a:miter lim="800000"/>
            <a:headEnd/>
            <a:tailEnd/>
          </a:ln>
          <a:effectLst/>
        </p:spPr>
      </p:pic>
      <p:pic>
        <p:nvPicPr>
          <p:cNvPr id="7173" name="Picture 5"/>
          <p:cNvPicPr>
            <a:picLocks noChangeAspect="1" noChangeArrowheads="1"/>
          </p:cNvPicPr>
          <p:nvPr/>
        </p:nvPicPr>
        <p:blipFill>
          <a:blip r:embed="rId3" cstate="print"/>
          <a:srcRect/>
          <a:stretch>
            <a:fillRect/>
          </a:stretch>
        </p:blipFill>
        <p:spPr bwMode="auto">
          <a:xfrm>
            <a:off x="5181600" y="228600"/>
            <a:ext cx="3688207" cy="2447925"/>
          </a:xfrm>
          <a:prstGeom prst="rect">
            <a:avLst/>
          </a:prstGeom>
          <a:noFill/>
          <a:ln w="9525">
            <a:noFill/>
            <a:miter lim="800000"/>
            <a:headEnd/>
            <a:tailEnd/>
          </a:ln>
          <a:effectLst/>
        </p:spPr>
      </p:pic>
      <p:pic>
        <p:nvPicPr>
          <p:cNvPr id="7174" name="Picture 6"/>
          <p:cNvPicPr>
            <a:picLocks noChangeAspect="1" noChangeArrowheads="1"/>
          </p:cNvPicPr>
          <p:nvPr/>
        </p:nvPicPr>
        <p:blipFill>
          <a:blip r:embed="rId4" cstate="print"/>
          <a:srcRect/>
          <a:stretch>
            <a:fillRect/>
          </a:stretch>
        </p:blipFill>
        <p:spPr bwMode="auto">
          <a:xfrm>
            <a:off x="457200" y="762000"/>
            <a:ext cx="2819400" cy="2514600"/>
          </a:xfrm>
          <a:prstGeom prst="rect">
            <a:avLst/>
          </a:prstGeom>
          <a:noFill/>
          <a:ln w="9525">
            <a:noFill/>
            <a:miter lim="800000"/>
            <a:headEnd/>
            <a:tailEnd/>
          </a:ln>
          <a:effectLst/>
        </p:spPr>
      </p:pic>
      <p:pic>
        <p:nvPicPr>
          <p:cNvPr id="7175" name="Picture 7"/>
          <p:cNvPicPr>
            <a:picLocks noChangeAspect="1" noChangeArrowheads="1"/>
          </p:cNvPicPr>
          <p:nvPr/>
        </p:nvPicPr>
        <p:blipFill>
          <a:blip r:embed="rId5" cstate="print"/>
          <a:srcRect/>
          <a:stretch>
            <a:fillRect/>
          </a:stretch>
        </p:blipFill>
        <p:spPr bwMode="auto">
          <a:xfrm>
            <a:off x="5181600" y="2743200"/>
            <a:ext cx="3651885" cy="838200"/>
          </a:xfrm>
          <a:prstGeom prst="rect">
            <a:avLst/>
          </a:prstGeom>
          <a:noFill/>
          <a:ln w="9525">
            <a:noFill/>
            <a:miter lim="800000"/>
            <a:headEnd/>
            <a:tailEnd/>
          </a:ln>
          <a:effectLst/>
        </p:spPr>
      </p:pic>
      <p:pic>
        <p:nvPicPr>
          <p:cNvPr id="7176" name="Picture 8"/>
          <p:cNvPicPr>
            <a:picLocks noChangeAspect="1" noChangeArrowheads="1"/>
          </p:cNvPicPr>
          <p:nvPr/>
        </p:nvPicPr>
        <p:blipFill>
          <a:blip r:embed="rId6" cstate="print"/>
          <a:srcRect/>
          <a:stretch>
            <a:fillRect/>
          </a:stretch>
        </p:blipFill>
        <p:spPr bwMode="auto">
          <a:xfrm>
            <a:off x="609600" y="4572000"/>
            <a:ext cx="2209800" cy="1228725"/>
          </a:xfrm>
          <a:prstGeom prst="rect">
            <a:avLst/>
          </a:prstGeom>
          <a:noFill/>
          <a:ln w="9525">
            <a:noFill/>
            <a:miter lim="800000"/>
            <a:headEnd/>
            <a:tailEnd/>
          </a:ln>
          <a:effectLst/>
        </p:spPr>
      </p:pic>
      <p:pic>
        <p:nvPicPr>
          <p:cNvPr id="7178" name="Picture 10"/>
          <p:cNvPicPr>
            <a:picLocks noChangeAspect="1" noChangeArrowheads="1"/>
          </p:cNvPicPr>
          <p:nvPr/>
        </p:nvPicPr>
        <p:blipFill>
          <a:blip r:embed="rId7" cstate="print"/>
          <a:srcRect/>
          <a:stretch>
            <a:fillRect/>
          </a:stretch>
        </p:blipFill>
        <p:spPr bwMode="auto">
          <a:xfrm>
            <a:off x="5410200" y="3962400"/>
            <a:ext cx="3152775" cy="1495425"/>
          </a:xfrm>
          <a:prstGeom prst="rect">
            <a:avLst/>
          </a:prstGeom>
          <a:noFill/>
          <a:ln w="9525">
            <a:noFill/>
            <a:miter lim="800000"/>
            <a:headEnd/>
            <a:tailEnd/>
          </a:ln>
          <a:effectLst/>
        </p:spPr>
      </p:pic>
      <p:pic>
        <p:nvPicPr>
          <p:cNvPr id="7179" name="Picture 11"/>
          <p:cNvPicPr>
            <a:picLocks noChangeAspect="1" noChangeArrowheads="1"/>
          </p:cNvPicPr>
          <p:nvPr/>
        </p:nvPicPr>
        <p:blipFill>
          <a:blip r:embed="rId8" cstate="print"/>
          <a:srcRect/>
          <a:stretch>
            <a:fillRect/>
          </a:stretch>
        </p:blipFill>
        <p:spPr bwMode="auto">
          <a:xfrm>
            <a:off x="5562600" y="5562600"/>
            <a:ext cx="3124200" cy="1295400"/>
          </a:xfrm>
          <a:prstGeom prst="rect">
            <a:avLst/>
          </a:prstGeom>
          <a:noFill/>
          <a:ln w="9525">
            <a:noFill/>
            <a:miter lim="800000"/>
            <a:headEnd/>
            <a:tailEnd/>
          </a:ln>
          <a:effectLst/>
        </p:spPr>
      </p:pic>
      <p:sp>
        <p:nvSpPr>
          <p:cNvPr id="13" name="TextBox 12"/>
          <p:cNvSpPr txBox="1"/>
          <p:nvPr/>
        </p:nvSpPr>
        <p:spPr>
          <a:xfrm>
            <a:off x="228600" y="0"/>
            <a:ext cx="5638800" cy="523220"/>
          </a:xfrm>
          <a:prstGeom prst="rect">
            <a:avLst/>
          </a:prstGeom>
          <a:noFill/>
        </p:spPr>
        <p:txBody>
          <a:bodyPr wrap="square" rtlCol="0">
            <a:spAutoFit/>
          </a:bodyPr>
          <a:lstStyle/>
          <a:p>
            <a:r>
              <a:rPr lang="en-US" sz="2800" dirty="0" smtClean="0">
                <a:solidFill>
                  <a:srgbClr val="C00000"/>
                </a:solidFill>
              </a:rPr>
              <a:t>Four special lattice in two dimension</a:t>
            </a:r>
            <a:endParaRPr lang="en-US" sz="2800" dirty="0">
              <a:solidFill>
                <a:srgbClr val="C00000"/>
              </a:solidFill>
            </a:endParaRPr>
          </a:p>
        </p:txBody>
      </p:sp>
      <p:pic>
        <p:nvPicPr>
          <p:cNvPr id="7180" name="Picture 12"/>
          <p:cNvPicPr>
            <a:picLocks noChangeAspect="1" noChangeArrowheads="1"/>
          </p:cNvPicPr>
          <p:nvPr/>
        </p:nvPicPr>
        <p:blipFill>
          <a:blip r:embed="rId9" cstate="print"/>
          <a:srcRect/>
          <a:stretch>
            <a:fillRect/>
          </a:stretch>
        </p:blipFill>
        <p:spPr bwMode="auto">
          <a:xfrm>
            <a:off x="457200" y="5867400"/>
            <a:ext cx="2362200" cy="7725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solidFill>
                  <a:srgbClr val="0033CC"/>
                </a:solidFill>
              </a:rPr>
              <a:t>Types of  Lattice</a:t>
            </a:r>
          </a:p>
        </p:txBody>
      </p:sp>
      <p:sp>
        <p:nvSpPr>
          <p:cNvPr id="16387" name="Rectangle 3"/>
          <p:cNvSpPr>
            <a:spLocks noGrp="1" noChangeArrowheads="1"/>
          </p:cNvSpPr>
          <p:nvPr>
            <p:ph type="body" idx="1"/>
          </p:nvPr>
        </p:nvSpPr>
        <p:spPr/>
        <p:txBody>
          <a:bodyPr/>
          <a:lstStyle/>
          <a:p>
            <a:pPr algn="ctr" eaLnBrk="1" hangingPunct="1">
              <a:buNone/>
            </a:pPr>
            <a:r>
              <a:rPr lang="en-US" b="1" dirty="0" smtClean="0">
                <a:solidFill>
                  <a:srgbClr val="C00000"/>
                </a:solidFill>
              </a:rPr>
              <a:t>	Three dimensional</a:t>
            </a:r>
          </a:p>
          <a:p>
            <a:pPr eaLnBrk="1" hangingPunct="1">
              <a:buNone/>
            </a:pPr>
            <a:endParaRPr lang="en-US" b="1" dirty="0" smtClean="0">
              <a:solidFill>
                <a:srgbClr val="C00000"/>
              </a:solidFill>
            </a:endParaRPr>
          </a:p>
          <a:p>
            <a:r>
              <a:rPr lang="en-US" dirty="0" smtClean="0"/>
              <a:t>The general unit cell in three dimension is triclinic.</a:t>
            </a:r>
          </a:p>
          <a:p>
            <a:endParaRPr lang="en-US" dirty="0" smtClean="0"/>
          </a:p>
          <a:p>
            <a:r>
              <a:rPr lang="en-US" dirty="0" smtClean="0"/>
              <a:t>We can produce six special unit cells in three dimension putting restricting on  </a:t>
            </a:r>
            <a:r>
              <a:rPr lang="en-US" b="1" dirty="0" smtClean="0"/>
              <a:t>a</a:t>
            </a:r>
            <a:r>
              <a:rPr lang="en-US" dirty="0" smtClean="0"/>
              <a:t>, </a:t>
            </a:r>
            <a:r>
              <a:rPr lang="en-US" b="1" dirty="0" smtClean="0"/>
              <a:t>b</a:t>
            </a:r>
            <a:r>
              <a:rPr lang="en-US" dirty="0" smtClean="0"/>
              <a:t>, and </a:t>
            </a:r>
            <a:r>
              <a:rPr lang="en-US" b="1" dirty="0" smtClean="0"/>
              <a:t>c</a:t>
            </a:r>
            <a:endParaRPr lang="en-US" b="1" dirty="0" smtClean="0">
              <a:solidFill>
                <a:srgbClr val="0033CC"/>
              </a:solidFill>
            </a:endParaRP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800100" y="0"/>
            <a:ext cx="97155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
            <a:ext cx="8839200" cy="990599"/>
          </a:xfrm>
        </p:spPr>
        <p:txBody>
          <a:bodyPr/>
          <a:lstStyle/>
          <a:p>
            <a:r>
              <a:rPr lang="en-US" dirty="0" smtClean="0">
                <a:solidFill>
                  <a:srgbClr val="0033CC"/>
                </a:solidFill>
              </a:rPr>
              <a:t>Fundamentals of crystal Structure</a:t>
            </a:r>
            <a:endParaRPr lang="en-US" dirty="0">
              <a:solidFill>
                <a:srgbClr val="0033CC"/>
              </a:solidFill>
            </a:endParaRPr>
          </a:p>
        </p:txBody>
      </p:sp>
      <p:sp>
        <p:nvSpPr>
          <p:cNvPr id="3" name="Subtitle 2"/>
          <p:cNvSpPr>
            <a:spLocks noGrp="1"/>
          </p:cNvSpPr>
          <p:nvPr>
            <p:ph type="subTitle" idx="1"/>
          </p:nvPr>
        </p:nvSpPr>
        <p:spPr>
          <a:xfrm>
            <a:off x="228600" y="1295400"/>
            <a:ext cx="8610600" cy="5334000"/>
          </a:xfrm>
        </p:spPr>
        <p:txBody>
          <a:bodyPr>
            <a:normAutofit/>
          </a:bodyPr>
          <a:lstStyle/>
          <a:p>
            <a:pPr marL="514350" indent="-514350" algn="just">
              <a:buFont typeface="Wingdings" pitchFamily="2" charset="2"/>
              <a:buChar char="Ø"/>
            </a:pPr>
            <a:r>
              <a:rPr lang="en-US" b="1" dirty="0" smtClean="0">
                <a:solidFill>
                  <a:srgbClr val="C00000"/>
                </a:solidFill>
              </a:rPr>
              <a:t>LATTICE</a:t>
            </a:r>
            <a:r>
              <a:rPr lang="en-US" dirty="0" smtClean="0">
                <a:solidFill>
                  <a:srgbClr val="C00000"/>
                </a:solidFill>
              </a:rPr>
              <a:t> :</a:t>
            </a:r>
            <a:r>
              <a:rPr lang="en-US" dirty="0" smtClean="0"/>
              <a:t> </a:t>
            </a:r>
            <a:r>
              <a:rPr lang="en-US" sz="2800" dirty="0" smtClean="0">
                <a:solidFill>
                  <a:schemeClr val="tx1"/>
                </a:solidFill>
              </a:rPr>
              <a:t>An infinite array of points in space, in which each point has identical surroundings to all others</a:t>
            </a:r>
            <a:r>
              <a:rPr lang="en-US" dirty="0" smtClean="0">
                <a:solidFill>
                  <a:schemeClr val="tx1"/>
                </a:solidFill>
              </a:rPr>
              <a:t>.</a:t>
            </a:r>
          </a:p>
          <a:p>
            <a:pPr marL="514350" indent="-514350" algn="just">
              <a:buFont typeface="Wingdings" pitchFamily="2" charset="2"/>
              <a:buChar char="Ø"/>
            </a:pPr>
            <a:endParaRPr lang="en-US" dirty="0" smtClean="0">
              <a:solidFill>
                <a:schemeClr val="tx1"/>
              </a:solidFill>
            </a:endParaRPr>
          </a:p>
          <a:p>
            <a:pPr marL="514350" indent="-514350" algn="just">
              <a:buFont typeface="Wingdings" pitchFamily="2" charset="2"/>
              <a:buChar char="Ø"/>
            </a:pPr>
            <a:endParaRPr lang="en-US" sz="2800" dirty="0" smtClean="0">
              <a:solidFill>
                <a:srgbClr val="0033CC"/>
              </a:solidFill>
            </a:endParaRPr>
          </a:p>
          <a:p>
            <a:pPr marL="514350" indent="-514350" algn="just">
              <a:buFont typeface="Wingdings" pitchFamily="2" charset="2"/>
              <a:buChar char="Ø"/>
            </a:pPr>
            <a:endParaRPr lang="en-US" sz="2800" dirty="0" smtClean="0">
              <a:solidFill>
                <a:srgbClr val="0033CC"/>
              </a:solidFill>
            </a:endParaRPr>
          </a:p>
          <a:p>
            <a:pPr marL="514350" indent="-514350" algn="just"/>
            <a:endParaRPr lang="en-US" sz="2800" dirty="0">
              <a:solidFill>
                <a:srgbClr val="0033CC"/>
              </a:solidFill>
            </a:endParaRPr>
          </a:p>
          <a:p>
            <a:pPr marL="514350" indent="-514350" algn="just">
              <a:buFont typeface="Wingdings" pitchFamily="2" charset="2"/>
              <a:buChar char="Ø"/>
            </a:pPr>
            <a:endParaRPr lang="en-US" dirty="0" smtClean="0"/>
          </a:p>
        </p:txBody>
      </p:sp>
      <p:pic>
        <p:nvPicPr>
          <p:cNvPr id="1026" name="Picture 2"/>
          <p:cNvPicPr>
            <a:picLocks noChangeAspect="1" noChangeArrowheads="1"/>
          </p:cNvPicPr>
          <p:nvPr/>
        </p:nvPicPr>
        <p:blipFill>
          <a:blip r:embed="rId2" cstate="print"/>
          <a:srcRect/>
          <a:stretch>
            <a:fillRect/>
          </a:stretch>
        </p:blipFill>
        <p:spPr bwMode="auto">
          <a:xfrm>
            <a:off x="1219200" y="2667000"/>
            <a:ext cx="7162800"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28600" y="304800"/>
            <a:ext cx="3406423" cy="25908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5257800" y="304800"/>
            <a:ext cx="3124200" cy="3209290"/>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cstate="print"/>
          <a:srcRect/>
          <a:stretch>
            <a:fillRect/>
          </a:stretch>
        </p:blipFill>
        <p:spPr bwMode="auto">
          <a:xfrm>
            <a:off x="228600" y="2895600"/>
            <a:ext cx="3200400" cy="457200"/>
          </a:xfrm>
          <a:prstGeom prst="rect">
            <a:avLst/>
          </a:prstGeom>
          <a:noFill/>
          <a:ln w="9525">
            <a:noFill/>
            <a:miter lim="800000"/>
            <a:headEnd/>
            <a:tailEnd/>
          </a:ln>
          <a:effectLst/>
        </p:spPr>
      </p:pic>
      <p:pic>
        <p:nvPicPr>
          <p:cNvPr id="9221" name="Picture 5"/>
          <p:cNvPicPr>
            <a:picLocks noChangeAspect="1" noChangeArrowheads="1"/>
          </p:cNvPicPr>
          <p:nvPr/>
        </p:nvPicPr>
        <p:blipFill>
          <a:blip r:embed="rId5" cstate="print"/>
          <a:srcRect/>
          <a:stretch>
            <a:fillRect/>
          </a:stretch>
        </p:blipFill>
        <p:spPr bwMode="auto">
          <a:xfrm>
            <a:off x="5029200" y="3505200"/>
            <a:ext cx="3894496" cy="457200"/>
          </a:xfrm>
          <a:prstGeom prst="rect">
            <a:avLst/>
          </a:prstGeom>
          <a:noFill/>
          <a:ln w="9525">
            <a:noFill/>
            <a:miter lim="800000"/>
            <a:headEnd/>
            <a:tailEnd/>
          </a:ln>
          <a:effectLst/>
        </p:spPr>
      </p:pic>
      <p:pic>
        <p:nvPicPr>
          <p:cNvPr id="9222" name="Picture 6"/>
          <p:cNvPicPr>
            <a:picLocks noChangeAspect="1" noChangeArrowheads="1"/>
          </p:cNvPicPr>
          <p:nvPr/>
        </p:nvPicPr>
        <p:blipFill>
          <a:blip r:embed="rId6" cstate="print"/>
          <a:srcRect/>
          <a:stretch>
            <a:fillRect/>
          </a:stretch>
        </p:blipFill>
        <p:spPr bwMode="auto">
          <a:xfrm>
            <a:off x="381000" y="6248400"/>
            <a:ext cx="3876675" cy="295275"/>
          </a:xfrm>
          <a:prstGeom prst="rect">
            <a:avLst/>
          </a:prstGeom>
          <a:noFill/>
          <a:ln w="9525">
            <a:noFill/>
            <a:miter lim="800000"/>
            <a:headEnd/>
            <a:tailEnd/>
          </a:ln>
          <a:effectLst/>
        </p:spPr>
      </p:pic>
      <p:pic>
        <p:nvPicPr>
          <p:cNvPr id="9223" name="Picture 7"/>
          <p:cNvPicPr>
            <a:picLocks noChangeAspect="1" noChangeArrowheads="1"/>
          </p:cNvPicPr>
          <p:nvPr/>
        </p:nvPicPr>
        <p:blipFill>
          <a:blip r:embed="rId7" cstate="print"/>
          <a:srcRect/>
          <a:stretch>
            <a:fillRect/>
          </a:stretch>
        </p:blipFill>
        <p:spPr bwMode="auto">
          <a:xfrm>
            <a:off x="5466469" y="4038599"/>
            <a:ext cx="3296531" cy="2819401"/>
          </a:xfrm>
          <a:prstGeom prst="rect">
            <a:avLst/>
          </a:prstGeom>
          <a:noFill/>
          <a:ln w="9525">
            <a:noFill/>
            <a:miter lim="800000"/>
            <a:headEnd/>
            <a:tailEnd/>
          </a:ln>
          <a:effectLst/>
        </p:spPr>
      </p:pic>
      <p:pic>
        <p:nvPicPr>
          <p:cNvPr id="9224" name="Picture 8"/>
          <p:cNvPicPr>
            <a:picLocks noChangeAspect="1" noChangeArrowheads="1"/>
          </p:cNvPicPr>
          <p:nvPr/>
        </p:nvPicPr>
        <p:blipFill>
          <a:blip r:embed="rId8" cstate="print"/>
          <a:srcRect/>
          <a:stretch>
            <a:fillRect/>
          </a:stretch>
        </p:blipFill>
        <p:spPr bwMode="auto">
          <a:xfrm>
            <a:off x="533400" y="3505200"/>
            <a:ext cx="25908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28600" y="3429000"/>
            <a:ext cx="3076575" cy="2667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cstate="print"/>
          <a:srcRect/>
          <a:stretch>
            <a:fillRect/>
          </a:stretch>
        </p:blipFill>
        <p:spPr bwMode="auto">
          <a:xfrm>
            <a:off x="4648200" y="3200400"/>
            <a:ext cx="4114800" cy="41910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cstate="print"/>
          <a:srcRect/>
          <a:stretch>
            <a:fillRect/>
          </a:stretch>
        </p:blipFill>
        <p:spPr bwMode="auto">
          <a:xfrm>
            <a:off x="304800" y="6324600"/>
            <a:ext cx="3086100" cy="266700"/>
          </a:xfrm>
          <a:prstGeom prst="rect">
            <a:avLst/>
          </a:prstGeom>
          <a:noFill/>
          <a:ln w="9525">
            <a:noFill/>
            <a:miter lim="800000"/>
            <a:headEnd/>
            <a:tailEnd/>
          </a:ln>
          <a:effectLst/>
        </p:spPr>
      </p:pic>
      <p:pic>
        <p:nvPicPr>
          <p:cNvPr id="10246" name="Picture 6"/>
          <p:cNvPicPr>
            <a:picLocks noChangeAspect="1" noChangeArrowheads="1"/>
          </p:cNvPicPr>
          <p:nvPr/>
        </p:nvPicPr>
        <p:blipFill>
          <a:blip r:embed="rId5" cstate="print"/>
          <a:srcRect/>
          <a:stretch>
            <a:fillRect/>
          </a:stretch>
        </p:blipFill>
        <p:spPr bwMode="auto">
          <a:xfrm>
            <a:off x="304800" y="-228599"/>
            <a:ext cx="2352675" cy="3124200"/>
          </a:xfrm>
          <a:prstGeom prst="rect">
            <a:avLst/>
          </a:prstGeom>
          <a:noFill/>
          <a:ln w="9525">
            <a:noFill/>
            <a:miter lim="800000"/>
            <a:headEnd/>
            <a:tailEnd/>
          </a:ln>
          <a:effectLst/>
        </p:spPr>
      </p:pic>
      <p:pic>
        <p:nvPicPr>
          <p:cNvPr id="10247" name="Picture 7"/>
          <p:cNvPicPr>
            <a:picLocks noChangeAspect="1" noChangeArrowheads="1"/>
          </p:cNvPicPr>
          <p:nvPr/>
        </p:nvPicPr>
        <p:blipFill>
          <a:blip r:embed="rId6" cstate="print"/>
          <a:srcRect/>
          <a:stretch>
            <a:fillRect/>
          </a:stretch>
        </p:blipFill>
        <p:spPr bwMode="auto">
          <a:xfrm>
            <a:off x="4191000" y="0"/>
            <a:ext cx="4638675" cy="3200400"/>
          </a:xfrm>
          <a:prstGeom prst="rect">
            <a:avLst/>
          </a:prstGeom>
          <a:noFill/>
          <a:ln w="9525">
            <a:noFill/>
            <a:miter lim="800000"/>
            <a:headEnd/>
            <a:tailEnd/>
          </a:ln>
          <a:effectLst/>
        </p:spPr>
      </p:pic>
      <p:pic>
        <p:nvPicPr>
          <p:cNvPr id="10248" name="Picture 8"/>
          <p:cNvPicPr>
            <a:picLocks noChangeAspect="1" noChangeArrowheads="1"/>
          </p:cNvPicPr>
          <p:nvPr/>
        </p:nvPicPr>
        <p:blipFill>
          <a:blip r:embed="rId7" cstate="print"/>
          <a:srcRect/>
          <a:stretch>
            <a:fillRect/>
          </a:stretch>
        </p:blipFill>
        <p:spPr bwMode="auto">
          <a:xfrm>
            <a:off x="4648200" y="3962400"/>
            <a:ext cx="4267200" cy="2895600"/>
          </a:xfrm>
          <a:prstGeom prst="rect">
            <a:avLst/>
          </a:prstGeom>
          <a:noFill/>
          <a:ln w="9525">
            <a:noFill/>
            <a:miter lim="800000"/>
            <a:headEnd/>
            <a:tailEnd/>
          </a:ln>
          <a:effectLst/>
        </p:spPr>
      </p:pic>
      <p:pic>
        <p:nvPicPr>
          <p:cNvPr id="10249" name="Picture 9"/>
          <p:cNvPicPr>
            <a:picLocks noChangeAspect="1" noChangeArrowheads="1"/>
          </p:cNvPicPr>
          <p:nvPr/>
        </p:nvPicPr>
        <p:blipFill>
          <a:blip r:embed="rId8" cstate="print"/>
          <a:srcRect/>
          <a:stretch>
            <a:fillRect/>
          </a:stretch>
        </p:blipFill>
        <p:spPr bwMode="auto">
          <a:xfrm>
            <a:off x="1" y="3200400"/>
            <a:ext cx="42672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1295400" y="3657600"/>
            <a:ext cx="5424714" cy="609600"/>
          </a:xfrm>
          <a:prstGeom prst="rect">
            <a:avLst/>
          </a:prstGeom>
          <a:noFill/>
          <a:ln w="9525">
            <a:noFill/>
            <a:miter lim="800000"/>
            <a:headEnd/>
            <a:tailEnd/>
          </a:ln>
          <a:effectLst/>
        </p:spPr>
      </p:pic>
      <p:pic>
        <p:nvPicPr>
          <p:cNvPr id="11266" name="Picture 2"/>
          <p:cNvPicPr>
            <a:picLocks noChangeAspect="1" noChangeArrowheads="1"/>
          </p:cNvPicPr>
          <p:nvPr/>
        </p:nvPicPr>
        <p:blipFill>
          <a:blip r:embed="rId4" cstate="print"/>
          <a:srcRect/>
          <a:stretch>
            <a:fillRect/>
          </a:stretch>
        </p:blipFill>
        <p:spPr bwMode="auto">
          <a:xfrm>
            <a:off x="304800" y="457200"/>
            <a:ext cx="8078288" cy="3133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1295400" y="914400"/>
            <a:ext cx="5791200" cy="56424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10600" cy="914400"/>
          </a:xfrm>
        </p:spPr>
        <p:txBody>
          <a:bodyPr>
            <a:normAutofit fontScale="90000"/>
          </a:bodyPr>
          <a:lstStyle/>
          <a:p>
            <a:r>
              <a:rPr lang="en-US" b="1" dirty="0" smtClean="0">
                <a:solidFill>
                  <a:srgbClr val="0033CC"/>
                </a:solidFill>
              </a:rPr>
              <a:t>Counting Lattice points and Atoms in Unit Cell</a:t>
            </a:r>
            <a:endParaRPr lang="en-US" dirty="0"/>
          </a:p>
        </p:txBody>
      </p:sp>
      <p:sp>
        <p:nvSpPr>
          <p:cNvPr id="3" name="Subtitle 2"/>
          <p:cNvSpPr>
            <a:spLocks noGrp="1"/>
          </p:cNvSpPr>
          <p:nvPr>
            <p:ph type="subTitle" idx="1"/>
          </p:nvPr>
        </p:nvSpPr>
        <p:spPr>
          <a:xfrm>
            <a:off x="228600" y="1524000"/>
            <a:ext cx="8610600" cy="5334000"/>
          </a:xfrm>
        </p:spPr>
        <p:txBody>
          <a:bodyPr>
            <a:normAutofit fontScale="85000" lnSpcReduction="20000"/>
          </a:bodyPr>
          <a:lstStyle/>
          <a:p>
            <a:pPr algn="just"/>
            <a:endParaRPr lang="en-US" dirty="0" smtClean="0"/>
          </a:p>
          <a:p>
            <a:pPr algn="just"/>
            <a:endParaRPr lang="en-US" dirty="0" smtClean="0"/>
          </a:p>
          <a:p>
            <a:pPr algn="just"/>
            <a:endParaRPr lang="en-US" dirty="0" smtClean="0"/>
          </a:p>
          <a:p>
            <a:pPr algn="just"/>
            <a:endParaRPr lang="en-US" dirty="0" smtClean="0"/>
          </a:p>
          <a:p>
            <a:pPr marL="514350" indent="-514350" algn="just">
              <a:buFont typeface="Wingdings" pitchFamily="2" charset="2"/>
              <a:buChar char="Ø"/>
            </a:pPr>
            <a:r>
              <a:rPr lang="en-US" dirty="0" smtClean="0">
                <a:solidFill>
                  <a:srgbClr val="0033CC"/>
                </a:solidFill>
              </a:rPr>
              <a:t>where N</a:t>
            </a:r>
            <a:r>
              <a:rPr lang="en-US" i="1" dirty="0" smtClean="0">
                <a:solidFill>
                  <a:srgbClr val="0033CC"/>
                </a:solidFill>
                <a:latin typeface="Blackadder ITC" pitchFamily="82" charset="0"/>
                <a:cs typeface="Arial" pitchFamily="34" charset="0"/>
              </a:rPr>
              <a:t>i</a:t>
            </a:r>
            <a:r>
              <a:rPr lang="en-US" dirty="0" smtClean="0">
                <a:solidFill>
                  <a:srgbClr val="0033CC"/>
                </a:solidFill>
              </a:rPr>
              <a:t> = number of interior points, </a:t>
            </a:r>
            <a:r>
              <a:rPr lang="en-US" dirty="0" err="1" smtClean="0">
                <a:solidFill>
                  <a:srgbClr val="0033CC"/>
                </a:solidFill>
              </a:rPr>
              <a:t>N</a:t>
            </a:r>
            <a:r>
              <a:rPr lang="en-US" baseline="-25000" dirty="0" err="1" smtClean="0">
                <a:solidFill>
                  <a:srgbClr val="0033CC"/>
                </a:solidFill>
                <a:latin typeface="Blackadder ITC" pitchFamily="82" charset="0"/>
              </a:rPr>
              <a:t>f</a:t>
            </a:r>
            <a:r>
              <a:rPr lang="en-US" dirty="0" smtClean="0">
                <a:solidFill>
                  <a:srgbClr val="0033CC"/>
                </a:solidFill>
              </a:rPr>
              <a:t> = number of points on faces, and </a:t>
            </a:r>
            <a:r>
              <a:rPr lang="en-US" dirty="0" err="1" smtClean="0">
                <a:solidFill>
                  <a:srgbClr val="0033CC"/>
                </a:solidFill>
              </a:rPr>
              <a:t>N</a:t>
            </a:r>
            <a:r>
              <a:rPr lang="en-US" i="1" baseline="-25000" dirty="0" err="1" smtClean="0">
                <a:solidFill>
                  <a:srgbClr val="0033CC"/>
                </a:solidFill>
              </a:rPr>
              <a:t>c</a:t>
            </a:r>
            <a:r>
              <a:rPr lang="en-US" dirty="0" smtClean="0">
                <a:solidFill>
                  <a:srgbClr val="0033CC"/>
                </a:solidFill>
              </a:rPr>
              <a:t> = number of points on corners</a:t>
            </a:r>
            <a:r>
              <a:rPr lang="en-US" dirty="0" smtClean="0"/>
              <a:t>.</a:t>
            </a:r>
          </a:p>
          <a:p>
            <a:pPr marL="514350" indent="-514350" algn="just">
              <a:buFont typeface="Wingdings" pitchFamily="2" charset="2"/>
              <a:buChar char="Ø"/>
            </a:pPr>
            <a:r>
              <a:rPr lang="en-US" dirty="0" smtClean="0">
                <a:solidFill>
                  <a:srgbClr val="C00000"/>
                </a:solidFill>
              </a:rPr>
              <a:t>The symbols F and I refer to face-centered and body-centered cells, respectively. </a:t>
            </a:r>
          </a:p>
          <a:p>
            <a:pPr marL="514350" indent="-514350" algn="just">
              <a:buFont typeface="Wingdings" pitchFamily="2" charset="2"/>
              <a:buChar char="Ø"/>
            </a:pPr>
            <a:r>
              <a:rPr lang="en-US" dirty="0" smtClean="0">
                <a:solidFill>
                  <a:srgbClr val="0033CC"/>
                </a:solidFill>
              </a:rPr>
              <a:t>While A, B, and C refer to base-centered cells, centered on one pair of opposite faces A, B, or C. (The A face is the face defined by the b and c axes, etc.) </a:t>
            </a:r>
          </a:p>
          <a:p>
            <a:pPr marL="514350" indent="-514350" algn="just">
              <a:buFont typeface="Wingdings" pitchFamily="2" charset="2"/>
              <a:buChar char="Ø"/>
            </a:pPr>
            <a:r>
              <a:rPr lang="en-US" dirty="0" smtClean="0">
                <a:solidFill>
                  <a:srgbClr val="C00000"/>
                </a:solidFill>
              </a:rPr>
              <a:t>The symbol R is used especially for the </a:t>
            </a:r>
            <a:r>
              <a:rPr lang="en-US" dirty="0" err="1" smtClean="0">
                <a:solidFill>
                  <a:srgbClr val="C00000"/>
                </a:solidFill>
              </a:rPr>
              <a:t>Rhombohedral</a:t>
            </a:r>
            <a:r>
              <a:rPr lang="en-US" dirty="0" smtClean="0">
                <a:solidFill>
                  <a:srgbClr val="C00000"/>
                </a:solidFill>
              </a:rPr>
              <a:t> system.</a:t>
            </a:r>
            <a:endParaRPr lang="en-US" dirty="0">
              <a:solidFill>
                <a:srgbClr val="C00000"/>
              </a:solidFill>
            </a:endParaRPr>
          </a:p>
        </p:txBody>
      </p:sp>
      <p:pic>
        <p:nvPicPr>
          <p:cNvPr id="12290" name="Picture 2"/>
          <p:cNvPicPr>
            <a:picLocks noChangeAspect="1" noChangeArrowheads="1"/>
          </p:cNvPicPr>
          <p:nvPr/>
        </p:nvPicPr>
        <p:blipFill>
          <a:blip r:embed="rId2" cstate="print"/>
          <a:srcRect/>
          <a:stretch>
            <a:fillRect/>
          </a:stretch>
        </p:blipFill>
        <p:spPr bwMode="auto">
          <a:xfrm>
            <a:off x="1447800" y="1867660"/>
            <a:ext cx="4267200" cy="10880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BCC Lattice</a:t>
            </a:r>
          </a:p>
        </p:txBody>
      </p:sp>
      <p:sp>
        <p:nvSpPr>
          <p:cNvPr id="26627" name="Rectangle 3"/>
          <p:cNvSpPr>
            <a:spLocks noGrp="1" noChangeArrowheads="1"/>
          </p:cNvSpPr>
          <p:nvPr>
            <p:ph type="body" idx="1"/>
          </p:nvPr>
        </p:nvSpPr>
        <p:spPr/>
        <p:txBody>
          <a:bodyPr/>
          <a:lstStyle/>
          <a:p>
            <a:pPr eaLnBrk="1" hangingPunct="1"/>
            <a:endParaRPr lang="en-US" smtClean="0"/>
          </a:p>
        </p:txBody>
      </p:sp>
      <p:pic>
        <p:nvPicPr>
          <p:cNvPr id="26628" name="Picture 4" descr="msoFFB53"/>
          <p:cNvPicPr>
            <a:picLocks noChangeAspect="1" noChangeArrowheads="1"/>
          </p:cNvPicPr>
          <p:nvPr/>
        </p:nvPicPr>
        <p:blipFill>
          <a:blip r:embed="rId2" cstate="print"/>
          <a:srcRect/>
          <a:stretch>
            <a:fillRect/>
          </a:stretch>
        </p:blipFill>
        <p:spPr bwMode="auto">
          <a:xfrm>
            <a:off x="1752600" y="1752600"/>
            <a:ext cx="6105525" cy="4068763"/>
          </a:xfrm>
          <a:prstGeom prst="rect">
            <a:avLst/>
          </a:prstGeom>
          <a:noFill/>
          <a:ln w="9525">
            <a:noFill/>
            <a:miter lim="800000"/>
            <a:headEnd/>
            <a:tailEnd/>
          </a:ln>
        </p:spPr>
      </p:pic>
    </p:spTree>
    <p:extLst>
      <p:ext uri="{BB962C8B-B14F-4D97-AF65-F5344CB8AC3E}">
        <p14:creationId xmlns:p14="http://schemas.microsoft.com/office/powerpoint/2010/main" val="261256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FCC lattice</a:t>
            </a:r>
          </a:p>
        </p:txBody>
      </p:sp>
      <p:sp>
        <p:nvSpPr>
          <p:cNvPr id="34819" name="Rectangle 3"/>
          <p:cNvSpPr>
            <a:spLocks noGrp="1" noChangeArrowheads="1"/>
          </p:cNvSpPr>
          <p:nvPr>
            <p:ph type="body" idx="1"/>
          </p:nvPr>
        </p:nvSpPr>
        <p:spPr/>
        <p:txBody>
          <a:bodyPr/>
          <a:lstStyle/>
          <a:p>
            <a:pPr eaLnBrk="1" hangingPunct="1">
              <a:buNone/>
            </a:pPr>
            <a:r>
              <a:rPr lang="en-US" dirty="0" smtClean="0"/>
              <a:t> </a:t>
            </a:r>
          </a:p>
        </p:txBody>
      </p:sp>
      <p:pic>
        <p:nvPicPr>
          <p:cNvPr id="34820" name="Picture 4" descr="msoA69E7"/>
          <p:cNvPicPr>
            <a:picLocks noChangeAspect="1" noChangeArrowheads="1"/>
          </p:cNvPicPr>
          <p:nvPr/>
        </p:nvPicPr>
        <p:blipFill>
          <a:blip r:embed="rId2" cstate="print"/>
          <a:srcRect/>
          <a:stretch>
            <a:fillRect/>
          </a:stretch>
        </p:blipFill>
        <p:spPr bwMode="auto">
          <a:xfrm>
            <a:off x="1187450" y="1641475"/>
            <a:ext cx="6769100" cy="3575050"/>
          </a:xfrm>
          <a:prstGeom prst="rect">
            <a:avLst/>
          </a:prstGeom>
          <a:noFill/>
          <a:ln w="9525">
            <a:noFill/>
            <a:miter lim="800000"/>
            <a:headEnd/>
            <a:tailEnd/>
          </a:ln>
        </p:spPr>
      </p:pic>
    </p:spTree>
    <p:extLst>
      <p:ext uri="{BB962C8B-B14F-4D97-AF65-F5344CB8AC3E}">
        <p14:creationId xmlns:p14="http://schemas.microsoft.com/office/powerpoint/2010/main" val="1027243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
            <a:ext cx="7772400" cy="1143000"/>
          </a:xfrm>
        </p:spPr>
        <p:txBody>
          <a:bodyPr/>
          <a:lstStyle/>
          <a:p>
            <a:r>
              <a:rPr lang="en-US" b="1" dirty="0" smtClean="0">
                <a:solidFill>
                  <a:srgbClr val="0033CC"/>
                </a:solidFill>
              </a:rPr>
              <a:t>Symmetry</a:t>
            </a:r>
            <a:endParaRPr lang="en-US" b="1" dirty="0">
              <a:solidFill>
                <a:srgbClr val="0033CC"/>
              </a:solidFill>
            </a:endParaRPr>
          </a:p>
        </p:txBody>
      </p:sp>
      <p:sp>
        <p:nvSpPr>
          <p:cNvPr id="3" name="Subtitle 2"/>
          <p:cNvSpPr>
            <a:spLocks noGrp="1"/>
          </p:cNvSpPr>
          <p:nvPr>
            <p:ph type="subTitle" idx="1"/>
          </p:nvPr>
        </p:nvSpPr>
        <p:spPr>
          <a:xfrm>
            <a:off x="152400" y="1447800"/>
            <a:ext cx="8839200" cy="5410200"/>
          </a:xfrm>
        </p:spPr>
        <p:txBody>
          <a:bodyPr>
            <a:normAutofit/>
          </a:bodyPr>
          <a:lstStyle/>
          <a:p>
            <a:pPr marL="514350" indent="-514350" algn="just">
              <a:buFont typeface="Wingdings" pitchFamily="2" charset="2"/>
              <a:buChar char="Ø"/>
            </a:pPr>
            <a:r>
              <a:rPr lang="en-US" dirty="0" smtClean="0">
                <a:solidFill>
                  <a:srgbClr val="C00000"/>
                </a:solidFill>
              </a:rPr>
              <a:t>Both </a:t>
            </a:r>
            <a:r>
              <a:rPr lang="en-US" dirty="0" err="1" smtClean="0">
                <a:solidFill>
                  <a:srgbClr val="C00000"/>
                </a:solidFill>
              </a:rPr>
              <a:t>Bravais</a:t>
            </a:r>
            <a:r>
              <a:rPr lang="en-US" dirty="0" smtClean="0">
                <a:solidFill>
                  <a:srgbClr val="C00000"/>
                </a:solidFill>
              </a:rPr>
              <a:t> lattices and the real crystals which are built up on them exhibit various kinds of </a:t>
            </a:r>
            <a:r>
              <a:rPr lang="en-US" i="1" dirty="0" smtClean="0">
                <a:solidFill>
                  <a:srgbClr val="0033CC"/>
                </a:solidFill>
              </a:rPr>
              <a:t>symmetry</a:t>
            </a:r>
            <a:r>
              <a:rPr lang="en-US" dirty="0" smtClean="0">
                <a:solidFill>
                  <a:srgbClr val="0033CC"/>
                </a:solidFill>
              </a:rPr>
              <a:t>.</a:t>
            </a:r>
            <a:r>
              <a:rPr lang="en-US" dirty="0" smtClean="0">
                <a:solidFill>
                  <a:srgbClr val="C00000"/>
                </a:solidFill>
              </a:rPr>
              <a:t> </a:t>
            </a:r>
          </a:p>
          <a:p>
            <a:pPr marL="514350" indent="-514350" algn="just">
              <a:buFont typeface="Wingdings" pitchFamily="2" charset="2"/>
              <a:buChar char="Ø"/>
            </a:pPr>
            <a:r>
              <a:rPr lang="en-US" dirty="0" smtClean="0">
                <a:solidFill>
                  <a:srgbClr val="0033CC"/>
                </a:solidFill>
              </a:rPr>
              <a:t>A body or structure is said to be symmetrical when its component parts are arranged in such balance, so to speak, that certain operations can be performed on the body which will bring it into coincidence with itself. These are termed </a:t>
            </a:r>
            <a:r>
              <a:rPr lang="en-US" i="1" dirty="0" smtClean="0">
                <a:solidFill>
                  <a:srgbClr val="C00000"/>
                </a:solidFill>
              </a:rPr>
              <a:t>symmetry operations or elements</a:t>
            </a:r>
            <a:r>
              <a:rPr lang="en-US" dirty="0" smtClean="0">
                <a:solidFill>
                  <a:srgbClr val="0033CC"/>
                </a:solidFill>
              </a:rPr>
              <a:t>.</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685800"/>
          </a:xfrm>
        </p:spPr>
        <p:txBody>
          <a:bodyPr>
            <a:normAutofit fontScale="90000"/>
          </a:bodyPr>
          <a:lstStyle/>
          <a:p>
            <a:pPr eaLnBrk="1" hangingPunct="1"/>
            <a:r>
              <a:rPr lang="en-US" dirty="0" smtClean="0">
                <a:solidFill>
                  <a:srgbClr val="0033CC"/>
                </a:solidFill>
              </a:rPr>
              <a:t>Symmetry</a:t>
            </a:r>
          </a:p>
        </p:txBody>
      </p:sp>
      <p:sp>
        <p:nvSpPr>
          <p:cNvPr id="14339" name="Rectangle 3"/>
          <p:cNvSpPr>
            <a:spLocks noGrp="1" noChangeArrowheads="1"/>
          </p:cNvSpPr>
          <p:nvPr>
            <p:ph type="body" idx="1"/>
          </p:nvPr>
        </p:nvSpPr>
        <p:spPr>
          <a:xfrm>
            <a:off x="228600" y="1143000"/>
            <a:ext cx="8915400" cy="5715000"/>
          </a:xfrm>
        </p:spPr>
        <p:txBody>
          <a:bodyPr>
            <a:normAutofit fontScale="92500" lnSpcReduction="20000"/>
          </a:bodyPr>
          <a:lstStyle/>
          <a:p>
            <a:pPr algn="just"/>
            <a:r>
              <a:rPr lang="en-US" dirty="0" smtClean="0">
                <a:solidFill>
                  <a:srgbClr val="C00000"/>
                </a:solidFill>
              </a:rPr>
              <a:t>There are in all four macroscopic  symmetry operations or elements:</a:t>
            </a:r>
          </a:p>
          <a:p>
            <a:pPr lvl="1" algn="just"/>
            <a:r>
              <a:rPr lang="en-US" dirty="0" smtClean="0"/>
              <a:t>1. </a:t>
            </a:r>
            <a:r>
              <a:rPr lang="en-US" i="1" dirty="0" smtClean="0">
                <a:latin typeface="Times New Roman" pitchFamily="18" charset="0"/>
                <a:cs typeface="Times New Roman" pitchFamily="18" charset="0"/>
              </a:rPr>
              <a:t>reflection, </a:t>
            </a:r>
          </a:p>
          <a:p>
            <a:pPr lvl="1" algn="just"/>
            <a:r>
              <a:rPr lang="en-US" i="1" dirty="0" smtClean="0">
                <a:latin typeface="Times New Roman" pitchFamily="18" charset="0"/>
                <a:cs typeface="Times New Roman" pitchFamily="18" charset="0"/>
              </a:rPr>
              <a:t>2. rotation, </a:t>
            </a:r>
          </a:p>
          <a:p>
            <a:pPr lvl="1" algn="just"/>
            <a:r>
              <a:rPr lang="en-US" i="1" dirty="0" smtClean="0">
                <a:latin typeface="Times New Roman" pitchFamily="18" charset="0"/>
                <a:cs typeface="Times New Roman" pitchFamily="18" charset="0"/>
              </a:rPr>
              <a:t>3. Inversion, </a:t>
            </a:r>
          </a:p>
          <a:p>
            <a:pPr lvl="1" algn="just"/>
            <a:r>
              <a:rPr lang="en-US" i="1" dirty="0" smtClean="0">
                <a:latin typeface="Times New Roman" pitchFamily="18" charset="0"/>
                <a:cs typeface="Times New Roman" pitchFamily="18" charset="0"/>
              </a:rPr>
              <a:t>4. Rotation-inversion. </a:t>
            </a:r>
          </a:p>
          <a:p>
            <a:pPr algn="just"/>
            <a:r>
              <a:rPr lang="en-US" dirty="0" smtClean="0">
                <a:latin typeface="Times New Roman" pitchFamily="18" charset="0"/>
                <a:cs typeface="Times New Roman" pitchFamily="18" charset="0"/>
              </a:rPr>
              <a:t>A body has </a:t>
            </a:r>
            <a:r>
              <a:rPr lang="en-US" b="1" dirty="0" smtClean="0">
                <a:solidFill>
                  <a:srgbClr val="0033CC"/>
                </a:solidFill>
                <a:latin typeface="Times New Roman" pitchFamily="18" charset="0"/>
                <a:cs typeface="Times New Roman" pitchFamily="18" charset="0"/>
              </a:rPr>
              <a:t>n-fold rotational </a:t>
            </a:r>
            <a:r>
              <a:rPr lang="en-US" b="1" dirty="0" smtClean="0">
                <a:solidFill>
                  <a:srgbClr val="0033CC"/>
                </a:solidFill>
              </a:rPr>
              <a:t>symmetry </a:t>
            </a:r>
            <a:r>
              <a:rPr lang="en-US" dirty="0" smtClean="0"/>
              <a:t>about an axis if a rotation of 360 /n brings it into self-coincidence .</a:t>
            </a:r>
          </a:p>
          <a:p>
            <a:pPr algn="just"/>
            <a:r>
              <a:rPr lang="en-US" dirty="0" smtClean="0">
                <a:solidFill>
                  <a:srgbClr val="C00000"/>
                </a:solidFill>
              </a:rPr>
              <a:t>A typical symmetry operation is that of rotation about an axis that passes through a lattice point.  Allowed rotations of : 2 </a:t>
            </a:r>
            <a:r>
              <a:rPr lang="el-GR" dirty="0" smtClean="0">
                <a:solidFill>
                  <a:srgbClr val="C00000"/>
                </a:solidFill>
                <a:cs typeface="Arial" charset="0"/>
              </a:rPr>
              <a:t>π</a:t>
            </a:r>
            <a:r>
              <a:rPr lang="en-US" dirty="0" smtClean="0">
                <a:solidFill>
                  <a:srgbClr val="C00000"/>
                </a:solidFill>
                <a:cs typeface="Arial" charset="0"/>
              </a:rPr>
              <a:t>, 2</a:t>
            </a:r>
            <a:r>
              <a:rPr lang="el-GR" dirty="0" smtClean="0">
                <a:solidFill>
                  <a:srgbClr val="C00000"/>
                </a:solidFill>
                <a:cs typeface="Arial" charset="0"/>
              </a:rPr>
              <a:t>π</a:t>
            </a:r>
            <a:r>
              <a:rPr lang="en-US" dirty="0" smtClean="0">
                <a:solidFill>
                  <a:srgbClr val="C00000"/>
                </a:solidFill>
                <a:cs typeface="Arial" charset="0"/>
              </a:rPr>
              <a:t>/2, 2</a:t>
            </a:r>
            <a:r>
              <a:rPr lang="el-GR" dirty="0" smtClean="0">
                <a:solidFill>
                  <a:srgbClr val="C00000"/>
                </a:solidFill>
                <a:cs typeface="Arial" charset="0"/>
              </a:rPr>
              <a:t>π</a:t>
            </a:r>
            <a:r>
              <a:rPr lang="en-US" dirty="0" smtClean="0">
                <a:solidFill>
                  <a:srgbClr val="C00000"/>
                </a:solidFill>
                <a:cs typeface="Arial" charset="0"/>
              </a:rPr>
              <a:t>/3,2</a:t>
            </a:r>
            <a:r>
              <a:rPr lang="el-GR" dirty="0" smtClean="0">
                <a:solidFill>
                  <a:srgbClr val="C00000"/>
                </a:solidFill>
                <a:cs typeface="Arial" charset="0"/>
              </a:rPr>
              <a:t>π/</a:t>
            </a:r>
            <a:r>
              <a:rPr lang="en-US" dirty="0" smtClean="0">
                <a:solidFill>
                  <a:srgbClr val="C00000"/>
                </a:solidFill>
                <a:cs typeface="Arial" charset="0"/>
              </a:rPr>
              <a:t>4, 2</a:t>
            </a:r>
            <a:r>
              <a:rPr lang="el-GR" dirty="0" smtClean="0">
                <a:solidFill>
                  <a:srgbClr val="C00000"/>
                </a:solidFill>
                <a:cs typeface="Arial" charset="0"/>
              </a:rPr>
              <a:t>π</a:t>
            </a:r>
            <a:r>
              <a:rPr lang="en-US" dirty="0" smtClean="0">
                <a:solidFill>
                  <a:srgbClr val="C00000"/>
                </a:solidFill>
                <a:cs typeface="Arial" charset="0"/>
              </a:rPr>
              <a:t>/6</a:t>
            </a:r>
          </a:p>
          <a:p>
            <a:pPr algn="just"/>
            <a:endParaRPr lang="en-US" dirty="0" smtClean="0">
              <a:solidFill>
                <a:srgbClr val="C00000"/>
              </a:solidFill>
            </a:endParaRPr>
          </a:p>
          <a:p>
            <a:pPr algn="just">
              <a:lnSpc>
                <a:spcPct val="90000"/>
              </a:lnSpc>
            </a:pPr>
            <a:r>
              <a:rPr lang="en-US" dirty="0" smtClean="0"/>
              <a:t>(Note: lattices do not have rotation axes for 2</a:t>
            </a:r>
            <a:r>
              <a:rPr lang="el-GR" dirty="0" smtClean="0">
                <a:cs typeface="Arial" charset="0"/>
              </a:rPr>
              <a:t>π</a:t>
            </a:r>
            <a:r>
              <a:rPr lang="en-US" dirty="0" smtClean="0"/>
              <a:t>/5, 2</a:t>
            </a:r>
            <a:r>
              <a:rPr lang="el-GR" dirty="0" smtClean="0">
                <a:cs typeface="Arial" charset="0"/>
              </a:rPr>
              <a:t>π</a:t>
            </a:r>
            <a:r>
              <a:rPr lang="en-US" dirty="0" smtClean="0"/>
              <a:t>/7 …)</a:t>
            </a:r>
            <a:endParaRPr lang="en-US" dirty="0" smtClean="0">
              <a:cs typeface="Arial" charset="0"/>
            </a:endParaRP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792162"/>
          </a:xfrm>
        </p:spPr>
        <p:txBody>
          <a:bodyPr/>
          <a:lstStyle/>
          <a:p>
            <a:pPr eaLnBrk="1" hangingPunct="1"/>
            <a:r>
              <a:rPr lang="en-US" sz="4000" dirty="0" smtClean="0"/>
              <a:t>Five fold axis of symmetry cannot exist</a:t>
            </a:r>
          </a:p>
        </p:txBody>
      </p:sp>
      <p:sp>
        <p:nvSpPr>
          <p:cNvPr id="15363" name="Rectangle 3"/>
          <p:cNvSpPr>
            <a:spLocks noGrp="1" noChangeArrowheads="1"/>
          </p:cNvSpPr>
          <p:nvPr>
            <p:ph type="body" idx="1"/>
          </p:nvPr>
        </p:nvSpPr>
        <p:spPr>
          <a:xfrm>
            <a:off x="0" y="838200"/>
            <a:ext cx="9144000" cy="6019800"/>
          </a:xfrm>
        </p:spPr>
        <p:txBody>
          <a:bodyPr/>
          <a:lstStyle/>
          <a:p>
            <a:pPr eaLnBrk="1" hangingPunct="1"/>
            <a:endParaRPr lang="en-US" dirty="0" smtClean="0"/>
          </a:p>
          <a:p>
            <a:pPr eaLnBrk="1" hangingPunct="1"/>
            <a:endParaRPr lang="en-US" dirty="0" smtClean="0"/>
          </a:p>
        </p:txBody>
      </p:sp>
      <p:pic>
        <p:nvPicPr>
          <p:cNvPr id="13314" name="Picture 2"/>
          <p:cNvPicPr>
            <a:picLocks noChangeAspect="1" noChangeArrowheads="1"/>
          </p:cNvPicPr>
          <p:nvPr/>
        </p:nvPicPr>
        <p:blipFill>
          <a:blip r:embed="rId2" cstate="print"/>
          <a:srcRect/>
          <a:stretch>
            <a:fillRect/>
          </a:stretch>
        </p:blipFill>
        <p:spPr bwMode="auto">
          <a:xfrm>
            <a:off x="0" y="990600"/>
            <a:ext cx="4724400" cy="546735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cstate="print"/>
          <a:srcRect/>
          <a:stretch>
            <a:fillRect/>
          </a:stretch>
        </p:blipFill>
        <p:spPr bwMode="auto">
          <a:xfrm>
            <a:off x="4010025" y="1676400"/>
            <a:ext cx="5133975"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838200"/>
          </a:xfrm>
        </p:spPr>
        <p:txBody>
          <a:bodyPr/>
          <a:lstStyle/>
          <a:p>
            <a:pPr eaLnBrk="1" hangingPunct="1"/>
            <a:r>
              <a:rPr lang="en-US" dirty="0" err="1" smtClean="0">
                <a:solidFill>
                  <a:srgbClr val="0033CC"/>
                </a:solidFill>
              </a:rPr>
              <a:t>Bravais</a:t>
            </a:r>
            <a:r>
              <a:rPr lang="en-US" dirty="0" smtClean="0">
                <a:solidFill>
                  <a:srgbClr val="0033CC"/>
                </a:solidFill>
              </a:rPr>
              <a:t> Lattice</a:t>
            </a:r>
          </a:p>
        </p:txBody>
      </p:sp>
      <p:sp>
        <p:nvSpPr>
          <p:cNvPr id="4099" name="Rectangle 3"/>
          <p:cNvSpPr>
            <a:spLocks noGrp="1" noChangeArrowheads="1"/>
          </p:cNvSpPr>
          <p:nvPr>
            <p:ph type="body" idx="1"/>
          </p:nvPr>
        </p:nvSpPr>
        <p:spPr>
          <a:xfrm>
            <a:off x="457200" y="1066800"/>
            <a:ext cx="8229600" cy="5059363"/>
          </a:xfrm>
        </p:spPr>
        <p:txBody>
          <a:bodyPr/>
          <a:lstStyle/>
          <a:p>
            <a:pPr algn="just" eaLnBrk="1" hangingPunct="1">
              <a:lnSpc>
                <a:spcPct val="90000"/>
              </a:lnSpc>
            </a:pPr>
            <a:r>
              <a:rPr lang="en-US" dirty="0" smtClean="0"/>
              <a:t>An infinite array of discrete points with an arrangement and orientation that appears </a:t>
            </a:r>
            <a:r>
              <a:rPr lang="en-US" b="1" dirty="0" smtClean="0"/>
              <a:t>exactly the same, </a:t>
            </a:r>
            <a:r>
              <a:rPr lang="en-US" dirty="0" smtClean="0"/>
              <a:t>from any of the points the array is viewed from.</a:t>
            </a:r>
          </a:p>
          <a:p>
            <a:pPr>
              <a:lnSpc>
                <a:spcPct val="90000"/>
              </a:lnSpc>
            </a:pPr>
            <a:r>
              <a:rPr lang="en-US" dirty="0" smtClean="0">
                <a:solidFill>
                  <a:srgbClr val="0033CC"/>
                </a:solidFill>
              </a:rPr>
              <a:t>Honeycomb: NOT </a:t>
            </a:r>
            <a:r>
              <a:rPr lang="en-US" dirty="0" err="1" smtClean="0">
                <a:solidFill>
                  <a:srgbClr val="0033CC"/>
                </a:solidFill>
              </a:rPr>
              <a:t>Bravais</a:t>
            </a:r>
            <a:endParaRPr lang="en-US" b="1" i="1" dirty="0" smtClean="0">
              <a:solidFill>
                <a:srgbClr val="0033CC"/>
              </a:solidFill>
            </a:endParaRPr>
          </a:p>
        </p:txBody>
      </p:sp>
      <p:pic>
        <p:nvPicPr>
          <p:cNvPr id="4" name="Picture 4" descr="msoA7BC8"/>
          <p:cNvPicPr>
            <a:picLocks noChangeAspect="1" noChangeArrowheads="1"/>
          </p:cNvPicPr>
          <p:nvPr/>
        </p:nvPicPr>
        <p:blipFill>
          <a:blip r:embed="rId2" cstate="print"/>
          <a:srcRect/>
          <a:stretch>
            <a:fillRect/>
          </a:stretch>
        </p:blipFill>
        <p:spPr bwMode="auto">
          <a:xfrm>
            <a:off x="609600" y="3505200"/>
            <a:ext cx="85344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841375"/>
          </a:xfrm>
        </p:spPr>
        <p:txBody>
          <a:bodyPr/>
          <a:lstStyle/>
          <a:p>
            <a:r>
              <a:rPr lang="en-US" b="1" dirty="0" smtClean="0"/>
              <a:t>Symmetry</a:t>
            </a:r>
            <a:endParaRPr lang="en-US" b="1" dirty="0"/>
          </a:p>
        </p:txBody>
      </p:sp>
      <p:sp>
        <p:nvSpPr>
          <p:cNvPr id="3" name="Subtitle 2"/>
          <p:cNvSpPr>
            <a:spLocks noGrp="1"/>
          </p:cNvSpPr>
          <p:nvPr>
            <p:ph type="subTitle" idx="1"/>
          </p:nvPr>
        </p:nvSpPr>
        <p:spPr>
          <a:xfrm>
            <a:off x="228600" y="838200"/>
            <a:ext cx="8686800" cy="5791200"/>
          </a:xfrm>
        </p:spPr>
        <p:txBody>
          <a:bodyPr>
            <a:normAutofit/>
          </a:bodyPr>
          <a:lstStyle/>
          <a:p>
            <a:pPr marL="514350" indent="-514350" algn="just">
              <a:buFont typeface="Wingdings" pitchFamily="2" charset="2"/>
              <a:buChar char="Ø"/>
            </a:pPr>
            <a:r>
              <a:rPr lang="en-US" dirty="0" smtClean="0">
                <a:solidFill>
                  <a:srgbClr val="C00000"/>
                </a:solidFill>
              </a:rPr>
              <a:t>Thus a cube has a 4-fold rotation axis normal to each face, </a:t>
            </a:r>
          </a:p>
          <a:p>
            <a:pPr marL="514350" indent="-514350" algn="just">
              <a:buFont typeface="Wingdings" pitchFamily="2" charset="2"/>
              <a:buChar char="Ø"/>
            </a:pPr>
            <a:r>
              <a:rPr lang="en-US" dirty="0" smtClean="0">
                <a:solidFill>
                  <a:srgbClr val="C00000"/>
                </a:solidFill>
              </a:rPr>
              <a:t>3-fold axis along each body diagonal, </a:t>
            </a:r>
          </a:p>
          <a:p>
            <a:pPr marL="514350" indent="-514350" algn="just">
              <a:buFont typeface="Wingdings" pitchFamily="2" charset="2"/>
              <a:buChar char="Ø"/>
            </a:pPr>
            <a:r>
              <a:rPr lang="en-US" dirty="0" smtClean="0">
                <a:solidFill>
                  <a:srgbClr val="C00000"/>
                </a:solidFill>
              </a:rPr>
              <a:t>2-fold axes joining the centers of opposite edges.</a:t>
            </a:r>
          </a:p>
          <a:p>
            <a:pPr marL="514350" indent="-514350" algn="just">
              <a:buFont typeface="+mj-lt"/>
              <a:buAutoNum type="arabicPeriod"/>
            </a:pPr>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6553200" y="3276600"/>
            <a:ext cx="2362200" cy="3362783"/>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cstate="print"/>
          <a:srcRect/>
          <a:stretch>
            <a:fillRect/>
          </a:stretch>
        </p:blipFill>
        <p:spPr bwMode="auto">
          <a:xfrm>
            <a:off x="609600" y="4114800"/>
            <a:ext cx="5333999" cy="648015"/>
          </a:xfrm>
          <a:prstGeom prst="rect">
            <a:avLst/>
          </a:prstGeom>
          <a:noFill/>
          <a:ln w="9525">
            <a:noFill/>
            <a:miter lim="800000"/>
            <a:headEnd/>
            <a:tailEnd/>
          </a:ln>
          <a:effectLst/>
        </p:spPr>
      </p:pic>
      <p:pic>
        <p:nvPicPr>
          <p:cNvPr id="14340" name="Picture 4"/>
          <p:cNvPicPr>
            <a:picLocks noChangeAspect="1" noChangeArrowheads="1"/>
          </p:cNvPicPr>
          <p:nvPr/>
        </p:nvPicPr>
        <p:blipFill>
          <a:blip r:embed="rId4" cstate="print"/>
          <a:srcRect/>
          <a:stretch>
            <a:fillRect/>
          </a:stretch>
        </p:blipFill>
        <p:spPr bwMode="auto">
          <a:xfrm>
            <a:off x="990600" y="4800600"/>
            <a:ext cx="4149090" cy="514350"/>
          </a:xfrm>
          <a:prstGeom prst="rect">
            <a:avLst/>
          </a:prstGeom>
          <a:noFill/>
          <a:ln w="9525">
            <a:noFill/>
            <a:miter lim="800000"/>
            <a:headEnd/>
            <a:tailEnd/>
          </a:ln>
          <a:effectLst/>
        </p:spPr>
      </p:pic>
      <p:pic>
        <p:nvPicPr>
          <p:cNvPr id="14341" name="Picture 5"/>
          <p:cNvPicPr>
            <a:picLocks noChangeAspect="1" noChangeArrowheads="1"/>
          </p:cNvPicPr>
          <p:nvPr/>
        </p:nvPicPr>
        <p:blipFill>
          <a:blip r:embed="rId5" cstate="print"/>
          <a:srcRect/>
          <a:stretch>
            <a:fillRect/>
          </a:stretch>
        </p:blipFill>
        <p:spPr bwMode="auto">
          <a:xfrm>
            <a:off x="5411272" y="4895850"/>
            <a:ext cx="523875" cy="419100"/>
          </a:xfrm>
          <a:prstGeom prst="rect">
            <a:avLst/>
          </a:prstGeom>
          <a:noFill/>
          <a:ln w="9525">
            <a:noFill/>
            <a:miter lim="800000"/>
            <a:headEnd/>
            <a:tailEnd/>
          </a:ln>
          <a:effectLst/>
        </p:spPr>
      </p:pic>
      <p:pic>
        <p:nvPicPr>
          <p:cNvPr id="14342" name="Picture 6"/>
          <p:cNvPicPr>
            <a:picLocks noChangeAspect="1" noChangeArrowheads="1"/>
          </p:cNvPicPr>
          <p:nvPr/>
        </p:nvPicPr>
        <p:blipFill>
          <a:blip r:embed="rId6" cstate="print"/>
          <a:srcRect/>
          <a:stretch>
            <a:fillRect/>
          </a:stretch>
        </p:blipFill>
        <p:spPr bwMode="auto">
          <a:xfrm>
            <a:off x="685800" y="5486400"/>
            <a:ext cx="5290705" cy="619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990600"/>
          </a:xfrm>
        </p:spPr>
        <p:txBody>
          <a:bodyPr>
            <a:normAutofit fontScale="90000"/>
          </a:bodyPr>
          <a:lstStyle/>
          <a:p>
            <a:r>
              <a:rPr lang="en-US" b="1" dirty="0" smtClean="0">
                <a:solidFill>
                  <a:srgbClr val="C00000"/>
                </a:solidFill>
              </a:rPr>
              <a:t/>
            </a:r>
            <a:br>
              <a:rPr lang="en-US" b="1" dirty="0" smtClean="0">
                <a:solidFill>
                  <a:srgbClr val="C00000"/>
                </a:solidFill>
              </a:rPr>
            </a:br>
            <a:r>
              <a:rPr lang="en-US" b="1" dirty="0" smtClean="0">
                <a:solidFill>
                  <a:srgbClr val="C00000"/>
                </a:solidFill>
              </a:rPr>
              <a:t>Reflection Symmetry</a:t>
            </a:r>
            <a:br>
              <a:rPr lang="en-US" b="1" dirty="0" smtClean="0">
                <a:solidFill>
                  <a:srgbClr val="C00000"/>
                </a:solidFill>
              </a:rPr>
            </a:br>
            <a:endParaRPr lang="en-US" b="1" dirty="0"/>
          </a:p>
        </p:txBody>
      </p:sp>
      <p:sp>
        <p:nvSpPr>
          <p:cNvPr id="3" name="Subtitle 2"/>
          <p:cNvSpPr>
            <a:spLocks noGrp="1"/>
          </p:cNvSpPr>
          <p:nvPr>
            <p:ph type="subTitle" idx="1"/>
          </p:nvPr>
        </p:nvSpPr>
        <p:spPr>
          <a:xfrm>
            <a:off x="228600" y="838200"/>
            <a:ext cx="8686800" cy="5791200"/>
          </a:xfrm>
        </p:spPr>
        <p:txBody>
          <a:bodyPr>
            <a:normAutofit/>
          </a:bodyPr>
          <a:lstStyle/>
          <a:p>
            <a:pPr marL="514350" indent="-514350" algn="just"/>
            <a:r>
              <a:rPr lang="en-US" dirty="0" smtClean="0"/>
              <a:t> </a:t>
            </a:r>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5181600" y="914400"/>
            <a:ext cx="2143125" cy="2352675"/>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cstate="print"/>
          <a:srcRect/>
          <a:stretch>
            <a:fillRect/>
          </a:stretch>
        </p:blipFill>
        <p:spPr bwMode="auto">
          <a:xfrm>
            <a:off x="1143000" y="914400"/>
            <a:ext cx="2438400" cy="2614367"/>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cstate="print"/>
          <a:srcRect/>
          <a:stretch>
            <a:fillRect/>
          </a:stretch>
        </p:blipFill>
        <p:spPr bwMode="auto">
          <a:xfrm>
            <a:off x="6172200" y="4362450"/>
            <a:ext cx="2709814" cy="2495550"/>
          </a:xfrm>
          <a:prstGeom prst="rect">
            <a:avLst/>
          </a:prstGeom>
          <a:noFill/>
          <a:ln w="9525">
            <a:noFill/>
            <a:miter lim="800000"/>
            <a:headEnd/>
            <a:tailEnd/>
          </a:ln>
          <a:effectLst/>
        </p:spPr>
      </p:pic>
      <p:pic>
        <p:nvPicPr>
          <p:cNvPr id="15365" name="Picture 5"/>
          <p:cNvPicPr>
            <a:picLocks noChangeAspect="1" noChangeArrowheads="1"/>
          </p:cNvPicPr>
          <p:nvPr/>
        </p:nvPicPr>
        <p:blipFill>
          <a:blip r:embed="rId5" cstate="print"/>
          <a:srcRect/>
          <a:stretch>
            <a:fillRect/>
          </a:stretch>
        </p:blipFill>
        <p:spPr bwMode="auto">
          <a:xfrm>
            <a:off x="0" y="3505200"/>
            <a:ext cx="8841105" cy="495300"/>
          </a:xfrm>
          <a:prstGeom prst="rect">
            <a:avLst/>
          </a:prstGeom>
          <a:noFill/>
          <a:ln w="9525">
            <a:noFill/>
            <a:miter lim="800000"/>
            <a:headEnd/>
            <a:tailEnd/>
          </a:ln>
          <a:effectLst/>
        </p:spPr>
      </p:pic>
      <p:pic>
        <p:nvPicPr>
          <p:cNvPr id="15367" name="Picture 7"/>
          <p:cNvPicPr>
            <a:picLocks noChangeAspect="1" noChangeArrowheads="1"/>
          </p:cNvPicPr>
          <p:nvPr/>
        </p:nvPicPr>
        <p:blipFill>
          <a:blip r:embed="rId6" cstate="print"/>
          <a:srcRect/>
          <a:stretch>
            <a:fillRect/>
          </a:stretch>
        </p:blipFill>
        <p:spPr bwMode="auto">
          <a:xfrm>
            <a:off x="152400" y="4800600"/>
            <a:ext cx="5638800" cy="676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990600"/>
          </a:xfrm>
        </p:spPr>
        <p:txBody>
          <a:bodyPr>
            <a:normAutofit fontScale="90000"/>
          </a:bodyPr>
          <a:lstStyle/>
          <a:p>
            <a:r>
              <a:rPr lang="en-US" b="1" dirty="0" smtClean="0">
                <a:solidFill>
                  <a:srgbClr val="C00000"/>
                </a:solidFill>
              </a:rPr>
              <a:t/>
            </a:r>
            <a:br>
              <a:rPr lang="en-US" b="1" dirty="0" smtClean="0">
                <a:solidFill>
                  <a:srgbClr val="C00000"/>
                </a:solidFill>
              </a:rPr>
            </a:br>
            <a:r>
              <a:rPr lang="en-US" b="1" dirty="0" smtClean="0">
                <a:solidFill>
                  <a:srgbClr val="C00000"/>
                </a:solidFill>
              </a:rPr>
              <a:t>Reflection Symmetry</a:t>
            </a:r>
            <a:br>
              <a:rPr lang="en-US" b="1" dirty="0" smtClean="0">
                <a:solidFill>
                  <a:srgbClr val="C00000"/>
                </a:solidFill>
              </a:rPr>
            </a:br>
            <a:endParaRPr lang="en-US" b="1" dirty="0"/>
          </a:p>
        </p:txBody>
      </p:sp>
      <p:sp>
        <p:nvSpPr>
          <p:cNvPr id="3" name="Subtitle 2"/>
          <p:cNvSpPr>
            <a:spLocks noGrp="1"/>
          </p:cNvSpPr>
          <p:nvPr>
            <p:ph type="subTitle" idx="1"/>
          </p:nvPr>
        </p:nvSpPr>
        <p:spPr>
          <a:xfrm>
            <a:off x="228600" y="838200"/>
            <a:ext cx="8686800" cy="5791200"/>
          </a:xfrm>
        </p:spPr>
        <p:txBody>
          <a:bodyPr>
            <a:normAutofit/>
          </a:bodyPr>
          <a:lstStyle/>
          <a:p>
            <a:pPr marL="514350" indent="-514350" algn="just"/>
            <a:r>
              <a:rPr lang="en-US" dirty="0" smtClean="0"/>
              <a:t> </a:t>
            </a:r>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5181600" y="914400"/>
            <a:ext cx="2143125" cy="2352675"/>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cstate="print"/>
          <a:srcRect/>
          <a:stretch>
            <a:fillRect/>
          </a:stretch>
        </p:blipFill>
        <p:spPr bwMode="auto">
          <a:xfrm>
            <a:off x="1143000" y="914400"/>
            <a:ext cx="2438400" cy="2614367"/>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cstate="print"/>
          <a:srcRect/>
          <a:stretch>
            <a:fillRect/>
          </a:stretch>
        </p:blipFill>
        <p:spPr bwMode="auto">
          <a:xfrm>
            <a:off x="6172200" y="4362450"/>
            <a:ext cx="2709814" cy="2495550"/>
          </a:xfrm>
          <a:prstGeom prst="rect">
            <a:avLst/>
          </a:prstGeom>
          <a:noFill/>
          <a:ln w="9525">
            <a:noFill/>
            <a:miter lim="800000"/>
            <a:headEnd/>
            <a:tailEnd/>
          </a:ln>
          <a:effectLst/>
        </p:spPr>
      </p:pic>
      <p:pic>
        <p:nvPicPr>
          <p:cNvPr id="15365" name="Picture 5"/>
          <p:cNvPicPr>
            <a:picLocks noChangeAspect="1" noChangeArrowheads="1"/>
          </p:cNvPicPr>
          <p:nvPr/>
        </p:nvPicPr>
        <p:blipFill>
          <a:blip r:embed="rId5" cstate="print"/>
          <a:srcRect/>
          <a:stretch>
            <a:fillRect/>
          </a:stretch>
        </p:blipFill>
        <p:spPr bwMode="auto">
          <a:xfrm>
            <a:off x="0" y="3505200"/>
            <a:ext cx="8841105" cy="495300"/>
          </a:xfrm>
          <a:prstGeom prst="rect">
            <a:avLst/>
          </a:prstGeom>
          <a:noFill/>
          <a:ln w="9525">
            <a:noFill/>
            <a:miter lim="800000"/>
            <a:headEnd/>
            <a:tailEnd/>
          </a:ln>
          <a:effectLst/>
        </p:spPr>
      </p:pic>
      <p:pic>
        <p:nvPicPr>
          <p:cNvPr id="15367" name="Picture 7"/>
          <p:cNvPicPr>
            <a:picLocks noChangeAspect="1" noChangeArrowheads="1"/>
          </p:cNvPicPr>
          <p:nvPr/>
        </p:nvPicPr>
        <p:blipFill>
          <a:blip r:embed="rId6" cstate="print"/>
          <a:srcRect/>
          <a:stretch>
            <a:fillRect/>
          </a:stretch>
        </p:blipFill>
        <p:spPr bwMode="auto">
          <a:xfrm>
            <a:off x="152400" y="4800600"/>
            <a:ext cx="5638800" cy="676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990600"/>
          </a:xfrm>
        </p:spPr>
        <p:txBody>
          <a:bodyPr>
            <a:normAutofit fontScale="90000"/>
          </a:bodyPr>
          <a:lstStyle/>
          <a:p>
            <a:r>
              <a:rPr lang="en-US" b="1" dirty="0" smtClean="0">
                <a:solidFill>
                  <a:srgbClr val="C00000"/>
                </a:solidFill>
              </a:rPr>
              <a:t/>
            </a:r>
            <a:br>
              <a:rPr lang="en-US" b="1" dirty="0" smtClean="0">
                <a:solidFill>
                  <a:srgbClr val="C00000"/>
                </a:solidFill>
              </a:rPr>
            </a:br>
            <a:r>
              <a:rPr lang="en-US" b="1" dirty="0" smtClean="0">
                <a:solidFill>
                  <a:srgbClr val="C00000"/>
                </a:solidFill>
              </a:rPr>
              <a:t>Inversion Symmetry</a:t>
            </a:r>
            <a:br>
              <a:rPr lang="en-US" b="1" dirty="0" smtClean="0">
                <a:solidFill>
                  <a:srgbClr val="C00000"/>
                </a:solidFill>
              </a:rPr>
            </a:br>
            <a:endParaRPr lang="en-US" b="1" dirty="0"/>
          </a:p>
        </p:txBody>
      </p:sp>
      <p:sp>
        <p:nvSpPr>
          <p:cNvPr id="3" name="Subtitle 2"/>
          <p:cNvSpPr>
            <a:spLocks noGrp="1"/>
          </p:cNvSpPr>
          <p:nvPr>
            <p:ph type="subTitle" idx="1"/>
          </p:nvPr>
        </p:nvSpPr>
        <p:spPr>
          <a:xfrm>
            <a:off x="0" y="838200"/>
            <a:ext cx="8915400" cy="5791200"/>
          </a:xfrm>
        </p:spPr>
        <p:txBody>
          <a:bodyPr>
            <a:normAutofit/>
          </a:bodyPr>
          <a:lstStyle/>
          <a:p>
            <a:pPr marL="514350" indent="-514350" algn="just"/>
            <a:r>
              <a:rPr lang="en-US" dirty="0" smtClean="0"/>
              <a:t> </a:t>
            </a:r>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0" y="1066800"/>
            <a:ext cx="3810000" cy="3617899"/>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cstate="print"/>
          <a:srcRect/>
          <a:stretch>
            <a:fillRect/>
          </a:stretch>
        </p:blipFill>
        <p:spPr bwMode="auto">
          <a:xfrm>
            <a:off x="1" y="5213438"/>
            <a:ext cx="3962399" cy="396787"/>
          </a:xfrm>
          <a:prstGeom prst="rect">
            <a:avLst/>
          </a:prstGeom>
          <a:noFill/>
          <a:ln w="9525">
            <a:noFill/>
            <a:miter lim="800000"/>
            <a:headEnd/>
            <a:tailEnd/>
          </a:ln>
          <a:effectLst/>
        </p:spPr>
      </p:pic>
      <p:sp>
        <p:nvSpPr>
          <p:cNvPr id="12" name="TextBox 11"/>
          <p:cNvSpPr txBox="1"/>
          <p:nvPr/>
        </p:nvSpPr>
        <p:spPr>
          <a:xfrm>
            <a:off x="4038600" y="764024"/>
            <a:ext cx="4876800" cy="6001643"/>
          </a:xfrm>
          <a:prstGeom prst="rect">
            <a:avLst/>
          </a:prstGeom>
          <a:noFill/>
        </p:spPr>
        <p:txBody>
          <a:bodyPr wrap="square" rtlCol="0">
            <a:spAutoFit/>
          </a:bodyPr>
          <a:lstStyle/>
          <a:p>
            <a:pPr marL="342900" indent="-342900" algn="just">
              <a:buFont typeface="Wingdings" pitchFamily="2" charset="2"/>
              <a:buChar char="Ø"/>
            </a:pPr>
            <a:r>
              <a:rPr lang="en-US" sz="2800" dirty="0" smtClean="0">
                <a:solidFill>
                  <a:srgbClr val="0033CC"/>
                </a:solidFill>
              </a:rPr>
              <a:t>A body has an inversion center if corresponding points of the body are located at equal distances from the center on a line drawn through the center. </a:t>
            </a:r>
          </a:p>
          <a:p>
            <a:pPr marL="342900" indent="-342900" algn="just">
              <a:buFont typeface="Wingdings" pitchFamily="2" charset="2"/>
              <a:buChar char="Ø"/>
            </a:pPr>
            <a:r>
              <a:rPr lang="en-US" sz="2800" dirty="0" smtClean="0"/>
              <a:t>A body having an inversion center will come into coincidence with itself if every point in the body is inverted, or "reflected," in the inversion center</a:t>
            </a:r>
            <a:r>
              <a:rPr lang="en-US" dirty="0" smtClean="0"/>
              <a:t>.</a:t>
            </a:r>
          </a:p>
          <a:p>
            <a:pPr marL="457200" indent="-457200">
              <a:buFont typeface="Wingdings" pitchFamily="2" charset="2"/>
              <a:buChar char="Ø"/>
            </a:pPr>
            <a:r>
              <a:rPr lang="en-US" sz="2400" dirty="0" smtClean="0">
                <a:solidFill>
                  <a:srgbClr val="0033CC"/>
                </a:solidFill>
              </a:rPr>
              <a:t>A cube has such a center at the intersection of its body diagonals</a:t>
            </a:r>
            <a:endParaRPr lang="en-US" sz="2400" dirty="0">
              <a:solidFill>
                <a:srgbClr val="0033CC"/>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0"/>
            <a:ext cx="7772400" cy="990600"/>
          </a:xfrm>
        </p:spPr>
        <p:txBody>
          <a:bodyPr>
            <a:normAutofit fontScale="90000"/>
          </a:bodyPr>
          <a:lstStyle/>
          <a:p>
            <a:r>
              <a:rPr lang="en-US" b="1" dirty="0" smtClean="0">
                <a:solidFill>
                  <a:srgbClr val="C00000"/>
                </a:solidFill>
              </a:rPr>
              <a:t/>
            </a:r>
            <a:br>
              <a:rPr lang="en-US" b="1" dirty="0" smtClean="0">
                <a:solidFill>
                  <a:srgbClr val="C00000"/>
                </a:solidFill>
              </a:rPr>
            </a:br>
            <a:r>
              <a:rPr lang="en-US" b="1" dirty="0" smtClean="0">
                <a:solidFill>
                  <a:srgbClr val="C00000"/>
                </a:solidFill>
              </a:rPr>
              <a:t>Rotation-Inversion Symmetry</a:t>
            </a:r>
            <a:br>
              <a:rPr lang="en-US" b="1" dirty="0" smtClean="0">
                <a:solidFill>
                  <a:srgbClr val="C00000"/>
                </a:solidFill>
              </a:rPr>
            </a:br>
            <a:endParaRPr lang="en-US" b="1" dirty="0"/>
          </a:p>
        </p:txBody>
      </p:sp>
      <p:sp>
        <p:nvSpPr>
          <p:cNvPr id="3" name="Subtitle 2"/>
          <p:cNvSpPr>
            <a:spLocks noGrp="1"/>
          </p:cNvSpPr>
          <p:nvPr>
            <p:ph type="subTitle" idx="1"/>
          </p:nvPr>
        </p:nvSpPr>
        <p:spPr>
          <a:xfrm>
            <a:off x="228600" y="838200"/>
            <a:ext cx="8686800" cy="5791200"/>
          </a:xfrm>
        </p:spPr>
        <p:txBody>
          <a:bodyPr>
            <a:normAutofit/>
          </a:bodyPr>
          <a:lstStyle/>
          <a:p>
            <a:pPr marL="514350" indent="-514350" algn="just"/>
            <a:r>
              <a:rPr lang="en-US" dirty="0" smtClean="0"/>
              <a:t> </a:t>
            </a:r>
            <a:endParaRPr lang="en-US" dirty="0"/>
          </a:p>
        </p:txBody>
      </p:sp>
      <p:pic>
        <p:nvPicPr>
          <p:cNvPr id="16388" name="Picture 4"/>
          <p:cNvPicPr>
            <a:picLocks noChangeAspect="1" noChangeArrowheads="1"/>
          </p:cNvPicPr>
          <p:nvPr/>
        </p:nvPicPr>
        <p:blipFill>
          <a:blip r:embed="rId2" cstate="print"/>
          <a:srcRect/>
          <a:stretch>
            <a:fillRect/>
          </a:stretch>
        </p:blipFill>
        <p:spPr bwMode="auto">
          <a:xfrm>
            <a:off x="457200" y="914400"/>
            <a:ext cx="3124200" cy="4015036"/>
          </a:xfrm>
          <a:prstGeom prst="rect">
            <a:avLst/>
          </a:prstGeom>
          <a:noFill/>
          <a:ln w="9525">
            <a:noFill/>
            <a:miter lim="800000"/>
            <a:headEnd/>
            <a:tailEnd/>
          </a:ln>
          <a:effectLst/>
        </p:spPr>
      </p:pic>
      <p:sp>
        <p:nvSpPr>
          <p:cNvPr id="7" name="TextBox 6"/>
          <p:cNvSpPr txBox="1"/>
          <p:nvPr/>
        </p:nvSpPr>
        <p:spPr>
          <a:xfrm>
            <a:off x="228600" y="4795897"/>
            <a:ext cx="4419600" cy="2062103"/>
          </a:xfrm>
          <a:prstGeom prst="rect">
            <a:avLst/>
          </a:prstGeom>
          <a:noFill/>
        </p:spPr>
        <p:txBody>
          <a:bodyPr wrap="square" rtlCol="0">
            <a:spAutoFit/>
          </a:bodyPr>
          <a:lstStyle/>
          <a:p>
            <a:r>
              <a:rPr lang="en-US" sz="3200" dirty="0" smtClean="0">
                <a:solidFill>
                  <a:srgbClr val="0033CC"/>
                </a:solidFill>
              </a:rPr>
              <a:t>Rotation inversion axis :        4-fold axis - A</a:t>
            </a:r>
            <a:r>
              <a:rPr lang="en-US" sz="3200" baseline="-25000" dirty="0" smtClean="0">
                <a:solidFill>
                  <a:srgbClr val="0033CC"/>
                </a:solidFill>
              </a:rPr>
              <a:t>1</a:t>
            </a:r>
            <a:r>
              <a:rPr lang="en-US" sz="3200" dirty="0" smtClean="0">
                <a:solidFill>
                  <a:srgbClr val="0033CC"/>
                </a:solidFill>
              </a:rPr>
              <a:t> becomes A</a:t>
            </a:r>
            <a:r>
              <a:rPr lang="en-US" sz="3200" baseline="-25000" dirty="0" smtClean="0">
                <a:solidFill>
                  <a:srgbClr val="0033CC"/>
                </a:solidFill>
              </a:rPr>
              <a:t>1</a:t>
            </a:r>
            <a:r>
              <a:rPr lang="en-US" sz="3200" dirty="0" smtClean="0">
                <a:solidFill>
                  <a:srgbClr val="0033CC"/>
                </a:solidFill>
              </a:rPr>
              <a:t>’ Inversion center-  A</a:t>
            </a:r>
            <a:r>
              <a:rPr lang="en-US" sz="3200" baseline="-25000" dirty="0" smtClean="0">
                <a:solidFill>
                  <a:srgbClr val="0033CC"/>
                </a:solidFill>
              </a:rPr>
              <a:t>1</a:t>
            </a:r>
            <a:r>
              <a:rPr lang="en-US" sz="3200" dirty="0" smtClean="0">
                <a:solidFill>
                  <a:srgbClr val="0033CC"/>
                </a:solidFill>
              </a:rPr>
              <a:t>’ becomes A</a:t>
            </a:r>
            <a:r>
              <a:rPr lang="en-US" sz="3200" baseline="-25000" dirty="0" smtClean="0">
                <a:solidFill>
                  <a:srgbClr val="0033CC"/>
                </a:solidFill>
              </a:rPr>
              <a:t>2</a:t>
            </a:r>
            <a:endParaRPr lang="en-US" sz="3200" baseline="-25000" dirty="0">
              <a:solidFill>
                <a:srgbClr val="0033CC"/>
              </a:solidFill>
            </a:endParaRPr>
          </a:p>
        </p:txBody>
      </p:sp>
      <p:sp>
        <p:nvSpPr>
          <p:cNvPr id="9" name="TextBox 8"/>
          <p:cNvSpPr txBox="1"/>
          <p:nvPr/>
        </p:nvSpPr>
        <p:spPr>
          <a:xfrm>
            <a:off x="4495800" y="1295400"/>
            <a:ext cx="4648200" cy="5262979"/>
          </a:xfrm>
          <a:prstGeom prst="rect">
            <a:avLst/>
          </a:prstGeom>
          <a:noFill/>
        </p:spPr>
        <p:txBody>
          <a:bodyPr wrap="square" rtlCol="0">
            <a:spAutoFit/>
          </a:bodyPr>
          <a:lstStyle/>
          <a:p>
            <a:pPr marL="514350" indent="-514350">
              <a:buFont typeface="Wingdings" pitchFamily="2" charset="2"/>
              <a:buChar char="Ø"/>
            </a:pPr>
            <a:r>
              <a:rPr lang="en-US" sz="2800" dirty="0" smtClean="0"/>
              <a:t>If it has an n-fold rotation-inversion axis, </a:t>
            </a:r>
          </a:p>
          <a:p>
            <a:pPr marL="514350" indent="-514350">
              <a:buFont typeface="Wingdings" pitchFamily="2" charset="2"/>
              <a:buChar char="Ø"/>
            </a:pPr>
            <a:r>
              <a:rPr lang="en-US" sz="2800" dirty="0" smtClean="0"/>
              <a:t>it can be brought into coincidence with itself by a rotation of 360/n about the axis followed by inversion in a center lying on the axis. </a:t>
            </a:r>
          </a:p>
          <a:p>
            <a:pPr marL="514350" indent="-514350">
              <a:buFont typeface="Wingdings" pitchFamily="2" charset="2"/>
              <a:buChar char="Ø"/>
            </a:pPr>
            <a:r>
              <a:rPr lang="en-US" sz="2800" dirty="0" smtClean="0"/>
              <a:t>Figure (d) illustrates the operation of a 4-fold  rotation-inversion axis on a cube.</a:t>
            </a:r>
            <a:endParaRPr lang="en-US" sz="2800" baseline="-25000" dirty="0">
              <a:solidFill>
                <a:srgbClr val="0033CC"/>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dirty="0" smtClean="0">
                <a:solidFill>
                  <a:srgbClr val="0033CC"/>
                </a:solidFill>
              </a:rPr>
              <a:t>Symmetry elements</a:t>
            </a:r>
            <a:endParaRPr lang="en-US" dirty="0">
              <a:solidFill>
                <a:srgbClr val="0033CC"/>
              </a:solidFill>
            </a:endParaRPr>
          </a:p>
        </p:txBody>
      </p:sp>
      <p:sp>
        <p:nvSpPr>
          <p:cNvPr id="3" name="Content Placeholder 2"/>
          <p:cNvSpPr>
            <a:spLocks noGrp="1"/>
          </p:cNvSpPr>
          <p:nvPr>
            <p:ph idx="1"/>
          </p:nvPr>
        </p:nvSpPr>
        <p:spPr>
          <a:xfrm>
            <a:off x="457200" y="1524000"/>
            <a:ext cx="8229600" cy="5029200"/>
          </a:xfrm>
        </p:spPr>
        <p:txBody>
          <a:bodyPr>
            <a:noAutofit/>
          </a:bodyPr>
          <a:lstStyle/>
          <a:p>
            <a:pPr algn="just">
              <a:buFont typeface="Wingdings" pitchFamily="2" charset="2"/>
              <a:buChar char="Ø"/>
            </a:pPr>
            <a:r>
              <a:rPr lang="en-US" sz="2800" dirty="0" smtClean="0"/>
              <a:t>The possession of a certain minimum set of symmetry elements is a fundamental property of each crystal system,  </a:t>
            </a:r>
            <a:r>
              <a:rPr lang="en-US" sz="2800" dirty="0" smtClean="0">
                <a:solidFill>
                  <a:srgbClr val="0033CC"/>
                </a:solidFill>
              </a:rPr>
              <a:t>and one system is distinguished from another just as much by its symmetry elements as by the values of its axial lengths and angles.</a:t>
            </a:r>
            <a:r>
              <a:rPr lang="en-US" sz="2800" dirty="0" smtClean="0"/>
              <a:t> </a:t>
            </a:r>
          </a:p>
          <a:p>
            <a:pPr algn="just">
              <a:buFont typeface="Wingdings" pitchFamily="2" charset="2"/>
              <a:buChar char="Ø"/>
            </a:pPr>
            <a:r>
              <a:rPr lang="en-US" sz="2800" dirty="0" smtClean="0"/>
              <a:t> </a:t>
            </a:r>
            <a:r>
              <a:rPr lang="en-US" sz="2800" dirty="0" smtClean="0">
                <a:solidFill>
                  <a:srgbClr val="C00000"/>
                </a:solidFill>
              </a:rPr>
              <a:t>In fact, these are interdependent.</a:t>
            </a:r>
          </a:p>
          <a:p>
            <a:pPr algn="just">
              <a:buFont typeface="Wingdings" pitchFamily="2" charset="2"/>
              <a:buChar char="Ø"/>
            </a:pPr>
            <a:r>
              <a:rPr lang="en-US" sz="2800" dirty="0" smtClean="0"/>
              <a:t>The minimum number of symmetry elements possessed by each crystal system is listed. </a:t>
            </a:r>
          </a:p>
          <a:p>
            <a:pPr algn="just">
              <a:buFont typeface="Wingdings" pitchFamily="2" charset="2"/>
              <a:buChar char="Ø"/>
            </a:pPr>
            <a:r>
              <a:rPr lang="en-US" sz="2800" dirty="0" smtClean="0"/>
              <a:t>Some crystals may possess more than the minimum symmetry elements required by the system to which they belong, but none may have less.)</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Symmetry elements</a:t>
            </a:r>
            <a:endParaRPr lang="en-US" b="1" dirty="0">
              <a:solidFill>
                <a:srgbClr val="C00000"/>
              </a:solidFill>
            </a:endParaRPr>
          </a:p>
        </p:txBody>
      </p:sp>
      <p:pic>
        <p:nvPicPr>
          <p:cNvPr id="18435" name="Picture 3"/>
          <p:cNvPicPr>
            <a:picLocks noGrp="1" noChangeAspect="1" noChangeArrowheads="1"/>
          </p:cNvPicPr>
          <p:nvPr>
            <p:ph idx="1"/>
          </p:nvPr>
        </p:nvPicPr>
        <p:blipFill>
          <a:blip r:embed="rId2" cstate="print"/>
          <a:srcRect/>
          <a:stretch>
            <a:fillRect/>
          </a:stretch>
        </p:blipFill>
        <p:spPr bwMode="auto">
          <a:xfrm>
            <a:off x="0" y="1447800"/>
            <a:ext cx="89916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solidFill>
                  <a:srgbClr val="C00000"/>
                </a:solidFill>
              </a:rPr>
              <a:t>Symmetry elements contd</a:t>
            </a:r>
            <a:r>
              <a:rPr lang="en-US" dirty="0" smtClean="0"/>
              <a:t>.</a:t>
            </a:r>
            <a:endParaRPr lang="en-US" dirty="0"/>
          </a:p>
        </p:txBody>
      </p:sp>
      <p:sp>
        <p:nvSpPr>
          <p:cNvPr id="3" name="Content Placeholder 2"/>
          <p:cNvSpPr>
            <a:spLocks noGrp="1"/>
          </p:cNvSpPr>
          <p:nvPr>
            <p:ph idx="1"/>
          </p:nvPr>
        </p:nvSpPr>
        <p:spPr>
          <a:xfrm>
            <a:off x="457200" y="914400"/>
            <a:ext cx="8229600" cy="5943600"/>
          </a:xfrm>
        </p:spPr>
        <p:txBody>
          <a:bodyPr>
            <a:normAutofit/>
          </a:bodyPr>
          <a:lstStyle/>
          <a:p>
            <a:pPr algn="just"/>
            <a:r>
              <a:rPr lang="en-US" dirty="0" smtClean="0">
                <a:solidFill>
                  <a:srgbClr val="0033CC"/>
                </a:solidFill>
              </a:rPr>
              <a:t>Symmetry operations apply not only to the unit considered merely as geometric shapes, but also to the point lattices associated with them. </a:t>
            </a:r>
          </a:p>
          <a:p>
            <a:pPr algn="just"/>
            <a:r>
              <a:rPr lang="en-US" dirty="0" smtClean="0"/>
              <a:t>The latter condition rules out the possibility that the cubic system, for example, could include a base-centered point lattice, since such an array of points would not have the minimum set of symmetry elements required by the cubic system, namely four 3-fold rotation axes.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Symmetry elements contd.</a:t>
            </a:r>
            <a:endParaRPr lang="en-US" dirty="0">
              <a:solidFill>
                <a:srgbClr val="C00000"/>
              </a:solidFill>
            </a:endParaRPr>
          </a:p>
        </p:txBody>
      </p:sp>
      <p:sp>
        <p:nvSpPr>
          <p:cNvPr id="3" name="Content Placeholder 2"/>
          <p:cNvSpPr>
            <a:spLocks noGrp="1"/>
          </p:cNvSpPr>
          <p:nvPr>
            <p:ph idx="1"/>
          </p:nvPr>
        </p:nvSpPr>
        <p:spPr>
          <a:xfrm>
            <a:off x="457200" y="1600200"/>
            <a:ext cx="8229600" cy="5105400"/>
          </a:xfrm>
        </p:spPr>
        <p:txBody>
          <a:bodyPr>
            <a:normAutofit lnSpcReduction="10000"/>
          </a:bodyPr>
          <a:lstStyle/>
          <a:p>
            <a:pPr algn="just"/>
            <a:r>
              <a:rPr lang="en-US" dirty="0" smtClean="0">
                <a:solidFill>
                  <a:srgbClr val="0033CC"/>
                </a:solidFill>
              </a:rPr>
              <a:t>Such a lattice would be classified in the tetragonal system, which has no 3-fold axes and in which accidental equality of the a and c axes is </a:t>
            </a:r>
            <a:r>
              <a:rPr lang="en-US" dirty="0" smtClean="0"/>
              <a:t>allowed. </a:t>
            </a:r>
          </a:p>
          <a:p>
            <a:pPr algn="just"/>
            <a:r>
              <a:rPr lang="en-US" dirty="0" smtClean="0"/>
              <a:t>However, this lattice is simple, not base centered, tetragonal.</a:t>
            </a:r>
            <a:endParaRPr lang="en-US" dirty="0" smtClean="0">
              <a:solidFill>
                <a:srgbClr val="0033CC"/>
              </a:solidFill>
            </a:endParaRPr>
          </a:p>
          <a:p>
            <a:endParaRPr lang="en-US" dirty="0" smtClean="0"/>
          </a:p>
          <a:p>
            <a:r>
              <a:rPr lang="en-US" dirty="0" smtClean="0">
                <a:solidFill>
                  <a:srgbClr val="C00000"/>
                </a:solidFill>
              </a:rPr>
              <a:t>Crystals in the </a:t>
            </a:r>
            <a:r>
              <a:rPr lang="en-US" dirty="0" err="1" smtClean="0">
                <a:solidFill>
                  <a:srgbClr val="C00000"/>
                </a:solidFill>
              </a:rPr>
              <a:t>rhombohedral</a:t>
            </a:r>
            <a:r>
              <a:rPr lang="en-US" dirty="0" smtClean="0">
                <a:solidFill>
                  <a:srgbClr val="C00000"/>
                </a:solidFill>
              </a:rPr>
              <a:t> (</a:t>
            </a:r>
            <a:r>
              <a:rPr lang="en-US" dirty="0" err="1" smtClean="0">
                <a:solidFill>
                  <a:srgbClr val="C00000"/>
                </a:solidFill>
              </a:rPr>
              <a:t>trigonal</a:t>
            </a:r>
            <a:r>
              <a:rPr lang="en-US" dirty="0" smtClean="0">
                <a:solidFill>
                  <a:srgbClr val="C00000"/>
                </a:solidFill>
              </a:rPr>
              <a:t>) system can be referred to either a </a:t>
            </a:r>
            <a:r>
              <a:rPr lang="en-US" dirty="0" err="1" smtClean="0">
                <a:solidFill>
                  <a:srgbClr val="C00000"/>
                </a:solidFill>
              </a:rPr>
              <a:t>rhombohedral</a:t>
            </a:r>
            <a:r>
              <a:rPr lang="en-US" dirty="0" smtClean="0">
                <a:solidFill>
                  <a:srgbClr val="C00000"/>
                </a:solidFill>
              </a:rPr>
              <a:t> or a hexagonal lattice.</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Primitive and non-primitive cells</a:t>
            </a:r>
            <a:endParaRPr lang="en-US" dirty="0">
              <a:solidFill>
                <a:srgbClr val="C00000"/>
              </a:solidFill>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In any point lattice a unit cell may be chosen in an infinite number of ways and may contain one or more lattice points per cell. </a:t>
            </a:r>
          </a:p>
          <a:p>
            <a:pPr algn="just"/>
            <a:r>
              <a:rPr lang="en-US" dirty="0" smtClean="0"/>
              <a:t>It is important to note that unit cells do not "exist“ as such in a lattice: </a:t>
            </a:r>
            <a:r>
              <a:rPr lang="en-US" i="1" dirty="0" smtClean="0">
                <a:solidFill>
                  <a:srgbClr val="C00000"/>
                </a:solidFill>
              </a:rPr>
              <a:t>they are a mental construct and can accordingly be chosen at our convenience. </a:t>
            </a:r>
            <a:r>
              <a:rPr lang="en-US" dirty="0" smtClean="0"/>
              <a:t>The conventional cells shown in Fig. earlier are chosen simply for convenience and to conform to the symmetry elements of the lattice.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
            <a:ext cx="8839200" cy="990599"/>
          </a:xfrm>
        </p:spPr>
        <p:txBody>
          <a:bodyPr/>
          <a:lstStyle/>
          <a:p>
            <a:r>
              <a:rPr lang="en-US" dirty="0" smtClean="0">
                <a:solidFill>
                  <a:srgbClr val="0033CC"/>
                </a:solidFill>
              </a:rPr>
              <a:t>Fundamentals of crystal Structure</a:t>
            </a:r>
            <a:endParaRPr lang="en-US" dirty="0">
              <a:solidFill>
                <a:srgbClr val="0033CC"/>
              </a:solidFill>
            </a:endParaRPr>
          </a:p>
        </p:txBody>
      </p:sp>
      <p:sp>
        <p:nvSpPr>
          <p:cNvPr id="3" name="Subtitle 2"/>
          <p:cNvSpPr>
            <a:spLocks noGrp="1"/>
          </p:cNvSpPr>
          <p:nvPr>
            <p:ph type="subTitle" idx="1"/>
          </p:nvPr>
        </p:nvSpPr>
        <p:spPr>
          <a:xfrm>
            <a:off x="228600" y="1295400"/>
            <a:ext cx="8610600" cy="5334000"/>
          </a:xfrm>
        </p:spPr>
        <p:txBody>
          <a:bodyPr>
            <a:normAutofit/>
          </a:bodyPr>
          <a:lstStyle/>
          <a:p>
            <a:pPr marL="514350" indent="-514350" algn="just">
              <a:buFont typeface="Wingdings" pitchFamily="2" charset="2"/>
              <a:buChar char="Ø"/>
            </a:pPr>
            <a:r>
              <a:rPr lang="en-US" b="1" dirty="0" smtClean="0">
                <a:solidFill>
                  <a:srgbClr val="C00000"/>
                </a:solidFill>
              </a:rPr>
              <a:t>CRYSTAL </a:t>
            </a:r>
            <a:r>
              <a:rPr lang="en-US" b="1" dirty="0">
                <a:solidFill>
                  <a:srgbClr val="C00000"/>
                </a:solidFill>
              </a:rPr>
              <a:t>STRUCTURE: </a:t>
            </a:r>
            <a:r>
              <a:rPr lang="en-US" sz="2800" dirty="0">
                <a:solidFill>
                  <a:srgbClr val="0033CC"/>
                </a:solidFill>
              </a:rPr>
              <a:t>The periodic arrangement of atoms in the crystal</a:t>
            </a:r>
            <a:r>
              <a:rPr lang="en-US" sz="2800" dirty="0" smtClean="0">
                <a:solidFill>
                  <a:srgbClr val="0033CC"/>
                </a:solidFill>
              </a:rPr>
              <a:t>. It </a:t>
            </a:r>
            <a:r>
              <a:rPr lang="en-US" sz="2800" dirty="0">
                <a:solidFill>
                  <a:srgbClr val="0033CC"/>
                </a:solidFill>
              </a:rPr>
              <a:t>can be described by associating with each lattice point a group of atoms called the </a:t>
            </a:r>
            <a:r>
              <a:rPr lang="en-US" sz="2800" dirty="0" smtClean="0">
                <a:solidFill>
                  <a:srgbClr val="0033CC"/>
                </a:solidFill>
              </a:rPr>
              <a:t>BASIS.</a:t>
            </a:r>
            <a:r>
              <a:rPr lang="en-US" sz="2800" dirty="0" smtClean="0"/>
              <a:t> </a:t>
            </a:r>
          </a:p>
          <a:p>
            <a:pPr marL="514350" indent="-514350" algn="just">
              <a:buFont typeface="Wingdings" pitchFamily="2" charset="2"/>
              <a:buChar char="Ø"/>
            </a:pPr>
            <a:endParaRPr lang="en-US" sz="2800" dirty="0" smtClean="0"/>
          </a:p>
          <a:p>
            <a:pPr marL="514350" indent="-514350" algn="just">
              <a:buFont typeface="Wingdings" pitchFamily="2" charset="2"/>
              <a:buChar char="Ø"/>
            </a:pPr>
            <a:endParaRPr lang="en-US" sz="2800" dirty="0" smtClean="0">
              <a:solidFill>
                <a:srgbClr val="0033CC"/>
              </a:solidFill>
            </a:endParaRPr>
          </a:p>
          <a:p>
            <a:pPr marL="514350" indent="-514350" algn="just">
              <a:buFont typeface="Wingdings" pitchFamily="2" charset="2"/>
              <a:buChar char="Ø"/>
            </a:pPr>
            <a:endParaRPr lang="en-US" sz="2800" dirty="0" smtClean="0">
              <a:solidFill>
                <a:srgbClr val="0033CC"/>
              </a:solidFill>
            </a:endParaRPr>
          </a:p>
          <a:p>
            <a:pPr marL="514350" indent="-514350" algn="just"/>
            <a:endParaRPr lang="en-US" sz="2800" dirty="0">
              <a:solidFill>
                <a:srgbClr val="0033CC"/>
              </a:solidFill>
            </a:endParaRPr>
          </a:p>
          <a:p>
            <a:pPr marL="514350" indent="-514350" algn="just">
              <a:buFont typeface="Wingdings" pitchFamily="2" charset="2"/>
              <a:buChar char="Ø"/>
            </a:pPr>
            <a:endParaRPr lang="en-US" dirty="0" smtClean="0"/>
          </a:p>
        </p:txBody>
      </p:sp>
      <p:pic>
        <p:nvPicPr>
          <p:cNvPr id="2050" name="Picture 2"/>
          <p:cNvPicPr>
            <a:picLocks noChangeAspect="1" noChangeArrowheads="1"/>
          </p:cNvPicPr>
          <p:nvPr/>
        </p:nvPicPr>
        <p:blipFill>
          <a:blip r:embed="rId2" cstate="print"/>
          <a:srcRect/>
          <a:stretch>
            <a:fillRect/>
          </a:stretch>
        </p:blipFill>
        <p:spPr bwMode="auto">
          <a:xfrm>
            <a:off x="5791200" y="3733800"/>
            <a:ext cx="3124200" cy="1219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381000" y="3429000"/>
            <a:ext cx="4876800" cy="3048000"/>
          </a:xfrm>
          <a:prstGeom prst="rect">
            <a:avLst/>
          </a:prstGeom>
          <a:noFill/>
          <a:ln w="9525">
            <a:noFill/>
            <a:miter lim="800000"/>
            <a:headEnd/>
            <a:tailEnd/>
          </a:ln>
          <a:effectLst/>
        </p:spPr>
      </p:pic>
      <p:sp>
        <p:nvSpPr>
          <p:cNvPr id="6" name="Rectangle 5"/>
          <p:cNvSpPr/>
          <p:nvPr/>
        </p:nvSpPr>
        <p:spPr>
          <a:xfrm>
            <a:off x="5181600" y="5181600"/>
            <a:ext cx="3962400" cy="1569660"/>
          </a:xfrm>
          <a:prstGeom prst="rect">
            <a:avLst/>
          </a:prstGeom>
        </p:spPr>
        <p:txBody>
          <a:bodyPr wrap="square">
            <a:spAutoFit/>
          </a:bodyPr>
          <a:lstStyle/>
          <a:p>
            <a:pPr algn="just"/>
            <a:r>
              <a:rPr lang="en-US" sz="2400" dirty="0" smtClean="0">
                <a:solidFill>
                  <a:srgbClr val="C00000"/>
                </a:solidFill>
              </a:rPr>
              <a:t>Every basis in a given crystal is identical to every other in  composition, arrangement, and orientation</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Primitive and non-primitive cell contd.</a:t>
            </a:r>
            <a:endParaRPr lang="en-US" dirty="0"/>
          </a:p>
        </p:txBody>
      </p:sp>
      <p:sp>
        <p:nvSpPr>
          <p:cNvPr id="3" name="Content Placeholder 2"/>
          <p:cNvSpPr>
            <a:spLocks noGrp="1"/>
          </p:cNvSpPr>
          <p:nvPr>
            <p:ph idx="1"/>
          </p:nvPr>
        </p:nvSpPr>
        <p:spPr>
          <a:xfrm>
            <a:off x="457200" y="1600200"/>
            <a:ext cx="5029200" cy="5029200"/>
          </a:xfrm>
        </p:spPr>
        <p:txBody>
          <a:bodyPr>
            <a:normAutofit fontScale="92500" lnSpcReduction="20000"/>
          </a:bodyPr>
          <a:lstStyle/>
          <a:p>
            <a:pPr algn="just"/>
            <a:r>
              <a:rPr lang="en-US" dirty="0" smtClean="0"/>
              <a:t>Any of the fourteen </a:t>
            </a:r>
            <a:r>
              <a:rPr lang="en-US" dirty="0" err="1" smtClean="0"/>
              <a:t>Bravais</a:t>
            </a:r>
            <a:r>
              <a:rPr lang="en-US" dirty="0" smtClean="0"/>
              <a:t> lattices may be referred to a primitive unit cell. </a:t>
            </a:r>
          </a:p>
          <a:p>
            <a:pPr algn="just"/>
            <a:r>
              <a:rPr lang="en-US" dirty="0" smtClean="0"/>
              <a:t>For example, the face-centered cubic lattice shown in Fig. may be referred to the primitive cell indicated by dashed lines. </a:t>
            </a:r>
          </a:p>
          <a:p>
            <a:pPr algn="just"/>
            <a:r>
              <a:rPr lang="en-US" dirty="0" smtClean="0"/>
              <a:t>The latter cell is </a:t>
            </a:r>
            <a:r>
              <a:rPr lang="en-US" dirty="0" err="1" smtClean="0"/>
              <a:t>rhombohedral</a:t>
            </a:r>
            <a:r>
              <a:rPr lang="en-US" dirty="0" smtClean="0"/>
              <a:t>, its axial angle a is 60, and each of its axes is 1/√2 times the length of the axes of the cubic cell. </a:t>
            </a:r>
          </a:p>
        </p:txBody>
      </p:sp>
      <p:pic>
        <p:nvPicPr>
          <p:cNvPr id="19458" name="Picture 2"/>
          <p:cNvPicPr>
            <a:picLocks noChangeAspect="1" noChangeArrowheads="1"/>
          </p:cNvPicPr>
          <p:nvPr/>
        </p:nvPicPr>
        <p:blipFill>
          <a:blip r:embed="rId2" cstate="print"/>
          <a:srcRect/>
          <a:stretch>
            <a:fillRect/>
          </a:stretch>
        </p:blipFill>
        <p:spPr bwMode="auto">
          <a:xfrm>
            <a:off x="5638800" y="2057400"/>
            <a:ext cx="3124200" cy="2915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Primitive and non primitive unit cell</a:t>
            </a:r>
            <a:endParaRPr lang="en-US" dirty="0">
              <a:solidFill>
                <a:srgbClr val="C00000"/>
              </a:solidFill>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pPr algn="just"/>
            <a:r>
              <a:rPr lang="en-US" dirty="0" smtClean="0"/>
              <a:t>Each cubic cell has four lattice points associated with it, each </a:t>
            </a:r>
            <a:r>
              <a:rPr lang="en-US" dirty="0" err="1" smtClean="0"/>
              <a:t>rhombohedral</a:t>
            </a:r>
            <a:r>
              <a:rPr lang="en-US" dirty="0" smtClean="0"/>
              <a:t> cell has one, and the former has, correspondingly, four times the volume of the latter. </a:t>
            </a:r>
          </a:p>
          <a:p>
            <a:pPr algn="just"/>
            <a:endParaRPr lang="en-US" dirty="0" smtClean="0"/>
          </a:p>
          <a:p>
            <a:pPr algn="just"/>
            <a:r>
              <a:rPr lang="en-US" dirty="0" smtClean="0">
                <a:solidFill>
                  <a:srgbClr val="0033CC"/>
                </a:solidFill>
              </a:rPr>
              <a:t>Nevertheless, it is usually more convenient to use the cubic cell rather than the </a:t>
            </a:r>
            <a:r>
              <a:rPr lang="en-US" dirty="0" err="1" smtClean="0">
                <a:solidFill>
                  <a:srgbClr val="0033CC"/>
                </a:solidFill>
              </a:rPr>
              <a:t>rhombo-hedral</a:t>
            </a:r>
            <a:r>
              <a:rPr lang="en-US" dirty="0" smtClean="0">
                <a:solidFill>
                  <a:srgbClr val="0033CC"/>
                </a:solidFill>
              </a:rPr>
              <a:t> one because the former immediately suggests the cubic  symmetry which the lattice actually possesses. </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Primitive and non primitive cell</a:t>
            </a:r>
            <a:endParaRPr lang="en-US" dirty="0"/>
          </a:p>
        </p:txBody>
      </p:sp>
      <p:sp>
        <p:nvSpPr>
          <p:cNvPr id="3" name="Content Placeholder 2"/>
          <p:cNvSpPr>
            <a:spLocks noGrp="1"/>
          </p:cNvSpPr>
          <p:nvPr>
            <p:ph sz="half" idx="1"/>
          </p:nvPr>
        </p:nvSpPr>
        <p:spPr>
          <a:xfrm>
            <a:off x="457200" y="1219200"/>
            <a:ext cx="4953000" cy="4906963"/>
          </a:xfrm>
        </p:spPr>
        <p:txBody>
          <a:bodyPr>
            <a:normAutofit fontScale="92500" lnSpcReduction="20000"/>
          </a:bodyPr>
          <a:lstStyle/>
          <a:p>
            <a:r>
              <a:rPr lang="en-US" dirty="0" smtClean="0"/>
              <a:t>If </a:t>
            </a:r>
            <a:r>
              <a:rPr lang="en-US" dirty="0" err="1" smtClean="0"/>
              <a:t>nonprimitive</a:t>
            </a:r>
            <a:r>
              <a:rPr lang="en-US" dirty="0" smtClean="0"/>
              <a:t> lattice cells are used, the vector from the origin to any point in the lattice will now have components which are </a:t>
            </a:r>
            <a:r>
              <a:rPr lang="en-US" dirty="0" err="1" smtClean="0"/>
              <a:t>nonintegral</a:t>
            </a:r>
            <a:r>
              <a:rPr lang="en-US" dirty="0" smtClean="0"/>
              <a:t> multiples of the unit-cell vectors a, b, c. </a:t>
            </a:r>
          </a:p>
          <a:p>
            <a:r>
              <a:rPr lang="en-US" dirty="0" smtClean="0"/>
              <a:t>The position of any lattice point in a cell may be given in terms of its coordinates] if the vector from the origin of the unit cell to the given point has components </a:t>
            </a:r>
            <a:r>
              <a:rPr lang="en-US" dirty="0" err="1" smtClean="0"/>
              <a:t>xa</a:t>
            </a:r>
            <a:r>
              <a:rPr lang="en-US" dirty="0" smtClean="0"/>
              <a:t>, </a:t>
            </a:r>
            <a:r>
              <a:rPr lang="en-US" dirty="0" err="1" smtClean="0"/>
              <a:t>yb</a:t>
            </a:r>
            <a:r>
              <a:rPr lang="en-US" dirty="0" smtClean="0"/>
              <a:t>, </a:t>
            </a:r>
            <a:r>
              <a:rPr lang="en-US" dirty="0" err="1" smtClean="0"/>
              <a:t>zc</a:t>
            </a:r>
            <a:r>
              <a:rPr lang="en-US" dirty="0" smtClean="0"/>
              <a:t>, where x, y, and z are fractions, then the coordinates of the point are x y z. </a:t>
            </a:r>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6019800" y="1777942"/>
            <a:ext cx="2819400" cy="235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C00000"/>
                </a:solidFill>
              </a:rPr>
              <a:t>Primitive and non primitive cell</a:t>
            </a:r>
            <a:endParaRPr lang="en-US" dirty="0">
              <a:solidFill>
                <a:srgbClr val="C00000"/>
              </a:solidFill>
            </a:endParaRPr>
          </a:p>
        </p:txBody>
      </p:sp>
      <p:sp>
        <p:nvSpPr>
          <p:cNvPr id="3" name="Content Placeholder 2"/>
          <p:cNvSpPr>
            <a:spLocks noGrp="1"/>
          </p:cNvSpPr>
          <p:nvPr>
            <p:ph idx="1"/>
          </p:nvPr>
        </p:nvSpPr>
        <p:spPr>
          <a:xfrm>
            <a:off x="457200" y="1600200"/>
            <a:ext cx="5257800" cy="5257800"/>
          </a:xfrm>
        </p:spPr>
        <p:txBody>
          <a:bodyPr>
            <a:normAutofit lnSpcReduction="10000"/>
          </a:bodyPr>
          <a:lstStyle/>
          <a:p>
            <a:r>
              <a:rPr lang="en-US" dirty="0" smtClean="0"/>
              <a:t>Thus, point A in Fig. taken as the origin, has coordinates 000 while points</a:t>
            </a:r>
          </a:p>
          <a:p>
            <a:r>
              <a:rPr lang="en-US" dirty="0" smtClean="0">
                <a:solidFill>
                  <a:srgbClr val="0033CC"/>
                </a:solidFill>
              </a:rPr>
              <a:t>B, C, and D, when referred to cubic axes, have coordinates</a:t>
            </a:r>
          </a:p>
          <a:p>
            <a:r>
              <a:rPr lang="en-US" dirty="0" smtClean="0">
                <a:solidFill>
                  <a:srgbClr val="0033CC"/>
                </a:solidFill>
              </a:rPr>
              <a:t>  </a:t>
            </a:r>
          </a:p>
          <a:p>
            <a:r>
              <a:rPr lang="en-US" dirty="0" smtClean="0">
                <a:solidFill>
                  <a:srgbClr val="C00000"/>
                </a:solidFill>
              </a:rPr>
              <a:t>Point E has coordinates           and is equivalent to point D), being separated from it by the vector c.</a:t>
            </a:r>
          </a:p>
          <a:p>
            <a:endParaRPr lang="en-US" dirty="0"/>
          </a:p>
        </p:txBody>
      </p:sp>
      <p:pic>
        <p:nvPicPr>
          <p:cNvPr id="20483" name="Picture 3"/>
          <p:cNvPicPr>
            <a:picLocks noChangeAspect="1" noChangeArrowheads="1"/>
          </p:cNvPicPr>
          <p:nvPr/>
        </p:nvPicPr>
        <p:blipFill>
          <a:blip r:embed="rId2" cstate="print"/>
          <a:srcRect/>
          <a:stretch>
            <a:fillRect/>
          </a:stretch>
        </p:blipFill>
        <p:spPr bwMode="auto">
          <a:xfrm>
            <a:off x="3048000" y="3962400"/>
            <a:ext cx="1609725" cy="400050"/>
          </a:xfrm>
          <a:prstGeom prst="rect">
            <a:avLst/>
          </a:prstGeom>
          <a:noFill/>
          <a:ln w="9525">
            <a:noFill/>
            <a:miter lim="800000"/>
            <a:headEnd/>
            <a:tailEnd/>
          </a:ln>
          <a:effectLst/>
        </p:spPr>
      </p:pic>
      <p:pic>
        <p:nvPicPr>
          <p:cNvPr id="20485" name="Picture 5"/>
          <p:cNvPicPr>
            <a:picLocks noChangeAspect="1" noChangeArrowheads="1"/>
          </p:cNvPicPr>
          <p:nvPr/>
        </p:nvPicPr>
        <p:blipFill>
          <a:blip r:embed="rId3" cstate="print"/>
          <a:srcRect/>
          <a:stretch>
            <a:fillRect/>
          </a:stretch>
        </p:blipFill>
        <p:spPr bwMode="auto">
          <a:xfrm>
            <a:off x="990600" y="4495800"/>
            <a:ext cx="2819400" cy="428625"/>
          </a:xfrm>
          <a:prstGeom prst="rect">
            <a:avLst/>
          </a:prstGeom>
          <a:noFill/>
          <a:ln w="9525">
            <a:noFill/>
            <a:miter lim="800000"/>
            <a:headEnd/>
            <a:tailEnd/>
          </a:ln>
          <a:effectLst/>
        </p:spPr>
      </p:pic>
      <p:pic>
        <p:nvPicPr>
          <p:cNvPr id="20487" name="Picture 7"/>
          <p:cNvPicPr>
            <a:picLocks noChangeAspect="1" noChangeArrowheads="1"/>
          </p:cNvPicPr>
          <p:nvPr/>
        </p:nvPicPr>
        <p:blipFill>
          <a:blip r:embed="rId4" cstate="print"/>
          <a:srcRect/>
          <a:stretch>
            <a:fillRect/>
          </a:stretch>
        </p:blipFill>
        <p:spPr bwMode="auto">
          <a:xfrm>
            <a:off x="4876800" y="4953000"/>
            <a:ext cx="628650" cy="428625"/>
          </a:xfrm>
          <a:prstGeom prst="rect">
            <a:avLst/>
          </a:prstGeom>
          <a:noFill/>
          <a:ln w="9525">
            <a:noFill/>
            <a:miter lim="800000"/>
            <a:headEnd/>
            <a:tailEnd/>
          </a:ln>
          <a:effectLst/>
        </p:spPr>
      </p:pic>
      <p:pic>
        <p:nvPicPr>
          <p:cNvPr id="10" name="Picture 2"/>
          <p:cNvPicPr>
            <a:picLocks noChangeAspect="1" noChangeArrowheads="1"/>
          </p:cNvPicPr>
          <p:nvPr/>
        </p:nvPicPr>
        <p:blipFill>
          <a:blip r:embed="rId5" cstate="print"/>
          <a:srcRect/>
          <a:stretch>
            <a:fillRect/>
          </a:stretch>
        </p:blipFill>
        <p:spPr bwMode="auto">
          <a:xfrm>
            <a:off x="6096000" y="1981200"/>
            <a:ext cx="2819400" cy="303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algn="just"/>
            <a:r>
              <a:rPr lang="en-US" sz="4000" dirty="0" smtClean="0"/>
              <a:t>Note that the coordinates of a body-centered point, for example, are always         no  matter whether the unit cell is cubic, tetragonal, or orthorhombic,   and whatever its size. </a:t>
            </a:r>
          </a:p>
          <a:p>
            <a:endParaRPr lang="en-US" dirty="0" smtClean="0"/>
          </a:p>
          <a:p>
            <a:endParaRPr lang="en-US" dirty="0"/>
          </a:p>
        </p:txBody>
      </p:sp>
      <p:pic>
        <p:nvPicPr>
          <p:cNvPr id="1033" name="Picture 9"/>
          <p:cNvPicPr>
            <a:picLocks noChangeAspect="1" noChangeArrowheads="1"/>
          </p:cNvPicPr>
          <p:nvPr/>
        </p:nvPicPr>
        <p:blipFill>
          <a:blip r:embed="rId2" cstate="print"/>
          <a:srcRect/>
          <a:stretch>
            <a:fillRect/>
          </a:stretch>
        </p:blipFill>
        <p:spPr bwMode="auto">
          <a:xfrm>
            <a:off x="2514600" y="3048000"/>
            <a:ext cx="1039264" cy="3938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b="1" dirty="0" smtClean="0">
                <a:solidFill>
                  <a:srgbClr val="0033CC"/>
                </a:solidFill>
              </a:rPr>
              <a:t>Direction in the lattices</a:t>
            </a:r>
            <a:endParaRPr lang="en-US" b="1" dirty="0">
              <a:solidFill>
                <a:srgbClr val="0033CC"/>
              </a:solidFill>
            </a:endParaRPr>
          </a:p>
        </p:txBody>
      </p:sp>
      <p:sp>
        <p:nvSpPr>
          <p:cNvPr id="3" name="Content Placeholder 2"/>
          <p:cNvSpPr>
            <a:spLocks noGrp="1"/>
          </p:cNvSpPr>
          <p:nvPr>
            <p:ph idx="1"/>
          </p:nvPr>
        </p:nvSpPr>
        <p:spPr>
          <a:xfrm>
            <a:off x="457200" y="1371600"/>
            <a:ext cx="8229600" cy="4754563"/>
          </a:xfrm>
        </p:spPr>
        <p:txBody>
          <a:bodyPr>
            <a:normAutofit fontScale="47500" lnSpcReduction="20000"/>
          </a:bodyPr>
          <a:lstStyle/>
          <a:p>
            <a:pPr algn="just"/>
            <a:r>
              <a:rPr lang="en-US" sz="6200" dirty="0" smtClean="0">
                <a:solidFill>
                  <a:srgbClr val="C00000"/>
                </a:solidFill>
              </a:rPr>
              <a:t>The direction of any line in a lattice  may be described by first drawing a line through the origin parallel to the given line and then giving the coordinates of any point on the line through the origin. </a:t>
            </a:r>
          </a:p>
          <a:p>
            <a:pPr algn="just"/>
            <a:r>
              <a:rPr lang="en-US" sz="6200" dirty="0" smtClean="0"/>
              <a:t>Let the line pass through the origin of the unit cell and any point having coordinates (u v w) , where these numbers are not necessarily integral. (This line will also pass through the points 2u 2v 2w, 3u 3v 3w, etc.) </a:t>
            </a:r>
          </a:p>
          <a:p>
            <a:pPr algn="just"/>
            <a:r>
              <a:rPr lang="en-US" sz="6200" dirty="0" smtClean="0">
                <a:solidFill>
                  <a:srgbClr val="C00000"/>
                </a:solidFill>
              </a:rPr>
              <a:t>Then [</a:t>
            </a:r>
            <a:r>
              <a:rPr lang="en-US" sz="6200" i="1" dirty="0" err="1" smtClean="0">
                <a:solidFill>
                  <a:srgbClr val="C00000"/>
                </a:solidFill>
              </a:rPr>
              <a:t>uvw</a:t>
            </a:r>
            <a:r>
              <a:rPr lang="en-US" sz="6200" dirty="0" smtClean="0">
                <a:solidFill>
                  <a:srgbClr val="C00000"/>
                </a:solidFill>
              </a:rPr>
              <a:t>], written in square brackets, are the indices of the direction of the line.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rPr>
              <a:t> Lattice direction contd</a:t>
            </a:r>
            <a:r>
              <a:rPr lang="en-US" dirty="0" smtClean="0"/>
              <a:t>.</a:t>
            </a:r>
            <a:endParaRPr lang="en-US" dirty="0"/>
          </a:p>
        </p:txBody>
      </p:sp>
      <p:sp>
        <p:nvSpPr>
          <p:cNvPr id="3" name="Content Placeholder 2"/>
          <p:cNvSpPr>
            <a:spLocks noGrp="1"/>
          </p:cNvSpPr>
          <p:nvPr>
            <p:ph idx="1"/>
          </p:nvPr>
        </p:nvSpPr>
        <p:spPr>
          <a:xfrm>
            <a:off x="304800" y="1676400"/>
            <a:ext cx="8229600" cy="4525963"/>
          </a:xfrm>
        </p:spPr>
        <p:txBody>
          <a:bodyPr/>
          <a:lstStyle/>
          <a:p>
            <a:r>
              <a:rPr lang="en-US" dirty="0" smtClean="0">
                <a:solidFill>
                  <a:srgbClr val="C00000"/>
                </a:solidFill>
              </a:rPr>
              <a:t>They are also the indices of any line parallel to the given line, since the lattice is infinite and the origin may be taken at any point. </a:t>
            </a:r>
          </a:p>
          <a:p>
            <a:pPr algn="just"/>
            <a:r>
              <a:rPr lang="en-US" dirty="0" smtClean="0">
                <a:solidFill>
                  <a:srgbClr val="0033CC"/>
                </a:solidFill>
              </a:rPr>
              <a:t>Whatever the values of u, v, w, they are always converted to a set of smallest integers by multiplication or division throughout: thus,           ,      [  [112], and [224] all represent the same direction, but [112] is the preferred form. </a:t>
            </a:r>
          </a:p>
        </p:txBody>
      </p:sp>
      <p:pic>
        <p:nvPicPr>
          <p:cNvPr id="4" name="Picture 3"/>
          <p:cNvPicPr>
            <a:picLocks noChangeAspect="1" noChangeArrowheads="1"/>
          </p:cNvPicPr>
          <p:nvPr/>
        </p:nvPicPr>
        <p:blipFill>
          <a:blip r:embed="rId2" cstate="print"/>
          <a:srcRect/>
          <a:stretch>
            <a:fillRect/>
          </a:stretch>
        </p:blipFill>
        <p:spPr bwMode="auto">
          <a:xfrm>
            <a:off x="685800" y="4800600"/>
            <a:ext cx="1023938"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rPr>
              <a:t>Lattice direction contd</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Negative indices are written with a bar over the number, e.g.            . Direction indices are illustrated in Fig. 2-8. </a:t>
            </a:r>
          </a:p>
          <a:p>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4343399" y="2819400"/>
            <a:ext cx="4060657" cy="40386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cstate="print"/>
          <a:srcRect/>
          <a:stretch>
            <a:fillRect/>
          </a:stretch>
        </p:blipFill>
        <p:spPr bwMode="auto">
          <a:xfrm>
            <a:off x="3505200" y="2133600"/>
            <a:ext cx="1046884" cy="590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5257800"/>
          </a:xfrm>
        </p:spPr>
        <p:txBody>
          <a:bodyPr>
            <a:noAutofit/>
          </a:bodyPr>
          <a:lstStyle/>
          <a:p>
            <a:pPr algn="just"/>
            <a:r>
              <a:rPr lang="en-US" sz="4000" dirty="0" smtClean="0"/>
              <a:t>Direction related by symmetry are called  </a:t>
            </a:r>
            <a:r>
              <a:rPr lang="en-US" sz="4000" i="1" dirty="0" smtClean="0">
                <a:solidFill>
                  <a:srgbClr val="C00000"/>
                </a:solidFill>
              </a:rPr>
              <a:t>directions of a form</a:t>
            </a:r>
            <a:r>
              <a:rPr lang="en-US" sz="4000" dirty="0" smtClean="0"/>
              <a:t>, and a set of these are represented by the indices of one of them enclosed in angular brackets.</a:t>
            </a:r>
          </a:p>
          <a:p>
            <a:pPr algn="just"/>
            <a:r>
              <a:rPr lang="en-US" sz="4000" dirty="0" smtClean="0">
                <a:solidFill>
                  <a:srgbClr val="C00000"/>
                </a:solidFill>
              </a:rPr>
              <a:t>For example, the four body diagonals of a cube  </a:t>
            </a:r>
          </a:p>
          <a:p>
            <a:r>
              <a:rPr lang="en-US" sz="4000" dirty="0" smtClean="0">
                <a:solidFill>
                  <a:srgbClr val="C00000"/>
                </a:solidFill>
              </a:rPr>
              <a:t>may be represented by</a:t>
            </a:r>
            <a:endParaRPr lang="en-US" sz="4000" dirty="0">
              <a:solidFill>
                <a:srgbClr val="C00000"/>
              </a:solidFill>
            </a:endParaRPr>
          </a:p>
        </p:txBody>
      </p:sp>
      <p:pic>
        <p:nvPicPr>
          <p:cNvPr id="4099" name="Picture 3"/>
          <p:cNvPicPr>
            <a:picLocks noChangeAspect="1" noChangeArrowheads="1"/>
          </p:cNvPicPr>
          <p:nvPr/>
        </p:nvPicPr>
        <p:blipFill>
          <a:blip r:embed="rId2" cstate="print"/>
          <a:srcRect/>
          <a:stretch>
            <a:fillRect/>
          </a:stretch>
        </p:blipFill>
        <p:spPr bwMode="auto">
          <a:xfrm>
            <a:off x="2971799" y="5486400"/>
            <a:ext cx="4228367" cy="552450"/>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cstate="print"/>
          <a:srcRect/>
          <a:stretch>
            <a:fillRect/>
          </a:stretch>
        </p:blipFill>
        <p:spPr bwMode="auto">
          <a:xfrm>
            <a:off x="5791200" y="6172200"/>
            <a:ext cx="1219200" cy="53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2"/>
          </a:xfrm>
        </p:spPr>
        <p:txBody>
          <a:bodyPr/>
          <a:lstStyle/>
          <a:p>
            <a:r>
              <a:rPr lang="en-US" b="1" dirty="0" smtClean="0">
                <a:solidFill>
                  <a:srgbClr val="0033CC"/>
                </a:solidFill>
              </a:rPr>
              <a:t>Planes in the lattices</a:t>
            </a:r>
            <a:endParaRPr lang="en-US" b="1" dirty="0">
              <a:solidFill>
                <a:srgbClr val="0033CC"/>
              </a:solidFill>
            </a:endParaRPr>
          </a:p>
        </p:txBody>
      </p:sp>
      <p:sp>
        <p:nvSpPr>
          <p:cNvPr id="3" name="Content Placeholder 2"/>
          <p:cNvSpPr>
            <a:spLocks noGrp="1"/>
          </p:cNvSpPr>
          <p:nvPr>
            <p:ph idx="1"/>
          </p:nvPr>
        </p:nvSpPr>
        <p:spPr>
          <a:xfrm>
            <a:off x="457200" y="1371600"/>
            <a:ext cx="8229600" cy="5257800"/>
          </a:xfrm>
        </p:spPr>
        <p:txBody>
          <a:bodyPr>
            <a:normAutofit/>
          </a:bodyPr>
          <a:lstStyle/>
          <a:p>
            <a:pPr algn="just"/>
            <a:r>
              <a:rPr lang="en-US" dirty="0" smtClean="0"/>
              <a:t>The orientation of planes in a lattice represented symbolically, according to a system popularized by the English crystallographer </a:t>
            </a:r>
            <a:r>
              <a:rPr lang="en-US" dirty="0" smtClean="0">
                <a:solidFill>
                  <a:srgbClr val="0033CC"/>
                </a:solidFill>
              </a:rPr>
              <a:t>Miller.</a:t>
            </a:r>
          </a:p>
          <a:p>
            <a:pPr algn="just"/>
            <a:r>
              <a:rPr lang="en-US" dirty="0" smtClean="0"/>
              <a:t> </a:t>
            </a:r>
            <a:r>
              <a:rPr lang="en-US" dirty="0" smtClean="0">
                <a:solidFill>
                  <a:srgbClr val="C00000"/>
                </a:solidFill>
              </a:rPr>
              <a:t>In the general case, the given plane will be tilted with respect to the crystallographic axes. </a:t>
            </a:r>
          </a:p>
          <a:p>
            <a:pPr algn="just"/>
            <a:r>
              <a:rPr lang="en-US" dirty="0" smtClean="0">
                <a:solidFill>
                  <a:srgbClr val="0033CC"/>
                </a:solidFill>
              </a:rPr>
              <a:t>we might describe the orientation of the plane by giving the actual distances, measured from the origin, at which it intercepts the three axes.</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hem.ox.ac.uk/icl/heyes/structure_of_solids/Lecture1/Fish.gif"/>
          <p:cNvPicPr>
            <a:picLocks noChangeAspect="1" noChangeArrowheads="1"/>
          </p:cNvPicPr>
          <p:nvPr/>
        </p:nvPicPr>
        <p:blipFill>
          <a:blip r:embed="rId2" cstate="print"/>
          <a:srcRect/>
          <a:stretch>
            <a:fillRect/>
          </a:stretch>
        </p:blipFill>
        <p:spPr bwMode="auto">
          <a:xfrm>
            <a:off x="838200" y="533400"/>
            <a:ext cx="8001001" cy="641838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0033CC"/>
                </a:solidFill>
              </a:rPr>
              <a:t>Miller indices</a:t>
            </a:r>
            <a:endParaRPr lang="en-US" b="1" dirty="0">
              <a:solidFill>
                <a:srgbClr val="0033CC"/>
              </a:solidFill>
            </a:endParaRPr>
          </a:p>
        </p:txBody>
      </p:sp>
      <p:sp>
        <p:nvSpPr>
          <p:cNvPr id="3" name="Content Placeholder 2"/>
          <p:cNvSpPr>
            <a:spLocks noGrp="1"/>
          </p:cNvSpPr>
          <p:nvPr>
            <p:ph idx="1"/>
          </p:nvPr>
        </p:nvSpPr>
        <p:spPr>
          <a:xfrm>
            <a:off x="457200" y="1295400"/>
            <a:ext cx="8229600" cy="5562600"/>
          </a:xfrm>
        </p:spPr>
        <p:txBody>
          <a:bodyPr>
            <a:normAutofit/>
          </a:bodyPr>
          <a:lstStyle/>
          <a:p>
            <a:pPr algn="just"/>
            <a:r>
              <a:rPr lang="en-US" dirty="0" smtClean="0">
                <a:solidFill>
                  <a:srgbClr val="C00000"/>
                </a:solidFill>
              </a:rPr>
              <a:t>The Miller indices, which are defined as the reciprocals of the fractional intercepts which the plane makes with the crystallographic axes.</a:t>
            </a:r>
          </a:p>
          <a:p>
            <a:pPr algn="just"/>
            <a:r>
              <a:rPr lang="en-US" dirty="0" smtClean="0">
                <a:solidFill>
                  <a:srgbClr val="0033CC"/>
                </a:solidFill>
              </a:rPr>
              <a:t>For example, if the Miller indices of a plane are (</a:t>
            </a:r>
            <a:r>
              <a:rPr lang="en-US" i="1" dirty="0" err="1" smtClean="0">
                <a:solidFill>
                  <a:srgbClr val="0033CC"/>
                </a:solidFill>
              </a:rPr>
              <a:t>hkl</a:t>
            </a:r>
            <a:r>
              <a:rPr lang="en-US" dirty="0" smtClean="0">
                <a:solidFill>
                  <a:srgbClr val="0033CC"/>
                </a:solidFill>
              </a:rPr>
              <a:t>), then the plane makes fractional intercepts of </a:t>
            </a:r>
            <a:r>
              <a:rPr lang="en-US" i="1" dirty="0" smtClean="0">
                <a:solidFill>
                  <a:srgbClr val="0033CC"/>
                </a:solidFill>
              </a:rPr>
              <a:t>1/h, 1/k, 1/l</a:t>
            </a:r>
            <a:r>
              <a:rPr lang="en-US" dirty="0" smtClean="0">
                <a:solidFill>
                  <a:srgbClr val="0033CC"/>
                </a:solidFill>
              </a:rPr>
              <a:t> with the axes</a:t>
            </a:r>
            <a:r>
              <a:rPr lang="en-US" dirty="0" smtClean="0"/>
              <a:t>. </a:t>
            </a:r>
          </a:p>
          <a:p>
            <a:pPr algn="just"/>
            <a:r>
              <a:rPr lang="en-US" dirty="0" smtClean="0">
                <a:solidFill>
                  <a:srgbClr val="C00000"/>
                </a:solidFill>
              </a:rPr>
              <a:t>If the axial lengths are </a:t>
            </a:r>
            <a:r>
              <a:rPr lang="en-US" i="1" dirty="0" smtClean="0">
                <a:solidFill>
                  <a:srgbClr val="C00000"/>
                </a:solidFill>
              </a:rPr>
              <a:t>a, b, c,</a:t>
            </a:r>
            <a:r>
              <a:rPr lang="en-US" dirty="0" smtClean="0">
                <a:solidFill>
                  <a:srgbClr val="C00000"/>
                </a:solidFill>
              </a:rPr>
              <a:t> the plane makes actual intercepts of </a:t>
            </a:r>
            <a:r>
              <a:rPr lang="en-US" i="1" dirty="0" smtClean="0">
                <a:solidFill>
                  <a:srgbClr val="C00000"/>
                </a:solidFill>
              </a:rPr>
              <a:t>a/h, b/k, c/l,</a:t>
            </a:r>
            <a:r>
              <a:rPr lang="en-US" dirty="0" smtClean="0">
                <a:solidFill>
                  <a:srgbClr val="C00000"/>
                </a:solidFill>
              </a:rPr>
              <a:t> as shown in Fig.</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solidFill>
                  <a:srgbClr val="0033CC"/>
                </a:solidFill>
              </a:rPr>
              <a:t>Miller indices of Plane</a:t>
            </a:r>
            <a:endParaRPr lang="en-US" dirty="0">
              <a:solidFill>
                <a:srgbClr val="0033CC"/>
              </a:solidFill>
            </a:endParaRPr>
          </a:p>
        </p:txBody>
      </p:sp>
      <p:sp>
        <p:nvSpPr>
          <p:cNvPr id="5" name="Content Placeholder 4"/>
          <p:cNvSpPr>
            <a:spLocks noGrp="1"/>
          </p:cNvSpPr>
          <p:nvPr>
            <p:ph idx="1"/>
          </p:nvPr>
        </p:nvSpPr>
        <p:spPr>
          <a:xfrm>
            <a:off x="457200" y="1143000"/>
            <a:ext cx="8686800" cy="5715000"/>
          </a:xfrm>
        </p:spPr>
        <p:txBody>
          <a:bodyPr>
            <a:normAutofit/>
          </a:bodyPr>
          <a:lstStyle/>
          <a:p>
            <a:r>
              <a:rPr lang="en-US" sz="2800" dirty="0" smtClean="0">
                <a:solidFill>
                  <a:srgbClr val="C00000"/>
                </a:solidFill>
              </a:rPr>
              <a:t>Miller indices are always cleared of fractions, as shown above</a:t>
            </a:r>
            <a:r>
              <a:rPr lang="en-US" sz="2800" dirty="0" smtClean="0">
                <a:solidFill>
                  <a:srgbClr val="0033CC"/>
                </a:solidFill>
              </a:rPr>
              <a:t>.   </a:t>
            </a:r>
            <a:endParaRPr lang="en-US" sz="2800" dirty="0">
              <a:solidFill>
                <a:srgbClr val="0033CC"/>
              </a:solidFill>
            </a:endParaRPr>
          </a:p>
        </p:txBody>
      </p:sp>
      <p:pic>
        <p:nvPicPr>
          <p:cNvPr id="6" name="Picture 2"/>
          <p:cNvPicPr>
            <a:picLocks noChangeAspect="1" noChangeArrowheads="1"/>
          </p:cNvPicPr>
          <p:nvPr/>
        </p:nvPicPr>
        <p:blipFill>
          <a:blip r:embed="rId3" cstate="print"/>
          <a:srcRect/>
          <a:stretch>
            <a:fillRect/>
          </a:stretch>
        </p:blipFill>
        <p:spPr bwMode="auto">
          <a:xfrm>
            <a:off x="5715000" y="3733800"/>
            <a:ext cx="2829289" cy="2628631"/>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1447800" y="3897736"/>
            <a:ext cx="3733800" cy="2960264"/>
          </a:xfrm>
          <a:prstGeom prst="rect">
            <a:avLst/>
          </a:prstGeom>
          <a:noFill/>
          <a:ln w="9525">
            <a:noFill/>
            <a:miter lim="800000"/>
            <a:headEnd/>
            <a:tailEnd/>
          </a:ln>
          <a:effectLst/>
        </p:spPr>
      </p:pic>
      <p:pic>
        <p:nvPicPr>
          <p:cNvPr id="5124" name="Picture 4"/>
          <p:cNvPicPr>
            <a:picLocks noChangeAspect="1" noChangeArrowheads="1"/>
          </p:cNvPicPr>
          <p:nvPr/>
        </p:nvPicPr>
        <p:blipFill>
          <a:blip r:embed="rId5" cstate="print"/>
          <a:srcRect/>
          <a:stretch>
            <a:fillRect/>
          </a:stretch>
        </p:blipFill>
        <p:spPr bwMode="auto">
          <a:xfrm>
            <a:off x="990600" y="2057400"/>
            <a:ext cx="7329429" cy="19559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solidFill>
                  <a:srgbClr val="0033CC"/>
                </a:solidFill>
              </a:rPr>
              <a:t>Miller Indices contd.</a:t>
            </a:r>
            <a:endParaRPr lang="en-US" b="1" dirty="0">
              <a:solidFill>
                <a:srgbClr val="0033CC"/>
              </a:solidFill>
            </a:endParaRPr>
          </a:p>
        </p:txBody>
      </p:sp>
      <p:sp>
        <p:nvSpPr>
          <p:cNvPr id="3" name="Content Placeholder 2"/>
          <p:cNvSpPr>
            <a:spLocks noGrp="1"/>
          </p:cNvSpPr>
          <p:nvPr>
            <p:ph idx="1"/>
          </p:nvPr>
        </p:nvSpPr>
        <p:spPr/>
        <p:txBody>
          <a:bodyPr/>
          <a:lstStyle/>
          <a:p>
            <a:pPr algn="just"/>
            <a:r>
              <a:rPr lang="en-US" sz="3600" dirty="0" smtClean="0"/>
              <a:t>If a plane cuts a negative axis, the  corresponding index is negative and is written with a bar over it. </a:t>
            </a:r>
          </a:p>
          <a:p>
            <a:pPr algn="just"/>
            <a:r>
              <a:rPr lang="en-US" sz="3600" dirty="0" smtClean="0">
                <a:solidFill>
                  <a:srgbClr val="0033CC"/>
                </a:solidFill>
              </a:rPr>
              <a:t>Planes whose indices are the negatives of one another are parallel and lie on opposite sides of the origin</a:t>
            </a:r>
            <a:r>
              <a:rPr lang="en-US" dirty="0" smtClean="0">
                <a:solidFill>
                  <a:srgbClr val="0033CC"/>
                </a:solidFill>
              </a:rPr>
              <a:t>,  such that</a:t>
            </a:r>
          </a:p>
          <a:p>
            <a:pPr algn="just"/>
            <a:endParaRPr lang="en-US" dirty="0">
              <a:solidFill>
                <a:srgbClr val="0033CC"/>
              </a:solidFill>
            </a:endParaRPr>
          </a:p>
        </p:txBody>
      </p:sp>
      <p:pic>
        <p:nvPicPr>
          <p:cNvPr id="6147" name="Picture 3"/>
          <p:cNvPicPr>
            <a:picLocks noChangeAspect="1" noChangeArrowheads="1"/>
          </p:cNvPicPr>
          <p:nvPr/>
        </p:nvPicPr>
        <p:blipFill>
          <a:blip r:embed="rId2" cstate="print"/>
          <a:srcRect/>
          <a:stretch>
            <a:fillRect/>
          </a:stretch>
        </p:blipFill>
        <p:spPr bwMode="auto">
          <a:xfrm>
            <a:off x="762000" y="5334000"/>
            <a:ext cx="1758315" cy="4953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3" cstate="print"/>
          <a:srcRect/>
          <a:stretch>
            <a:fillRect/>
          </a:stretch>
        </p:blipFill>
        <p:spPr bwMode="auto">
          <a:xfrm>
            <a:off x="2667000" y="5410200"/>
            <a:ext cx="762000" cy="4136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solidFill>
                  <a:srgbClr val="0033CC"/>
                </a:solidFill>
              </a:rPr>
              <a:t>Miller Indices</a:t>
            </a:r>
            <a:endParaRPr lang="en-US" b="1" dirty="0">
              <a:solidFill>
                <a:srgbClr val="0033CC"/>
              </a:solidFill>
            </a:endParaRPr>
          </a:p>
        </p:txBody>
      </p:sp>
      <p:sp>
        <p:nvSpPr>
          <p:cNvPr id="3" name="Content Placeholder 2"/>
          <p:cNvSpPr>
            <a:spLocks noGrp="1"/>
          </p:cNvSpPr>
          <p:nvPr>
            <p:ph idx="1"/>
          </p:nvPr>
        </p:nvSpPr>
        <p:spPr>
          <a:xfrm>
            <a:off x="457200" y="1295400"/>
            <a:ext cx="8229600" cy="5562600"/>
          </a:xfrm>
        </p:spPr>
        <p:txBody>
          <a:bodyPr>
            <a:normAutofit fontScale="92500"/>
          </a:bodyPr>
          <a:lstStyle/>
          <a:p>
            <a:pPr algn="just"/>
            <a:r>
              <a:rPr lang="en-US" dirty="0" smtClean="0">
                <a:solidFill>
                  <a:srgbClr val="C00000"/>
                </a:solidFill>
              </a:rPr>
              <a:t>The same plane may belong to two different sets.</a:t>
            </a:r>
          </a:p>
          <a:p>
            <a:pPr algn="just"/>
            <a:r>
              <a:rPr lang="en-US" dirty="0" smtClean="0">
                <a:solidFill>
                  <a:srgbClr val="0033CC"/>
                </a:solidFill>
              </a:rPr>
              <a:t>The Miller indices of one set being multiples of those of the other; thus the same plane belongs to the (210) set and the (420) set, and, in fact, the planes of the (210) set form every second plane in the (420) set. </a:t>
            </a:r>
          </a:p>
          <a:p>
            <a:pPr algn="just"/>
            <a:r>
              <a:rPr lang="en-US" dirty="0" smtClean="0">
                <a:solidFill>
                  <a:srgbClr val="C00000"/>
                </a:solidFill>
              </a:rPr>
              <a:t>In the cubic system, it is convenient to remember that a direction </a:t>
            </a:r>
            <a:r>
              <a:rPr lang="en-US" i="1" dirty="0" smtClean="0">
                <a:solidFill>
                  <a:srgbClr val="C00000"/>
                </a:solidFill>
              </a:rPr>
              <a:t>[</a:t>
            </a:r>
            <a:r>
              <a:rPr lang="en-US" i="1" dirty="0" err="1" smtClean="0">
                <a:solidFill>
                  <a:srgbClr val="C00000"/>
                </a:solidFill>
              </a:rPr>
              <a:t>hkl</a:t>
            </a:r>
            <a:r>
              <a:rPr lang="en-US" i="1" dirty="0" smtClean="0">
                <a:solidFill>
                  <a:srgbClr val="C00000"/>
                </a:solidFill>
              </a:rPr>
              <a:t>] </a:t>
            </a:r>
            <a:r>
              <a:rPr lang="en-US" dirty="0" smtClean="0">
                <a:solidFill>
                  <a:srgbClr val="C00000"/>
                </a:solidFill>
              </a:rPr>
              <a:t>is always perpendicular to a plane </a:t>
            </a:r>
            <a:r>
              <a:rPr lang="en-US" i="1" dirty="0" smtClean="0">
                <a:solidFill>
                  <a:srgbClr val="C00000"/>
                </a:solidFill>
              </a:rPr>
              <a:t>(</a:t>
            </a:r>
            <a:r>
              <a:rPr lang="en-US" i="1" dirty="0" err="1" smtClean="0">
                <a:solidFill>
                  <a:srgbClr val="C00000"/>
                </a:solidFill>
              </a:rPr>
              <a:t>hkl</a:t>
            </a:r>
            <a:r>
              <a:rPr lang="en-US" i="1" dirty="0" smtClean="0">
                <a:solidFill>
                  <a:srgbClr val="C00000"/>
                </a:solidFill>
              </a:rPr>
              <a:t>) </a:t>
            </a:r>
            <a:r>
              <a:rPr lang="en-US" dirty="0" smtClean="0">
                <a:solidFill>
                  <a:srgbClr val="C00000"/>
                </a:solidFill>
              </a:rPr>
              <a:t>of the same indices. </a:t>
            </a:r>
          </a:p>
          <a:p>
            <a:pPr algn="just"/>
            <a:r>
              <a:rPr lang="en-US" dirty="0" smtClean="0">
                <a:solidFill>
                  <a:srgbClr val="0033CC"/>
                </a:solidFill>
              </a:rPr>
              <a:t>But this is not generally true in other systems. </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solidFill>
                  <a:srgbClr val="0033CC"/>
                </a:solidFill>
              </a:rPr>
              <a:t>Miller Indices contd.</a:t>
            </a:r>
            <a:endParaRPr lang="en-US" dirty="0"/>
          </a:p>
        </p:txBody>
      </p:sp>
      <p:pic>
        <p:nvPicPr>
          <p:cNvPr id="7171" name="Picture 3"/>
          <p:cNvPicPr>
            <a:picLocks noGrp="1" noChangeAspect="1" noChangeArrowheads="1"/>
          </p:cNvPicPr>
          <p:nvPr>
            <p:ph idx="1"/>
          </p:nvPr>
        </p:nvPicPr>
        <p:blipFill>
          <a:blip r:embed="rId2" cstate="print"/>
          <a:srcRect/>
          <a:stretch>
            <a:fillRect/>
          </a:stretch>
        </p:blipFill>
        <p:spPr bwMode="auto">
          <a:xfrm>
            <a:off x="609600" y="1981200"/>
            <a:ext cx="7696200" cy="48768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cstate="print"/>
          <a:srcRect/>
          <a:stretch>
            <a:fillRect/>
          </a:stretch>
        </p:blipFill>
        <p:spPr bwMode="auto">
          <a:xfrm>
            <a:off x="685800" y="1219200"/>
            <a:ext cx="7570643" cy="514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Indices of Planes: Cubic Crystal</a:t>
            </a:r>
          </a:p>
        </p:txBody>
      </p:sp>
      <p:sp>
        <p:nvSpPr>
          <p:cNvPr id="47107" name="Rectangle 3"/>
          <p:cNvSpPr>
            <a:spLocks noGrp="1" noChangeArrowheads="1"/>
          </p:cNvSpPr>
          <p:nvPr>
            <p:ph type="body" idx="1"/>
          </p:nvPr>
        </p:nvSpPr>
        <p:spPr/>
        <p:txBody>
          <a:bodyPr/>
          <a:lstStyle/>
          <a:p>
            <a:pPr eaLnBrk="1" hangingPunct="1"/>
            <a:endParaRPr lang="en-US" smtClean="0"/>
          </a:p>
        </p:txBody>
      </p:sp>
      <p:pic>
        <p:nvPicPr>
          <p:cNvPr id="47108" name="Picture 4" descr="msoCA5EB"/>
          <p:cNvPicPr>
            <a:picLocks noChangeAspect="1" noChangeArrowheads="1"/>
          </p:cNvPicPr>
          <p:nvPr/>
        </p:nvPicPr>
        <p:blipFill>
          <a:blip r:embed="rId2" cstate="print"/>
          <a:srcRect/>
          <a:stretch>
            <a:fillRect/>
          </a:stretch>
        </p:blipFill>
        <p:spPr bwMode="auto">
          <a:xfrm>
            <a:off x="1436688" y="1600200"/>
            <a:ext cx="6269037" cy="4419600"/>
          </a:xfrm>
          <a:prstGeom prst="rect">
            <a:avLst/>
          </a:prstGeom>
          <a:noFill/>
          <a:ln w="9525">
            <a:noFill/>
            <a:miter lim="800000"/>
            <a:headEnd/>
            <a:tailEnd/>
          </a:ln>
        </p:spPr>
      </p:pic>
    </p:spTree>
    <p:extLst>
      <p:ext uri="{BB962C8B-B14F-4D97-AF65-F5344CB8AC3E}">
        <p14:creationId xmlns:p14="http://schemas.microsoft.com/office/powerpoint/2010/main" val="20067812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001 Plane </a:t>
            </a:r>
          </a:p>
        </p:txBody>
      </p:sp>
      <p:sp>
        <p:nvSpPr>
          <p:cNvPr id="48131" name="Rectangle 3"/>
          <p:cNvSpPr>
            <a:spLocks noGrp="1" noChangeArrowheads="1"/>
          </p:cNvSpPr>
          <p:nvPr>
            <p:ph type="body" idx="1"/>
          </p:nvPr>
        </p:nvSpPr>
        <p:spPr/>
        <p:txBody>
          <a:bodyPr/>
          <a:lstStyle/>
          <a:p>
            <a:pPr eaLnBrk="1" hangingPunct="1"/>
            <a:endParaRPr lang="en-US" smtClean="0"/>
          </a:p>
        </p:txBody>
      </p:sp>
      <p:pic>
        <p:nvPicPr>
          <p:cNvPr id="48132" name="Picture 4" descr="mso150E5"/>
          <p:cNvPicPr>
            <a:picLocks noChangeAspect="1" noChangeArrowheads="1"/>
          </p:cNvPicPr>
          <p:nvPr/>
        </p:nvPicPr>
        <p:blipFill>
          <a:blip r:embed="rId2" cstate="print"/>
          <a:srcRect/>
          <a:stretch>
            <a:fillRect/>
          </a:stretch>
        </p:blipFill>
        <p:spPr bwMode="auto">
          <a:xfrm>
            <a:off x="2362200" y="1752600"/>
            <a:ext cx="4306888" cy="3919538"/>
          </a:xfrm>
          <a:prstGeom prst="rect">
            <a:avLst/>
          </a:prstGeom>
          <a:noFill/>
          <a:ln w="9525">
            <a:noFill/>
            <a:miter lim="800000"/>
            <a:headEnd/>
            <a:tailEnd/>
          </a:ln>
        </p:spPr>
      </p:pic>
    </p:spTree>
    <p:extLst>
      <p:ext uri="{BB962C8B-B14F-4D97-AF65-F5344CB8AC3E}">
        <p14:creationId xmlns:p14="http://schemas.microsoft.com/office/powerpoint/2010/main" val="4717159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110 Planes</a:t>
            </a:r>
          </a:p>
        </p:txBody>
      </p:sp>
      <p:sp>
        <p:nvSpPr>
          <p:cNvPr id="49155" name="Rectangle 3"/>
          <p:cNvSpPr>
            <a:spLocks noGrp="1" noChangeArrowheads="1"/>
          </p:cNvSpPr>
          <p:nvPr>
            <p:ph type="body" idx="1"/>
          </p:nvPr>
        </p:nvSpPr>
        <p:spPr/>
        <p:txBody>
          <a:bodyPr/>
          <a:lstStyle/>
          <a:p>
            <a:pPr eaLnBrk="1" hangingPunct="1"/>
            <a:endParaRPr lang="en-US" smtClean="0"/>
          </a:p>
        </p:txBody>
      </p:sp>
      <p:pic>
        <p:nvPicPr>
          <p:cNvPr id="49156" name="Picture 4" descr="msoBC271"/>
          <p:cNvPicPr>
            <a:picLocks noChangeAspect="1" noChangeArrowheads="1"/>
          </p:cNvPicPr>
          <p:nvPr/>
        </p:nvPicPr>
        <p:blipFill>
          <a:blip r:embed="rId2" cstate="print"/>
          <a:srcRect/>
          <a:stretch>
            <a:fillRect/>
          </a:stretch>
        </p:blipFill>
        <p:spPr bwMode="auto">
          <a:xfrm>
            <a:off x="2362200" y="1447800"/>
            <a:ext cx="4724400" cy="4683125"/>
          </a:xfrm>
          <a:prstGeom prst="rect">
            <a:avLst/>
          </a:prstGeom>
          <a:noFill/>
          <a:ln w="9525">
            <a:noFill/>
            <a:miter lim="800000"/>
            <a:headEnd/>
            <a:tailEnd/>
          </a:ln>
        </p:spPr>
      </p:pic>
    </p:spTree>
    <p:extLst>
      <p:ext uri="{BB962C8B-B14F-4D97-AF65-F5344CB8AC3E}">
        <p14:creationId xmlns:p14="http://schemas.microsoft.com/office/powerpoint/2010/main" val="16278357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111 Planes</a:t>
            </a:r>
          </a:p>
        </p:txBody>
      </p:sp>
      <p:sp>
        <p:nvSpPr>
          <p:cNvPr id="50179" name="Rectangle 3"/>
          <p:cNvSpPr>
            <a:spLocks noGrp="1" noChangeArrowheads="1"/>
          </p:cNvSpPr>
          <p:nvPr>
            <p:ph type="body" idx="1"/>
          </p:nvPr>
        </p:nvSpPr>
        <p:spPr/>
        <p:txBody>
          <a:bodyPr/>
          <a:lstStyle/>
          <a:p>
            <a:pPr eaLnBrk="1" hangingPunct="1"/>
            <a:endParaRPr lang="en-US" smtClean="0"/>
          </a:p>
        </p:txBody>
      </p:sp>
      <p:pic>
        <p:nvPicPr>
          <p:cNvPr id="50180" name="Picture 4" descr="mso73D03"/>
          <p:cNvPicPr>
            <a:picLocks noChangeAspect="1" noChangeArrowheads="1"/>
          </p:cNvPicPr>
          <p:nvPr/>
        </p:nvPicPr>
        <p:blipFill>
          <a:blip r:embed="rId2" cstate="print"/>
          <a:srcRect/>
          <a:stretch>
            <a:fillRect/>
          </a:stretch>
        </p:blipFill>
        <p:spPr bwMode="auto">
          <a:xfrm>
            <a:off x="0" y="1573213"/>
            <a:ext cx="8229600" cy="4592637"/>
          </a:xfrm>
          <a:prstGeom prst="rect">
            <a:avLst/>
          </a:prstGeom>
          <a:noFill/>
          <a:ln w="9525">
            <a:noFill/>
            <a:miter lim="800000"/>
            <a:headEnd/>
            <a:tailEnd/>
          </a:ln>
        </p:spPr>
      </p:pic>
    </p:spTree>
    <p:extLst>
      <p:ext uri="{BB962C8B-B14F-4D97-AF65-F5344CB8AC3E}">
        <p14:creationId xmlns:p14="http://schemas.microsoft.com/office/powerpoint/2010/main" val="33698548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solidFill>
                  <a:srgbClr val="0033CC"/>
                </a:solidFill>
              </a:rPr>
              <a:t>Planes of a form</a:t>
            </a:r>
            <a:endParaRPr lang="en-US" dirty="0">
              <a:solidFill>
                <a:srgbClr val="0033CC"/>
              </a:solidFill>
            </a:endParaRPr>
          </a:p>
        </p:txBody>
      </p:sp>
      <p:sp>
        <p:nvSpPr>
          <p:cNvPr id="3" name="Content Placeholder 2"/>
          <p:cNvSpPr>
            <a:spLocks noGrp="1"/>
          </p:cNvSpPr>
          <p:nvPr>
            <p:ph idx="1"/>
          </p:nvPr>
        </p:nvSpPr>
        <p:spPr>
          <a:xfrm>
            <a:off x="457200" y="1219200"/>
            <a:ext cx="8229600" cy="5638800"/>
          </a:xfrm>
        </p:spPr>
        <p:txBody>
          <a:bodyPr>
            <a:normAutofit/>
          </a:bodyPr>
          <a:lstStyle/>
          <a:p>
            <a:r>
              <a:rPr lang="en-US" dirty="0" smtClean="0"/>
              <a:t>In any crystal system there are sets of equivalent lattice planes related by symmetry. These are called </a:t>
            </a:r>
            <a:r>
              <a:rPr lang="en-US" i="1" dirty="0" smtClean="0">
                <a:solidFill>
                  <a:srgbClr val="0033CC"/>
                </a:solidFill>
              </a:rPr>
              <a:t>planes of a form</a:t>
            </a:r>
            <a:r>
              <a:rPr lang="en-US" dirty="0" smtClean="0"/>
              <a:t>, and the indices of any one plane, enclosed in braces </a:t>
            </a:r>
            <a:r>
              <a:rPr lang="en-US" sz="2800" dirty="0" smtClean="0"/>
              <a:t>{}</a:t>
            </a:r>
            <a:r>
              <a:rPr lang="en-US" dirty="0" smtClean="0"/>
              <a:t>, stand for the whole set. </a:t>
            </a:r>
          </a:p>
          <a:p>
            <a:r>
              <a:rPr lang="en-US" dirty="0" smtClean="0"/>
              <a:t>In general, </a:t>
            </a:r>
            <a:r>
              <a:rPr lang="en-US" i="1" dirty="0" smtClean="0">
                <a:solidFill>
                  <a:srgbClr val="0033CC"/>
                </a:solidFill>
              </a:rPr>
              <a:t>planes of a form </a:t>
            </a:r>
            <a:r>
              <a:rPr lang="en-US" dirty="0" smtClean="0"/>
              <a:t>have the same spacing but different Miller indices.</a:t>
            </a:r>
          </a:p>
          <a:p>
            <a:r>
              <a:rPr lang="en-US" dirty="0" smtClean="0">
                <a:solidFill>
                  <a:srgbClr val="0033CC"/>
                </a:solidFill>
              </a:rPr>
              <a:t>For example, the faces of a cube,</a:t>
            </a:r>
          </a:p>
          <a:p>
            <a:endParaRPr lang="en-US" dirty="0" smtClean="0"/>
          </a:p>
          <a:p>
            <a:r>
              <a:rPr lang="en-US" dirty="0" smtClean="0">
                <a:solidFill>
                  <a:srgbClr val="0033CC"/>
                </a:solidFill>
              </a:rPr>
              <a:t>Are planes of the form  </a:t>
            </a:r>
            <a:endParaRPr lang="en-US" dirty="0">
              <a:solidFill>
                <a:srgbClr val="0033CC"/>
              </a:solidFill>
            </a:endParaRPr>
          </a:p>
        </p:txBody>
      </p:sp>
      <p:pic>
        <p:nvPicPr>
          <p:cNvPr id="11266" name="Picture 2"/>
          <p:cNvPicPr>
            <a:picLocks noChangeAspect="1" noChangeArrowheads="1"/>
          </p:cNvPicPr>
          <p:nvPr/>
        </p:nvPicPr>
        <p:blipFill>
          <a:blip r:embed="rId2" cstate="print"/>
          <a:srcRect/>
          <a:stretch>
            <a:fillRect/>
          </a:stretch>
        </p:blipFill>
        <p:spPr bwMode="auto">
          <a:xfrm>
            <a:off x="838200" y="5486400"/>
            <a:ext cx="5875193" cy="5334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srcRect/>
          <a:stretch>
            <a:fillRect/>
          </a:stretch>
        </p:blipFill>
        <p:spPr bwMode="auto">
          <a:xfrm>
            <a:off x="4953000" y="5943600"/>
            <a:ext cx="841075" cy="55721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
            <a:ext cx="8839200" cy="990599"/>
          </a:xfrm>
        </p:spPr>
        <p:txBody>
          <a:bodyPr/>
          <a:lstStyle/>
          <a:p>
            <a:r>
              <a:rPr lang="en-US" dirty="0" smtClean="0">
                <a:solidFill>
                  <a:srgbClr val="0033CC"/>
                </a:solidFill>
              </a:rPr>
              <a:t>Lattice point and Basis</a:t>
            </a:r>
            <a:endParaRPr lang="en-US" dirty="0">
              <a:solidFill>
                <a:srgbClr val="0033CC"/>
              </a:solidFill>
            </a:endParaRPr>
          </a:p>
        </p:txBody>
      </p:sp>
      <p:sp>
        <p:nvSpPr>
          <p:cNvPr id="3" name="Subtitle 2"/>
          <p:cNvSpPr>
            <a:spLocks noGrp="1"/>
          </p:cNvSpPr>
          <p:nvPr>
            <p:ph type="subTitle" idx="1"/>
          </p:nvPr>
        </p:nvSpPr>
        <p:spPr>
          <a:xfrm>
            <a:off x="228600" y="1752600"/>
            <a:ext cx="8610600" cy="4495800"/>
          </a:xfrm>
        </p:spPr>
        <p:txBody>
          <a:bodyPr>
            <a:normAutofit/>
          </a:bodyPr>
          <a:lstStyle/>
          <a:p>
            <a:pPr marL="514350" indent="-514350" algn="just">
              <a:buFont typeface="Wingdings" pitchFamily="2" charset="2"/>
              <a:buChar char="Ø"/>
            </a:pPr>
            <a:r>
              <a:rPr lang="en-US" sz="4000" dirty="0" smtClean="0">
                <a:solidFill>
                  <a:srgbClr val="C00000"/>
                </a:solidFill>
              </a:rPr>
              <a:t>Don't </a:t>
            </a:r>
            <a:r>
              <a:rPr lang="en-US" sz="4000" dirty="0">
                <a:solidFill>
                  <a:srgbClr val="C00000"/>
                </a:solidFill>
              </a:rPr>
              <a:t>mix up atoms with lattice points </a:t>
            </a:r>
            <a:endParaRPr lang="en-US" sz="4000" dirty="0" smtClean="0">
              <a:solidFill>
                <a:srgbClr val="C00000"/>
              </a:solidFill>
            </a:endParaRPr>
          </a:p>
          <a:p>
            <a:pPr marL="514350" indent="-514350" algn="just">
              <a:buFont typeface="Wingdings" pitchFamily="2" charset="2"/>
              <a:buChar char="Ø"/>
            </a:pPr>
            <a:r>
              <a:rPr lang="en-US" sz="4000" dirty="0" smtClean="0">
                <a:solidFill>
                  <a:srgbClr val="0033CC"/>
                </a:solidFill>
              </a:rPr>
              <a:t>Lattice </a:t>
            </a:r>
            <a:r>
              <a:rPr lang="en-US" sz="4000" dirty="0">
                <a:solidFill>
                  <a:srgbClr val="0033CC"/>
                </a:solidFill>
              </a:rPr>
              <a:t>points are infinitesimal points in space </a:t>
            </a:r>
            <a:endParaRPr lang="en-US" sz="4000" dirty="0" smtClean="0">
              <a:solidFill>
                <a:srgbClr val="0033CC"/>
              </a:solidFill>
            </a:endParaRPr>
          </a:p>
          <a:p>
            <a:pPr marL="514350" indent="-514350" algn="just">
              <a:buFont typeface="Wingdings" pitchFamily="2" charset="2"/>
              <a:buChar char="Ø"/>
            </a:pPr>
            <a:r>
              <a:rPr lang="en-US" sz="4000" dirty="0" smtClean="0">
                <a:solidFill>
                  <a:srgbClr val="C00000"/>
                </a:solidFill>
              </a:rPr>
              <a:t>Atoms </a:t>
            </a:r>
            <a:r>
              <a:rPr lang="en-US" sz="4000" dirty="0">
                <a:solidFill>
                  <a:srgbClr val="C00000"/>
                </a:solidFill>
              </a:rPr>
              <a:t>are physical </a:t>
            </a:r>
            <a:r>
              <a:rPr lang="en-US" sz="4000" dirty="0" smtClean="0">
                <a:solidFill>
                  <a:srgbClr val="C00000"/>
                </a:solidFill>
              </a:rPr>
              <a:t>objects</a:t>
            </a:r>
          </a:p>
          <a:p>
            <a:pPr marL="514350" indent="-514350" algn="just">
              <a:buFont typeface="Wingdings" pitchFamily="2" charset="2"/>
              <a:buChar char="Ø"/>
            </a:pPr>
            <a:r>
              <a:rPr lang="en-US" sz="4000" dirty="0" smtClean="0">
                <a:solidFill>
                  <a:srgbClr val="0033CC"/>
                </a:solidFill>
              </a:rPr>
              <a:t>Lattice </a:t>
            </a:r>
            <a:r>
              <a:rPr lang="en-US" sz="4000" dirty="0">
                <a:solidFill>
                  <a:srgbClr val="0033CC"/>
                </a:solidFill>
              </a:rPr>
              <a:t>Points do not necessarily lie at the centre of </a:t>
            </a:r>
            <a:r>
              <a:rPr lang="en-US" sz="4000" dirty="0" smtClean="0">
                <a:solidFill>
                  <a:srgbClr val="0033CC"/>
                </a:solidFill>
              </a:rPr>
              <a:t>atoms</a:t>
            </a:r>
            <a:endParaRPr lang="en-US" sz="4000" dirty="0">
              <a:solidFill>
                <a:srgbClr val="0033CC"/>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 of the form in Tetragonal</a:t>
            </a:r>
            <a:endParaRPr lang="en-US" dirty="0"/>
          </a:p>
        </p:txBody>
      </p:sp>
      <p:sp>
        <p:nvSpPr>
          <p:cNvPr id="3" name="Content Placeholder 2"/>
          <p:cNvSpPr>
            <a:spLocks noGrp="1"/>
          </p:cNvSpPr>
          <p:nvPr>
            <p:ph idx="1"/>
          </p:nvPr>
        </p:nvSpPr>
        <p:spPr/>
        <p:txBody>
          <a:bodyPr/>
          <a:lstStyle/>
          <a:p>
            <a:r>
              <a:rPr lang="en-US" dirty="0" smtClean="0"/>
              <a:t>In the tetragonal system, however, only the planes (100), (010), (TOO), and (OTO) belong to the form {100}; </a:t>
            </a:r>
          </a:p>
          <a:p>
            <a:r>
              <a:rPr lang="en-US" dirty="0" smtClean="0"/>
              <a:t>The other two planes, (001) and (OOT), belong to the different form {001} ; the first four planes mentioned are related by a 4-fold axis and the last two by a 2-fold axis.*</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solidFill>
                  <a:srgbClr val="0033CC"/>
                </a:solidFill>
              </a:rPr>
              <a:t>Planes of a zone</a:t>
            </a:r>
            <a:endParaRPr lang="en-US" dirty="0">
              <a:solidFill>
                <a:srgbClr val="0033CC"/>
              </a:solidFill>
            </a:endParaRPr>
          </a:p>
        </p:txBody>
      </p:sp>
      <p:sp>
        <p:nvSpPr>
          <p:cNvPr id="3" name="Content Placeholder 2"/>
          <p:cNvSpPr>
            <a:spLocks noGrp="1"/>
          </p:cNvSpPr>
          <p:nvPr>
            <p:ph sz="half" idx="1"/>
          </p:nvPr>
        </p:nvSpPr>
        <p:spPr>
          <a:xfrm>
            <a:off x="457200" y="838200"/>
            <a:ext cx="5562600" cy="6019800"/>
          </a:xfrm>
        </p:spPr>
        <p:txBody>
          <a:bodyPr>
            <a:normAutofit fontScale="92500"/>
          </a:bodyPr>
          <a:lstStyle/>
          <a:p>
            <a:r>
              <a:rPr lang="en-US" i="1" dirty="0" smtClean="0">
                <a:solidFill>
                  <a:srgbClr val="0033CC"/>
                </a:solidFill>
              </a:rPr>
              <a:t>Planes of a zone </a:t>
            </a:r>
            <a:r>
              <a:rPr lang="en-US" dirty="0" smtClean="0"/>
              <a:t>are planes which are all parallel to one line, called the </a:t>
            </a:r>
            <a:r>
              <a:rPr lang="en-US" i="1" dirty="0" smtClean="0">
                <a:solidFill>
                  <a:srgbClr val="0033CC"/>
                </a:solidFill>
              </a:rPr>
              <a:t>zone axis</a:t>
            </a:r>
            <a:r>
              <a:rPr lang="en-US" dirty="0" smtClean="0"/>
              <a:t>, and the </a:t>
            </a:r>
            <a:r>
              <a:rPr lang="en-US" dirty="0" smtClean="0">
                <a:solidFill>
                  <a:srgbClr val="0033CC"/>
                </a:solidFill>
              </a:rPr>
              <a:t>zone</a:t>
            </a:r>
            <a:r>
              <a:rPr lang="en-US" dirty="0" smtClean="0"/>
              <a:t>, i.e., the set of planes, is specified by giving the indices of the zone axis. </a:t>
            </a:r>
          </a:p>
          <a:p>
            <a:r>
              <a:rPr lang="en-US" dirty="0" smtClean="0"/>
              <a:t>Such planes may have quite different indices and </a:t>
            </a:r>
            <a:r>
              <a:rPr lang="en-US" dirty="0" err="1" smtClean="0"/>
              <a:t>spacings</a:t>
            </a:r>
            <a:r>
              <a:rPr lang="en-US" dirty="0" smtClean="0"/>
              <a:t>, the only  requirement being their parallelism to a line. Figure 2-12 shows some examples.</a:t>
            </a:r>
          </a:p>
          <a:p>
            <a:r>
              <a:rPr lang="en-US" dirty="0" smtClean="0"/>
              <a:t>If the axis of a zone has indices [</a:t>
            </a:r>
            <a:r>
              <a:rPr lang="en-US" dirty="0" err="1" smtClean="0"/>
              <a:t>uvw</a:t>
            </a:r>
            <a:r>
              <a:rPr lang="en-US" dirty="0" smtClean="0"/>
              <a:t>], then any plane belongs to that zone whose indices (</a:t>
            </a:r>
            <a:r>
              <a:rPr lang="en-US" dirty="0" err="1" smtClean="0"/>
              <a:t>hkl</a:t>
            </a:r>
            <a:r>
              <a:rPr lang="en-US" dirty="0" smtClean="0"/>
              <a:t>) satisfy the relation </a:t>
            </a:r>
            <a:r>
              <a:rPr lang="en-US" dirty="0" err="1" smtClean="0"/>
              <a:t>hu</a:t>
            </a:r>
            <a:r>
              <a:rPr lang="en-US" dirty="0" smtClean="0"/>
              <a:t> + </a:t>
            </a:r>
            <a:r>
              <a:rPr lang="en-US" dirty="0" err="1" smtClean="0"/>
              <a:t>kv</a:t>
            </a:r>
            <a:r>
              <a:rPr lang="en-US" dirty="0" smtClean="0"/>
              <a:t> + </a:t>
            </a:r>
            <a:r>
              <a:rPr lang="en-US" dirty="0" err="1" smtClean="0"/>
              <a:t>Iw</a:t>
            </a:r>
            <a:r>
              <a:rPr lang="en-US" dirty="0" smtClean="0"/>
              <a:t> = 0.</a:t>
            </a:r>
          </a:p>
          <a:p>
            <a:endParaRPr lang="en-US" dirty="0"/>
          </a:p>
        </p:txBody>
      </p:sp>
      <p:pic>
        <p:nvPicPr>
          <p:cNvPr id="12290" name="Picture 2"/>
          <p:cNvPicPr>
            <a:picLocks noGrp="1" noChangeAspect="1" noChangeArrowheads="1"/>
          </p:cNvPicPr>
          <p:nvPr>
            <p:ph sz="half" idx="2"/>
          </p:nvPr>
        </p:nvPicPr>
        <p:blipFill>
          <a:blip r:embed="rId2" cstate="print"/>
          <a:srcRect/>
          <a:stretch>
            <a:fillRect/>
          </a:stretch>
        </p:blipFill>
        <p:spPr bwMode="auto">
          <a:xfrm>
            <a:off x="6172200" y="1524000"/>
            <a:ext cx="2971800" cy="4495800"/>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solidFill>
                  <a:srgbClr val="0033CC"/>
                </a:solidFill>
              </a:rPr>
              <a:t>Inter planar spacing</a:t>
            </a:r>
            <a:endParaRPr lang="en-US" dirty="0">
              <a:solidFill>
                <a:srgbClr val="0033CC"/>
              </a:solidFill>
            </a:endParaRPr>
          </a:p>
        </p:txBody>
      </p:sp>
      <p:pic>
        <p:nvPicPr>
          <p:cNvPr id="13314" name="Picture 2"/>
          <p:cNvPicPr>
            <a:picLocks noGrp="1" noChangeAspect="1" noChangeArrowheads="1"/>
          </p:cNvPicPr>
          <p:nvPr>
            <p:ph idx="1"/>
          </p:nvPr>
        </p:nvPicPr>
        <p:blipFill>
          <a:blip r:embed="rId2" cstate="print"/>
          <a:srcRect/>
          <a:stretch>
            <a:fillRect/>
          </a:stretch>
        </p:blipFill>
        <p:spPr bwMode="auto">
          <a:xfrm>
            <a:off x="914400" y="914400"/>
            <a:ext cx="8229600" cy="5325035"/>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cstate="print"/>
          <a:srcRect/>
          <a:stretch>
            <a:fillRect/>
          </a:stretch>
        </p:blipFill>
        <p:spPr bwMode="auto">
          <a:xfrm>
            <a:off x="533400" y="5943600"/>
            <a:ext cx="8001000" cy="914399"/>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solidFill>
                  <a:srgbClr val="0033CC"/>
                </a:solidFill>
              </a:rPr>
              <a:t>Inter planar spacing</a:t>
            </a:r>
            <a:endParaRPr lang="en-US" dirty="0"/>
          </a:p>
        </p:txBody>
      </p:sp>
      <p:sp>
        <p:nvSpPr>
          <p:cNvPr id="3" name="Content Placeholder 2"/>
          <p:cNvSpPr>
            <a:spLocks noGrp="1"/>
          </p:cNvSpPr>
          <p:nvPr>
            <p:ph idx="1"/>
          </p:nvPr>
        </p:nvSpPr>
        <p:spPr>
          <a:xfrm>
            <a:off x="457200" y="838200"/>
            <a:ext cx="8534400" cy="5638800"/>
          </a:xfrm>
        </p:spPr>
        <p:txBody>
          <a:bodyPr>
            <a:normAutofit fontScale="92500" lnSpcReduction="20000"/>
          </a:bodyPr>
          <a:lstStyle/>
          <a:p>
            <a:r>
              <a:rPr lang="en-US" dirty="0" smtClean="0">
                <a:solidFill>
                  <a:srgbClr val="C00000"/>
                </a:solidFill>
              </a:rPr>
              <a:t>The various sets of planes in a lattice have various values of inter planar spacing. </a:t>
            </a:r>
          </a:p>
          <a:p>
            <a:r>
              <a:rPr lang="en-US" dirty="0" smtClean="0"/>
              <a:t>The planes of large spacing have low indices and pass through a high density of lattice points, whereas the reverse is true of planes of small spacing.</a:t>
            </a:r>
          </a:p>
          <a:p>
            <a:r>
              <a:rPr lang="en-US" dirty="0" smtClean="0">
                <a:solidFill>
                  <a:srgbClr val="C00000"/>
                </a:solidFill>
              </a:rPr>
              <a:t>The inter planar spacing </a:t>
            </a:r>
            <a:r>
              <a:rPr lang="en-US" dirty="0" err="1" smtClean="0">
                <a:solidFill>
                  <a:srgbClr val="C00000"/>
                </a:solidFill>
              </a:rPr>
              <a:t>d</a:t>
            </a:r>
            <a:r>
              <a:rPr lang="en-US" baseline="-25000" dirty="0" err="1" smtClean="0">
                <a:solidFill>
                  <a:srgbClr val="C00000"/>
                </a:solidFill>
              </a:rPr>
              <a:t>hkl</a:t>
            </a:r>
            <a:r>
              <a:rPr lang="en-US" dirty="0" smtClean="0">
                <a:solidFill>
                  <a:srgbClr val="C00000"/>
                </a:solidFill>
              </a:rPr>
              <a:t> measured at right angles to the planes, is a function both of the plane indices (</a:t>
            </a:r>
            <a:r>
              <a:rPr lang="en-US" dirty="0" err="1" smtClean="0">
                <a:solidFill>
                  <a:srgbClr val="C00000"/>
                </a:solidFill>
              </a:rPr>
              <a:t>hkl</a:t>
            </a:r>
            <a:r>
              <a:rPr lang="en-US" dirty="0" smtClean="0">
                <a:solidFill>
                  <a:srgbClr val="C00000"/>
                </a:solidFill>
              </a:rPr>
              <a:t>) and the lattice constants (a, </a:t>
            </a:r>
            <a:r>
              <a:rPr lang="en-US" dirty="0" err="1" smtClean="0">
                <a:solidFill>
                  <a:srgbClr val="C00000"/>
                </a:solidFill>
              </a:rPr>
              <a:t>b,c</a:t>
            </a:r>
            <a:r>
              <a:rPr lang="en-US" dirty="0" smtClean="0">
                <a:solidFill>
                  <a:srgbClr val="C00000"/>
                </a:solidFill>
              </a:rPr>
              <a:t> and </a:t>
            </a:r>
            <a:r>
              <a:rPr lang="en-US" dirty="0" smtClean="0">
                <a:solidFill>
                  <a:srgbClr val="C00000"/>
                </a:solidFill>
                <a:sym typeface="Symbol"/>
              </a:rPr>
              <a:t>, </a:t>
            </a:r>
            <a:r>
              <a:rPr lang="el-GR" dirty="0" smtClean="0">
                <a:solidFill>
                  <a:srgbClr val="C00000"/>
                </a:solidFill>
                <a:sym typeface="Symbol"/>
              </a:rPr>
              <a:t>β</a:t>
            </a:r>
            <a:r>
              <a:rPr lang="en-US" dirty="0" smtClean="0">
                <a:solidFill>
                  <a:srgbClr val="C00000"/>
                </a:solidFill>
                <a:sym typeface="Symbol"/>
              </a:rPr>
              <a:t>, </a:t>
            </a:r>
            <a:r>
              <a:rPr lang="el-GR" dirty="0" smtClean="0">
                <a:solidFill>
                  <a:srgbClr val="C00000"/>
                </a:solidFill>
                <a:sym typeface="Symbol"/>
              </a:rPr>
              <a:t>γ</a:t>
            </a:r>
            <a:r>
              <a:rPr lang="en-US" dirty="0" smtClean="0">
                <a:solidFill>
                  <a:srgbClr val="C00000"/>
                </a:solidFill>
              </a:rPr>
              <a:t>). </a:t>
            </a:r>
          </a:p>
          <a:p>
            <a:r>
              <a:rPr lang="en-US" dirty="0" smtClean="0"/>
              <a:t>The exact relation depends on the crystal system involved and for the cubic system takes on the relatively simple form</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cstate="print"/>
          <a:srcRect/>
          <a:stretch>
            <a:fillRect/>
          </a:stretch>
        </p:blipFill>
        <p:spPr bwMode="auto">
          <a:xfrm>
            <a:off x="1447800" y="2743200"/>
            <a:ext cx="5570539" cy="1219994"/>
          </a:xfrm>
          <a:prstGeom prst="rect">
            <a:avLst/>
          </a:prstGeom>
          <a:noFill/>
          <a:ln w="9525">
            <a:noFill/>
            <a:miter lim="800000"/>
            <a:headEnd/>
            <a:tailEnd/>
          </a:ln>
          <a:effectLst/>
        </p:spPr>
      </p:pic>
      <p:pic>
        <p:nvPicPr>
          <p:cNvPr id="14340" name="Picture 4"/>
          <p:cNvPicPr>
            <a:picLocks noChangeAspect="1" noChangeArrowheads="1"/>
          </p:cNvPicPr>
          <p:nvPr/>
        </p:nvPicPr>
        <p:blipFill>
          <a:blip r:embed="rId3" cstate="print"/>
          <a:srcRect/>
          <a:stretch>
            <a:fillRect/>
          </a:stretch>
        </p:blipFill>
        <p:spPr bwMode="auto">
          <a:xfrm>
            <a:off x="1752600" y="4572000"/>
            <a:ext cx="5710528" cy="114300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Marks distribution</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Exam </a:t>
            </a:r>
          </a:p>
          <a:p>
            <a:r>
              <a:rPr lang="en-US" dirty="0" smtClean="0"/>
              <a:t>Mid </a:t>
            </a:r>
            <a:r>
              <a:rPr lang="en-US" dirty="0" err="1" smtClean="0"/>
              <a:t>sem</a:t>
            </a:r>
            <a:r>
              <a:rPr lang="en-US" dirty="0" smtClean="0"/>
              <a:t>  -  30</a:t>
            </a:r>
          </a:p>
          <a:p>
            <a:r>
              <a:rPr lang="en-US" dirty="0" smtClean="0"/>
              <a:t>End </a:t>
            </a:r>
            <a:r>
              <a:rPr lang="en-US" dirty="0" err="1" smtClean="0"/>
              <a:t>sem</a:t>
            </a:r>
            <a:r>
              <a:rPr lang="en-US" dirty="0" smtClean="0"/>
              <a:t>   -   40</a:t>
            </a:r>
          </a:p>
          <a:p>
            <a:r>
              <a:rPr lang="en-US" dirty="0" smtClean="0"/>
              <a:t>Home assignment – 20</a:t>
            </a:r>
          </a:p>
          <a:p>
            <a:r>
              <a:rPr lang="en-US" dirty="0" smtClean="0"/>
              <a:t>Term paper-      10</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sz="4400" dirty="0" smtClean="0"/>
          </a:p>
          <a:p>
            <a:endParaRPr lang="en-US" sz="4400" dirty="0"/>
          </a:p>
          <a:p>
            <a:pPr algn="ctr"/>
            <a:r>
              <a:rPr lang="en-US" sz="6000" dirty="0" smtClean="0"/>
              <a:t>The End</a:t>
            </a:r>
            <a:endParaRPr lang="en-US" sz="6000" dirty="0"/>
          </a:p>
        </p:txBody>
      </p:sp>
    </p:spTree>
    <p:extLst>
      <p:ext uri="{BB962C8B-B14F-4D97-AF65-F5344CB8AC3E}">
        <p14:creationId xmlns:p14="http://schemas.microsoft.com/office/powerpoint/2010/main" val="403175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
            <a:ext cx="8839200" cy="990599"/>
          </a:xfrm>
        </p:spPr>
        <p:txBody>
          <a:bodyPr/>
          <a:lstStyle/>
          <a:p>
            <a:r>
              <a:rPr lang="en-US" dirty="0" smtClean="0">
                <a:solidFill>
                  <a:srgbClr val="0033CC"/>
                </a:solidFill>
              </a:rPr>
              <a:t>Basis</a:t>
            </a:r>
            <a:endParaRPr lang="en-US" dirty="0">
              <a:solidFill>
                <a:srgbClr val="0033CC"/>
              </a:solidFill>
            </a:endParaRPr>
          </a:p>
        </p:txBody>
      </p:sp>
      <p:sp>
        <p:nvSpPr>
          <p:cNvPr id="3" name="Subtitle 2"/>
          <p:cNvSpPr>
            <a:spLocks noGrp="1"/>
          </p:cNvSpPr>
          <p:nvPr>
            <p:ph type="subTitle" idx="1"/>
          </p:nvPr>
        </p:nvSpPr>
        <p:spPr>
          <a:xfrm>
            <a:off x="228600" y="1143000"/>
            <a:ext cx="8610600" cy="5715000"/>
          </a:xfrm>
        </p:spPr>
        <p:txBody>
          <a:bodyPr>
            <a:normAutofit/>
          </a:bodyPr>
          <a:lstStyle/>
          <a:p>
            <a:pPr marL="742950" indent="-742950" algn="just">
              <a:buFont typeface="Wingdings" pitchFamily="2" charset="2"/>
              <a:buChar char="Ø"/>
            </a:pPr>
            <a:r>
              <a:rPr lang="en-US" sz="4000" dirty="0" smtClean="0">
                <a:solidFill>
                  <a:srgbClr val="C00000"/>
                </a:solidFill>
              </a:rPr>
              <a:t>The number of atoms in </a:t>
            </a:r>
            <a:r>
              <a:rPr lang="en-US" sz="4000" b="1" dirty="0" smtClean="0">
                <a:solidFill>
                  <a:srgbClr val="C00000"/>
                </a:solidFill>
              </a:rPr>
              <a:t>the basis may be one, or it may be more than one.</a:t>
            </a:r>
          </a:p>
          <a:p>
            <a:pPr marL="742950" indent="-742950" algn="just">
              <a:buFont typeface="Wingdings" pitchFamily="2" charset="2"/>
              <a:buChar char="Ø"/>
            </a:pPr>
            <a:r>
              <a:rPr lang="en-US" sz="4000" dirty="0" smtClean="0">
                <a:solidFill>
                  <a:srgbClr val="0033CC"/>
                </a:solidFill>
              </a:rPr>
              <a:t>The position of the center of an atom </a:t>
            </a:r>
            <a:r>
              <a:rPr lang="en-US" sz="4000" i="1" dirty="0" smtClean="0">
                <a:solidFill>
                  <a:srgbClr val="0033CC"/>
                </a:solidFill>
              </a:rPr>
              <a:t>j </a:t>
            </a:r>
            <a:r>
              <a:rPr lang="en-US" sz="4000" dirty="0" smtClean="0">
                <a:solidFill>
                  <a:srgbClr val="0033CC"/>
                </a:solidFill>
              </a:rPr>
              <a:t>of the basis relative to the associated lattice point is</a:t>
            </a:r>
          </a:p>
          <a:p>
            <a:endParaRPr lang="en-US" sz="4000" dirty="0">
              <a:solidFill>
                <a:srgbClr val="0033CC"/>
              </a:solidFill>
            </a:endParaRPr>
          </a:p>
        </p:txBody>
      </p:sp>
      <p:pic>
        <p:nvPicPr>
          <p:cNvPr id="3074" name="Picture 2"/>
          <p:cNvPicPr>
            <a:picLocks noChangeAspect="1" noChangeArrowheads="1"/>
          </p:cNvPicPr>
          <p:nvPr/>
        </p:nvPicPr>
        <p:blipFill>
          <a:blip r:embed="rId2" cstate="print"/>
          <a:srcRect/>
          <a:stretch>
            <a:fillRect/>
          </a:stretch>
        </p:blipFill>
        <p:spPr bwMode="auto">
          <a:xfrm>
            <a:off x="2057400" y="5181600"/>
            <a:ext cx="5057775" cy="8001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3048000" y="6212609"/>
            <a:ext cx="3276600" cy="6453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688975"/>
          </a:xfrm>
        </p:spPr>
        <p:txBody>
          <a:bodyPr>
            <a:normAutofit fontScale="90000"/>
          </a:bodyPr>
          <a:lstStyle/>
          <a:p>
            <a:r>
              <a:rPr lang="en-US" dirty="0" smtClean="0">
                <a:solidFill>
                  <a:srgbClr val="0033CC"/>
                </a:solidFill>
              </a:rPr>
              <a:t>Translation Vector </a:t>
            </a:r>
            <a:r>
              <a:rPr lang="en-US" b="1" dirty="0" smtClean="0">
                <a:solidFill>
                  <a:srgbClr val="0033CC"/>
                </a:solidFill>
              </a:rPr>
              <a:t>T</a:t>
            </a:r>
            <a:endParaRPr lang="en-US" dirty="0">
              <a:solidFill>
                <a:srgbClr val="0033CC"/>
              </a:solidFill>
            </a:endParaRPr>
          </a:p>
        </p:txBody>
      </p:sp>
      <p:sp>
        <p:nvSpPr>
          <p:cNvPr id="3" name="Subtitle 2"/>
          <p:cNvSpPr>
            <a:spLocks noGrp="1"/>
          </p:cNvSpPr>
          <p:nvPr>
            <p:ph type="subTitle" idx="1"/>
          </p:nvPr>
        </p:nvSpPr>
        <p:spPr>
          <a:xfrm>
            <a:off x="228600" y="914400"/>
            <a:ext cx="8534400" cy="5943600"/>
          </a:xfrm>
        </p:spPr>
        <p:txBody>
          <a:bodyPr/>
          <a:lstStyle/>
          <a:p>
            <a:endParaRPr lang="en-US" dirty="0" smtClean="0"/>
          </a:p>
          <a:p>
            <a:endParaRPr lang="en-US" dirty="0"/>
          </a:p>
        </p:txBody>
      </p:sp>
      <p:pic>
        <p:nvPicPr>
          <p:cNvPr id="5" name="Picture 4" descr="mso6602A"/>
          <p:cNvPicPr>
            <a:picLocks noChangeAspect="1" noChangeArrowheads="1"/>
          </p:cNvPicPr>
          <p:nvPr/>
        </p:nvPicPr>
        <p:blipFill>
          <a:blip r:embed="rId2" cstate="print"/>
          <a:srcRect/>
          <a:stretch>
            <a:fillRect/>
          </a:stretch>
        </p:blipFill>
        <p:spPr bwMode="auto">
          <a:xfrm>
            <a:off x="685800" y="914400"/>
            <a:ext cx="7924800" cy="1676400"/>
          </a:xfrm>
          <a:prstGeom prst="rect">
            <a:avLst/>
          </a:prstGeom>
          <a:noFill/>
          <a:ln w="9525">
            <a:noFill/>
            <a:miter lim="800000"/>
            <a:headEnd/>
            <a:tailEnd/>
          </a:ln>
        </p:spPr>
      </p:pic>
      <p:sp>
        <p:nvSpPr>
          <p:cNvPr id="7" name="Rectangle 6"/>
          <p:cNvSpPr/>
          <p:nvPr/>
        </p:nvSpPr>
        <p:spPr>
          <a:xfrm>
            <a:off x="609600" y="3124200"/>
            <a:ext cx="7772400" cy="2585323"/>
          </a:xfrm>
          <a:prstGeom prst="rect">
            <a:avLst/>
          </a:prstGeom>
        </p:spPr>
        <p:txBody>
          <a:bodyPr wrap="square">
            <a:spAutoFit/>
          </a:bodyPr>
          <a:lstStyle/>
          <a:p>
            <a:pPr algn="just">
              <a:lnSpc>
                <a:spcPct val="90000"/>
              </a:lnSpc>
            </a:pPr>
            <a:r>
              <a:rPr lang="en-US" sz="3600" dirty="0" smtClean="0">
                <a:solidFill>
                  <a:srgbClr val="C00000"/>
                </a:solidFill>
              </a:rPr>
              <a:t>A three dimensional </a:t>
            </a:r>
            <a:r>
              <a:rPr lang="en-US" sz="3600" dirty="0" err="1" smtClean="0">
                <a:solidFill>
                  <a:srgbClr val="C00000"/>
                </a:solidFill>
              </a:rPr>
              <a:t>Bravais</a:t>
            </a:r>
            <a:r>
              <a:rPr lang="en-US" sz="3600" dirty="0" smtClean="0">
                <a:solidFill>
                  <a:srgbClr val="C00000"/>
                </a:solidFill>
              </a:rPr>
              <a:t> lattice consists of all points with position vectors </a:t>
            </a:r>
            <a:r>
              <a:rPr lang="en-US" sz="3600" b="1" dirty="0" smtClean="0">
                <a:solidFill>
                  <a:srgbClr val="C00000"/>
                </a:solidFill>
              </a:rPr>
              <a:t>R </a:t>
            </a:r>
            <a:r>
              <a:rPr lang="en-US" sz="3600" dirty="0" smtClean="0">
                <a:solidFill>
                  <a:srgbClr val="C00000"/>
                </a:solidFill>
              </a:rPr>
              <a:t>that can be written as a linear combination of </a:t>
            </a:r>
            <a:r>
              <a:rPr lang="en-US" sz="3600" i="1" dirty="0" smtClean="0">
                <a:solidFill>
                  <a:srgbClr val="C00000"/>
                </a:solidFill>
              </a:rPr>
              <a:t>primitive vectors.  </a:t>
            </a:r>
            <a:r>
              <a:rPr lang="en-US" sz="3600" dirty="0" smtClean="0">
                <a:solidFill>
                  <a:srgbClr val="C00000"/>
                </a:solidFill>
              </a:rPr>
              <a:t>The expansion coefficients must be </a:t>
            </a:r>
            <a:r>
              <a:rPr lang="en-US" sz="3600" b="1" dirty="0" smtClean="0">
                <a:solidFill>
                  <a:srgbClr val="C00000"/>
                </a:solidFill>
              </a:rPr>
              <a:t>integers.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85799"/>
          </a:xfrm>
        </p:spPr>
        <p:txBody>
          <a:bodyPr>
            <a:normAutofit fontScale="90000"/>
          </a:bodyPr>
          <a:lstStyle/>
          <a:p>
            <a:r>
              <a:rPr lang="en-US" b="1" dirty="0" smtClean="0">
                <a:solidFill>
                  <a:srgbClr val="0033CC"/>
                </a:solidFill>
              </a:rPr>
              <a:t>Primitive translation vectors </a:t>
            </a:r>
            <a:r>
              <a:rPr lang="en-US" b="1" dirty="0" err="1" smtClean="0">
                <a:solidFill>
                  <a:srgbClr val="0033CC"/>
                </a:solidFill>
              </a:rPr>
              <a:t>a</a:t>
            </a:r>
            <a:r>
              <a:rPr lang="en-US" b="1" i="1" baseline="-25000" dirty="0" err="1" smtClean="0">
                <a:solidFill>
                  <a:srgbClr val="0033CC"/>
                </a:solidFill>
              </a:rPr>
              <a:t>i</a:t>
            </a:r>
            <a:endParaRPr lang="en-US" b="1" i="1" baseline="-25000" dirty="0">
              <a:solidFill>
                <a:srgbClr val="0033CC"/>
              </a:solidFill>
            </a:endParaRPr>
          </a:p>
        </p:txBody>
      </p:sp>
      <p:sp>
        <p:nvSpPr>
          <p:cNvPr id="3" name="Subtitle 2"/>
          <p:cNvSpPr>
            <a:spLocks noGrp="1"/>
          </p:cNvSpPr>
          <p:nvPr>
            <p:ph type="subTitle" idx="1"/>
          </p:nvPr>
        </p:nvSpPr>
        <p:spPr>
          <a:xfrm>
            <a:off x="228600" y="1066800"/>
            <a:ext cx="8686800" cy="5791200"/>
          </a:xfrm>
        </p:spPr>
        <p:txBody>
          <a:bodyPr>
            <a:normAutofit lnSpcReduction="10000"/>
          </a:bodyPr>
          <a:lstStyle/>
          <a:p>
            <a:pPr marL="514350" indent="-514350" algn="just">
              <a:buFont typeface="Wingdings" pitchFamily="2" charset="2"/>
              <a:buChar char="Ø"/>
            </a:pPr>
            <a:endParaRPr lang="en-US" sz="2800" dirty="0" smtClean="0"/>
          </a:p>
          <a:p>
            <a:pPr marL="514350" indent="-514350" algn="just">
              <a:buFont typeface="Wingdings" pitchFamily="2" charset="2"/>
              <a:buChar char="Ø"/>
            </a:pPr>
            <a:endParaRPr lang="en-US" sz="2800" dirty="0" smtClean="0"/>
          </a:p>
          <a:p>
            <a:pPr marL="514350" indent="-514350" algn="just">
              <a:buFont typeface="Wingdings" pitchFamily="2" charset="2"/>
              <a:buChar char="Ø"/>
            </a:pPr>
            <a:endParaRPr lang="en-US" sz="2800" dirty="0" smtClean="0"/>
          </a:p>
          <a:p>
            <a:pPr marL="514350" indent="-514350" algn="just">
              <a:buFont typeface="Wingdings" pitchFamily="2" charset="2"/>
              <a:buChar char="Ø"/>
            </a:pPr>
            <a:endParaRPr lang="en-US" sz="2800" dirty="0" smtClean="0"/>
          </a:p>
          <a:p>
            <a:pPr marL="514350" indent="-514350" algn="just">
              <a:buFont typeface="Wingdings" pitchFamily="2" charset="2"/>
              <a:buChar char="Ø"/>
            </a:pPr>
            <a:endParaRPr lang="en-US" sz="2800" dirty="0" smtClean="0"/>
          </a:p>
          <a:p>
            <a:pPr marL="514350" indent="-514350" algn="just">
              <a:buFont typeface="Wingdings" pitchFamily="2" charset="2"/>
              <a:buChar char="Ø"/>
            </a:pPr>
            <a:r>
              <a:rPr lang="en-US" sz="2800" dirty="0" smtClean="0">
                <a:solidFill>
                  <a:srgbClr val="0033CC"/>
                </a:solidFill>
              </a:rPr>
              <a:t>Lattice points of a space  </a:t>
            </a:r>
            <a:r>
              <a:rPr lang="en-US" sz="2800" i="1" dirty="0" smtClean="0">
                <a:solidFill>
                  <a:srgbClr val="0033CC"/>
                </a:solidFill>
              </a:rPr>
              <a:t>lattice in two dimension. All pairs of vectors </a:t>
            </a:r>
            <a:r>
              <a:rPr lang="en-US" sz="2800" b="1" i="1" dirty="0" smtClean="0">
                <a:solidFill>
                  <a:srgbClr val="0033CC"/>
                </a:solidFill>
              </a:rPr>
              <a:t>a</a:t>
            </a:r>
            <a:r>
              <a:rPr lang="en-US" sz="2800" b="1" i="1" baseline="-25000" dirty="0" smtClean="0">
                <a:solidFill>
                  <a:srgbClr val="0033CC"/>
                </a:solidFill>
              </a:rPr>
              <a:t>1</a:t>
            </a:r>
            <a:r>
              <a:rPr lang="en-US" sz="2800" i="1" dirty="0" smtClean="0">
                <a:solidFill>
                  <a:srgbClr val="0033CC"/>
                </a:solidFill>
              </a:rPr>
              <a:t> and </a:t>
            </a:r>
            <a:r>
              <a:rPr lang="en-US" sz="2800" b="1" i="1" dirty="0" smtClean="0">
                <a:solidFill>
                  <a:srgbClr val="0033CC"/>
                </a:solidFill>
              </a:rPr>
              <a:t>a</a:t>
            </a:r>
            <a:r>
              <a:rPr lang="en-US" sz="2800" b="1" i="1" baseline="-25000" dirty="0" smtClean="0">
                <a:solidFill>
                  <a:srgbClr val="0033CC"/>
                </a:solidFill>
              </a:rPr>
              <a:t>2</a:t>
            </a:r>
            <a:r>
              <a:rPr lang="en-US" sz="2800" i="1" dirty="0" smtClean="0">
                <a:solidFill>
                  <a:srgbClr val="0033CC"/>
                </a:solidFill>
              </a:rPr>
              <a:t> are translation vectors of the lattice.  But a</a:t>
            </a:r>
            <a:r>
              <a:rPr lang="en-US" sz="2800" i="1" baseline="-25000" dirty="0" smtClean="0">
                <a:solidFill>
                  <a:srgbClr val="0033CC"/>
                </a:solidFill>
              </a:rPr>
              <a:t>1</a:t>
            </a:r>
            <a:r>
              <a:rPr lang="en-US" sz="2800" i="1" dirty="0" smtClean="0">
                <a:solidFill>
                  <a:srgbClr val="0033CC"/>
                </a:solidFill>
              </a:rPr>
              <a:t>”’ and a</a:t>
            </a:r>
            <a:r>
              <a:rPr lang="en-US" sz="2800" i="1" baseline="-25000" dirty="0" smtClean="0">
                <a:solidFill>
                  <a:srgbClr val="0033CC"/>
                </a:solidFill>
              </a:rPr>
              <a:t>2</a:t>
            </a:r>
            <a:r>
              <a:rPr lang="en-US" sz="2800" i="1" dirty="0" smtClean="0">
                <a:solidFill>
                  <a:srgbClr val="0033CC"/>
                </a:solidFill>
              </a:rPr>
              <a:t>”’ are not primitive translation vector. </a:t>
            </a:r>
          </a:p>
          <a:p>
            <a:pPr marL="514350" indent="-514350" algn="just">
              <a:buFont typeface="Wingdings" pitchFamily="2" charset="2"/>
              <a:buChar char="Ø"/>
            </a:pPr>
            <a:r>
              <a:rPr lang="en-US" sz="2800" i="1" dirty="0" smtClean="0">
                <a:solidFill>
                  <a:srgbClr val="C00000"/>
                </a:solidFill>
              </a:rPr>
              <a:t>The parallelogram 1,  2 and 3 are equal in area. These pairs may be taken as primitive lattice translation vectors. Some time this called lattice constant. some time  . </a:t>
            </a:r>
            <a:endParaRPr lang="en-US" sz="2800" dirty="0">
              <a:solidFill>
                <a:srgbClr val="C00000"/>
              </a:solidFill>
            </a:endParaRPr>
          </a:p>
        </p:txBody>
      </p:sp>
      <p:pic>
        <p:nvPicPr>
          <p:cNvPr id="5" name="Picture 3"/>
          <p:cNvPicPr>
            <a:picLocks noChangeAspect="1" noChangeArrowheads="1"/>
          </p:cNvPicPr>
          <p:nvPr/>
        </p:nvPicPr>
        <p:blipFill>
          <a:blip r:embed="rId2" cstate="print"/>
          <a:srcRect/>
          <a:stretch>
            <a:fillRect/>
          </a:stretch>
        </p:blipFill>
        <p:spPr bwMode="auto">
          <a:xfrm>
            <a:off x="457200" y="990600"/>
            <a:ext cx="5638801" cy="2438400"/>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a:stretch>
            <a:fillRect/>
          </a:stretch>
        </p:blipFill>
        <p:spPr bwMode="auto">
          <a:xfrm>
            <a:off x="6248400" y="990600"/>
            <a:ext cx="266700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3274</TotalTime>
  <Words>2775</Words>
  <Application>Microsoft Office PowerPoint</Application>
  <PresentationFormat>On-screen Show (4:3)</PresentationFormat>
  <Paragraphs>212</Paragraphs>
  <Slides>66</Slides>
  <Notes>3</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Fundamentals of crystal Structure</vt:lpstr>
      <vt:lpstr>Fundamentals of crystal Structure</vt:lpstr>
      <vt:lpstr>Bravais Lattice</vt:lpstr>
      <vt:lpstr>Fundamentals of crystal Structure</vt:lpstr>
      <vt:lpstr>PowerPoint Presentation</vt:lpstr>
      <vt:lpstr>Lattice point and Basis</vt:lpstr>
      <vt:lpstr>Basis</vt:lpstr>
      <vt:lpstr>Translation Vector T</vt:lpstr>
      <vt:lpstr>Primitive translation vectors ai</vt:lpstr>
      <vt:lpstr>Unit cell</vt:lpstr>
      <vt:lpstr>Primitive lattice vectors in 3-D</vt:lpstr>
      <vt:lpstr>Pentagon can not be unit cell</vt:lpstr>
      <vt:lpstr>Honeycomb net: Bravais lattice with two point basis</vt:lpstr>
      <vt:lpstr>2D LATTICES</vt:lpstr>
      <vt:lpstr>Counting Lattice points and Atoms in Unit Cell</vt:lpstr>
      <vt:lpstr>Types of  Lattice</vt:lpstr>
      <vt:lpstr>PowerPoint Presentation</vt:lpstr>
      <vt:lpstr>Types of  Lattice</vt:lpstr>
      <vt:lpstr>PowerPoint Presentation</vt:lpstr>
      <vt:lpstr>PowerPoint Presentation</vt:lpstr>
      <vt:lpstr>PowerPoint Presentation</vt:lpstr>
      <vt:lpstr>PowerPoint Presentation</vt:lpstr>
      <vt:lpstr>PowerPoint Presentation</vt:lpstr>
      <vt:lpstr>Counting Lattice points and Atoms in Unit Cell</vt:lpstr>
      <vt:lpstr>BCC Lattice</vt:lpstr>
      <vt:lpstr>FCC lattice</vt:lpstr>
      <vt:lpstr>Symmetry</vt:lpstr>
      <vt:lpstr>Symmetry</vt:lpstr>
      <vt:lpstr>Five fold axis of symmetry cannot exist</vt:lpstr>
      <vt:lpstr>Symmetry</vt:lpstr>
      <vt:lpstr> Reflection Symmetry </vt:lpstr>
      <vt:lpstr> Reflection Symmetry </vt:lpstr>
      <vt:lpstr> Inversion Symmetry </vt:lpstr>
      <vt:lpstr> Rotation-Inversion Symmetry </vt:lpstr>
      <vt:lpstr>Symmetry elements</vt:lpstr>
      <vt:lpstr>Symmetry elements</vt:lpstr>
      <vt:lpstr>Symmetry elements contd.</vt:lpstr>
      <vt:lpstr>Symmetry elements contd.</vt:lpstr>
      <vt:lpstr>Primitive and non-primitive cells</vt:lpstr>
      <vt:lpstr>Primitive and non-primitive cell contd.</vt:lpstr>
      <vt:lpstr>Primitive and non primitive unit cell</vt:lpstr>
      <vt:lpstr>Primitive and non primitive cell</vt:lpstr>
      <vt:lpstr>Primitive and non primitive cell</vt:lpstr>
      <vt:lpstr>Contd.</vt:lpstr>
      <vt:lpstr>Direction in the lattices</vt:lpstr>
      <vt:lpstr> Lattice direction contd.</vt:lpstr>
      <vt:lpstr>Lattice direction contd.</vt:lpstr>
      <vt:lpstr>PowerPoint Presentation</vt:lpstr>
      <vt:lpstr>Planes in the lattices</vt:lpstr>
      <vt:lpstr>Miller indices</vt:lpstr>
      <vt:lpstr>Miller indices of Plane</vt:lpstr>
      <vt:lpstr>Miller Indices contd.</vt:lpstr>
      <vt:lpstr>Miller Indices</vt:lpstr>
      <vt:lpstr>Miller Indices contd.</vt:lpstr>
      <vt:lpstr>Indices of Planes: Cubic Crystal</vt:lpstr>
      <vt:lpstr>001 Plane </vt:lpstr>
      <vt:lpstr>110 Planes</vt:lpstr>
      <vt:lpstr>111 Planes</vt:lpstr>
      <vt:lpstr>Planes of a form</vt:lpstr>
      <vt:lpstr>Plane of the form in Tetragonal</vt:lpstr>
      <vt:lpstr>Planes of a zone</vt:lpstr>
      <vt:lpstr>Inter planar spacing</vt:lpstr>
      <vt:lpstr>Inter planar spacing</vt:lpstr>
      <vt:lpstr>PowerPoint Presentation</vt:lpstr>
      <vt:lpstr>Marks distribution</vt:lpstr>
      <vt:lpstr>PowerPoint Presentation</vt:lpstr>
    </vt:vector>
  </TitlesOfParts>
  <Company>KSU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crystal Structure</dc:title>
  <dc:creator>M. Shahabuddin</dc:creator>
  <cp:lastModifiedBy>User</cp:lastModifiedBy>
  <cp:revision>27</cp:revision>
  <dcterms:created xsi:type="dcterms:W3CDTF">2011-03-07T18:15:57Z</dcterms:created>
  <dcterms:modified xsi:type="dcterms:W3CDTF">2016-10-17T10:10:40Z</dcterms:modified>
</cp:coreProperties>
</file>