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8" r:id="rId2"/>
    <p:sldMasterId id="2147483702" r:id="rId3"/>
  </p:sldMasterIdLst>
  <p:notesMasterIdLst>
    <p:notesMasterId r:id="rId20"/>
  </p:notesMasterIdLst>
  <p:sldIdLst>
    <p:sldId id="257" r:id="rId4"/>
    <p:sldId id="280" r:id="rId5"/>
    <p:sldId id="286" r:id="rId6"/>
    <p:sldId id="309" r:id="rId7"/>
    <p:sldId id="310" r:id="rId8"/>
    <p:sldId id="311" r:id="rId9"/>
    <p:sldId id="312" r:id="rId10"/>
    <p:sldId id="313" r:id="rId11"/>
    <p:sldId id="314" r:id="rId12"/>
    <p:sldId id="315" r:id="rId13"/>
    <p:sldId id="316" r:id="rId14"/>
    <p:sldId id="317" r:id="rId15"/>
    <p:sldId id="318" r:id="rId16"/>
    <p:sldId id="319" r:id="rId17"/>
    <p:sldId id="320"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4499A-7CFF-4C24-AD60-C732836217FC}" type="datetimeFigureOut">
              <a:rPr lang="en-US" smtClean="0"/>
              <a:t>2/16/2021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BB66A8-9C34-40D5-9A6B-8D4CB6D9B199}" type="slidenum">
              <a:rPr lang="en-US" smtClean="0"/>
              <a:t>‹#›</a:t>
            </a:fld>
            <a:endParaRPr lang="en-US"/>
          </a:p>
        </p:txBody>
      </p:sp>
    </p:spTree>
    <p:extLst>
      <p:ext uri="{BB962C8B-B14F-4D97-AF65-F5344CB8AC3E}">
        <p14:creationId xmlns:p14="http://schemas.microsoft.com/office/powerpoint/2010/main" val="784472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4470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9752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0590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611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8055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8576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369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169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7037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898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5106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1AD8DEE-7029-43B8-ACE5-D58F2ED77E30}"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94313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A6039E4-9A6F-4391-ADCE-DE7650FD7D0E}" type="datetimeFigureOut">
              <a:rPr lang="en-US">
                <a:solidFill>
                  <a:srgbClr val="DBF5F9">
                    <a:shade val="90000"/>
                  </a:srgbClr>
                </a:solidFill>
              </a:rPr>
              <a:pPr>
                <a:defRPr/>
              </a:pPr>
              <a:t>2/16/2021</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8D41ACF0-D40E-4359-A892-AAEFC13456E5}" type="slidenum">
              <a:rPr lang="en-US"/>
              <a:pPr>
                <a:defRPr/>
              </a:pPr>
              <a:t>‹#›</a:t>
            </a:fld>
            <a:endParaRPr lang="en-US"/>
          </a:p>
        </p:txBody>
      </p:sp>
    </p:spTree>
    <p:extLst>
      <p:ext uri="{BB962C8B-B14F-4D97-AF65-F5344CB8AC3E}">
        <p14:creationId xmlns:p14="http://schemas.microsoft.com/office/powerpoint/2010/main" val="2362036408"/>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4417E7F-87F2-46C5-A8E0-736CB34E76A4}" type="datetimeFigureOut">
              <a:rPr lang="en-US">
                <a:solidFill>
                  <a:srgbClr val="04617B">
                    <a:shade val="90000"/>
                  </a:srgbClr>
                </a:solidFill>
              </a:rPr>
              <a:pPr>
                <a:defRPr/>
              </a:pPr>
              <a:t>2/16/2021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D7A1930-0CD2-433A-BFF7-DA14CFCC21F3}" type="slidenum">
              <a:rPr lang="en-US"/>
              <a:pPr>
                <a:defRPr/>
              </a:pPr>
              <a:t>‹#›</a:t>
            </a:fld>
            <a:endParaRPr lang="en-US"/>
          </a:p>
        </p:txBody>
      </p:sp>
    </p:spTree>
    <p:extLst>
      <p:ext uri="{BB962C8B-B14F-4D97-AF65-F5344CB8AC3E}">
        <p14:creationId xmlns:p14="http://schemas.microsoft.com/office/powerpoint/2010/main" val="3448191421"/>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D8A0B80-6EA6-4797-B3A3-E32CB0E87C90}" type="datetimeFigureOut">
              <a:rPr lang="en-US">
                <a:solidFill>
                  <a:srgbClr val="04617B">
                    <a:shade val="90000"/>
                  </a:srgbClr>
                </a:solidFill>
              </a:rPr>
              <a:pPr>
                <a:defRPr/>
              </a:pPr>
              <a:t>2/16/2021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6024CFE-B833-409B-9B66-F777087C36EC}" type="slidenum">
              <a:rPr lang="en-US"/>
              <a:pPr>
                <a:defRPr/>
              </a:pPr>
              <a:t>‹#›</a:t>
            </a:fld>
            <a:endParaRPr lang="en-US"/>
          </a:p>
        </p:txBody>
      </p:sp>
    </p:spTree>
    <p:extLst>
      <p:ext uri="{BB962C8B-B14F-4D97-AF65-F5344CB8AC3E}">
        <p14:creationId xmlns:p14="http://schemas.microsoft.com/office/powerpoint/2010/main" val="402422893"/>
      </p:ext>
    </p:extLst>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a:defRPr/>
            </a:pPr>
            <a:fld id="{20132508-4EAE-47BB-85CB-D97CED86CBF0}" type="slidenum">
              <a:rPr lang="ar-SA"/>
              <a:pPr>
                <a:defRPr/>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2607784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0E61A1E-C8FC-418D-8D06-328107B7DBB9}" type="datetimeFigureOut">
              <a:rPr lang="en-US">
                <a:solidFill>
                  <a:srgbClr val="DBF5F9">
                    <a:shade val="90000"/>
                  </a:srgbClr>
                </a:solidFill>
              </a:rPr>
              <a:pPr>
                <a:defRPr/>
              </a:pPr>
              <a:t>2/16/2021</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D9A3B74C-9DF2-4751-91F6-C750424A2FA0}" type="slidenum">
              <a:rPr lang="en-US"/>
              <a:pPr/>
              <a:t>‹#›</a:t>
            </a:fld>
            <a:endParaRPr lang="en-US"/>
          </a:p>
        </p:txBody>
      </p:sp>
    </p:spTree>
    <p:extLst>
      <p:ext uri="{BB962C8B-B14F-4D97-AF65-F5344CB8AC3E}">
        <p14:creationId xmlns:p14="http://schemas.microsoft.com/office/powerpoint/2010/main" val="1066128546"/>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6A704CA-CF6C-444E-B54B-6D21F9ABDE12}" type="datetimeFigureOut">
              <a:rPr lang="en-US">
                <a:solidFill>
                  <a:srgbClr val="04617B">
                    <a:shade val="90000"/>
                  </a:srgbClr>
                </a:solidFill>
              </a:rPr>
              <a:pPr>
                <a:defRPr/>
              </a:pPr>
              <a:t>2/16/2021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E4705ED5-D575-4AB3-9555-268FE534DA7E}" type="slidenum">
              <a:rPr lang="en-US"/>
              <a:pPr/>
              <a:t>‹#›</a:t>
            </a:fld>
            <a:endParaRPr lang="en-US"/>
          </a:p>
        </p:txBody>
      </p:sp>
    </p:spTree>
    <p:extLst>
      <p:ext uri="{BB962C8B-B14F-4D97-AF65-F5344CB8AC3E}">
        <p14:creationId xmlns:p14="http://schemas.microsoft.com/office/powerpoint/2010/main" val="1964263016"/>
      </p:ext>
    </p:extLst>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CB36F6B-1DCE-44BA-88DA-657DD82B3E5C}" type="datetimeFigureOut">
              <a:rPr lang="en-US">
                <a:solidFill>
                  <a:srgbClr val="DBF5F9">
                    <a:shade val="90000"/>
                  </a:srgbClr>
                </a:solidFill>
              </a:rPr>
              <a:pPr>
                <a:defRPr/>
              </a:pPr>
              <a:t>2/16/2021</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4671F424-F208-46E6-997C-02B585FF05BC}" type="slidenum">
              <a:rPr lang="en-US"/>
              <a:pPr/>
              <a:t>‹#›</a:t>
            </a:fld>
            <a:endParaRPr lang="en-US"/>
          </a:p>
        </p:txBody>
      </p:sp>
    </p:spTree>
    <p:extLst>
      <p:ext uri="{BB962C8B-B14F-4D97-AF65-F5344CB8AC3E}">
        <p14:creationId xmlns:p14="http://schemas.microsoft.com/office/powerpoint/2010/main" val="496104954"/>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0055CB8-751C-4D46-B054-08AFE330AE57}" type="datetimeFigureOut">
              <a:rPr lang="en-US">
                <a:solidFill>
                  <a:srgbClr val="04617B">
                    <a:shade val="90000"/>
                  </a:srgbClr>
                </a:solidFill>
              </a:rPr>
              <a:pPr>
                <a:defRPr/>
              </a:pPr>
              <a:t>2/16/2021</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606FA191-F131-4821-931B-19FCB28BD468}" type="slidenum">
              <a:rPr lang="en-US"/>
              <a:pPr/>
              <a:t>‹#›</a:t>
            </a:fld>
            <a:endParaRPr lang="en-US"/>
          </a:p>
        </p:txBody>
      </p:sp>
    </p:spTree>
    <p:extLst>
      <p:ext uri="{BB962C8B-B14F-4D97-AF65-F5344CB8AC3E}">
        <p14:creationId xmlns:p14="http://schemas.microsoft.com/office/powerpoint/2010/main" val="497494353"/>
      </p:ext>
    </p:extLst>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094BB93-6D7E-4B9D-B554-B3A0AC005376}" type="datetimeFigureOut">
              <a:rPr lang="en-US">
                <a:solidFill>
                  <a:srgbClr val="04617B">
                    <a:shade val="90000"/>
                  </a:srgbClr>
                </a:solidFill>
              </a:rPr>
              <a:pPr>
                <a:defRPr/>
              </a:pPr>
              <a:t>2/16/2021</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DEA11DB0-1C20-44B0-A098-1697C7BA59BC}" type="slidenum">
              <a:rPr lang="en-US"/>
              <a:pPr/>
              <a:t>‹#›</a:t>
            </a:fld>
            <a:endParaRPr lang="en-US"/>
          </a:p>
        </p:txBody>
      </p:sp>
    </p:spTree>
    <p:extLst>
      <p:ext uri="{BB962C8B-B14F-4D97-AF65-F5344CB8AC3E}">
        <p14:creationId xmlns:p14="http://schemas.microsoft.com/office/powerpoint/2010/main" val="1284253210"/>
      </p:ext>
    </p:extLst>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02DE22-16BB-4891-8E0C-A3CF49D28F0B}" type="datetimeFigureOut">
              <a:rPr lang="en-US">
                <a:solidFill>
                  <a:srgbClr val="04617B">
                    <a:shade val="90000"/>
                  </a:srgbClr>
                </a:solidFill>
              </a:rPr>
              <a:pPr>
                <a:defRPr/>
              </a:pPr>
              <a:t>2/16/2021</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FE933AE9-2B7B-4981-93E9-0406968D7DD5}" type="slidenum">
              <a:rPr lang="en-US"/>
              <a:pPr/>
              <a:t>‹#›</a:t>
            </a:fld>
            <a:endParaRPr lang="en-US"/>
          </a:p>
        </p:txBody>
      </p:sp>
    </p:spTree>
    <p:extLst>
      <p:ext uri="{BB962C8B-B14F-4D97-AF65-F5344CB8AC3E}">
        <p14:creationId xmlns:p14="http://schemas.microsoft.com/office/powerpoint/2010/main" val="2440302633"/>
      </p:ext>
    </p:extLst>
  </p:cSld>
  <p:clrMapOvr>
    <a:masterClrMapping/>
  </p:clrMapOvr>
  <p:transition>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C221644-FA01-4379-AB68-E1756C579F44}" type="datetimeFigureOut">
              <a:rPr lang="en-US">
                <a:solidFill>
                  <a:srgbClr val="04617B">
                    <a:shade val="90000"/>
                  </a:srgbClr>
                </a:solidFill>
              </a:rPr>
              <a:pPr>
                <a:defRPr/>
              </a:pPr>
              <a:t>2/16/2021</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A8B936B9-67FE-4CA7-B58D-D7EA18FFAC16}" type="slidenum">
              <a:rPr lang="en-US"/>
              <a:pPr/>
              <a:t>‹#›</a:t>
            </a:fld>
            <a:endParaRPr lang="en-US"/>
          </a:p>
        </p:txBody>
      </p:sp>
    </p:spTree>
    <p:extLst>
      <p:ext uri="{BB962C8B-B14F-4D97-AF65-F5344CB8AC3E}">
        <p14:creationId xmlns:p14="http://schemas.microsoft.com/office/powerpoint/2010/main" val="1143113"/>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2CF7102-5F60-4A2E-8A40-2CBA6CCA4033}" type="datetimeFigureOut">
              <a:rPr lang="en-US">
                <a:solidFill>
                  <a:srgbClr val="04617B">
                    <a:shade val="90000"/>
                  </a:srgbClr>
                </a:solidFill>
              </a:rPr>
              <a:pPr>
                <a:defRPr/>
              </a:pPr>
              <a:t>2/16/2021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584A3E48-6410-4EB2-8E9B-8EDDD7707AB0}" type="slidenum">
              <a:rPr lang="en-US"/>
              <a:pPr>
                <a:defRPr/>
              </a:pPr>
              <a:t>‹#›</a:t>
            </a:fld>
            <a:endParaRPr lang="en-US"/>
          </a:p>
        </p:txBody>
      </p:sp>
    </p:spTree>
    <p:extLst>
      <p:ext uri="{BB962C8B-B14F-4D97-AF65-F5344CB8AC3E}">
        <p14:creationId xmlns:p14="http://schemas.microsoft.com/office/powerpoint/2010/main" val="2570554810"/>
      </p:ext>
    </p:extLst>
  </p:cSld>
  <p:clrMapOvr>
    <a:masterClrMapping/>
  </p:clrMapOvr>
  <p:transition>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B8C28F1-B2D3-4167-9FE4-82E2509AAB33}" type="datetimeFigureOut">
              <a:rPr lang="en-US">
                <a:solidFill>
                  <a:srgbClr val="04617B">
                    <a:shade val="90000"/>
                  </a:srgbClr>
                </a:solidFill>
              </a:rPr>
              <a:pPr>
                <a:defRPr/>
              </a:pPr>
              <a:t>2/16/2021</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3F8E373E-1733-4943-8483-0C916CF684D0}" type="slidenum">
              <a:rPr lang="en-US"/>
              <a:pPr/>
              <a:t>‹#›</a:t>
            </a:fld>
            <a:endParaRPr lang="en-US"/>
          </a:p>
        </p:txBody>
      </p:sp>
    </p:spTree>
    <p:extLst>
      <p:ext uri="{BB962C8B-B14F-4D97-AF65-F5344CB8AC3E}">
        <p14:creationId xmlns:p14="http://schemas.microsoft.com/office/powerpoint/2010/main" val="1813036301"/>
      </p:ext>
    </p:extLst>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C0945AD-DD8C-4CB3-97EB-60A2D5D466AA}" type="datetimeFigureOut">
              <a:rPr lang="en-US">
                <a:solidFill>
                  <a:srgbClr val="04617B">
                    <a:shade val="90000"/>
                  </a:srgbClr>
                </a:solidFill>
              </a:rPr>
              <a:pPr>
                <a:defRPr/>
              </a:pPr>
              <a:t>2/16/2021</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BEEE259A-48C1-4C65-82A9-6218EFF38365}" type="slidenum">
              <a:rPr lang="en-US"/>
              <a:pPr/>
              <a:t>‹#›</a:t>
            </a:fld>
            <a:endParaRPr lang="en-US"/>
          </a:p>
        </p:txBody>
      </p:sp>
    </p:spTree>
    <p:extLst>
      <p:ext uri="{BB962C8B-B14F-4D97-AF65-F5344CB8AC3E}">
        <p14:creationId xmlns:p14="http://schemas.microsoft.com/office/powerpoint/2010/main" val="2545362921"/>
      </p:ext>
    </p:extLst>
  </p:cSld>
  <p:clrMapOvr>
    <a:masterClrMapping/>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9822586-E60C-4091-9ABE-20A008EBB610}" type="datetimeFigureOut">
              <a:rPr lang="en-US">
                <a:solidFill>
                  <a:srgbClr val="04617B">
                    <a:shade val="90000"/>
                  </a:srgbClr>
                </a:solidFill>
              </a:rPr>
              <a:pPr>
                <a:defRPr/>
              </a:pPr>
              <a:t>2/16/2021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F9C83463-2E6D-431B-AC33-C402ED6EA50F}" type="slidenum">
              <a:rPr lang="en-US"/>
              <a:pPr/>
              <a:t>‹#›</a:t>
            </a:fld>
            <a:endParaRPr lang="en-US"/>
          </a:p>
        </p:txBody>
      </p:sp>
    </p:spTree>
    <p:extLst>
      <p:ext uri="{BB962C8B-B14F-4D97-AF65-F5344CB8AC3E}">
        <p14:creationId xmlns:p14="http://schemas.microsoft.com/office/powerpoint/2010/main" val="261650584"/>
      </p:ext>
    </p:extLst>
  </p:cSld>
  <p:clrMapOvr>
    <a:masterClrMapping/>
  </p:clrMapOvr>
  <p:transition>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4211AC0-EB90-453C-B934-F302763933E9}" type="datetimeFigureOut">
              <a:rPr lang="en-US">
                <a:solidFill>
                  <a:srgbClr val="04617B">
                    <a:shade val="90000"/>
                  </a:srgbClr>
                </a:solidFill>
              </a:rPr>
              <a:pPr>
                <a:defRPr/>
              </a:pPr>
              <a:t>2/16/2021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33BED1FE-3F15-44A6-8018-59773E6D8D7E}" type="slidenum">
              <a:rPr lang="en-US"/>
              <a:pPr/>
              <a:t>‹#›</a:t>
            </a:fld>
            <a:endParaRPr lang="en-US"/>
          </a:p>
        </p:txBody>
      </p:sp>
    </p:spTree>
    <p:extLst>
      <p:ext uri="{BB962C8B-B14F-4D97-AF65-F5344CB8AC3E}">
        <p14:creationId xmlns:p14="http://schemas.microsoft.com/office/powerpoint/2010/main" val="323578575"/>
      </p:ext>
    </p:extLst>
  </p:cSld>
  <p:clrMapOvr>
    <a:masterClrMapping/>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fld id="{93248090-90E8-4E5B-9CCF-7C105E0477B9}" type="slidenum">
              <a:rPr lang="ar-SA"/>
              <a:pPr/>
              <a:t>‹#›</a:t>
            </a:fld>
            <a:endParaRPr lang="en-US"/>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23412809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fld id="{0AF56410-672B-44E3-B86E-67D4B80B873C}" type="slidenum">
              <a:rPr lang="ar-SA"/>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37810464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AC00A6B-1B9E-4409-8697-083589987F0A}"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2/16/2021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0DF408-FA7D-453C-8A8F-13C50FCB612C}" type="slidenum">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675948087"/>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B27E79E-EDB4-4E04-AB5F-091581D655E2}"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2/16/2021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FD08BF7-708E-43EF-BAE0-53D388BB5B4E}"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499705475"/>
      </p:ext>
    </p:extLst>
  </p:cSld>
  <p:clrMapOvr>
    <a:masterClrMapping/>
  </p:clrMapOvr>
  <p:transition>
    <p:wedg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C09FA2D-7D9C-4BC5-B278-58B079FE55D7}"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2/16/2021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1AFD7D7-31E4-4705-AECD-4240D991336B}" type="slidenum">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709509859"/>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64CAE70-B309-4B0D-A8B7-CA45450801B0}"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2/16/2021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16E8DFA-37CA-4394-BFF8-770A8725B480}"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2504671536"/>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91B136-5FCA-4339-8008-50D6F59402DB}" type="datetimeFigureOut">
              <a:rPr lang="en-US">
                <a:solidFill>
                  <a:srgbClr val="DBF5F9">
                    <a:shade val="90000"/>
                  </a:srgbClr>
                </a:solidFill>
              </a:rPr>
              <a:pPr>
                <a:defRPr/>
              </a:pPr>
              <a:t>2/16/2021</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D2702B86-CB87-4BCF-951D-98D4790C06A4}" type="slidenum">
              <a:rPr lang="en-US"/>
              <a:pPr>
                <a:defRPr/>
              </a:pPr>
              <a:t>‹#›</a:t>
            </a:fld>
            <a:endParaRPr lang="en-US"/>
          </a:p>
        </p:txBody>
      </p:sp>
    </p:spTree>
    <p:extLst>
      <p:ext uri="{BB962C8B-B14F-4D97-AF65-F5344CB8AC3E}">
        <p14:creationId xmlns:p14="http://schemas.microsoft.com/office/powerpoint/2010/main" val="333592323"/>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8F567F1-BDFC-4D93-B0C5-0D0217E5B501}"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2/16/2021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8"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9"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33261BB-6080-4950-A70F-13E03B6C9BE4}"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848106646"/>
      </p:ext>
    </p:extLst>
  </p:cSld>
  <p:clrMapOvr>
    <a:masterClrMapping/>
  </p:clrMapOvr>
  <p:transition>
    <p:wedg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C9C093D-518C-45C0-B746-06EF1D94C772}"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2/16/2021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F0080EA-53FE-46D1-A757-AD0A56C03D19}"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438134786"/>
      </p:ext>
    </p:extLst>
  </p:cSld>
  <p:clrMapOvr>
    <a:masterClrMapping/>
  </p:clrMapOvr>
  <p:transition>
    <p:wedg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04D9E13-4B4F-479D-8B8E-492C2319AF57}"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2/16/2021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3"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FCC86A4-E3E1-47D0-BA4B-BBDFE7166996}"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452134980"/>
      </p:ext>
    </p:extLst>
  </p:cSld>
  <p:clrMapOvr>
    <a:masterClrMapping/>
  </p:clrMapOvr>
  <p:transition>
    <p:wedg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16143A1-C8F9-4FF9-871F-22B6A1967C0F}"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2/16/2021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34AAF4B-EB31-4B37-A7D6-544BBB3AF2D3}"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896755026"/>
      </p:ext>
    </p:extLst>
  </p:cSld>
  <p:clrMapOvr>
    <a:masterClrMapping/>
  </p:clrMapOvr>
  <p:transition>
    <p:wedg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4B3BC94-6A83-4A95-A8E9-89FCD52C52EB}"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2/16/2021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0"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11C29EF-3869-4E09-8061-0EE9B7693E1F}"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832912328"/>
      </p:ext>
    </p:extLst>
  </p:cSld>
  <p:clrMapOvr>
    <a:masterClrMapping/>
  </p:clrMapOvr>
  <p:transition>
    <p:wedg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8EFD165-4BEA-41DA-9CC2-5730D41D36F0}"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2/16/2021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8DA85D9-55A6-4BAF-B6EE-25852B36D7A7}"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4063026473"/>
      </p:ext>
    </p:extLst>
  </p:cSld>
  <p:clrMapOvr>
    <a:masterClrMapping/>
  </p:clrMapOvr>
  <p:transition>
    <p:wedg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E342379-0603-4083-A272-9ADBE98D253C}"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2/16/2021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028AA07-F44E-42EC-8F00-F70EFE71BDB8}"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2893082806"/>
      </p:ext>
    </p:extLst>
  </p:cSld>
  <p:clrMapOvr>
    <a:masterClrMapping/>
  </p:clrMapOvr>
  <p:transition>
    <p:wedg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F6E5DD8-2930-4A98-9DFF-F961DAD79267}" type="slidenum">
              <a:rPr kumimoji="0" lang="ar-SA"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9436513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42E2B7C-F476-4DA4-8CAC-6EE10E518B9F}" type="slidenum">
              <a:rPr kumimoji="0" lang="ar-SA"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1192063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C24E782-E161-4202-A96B-4CA11D2B5D89}" type="datetimeFigureOut">
              <a:rPr lang="en-US">
                <a:solidFill>
                  <a:srgbClr val="04617B">
                    <a:shade val="90000"/>
                  </a:srgbClr>
                </a:solidFill>
              </a:rPr>
              <a:pPr>
                <a:defRPr/>
              </a:pPr>
              <a:t>2/16/2021</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B2B89864-D86A-4B27-95E9-769B10042E4F}" type="slidenum">
              <a:rPr lang="en-US"/>
              <a:pPr>
                <a:defRPr/>
              </a:pPr>
              <a:t>‹#›</a:t>
            </a:fld>
            <a:endParaRPr lang="en-US"/>
          </a:p>
        </p:txBody>
      </p:sp>
    </p:spTree>
    <p:extLst>
      <p:ext uri="{BB962C8B-B14F-4D97-AF65-F5344CB8AC3E}">
        <p14:creationId xmlns:p14="http://schemas.microsoft.com/office/powerpoint/2010/main" val="1917661343"/>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FFCA1AF8-E49B-4550-AAA5-27D25F43CC98}" type="datetimeFigureOut">
              <a:rPr lang="en-US">
                <a:solidFill>
                  <a:srgbClr val="04617B">
                    <a:shade val="90000"/>
                  </a:srgbClr>
                </a:solidFill>
              </a:rPr>
              <a:pPr>
                <a:defRPr/>
              </a:pPr>
              <a:t>2/16/2021</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56AA1B03-44F5-436B-B4AB-04135DF07D6E}" type="slidenum">
              <a:rPr lang="en-US"/>
              <a:pPr>
                <a:defRPr/>
              </a:pPr>
              <a:t>‹#›</a:t>
            </a:fld>
            <a:endParaRPr lang="en-US"/>
          </a:p>
        </p:txBody>
      </p:sp>
    </p:spTree>
    <p:extLst>
      <p:ext uri="{BB962C8B-B14F-4D97-AF65-F5344CB8AC3E}">
        <p14:creationId xmlns:p14="http://schemas.microsoft.com/office/powerpoint/2010/main" val="3587879932"/>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CC61698-93A6-4020-8A95-6D95E9AC4592}" type="datetimeFigureOut">
              <a:rPr lang="en-US">
                <a:solidFill>
                  <a:srgbClr val="04617B">
                    <a:shade val="90000"/>
                  </a:srgbClr>
                </a:solidFill>
              </a:rPr>
              <a:pPr>
                <a:defRPr/>
              </a:pPr>
              <a:t>2/16/2021</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E28C47FF-BC9C-4755-BBE7-B95CBA18C9A6}" type="slidenum">
              <a:rPr lang="en-US"/>
              <a:pPr>
                <a:defRPr/>
              </a:pPr>
              <a:t>‹#›</a:t>
            </a:fld>
            <a:endParaRPr lang="en-US"/>
          </a:p>
        </p:txBody>
      </p:sp>
    </p:spTree>
    <p:extLst>
      <p:ext uri="{BB962C8B-B14F-4D97-AF65-F5344CB8AC3E}">
        <p14:creationId xmlns:p14="http://schemas.microsoft.com/office/powerpoint/2010/main" val="2934132213"/>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6DEF42B-68F3-460F-9B88-260AFA86EC37}" type="datetimeFigureOut">
              <a:rPr lang="en-US">
                <a:solidFill>
                  <a:srgbClr val="04617B">
                    <a:shade val="90000"/>
                  </a:srgbClr>
                </a:solidFill>
              </a:rPr>
              <a:pPr>
                <a:defRPr/>
              </a:pPr>
              <a:t>2/16/2021</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0B243998-A89A-4B06-9C62-A51E5293736E}" type="slidenum">
              <a:rPr lang="en-US"/>
              <a:pPr>
                <a:defRPr/>
              </a:pPr>
              <a:t>‹#›</a:t>
            </a:fld>
            <a:endParaRPr lang="en-US"/>
          </a:p>
        </p:txBody>
      </p:sp>
    </p:spTree>
    <p:extLst>
      <p:ext uri="{BB962C8B-B14F-4D97-AF65-F5344CB8AC3E}">
        <p14:creationId xmlns:p14="http://schemas.microsoft.com/office/powerpoint/2010/main" val="3668395747"/>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C325081-4041-4F6C-9FFD-B0A4222830AC}" type="datetimeFigureOut">
              <a:rPr lang="en-US">
                <a:solidFill>
                  <a:srgbClr val="04617B">
                    <a:shade val="90000"/>
                  </a:srgbClr>
                </a:solidFill>
              </a:rPr>
              <a:pPr>
                <a:defRPr/>
              </a:pPr>
              <a:t>2/16/2021</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32D56E9D-0AED-4E92-B601-4B9FB0F96804}" type="slidenum">
              <a:rPr lang="en-US"/>
              <a:pPr>
                <a:defRPr/>
              </a:pPr>
              <a:t>‹#›</a:t>
            </a:fld>
            <a:endParaRPr lang="en-US"/>
          </a:p>
        </p:txBody>
      </p:sp>
    </p:spTree>
    <p:extLst>
      <p:ext uri="{BB962C8B-B14F-4D97-AF65-F5344CB8AC3E}">
        <p14:creationId xmlns:p14="http://schemas.microsoft.com/office/powerpoint/2010/main" val="3473378725"/>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0A0D1D3-C956-4580-93E2-1F60C11DCC21}" type="datetimeFigureOut">
              <a:rPr lang="en-US">
                <a:solidFill>
                  <a:srgbClr val="04617B">
                    <a:shade val="90000"/>
                  </a:srgbClr>
                </a:solidFill>
              </a:rPr>
              <a:pPr>
                <a:defRPr/>
              </a:pPr>
              <a:t>2/16/2021</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2F6B6A6A-B3BA-47F2-AA34-09CFE1B6F16A}" type="slidenum">
              <a:rPr lang="en-US"/>
              <a:pPr>
                <a:defRPr/>
              </a:pPr>
              <a:t>‹#›</a:t>
            </a:fld>
            <a:endParaRPr lang="en-US"/>
          </a:p>
        </p:txBody>
      </p:sp>
    </p:spTree>
    <p:extLst>
      <p:ext uri="{BB962C8B-B14F-4D97-AF65-F5344CB8AC3E}">
        <p14:creationId xmlns:p14="http://schemas.microsoft.com/office/powerpoint/2010/main" val="2681238981"/>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fld id="{22CE90B5-8748-481D-8E9C-CB8A70BC738B}" type="datetimeFigureOut">
              <a:rPr lang="en-US">
                <a:solidFill>
                  <a:srgbClr val="04617B">
                    <a:shade val="90000"/>
                  </a:srgbClr>
                </a:solidFill>
              </a:rPr>
              <a:pPr fontAlgn="base">
                <a:spcBef>
                  <a:spcPct val="0"/>
                </a:spcBef>
                <a:spcAft>
                  <a:spcPct val="0"/>
                </a:spcAft>
                <a:defRPr/>
              </a:pPr>
              <a:t>2/16/2021</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fontAlgn="base">
              <a:spcBef>
                <a:spcPct val="0"/>
              </a:spcBef>
              <a:spcAft>
                <a:spcPct val="0"/>
              </a:spcAft>
              <a:defRPr/>
            </a:pPr>
            <a:fld id="{4C4A44E7-3999-4C40-A7E2-A8FA26B4BC57}" type="slidenum">
              <a:rPr lang="en-US">
                <a:latin typeface="Arial" pitchFamily="34" charset="0"/>
                <a:cs typeface="Arial" pitchFamily="34" charset="0"/>
              </a:rPr>
              <a:pPr fontAlgn="base">
                <a:spcBef>
                  <a:spcPct val="0"/>
                </a:spcBef>
                <a:spcAft>
                  <a:spcPct val="0"/>
                </a:spcAft>
                <a:defRPr/>
              </a:pPr>
              <a:t>‹#›</a:t>
            </a:fld>
            <a:endParaRPr lang="en-US">
              <a:latin typeface="Arial" pitchFamily="34" charset="0"/>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973839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fld id="{626E2592-2E91-4DA0-9270-1C1B26F58131}" type="datetimeFigureOut">
              <a:rPr lang="en-US">
                <a:solidFill>
                  <a:srgbClr val="04617B">
                    <a:shade val="90000"/>
                  </a:srgbClr>
                </a:solidFill>
              </a:rPr>
              <a:pPr fontAlgn="base">
                <a:spcBef>
                  <a:spcPct val="0"/>
                </a:spcBef>
                <a:spcAft>
                  <a:spcPct val="0"/>
                </a:spcAft>
                <a:defRPr/>
              </a:pPr>
              <a:t>2/16/2021</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fontAlgn="base">
              <a:spcBef>
                <a:spcPct val="0"/>
              </a:spcBef>
              <a:spcAft>
                <a:spcPct val="0"/>
              </a:spcAft>
            </a:pPr>
            <a:fld id="{59E60EE0-37B5-4A26-A6D7-3F60DD6F1D40}" type="slidenum">
              <a:rPr lang="en-US">
                <a:latin typeface="Arial" pitchFamily="34" charset="0"/>
                <a:cs typeface="Arial" pitchFamily="34" charset="0"/>
              </a:rPr>
              <a:pPr fontAlgn="base">
                <a:spcBef>
                  <a:spcPct val="0"/>
                </a:spcBef>
                <a:spcAft>
                  <a:spcPct val="0"/>
                </a:spcAft>
              </a:pPr>
              <a:t>‹#›</a:t>
            </a:fld>
            <a:endParaRPr lang="en-US">
              <a:latin typeface="Arial" pitchFamily="34" charset="0"/>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41472266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2052"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rgbClr val="04617B">
                    <a:shade val="90000"/>
                  </a:srgb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6D2C5AB-B73F-4917-97B2-6E7436292CA4}"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2/16/2021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rgbClr val="04617B">
                    <a:shade val="90000"/>
                  </a:srgb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rgbClr val="04617B">
                    <a:shade val="90000"/>
                  </a:srgbClr>
                </a:solidFill>
                <a:latin typeface="Arial" charset="0"/>
                <a:cs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F833D96-47F0-4547-AE18-56C11E0146C4}"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grpSp>
    </p:spTree>
    <p:extLst>
      <p:ext uri="{BB962C8B-B14F-4D97-AF65-F5344CB8AC3E}">
        <p14:creationId xmlns:p14="http://schemas.microsoft.com/office/powerpoint/2010/main" val="19973822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WordArt 7"/>
          <p:cNvSpPr>
            <a:spLocks noChangeArrowheads="1" noChangeShapeType="1" noTextEdit="1"/>
          </p:cNvSpPr>
          <p:nvPr/>
        </p:nvSpPr>
        <p:spPr bwMode="auto">
          <a:xfrm>
            <a:off x="3276600" y="5715000"/>
            <a:ext cx="2628900" cy="723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dirty="0" smtClean="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cs typeface="Arial" pitchFamily="34" charset="0"/>
              </a:rPr>
              <a:t>Pro. </a:t>
            </a:r>
            <a:r>
              <a:rPr lang="en-US" sz="3600" kern="10" dirty="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cs typeface="Arial" pitchFamily="34" charset="0"/>
              </a:rPr>
              <a:t>Mohamed Hafez</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530" y="838200"/>
            <a:ext cx="8321040" cy="4659759"/>
          </a:xfrm>
          <a:prstGeom prst="rect">
            <a:avLst/>
          </a:prstGeom>
        </p:spPr>
      </p:pic>
      <p:sp>
        <p:nvSpPr>
          <p:cNvPr id="7" name="WordArt 6"/>
          <p:cNvSpPr>
            <a:spLocks noChangeArrowheads="1" noChangeShapeType="1" noTextEdit="1"/>
          </p:cNvSpPr>
          <p:nvPr/>
        </p:nvSpPr>
        <p:spPr bwMode="auto">
          <a:xfrm>
            <a:off x="2114550" y="1676400"/>
            <a:ext cx="4953000" cy="3657600"/>
          </a:xfrm>
          <a:prstGeom prst="rect">
            <a:avLst/>
          </a:prstGeom>
        </p:spPr>
        <p:txBody>
          <a:bodyPr wrap="none" fromWordArt="1">
            <a:prstTxWarp prst="textPlain">
              <a:avLst>
                <a:gd name="adj" fmla="val 50000"/>
              </a:avLst>
            </a:prstTxWarp>
          </a:bodyPr>
          <a:lstStyle/>
          <a:p>
            <a:pPr algn="ctr" rtl="1" fontAlgn="base">
              <a:spcBef>
                <a:spcPct val="0"/>
              </a:spcBef>
              <a:spcAft>
                <a:spcPct val="0"/>
              </a:spcAft>
              <a:defRPr/>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rPr>
              <a:t>   </a:t>
            </a: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rPr>
              <a:t>المشاريع البحثية</a:t>
            </a:r>
            <a:endPar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endParaRPr>
          </a:p>
          <a:p>
            <a:pPr algn="ctr" rtl="1" fontAlgn="base">
              <a:spcBef>
                <a:spcPct val="0"/>
              </a:spcBef>
              <a:spcAft>
                <a:spcPct val="0"/>
              </a:spcAft>
              <a:defRPr/>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rPr>
              <a:t> </a:t>
            </a:r>
            <a:r>
              <a:rPr lang="en-US"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rPr>
              <a:t>Research </a:t>
            </a:r>
            <a:r>
              <a:rPr lang="en-US"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rPr>
              <a:t>Projects</a:t>
            </a:r>
            <a:endPar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endParaRPr>
          </a:p>
          <a:p>
            <a:pPr algn="ctr" rtl="1" fontAlgn="base">
              <a:spcBef>
                <a:spcPct val="0"/>
              </a:spcBef>
              <a:spcAft>
                <a:spcPct val="0"/>
              </a:spcAft>
              <a:defRPr/>
            </a:pPr>
            <a:endPar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endParaRPr>
          </a:p>
        </p:txBody>
      </p:sp>
    </p:spTree>
    <p:extLst>
      <p:ext uri="{BB962C8B-B14F-4D97-AF65-F5344CB8AC3E}">
        <p14:creationId xmlns:p14="http://schemas.microsoft.com/office/powerpoint/2010/main" val="708060580"/>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547110"/>
            <a:ext cx="8229600" cy="966210"/>
          </a:xfrm>
        </p:spPr>
        <p:txBody>
          <a:bodyPr/>
          <a:lstStyle/>
          <a:p>
            <a:pPr algn="ctr" rtl="1" eaLnBrk="1" hangingPunct="1"/>
            <a:r>
              <a:rPr lang="ar-SA" altLang="en-US" sz="4800" b="1" u="sng" dirty="0"/>
              <a:t>المنهج الموضوعي</a:t>
            </a:r>
            <a:endParaRPr lang="en-US" altLang="en-US" sz="4800" b="1" u="sng" dirty="0" smtClean="0"/>
          </a:p>
        </p:txBody>
      </p:sp>
      <p:sp>
        <p:nvSpPr>
          <p:cNvPr id="5123" name="Rectangle 3"/>
          <p:cNvSpPr>
            <a:spLocks noGrp="1" noChangeArrowheads="1"/>
          </p:cNvSpPr>
          <p:nvPr>
            <p:ph type="body" idx="1"/>
          </p:nvPr>
        </p:nvSpPr>
        <p:spPr>
          <a:xfrm>
            <a:off x="304800" y="1671060"/>
            <a:ext cx="8382000" cy="4892675"/>
          </a:xfrm>
        </p:spPr>
        <p:txBody>
          <a:bodyPr/>
          <a:lstStyle/>
          <a:p>
            <a:pPr algn="just" rtl="1" eaLnBrk="1" hangingPunct="1">
              <a:buFont typeface="Arial" panose="020B0604020202020204" pitchFamily="34" charset="0"/>
              <a:buChar char="•"/>
            </a:pPr>
            <a:r>
              <a:rPr lang="ar-SA" altLang="en-US" b="1" dirty="0"/>
              <a:t>يستخدم المنهج الموضوعي لوصف الظاهرات في الوقت الحاضر لمعرفة خصائص كل ظاهرة من هذه الظاهرات كما يصف العلاقات المتداخلة بين الظاهرات محاولاً استقراء المستقبل. </a:t>
            </a:r>
            <a:r>
              <a:rPr lang="ar-SA" altLang="en-US" b="1" dirty="0"/>
              <a:t>وتعتمد العلوم الأنسانية عامة وعلوم الجغرافيا والاجتماع والانسان خاصة على هذا المنهج كلياً منذ بداياتها في القرن الثامن عشر والقرن التاسع عشر، ولا زالت تستخدم هذا المنهج ولكن بدرجة اقل حيث صارت تزاوجه </a:t>
            </a:r>
            <a:r>
              <a:rPr lang="ar-SA" altLang="en-US" b="1" dirty="0"/>
              <a:t>عدد من المناهج الأخرى. </a:t>
            </a:r>
            <a:endParaRPr lang="ar-SA" altLang="en-US" b="1" dirty="0" smtClean="0"/>
          </a:p>
          <a:p>
            <a:pPr marL="0" indent="0" algn="just" rtl="1" eaLnBrk="1" hangingPunct="1">
              <a:buNone/>
            </a:pPr>
            <a:endParaRPr lang="ar-SA" altLang="en-US" b="1" dirty="0"/>
          </a:p>
          <a:p>
            <a:pPr algn="just" rtl="1" eaLnBrk="1" hangingPunct="1">
              <a:buFont typeface="Arial" panose="020B0604020202020204" pitchFamily="34" charset="0"/>
              <a:buChar char="•"/>
            </a:pPr>
            <a:r>
              <a:rPr lang="ar-BH" b="1" dirty="0"/>
              <a:t> يتلخص المنهج الموضوعي في متابعة وملاحظة ظاهرة أو حدث ما معتمداً على معلومات نوعية أو كمية في فترة زمنية معينة أو خلال فترات زمنية مختلفة بغرض التعرف على شتى جوانب الظاهرة وعلاقاتها بغيرها من الظاهرات للوصول لنتائج تساعد في فهم الواقع الراهن ليتم تطويره مستقبلاً</a:t>
            </a:r>
            <a:r>
              <a:rPr lang="ar-BH" b="1" dirty="0" smtClean="0"/>
              <a:t>.</a:t>
            </a:r>
            <a:endParaRPr lang="ar-SA" altLang="en-US" sz="2400" b="1" dirty="0"/>
          </a:p>
          <a:p>
            <a:pPr algn="just" rtl="1" eaLnBrk="1" hangingPunct="1">
              <a:buFont typeface="Arial" panose="020B0604020202020204" pitchFamily="34" charset="0"/>
              <a:buChar char="•"/>
            </a:pPr>
            <a:endParaRPr lang="ar-SA" altLang="en-US" sz="2400" b="1" dirty="0"/>
          </a:p>
        </p:txBody>
      </p:sp>
    </p:spTree>
    <p:extLst>
      <p:ext uri="{BB962C8B-B14F-4D97-AF65-F5344CB8AC3E}">
        <p14:creationId xmlns:p14="http://schemas.microsoft.com/office/powerpoint/2010/main" val="464071833"/>
      </p:ext>
    </p:extLst>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547110"/>
            <a:ext cx="8229600" cy="966210"/>
          </a:xfrm>
        </p:spPr>
        <p:txBody>
          <a:bodyPr/>
          <a:lstStyle/>
          <a:p>
            <a:pPr algn="ctr" rtl="1" eaLnBrk="1" hangingPunct="1"/>
            <a:r>
              <a:rPr lang="ar-SA" altLang="en-US" sz="4800" b="1" u="sng" dirty="0"/>
              <a:t>المنهج التاريخي</a:t>
            </a:r>
            <a:endParaRPr lang="en-US" altLang="en-US" sz="4800" b="1" u="sng" dirty="0" smtClean="0"/>
          </a:p>
        </p:txBody>
      </p:sp>
      <p:sp>
        <p:nvSpPr>
          <p:cNvPr id="5123" name="Rectangle 3"/>
          <p:cNvSpPr>
            <a:spLocks noGrp="1" noChangeArrowheads="1"/>
          </p:cNvSpPr>
          <p:nvPr>
            <p:ph type="body" idx="1"/>
          </p:nvPr>
        </p:nvSpPr>
        <p:spPr>
          <a:xfrm>
            <a:off x="304800" y="1671060"/>
            <a:ext cx="8382000" cy="4892675"/>
          </a:xfrm>
        </p:spPr>
        <p:txBody>
          <a:bodyPr/>
          <a:lstStyle/>
          <a:p>
            <a:pPr algn="just" rtl="1" eaLnBrk="1" hangingPunct="1">
              <a:buFont typeface="Arial" panose="020B0604020202020204" pitchFamily="34" charset="0"/>
              <a:buChar char="•"/>
            </a:pPr>
            <a:r>
              <a:rPr lang="ar-SA" altLang="en-US" b="1" dirty="0"/>
              <a:t>يستخدم هذا المنهج لدراسة الماضي بوجه عام لمعرفة ما كانت عليه الظاهرات والعلاقة المتداخلة بينها في الحقب التاريخية المختلفة وبالأخص العلاقات السببية المسئولة عن تطور وتبدل الظاهرات والأحداث عبر الفترات الزمنية، ويركز المنهج التاريخي على دراسة الماضي لأجل فهم الحاضر والتمكن من استقراء المستقبل. . </a:t>
            </a:r>
            <a:endParaRPr lang="ar-SA" altLang="en-US" b="1" dirty="0"/>
          </a:p>
          <a:p>
            <a:pPr algn="just" rtl="1" eaLnBrk="1" hangingPunct="1">
              <a:buFont typeface="Arial" panose="020B0604020202020204" pitchFamily="34" charset="0"/>
              <a:buChar char="•"/>
            </a:pPr>
            <a:r>
              <a:rPr lang="ar-BH" b="1" dirty="0"/>
              <a:t>  كما يهتم المنهج كذلك بدراسة الحاضر من خلال تفسير أحداثه وظواهره بالرجوع للماضي لمعرفة أصول هذه الظاهرات والأحداث ومسبباتها. ويعتبر إن مصدر المعرفة الأساسي في المنهج التاريخي هو الآثار  والشواهد والسجلات التاريخية والروايات المنقولة والمتداولة عبر الأجيال المختلفة. هذا يعني أن المنهج التاريخي لا يعتمد على الملاحظة المباشرة ولا يعتمد على التجربة العلمية للوصول للحقائق</a:t>
            </a:r>
            <a:r>
              <a:rPr lang="ar-BH" b="1" dirty="0" smtClean="0"/>
              <a:t>.</a:t>
            </a:r>
            <a:endParaRPr lang="ar-SA" altLang="en-US" sz="2400" b="1" dirty="0"/>
          </a:p>
          <a:p>
            <a:pPr algn="just" rtl="1" eaLnBrk="1" hangingPunct="1">
              <a:buFont typeface="Arial" panose="020B0604020202020204" pitchFamily="34" charset="0"/>
              <a:buChar char="•"/>
            </a:pPr>
            <a:endParaRPr lang="ar-SA" altLang="en-US" sz="2400" b="1" dirty="0"/>
          </a:p>
        </p:txBody>
      </p:sp>
    </p:spTree>
    <p:extLst>
      <p:ext uri="{BB962C8B-B14F-4D97-AF65-F5344CB8AC3E}">
        <p14:creationId xmlns:p14="http://schemas.microsoft.com/office/powerpoint/2010/main" val="4269533007"/>
      </p:ext>
    </p:extLst>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547110"/>
            <a:ext cx="8229600" cy="966210"/>
          </a:xfrm>
        </p:spPr>
        <p:txBody>
          <a:bodyPr/>
          <a:lstStyle/>
          <a:p>
            <a:pPr algn="ctr" rtl="1" eaLnBrk="1" hangingPunct="1"/>
            <a:r>
              <a:rPr lang="ar-SA" altLang="en-US" sz="4800" b="1" u="sng" dirty="0"/>
              <a:t>المنهج التطبيقي</a:t>
            </a:r>
            <a:endParaRPr lang="en-US" altLang="en-US" sz="4800" b="1" u="sng" dirty="0" smtClean="0"/>
          </a:p>
        </p:txBody>
      </p:sp>
      <p:sp>
        <p:nvSpPr>
          <p:cNvPr id="5123" name="Rectangle 3"/>
          <p:cNvSpPr>
            <a:spLocks noGrp="1" noChangeArrowheads="1"/>
          </p:cNvSpPr>
          <p:nvPr>
            <p:ph type="body" idx="1"/>
          </p:nvPr>
        </p:nvSpPr>
        <p:spPr>
          <a:xfrm>
            <a:off x="304800" y="1671060"/>
            <a:ext cx="8382000" cy="4892675"/>
          </a:xfrm>
        </p:spPr>
        <p:txBody>
          <a:bodyPr/>
          <a:lstStyle/>
          <a:p>
            <a:pPr algn="just" rtl="1" eaLnBrk="1" hangingPunct="1">
              <a:buFont typeface="Arial" panose="020B0604020202020204" pitchFamily="34" charset="0"/>
              <a:buChar char="•"/>
            </a:pPr>
            <a:r>
              <a:rPr lang="ar-SA" altLang="en-US" b="1" dirty="0"/>
              <a:t> يقوم المنهج التطبيقي باستقصاء العلاقات السببية بين المتغيرات التي قد يكون لها أثر في تشكيل الظاهرة او الحدث، ويهدف المنهج التطبيقي لمعرفة اثر المؤثرات مجتمعة على الظاهرة تحت </a:t>
            </a:r>
            <a:r>
              <a:rPr lang="ar-SA" altLang="en-US" b="1" dirty="0" smtClean="0"/>
              <a:t>الدراسة.</a:t>
            </a:r>
          </a:p>
          <a:p>
            <a:pPr algn="just" rtl="1" eaLnBrk="1" hangingPunct="1">
              <a:buFont typeface="Arial" panose="020B0604020202020204" pitchFamily="34" charset="0"/>
              <a:buChar char="•"/>
            </a:pPr>
            <a:r>
              <a:rPr lang="ar-SA" altLang="en-US" b="1" dirty="0" smtClean="0"/>
              <a:t> </a:t>
            </a:r>
            <a:r>
              <a:rPr lang="ar-SA" altLang="en-US" b="1" dirty="0"/>
              <a:t>كما يركز على معرفة اثر كل من هذه المؤثرات منفردة أو ثنائية على الظاهرة المعنية، ولتحقيق هذا الأمر لا بد أن يلجأ الباحث للتطبيق؛ حيث يتم التحكم في بعض المتغيرات اي ابعاد أثرها بغرض معرفة اثر العوامل أو العامل المتبقي الذي لم يتحكم فيه. </a:t>
            </a:r>
            <a:endParaRPr lang="ar-SA" altLang="en-US" b="1" dirty="0" smtClean="0"/>
          </a:p>
          <a:p>
            <a:pPr algn="just" rtl="1" eaLnBrk="1" hangingPunct="1">
              <a:buFont typeface="Arial" panose="020B0604020202020204" pitchFamily="34" charset="0"/>
              <a:buChar char="•"/>
            </a:pPr>
            <a:r>
              <a:rPr lang="ar-SA" altLang="en-US" b="1" dirty="0" smtClean="0"/>
              <a:t>هذا </a:t>
            </a:r>
            <a:r>
              <a:rPr lang="ar-SA" altLang="en-US" b="1" dirty="0"/>
              <a:t>يعني أن يجرى التطبيق في بيئة متحكم بها قدر المستطاع كما يعنى التباديل باستبدال العوامل المتحكم فيها؛ حيث يقوم المنهج التطبيقي على الملاحظة الدقيقة والمضبوطة وفق خطة واضحة ومدروسة تحدد فيها المتغيرات التي قد تؤثر على الظاهرة تحت الدراسة. </a:t>
            </a:r>
            <a:endParaRPr lang="ar-SA" altLang="en-US" sz="2400" b="1" dirty="0"/>
          </a:p>
          <a:p>
            <a:pPr algn="just" rtl="1" eaLnBrk="1" hangingPunct="1">
              <a:buFont typeface="Arial" panose="020B0604020202020204" pitchFamily="34" charset="0"/>
              <a:buChar char="•"/>
            </a:pPr>
            <a:endParaRPr lang="ar-SA" altLang="en-US" sz="2400" b="1" dirty="0"/>
          </a:p>
        </p:txBody>
      </p:sp>
    </p:spTree>
    <p:extLst>
      <p:ext uri="{BB962C8B-B14F-4D97-AF65-F5344CB8AC3E}">
        <p14:creationId xmlns:p14="http://schemas.microsoft.com/office/powerpoint/2010/main" val="2310989982"/>
      </p:ext>
    </p:extLst>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547110"/>
            <a:ext cx="8229600" cy="966210"/>
          </a:xfrm>
        </p:spPr>
        <p:txBody>
          <a:bodyPr/>
          <a:lstStyle/>
          <a:p>
            <a:pPr algn="ctr" rtl="1" eaLnBrk="1" hangingPunct="1"/>
            <a:r>
              <a:rPr lang="ar-SA" altLang="en-US" sz="4800" b="1" u="sng" dirty="0"/>
              <a:t>المنهج التطبيقي</a:t>
            </a:r>
            <a:endParaRPr lang="en-US" altLang="en-US" sz="4800" b="1" u="sng" dirty="0" smtClean="0"/>
          </a:p>
        </p:txBody>
      </p:sp>
      <p:sp>
        <p:nvSpPr>
          <p:cNvPr id="5123" name="Rectangle 3"/>
          <p:cNvSpPr>
            <a:spLocks noGrp="1" noChangeArrowheads="1"/>
          </p:cNvSpPr>
          <p:nvPr>
            <p:ph type="body" idx="1"/>
          </p:nvPr>
        </p:nvSpPr>
        <p:spPr>
          <a:xfrm>
            <a:off x="304800" y="1513320"/>
            <a:ext cx="8382000" cy="4963680"/>
          </a:xfrm>
        </p:spPr>
        <p:txBody>
          <a:bodyPr/>
          <a:lstStyle/>
          <a:p>
            <a:pPr algn="just" rtl="1" eaLnBrk="1" hangingPunct="1">
              <a:buFont typeface="Arial" panose="020B0604020202020204" pitchFamily="34" charset="0"/>
              <a:buChar char="•"/>
            </a:pPr>
            <a:r>
              <a:rPr lang="ar-SA" altLang="en-US" b="1" dirty="0"/>
              <a:t> ولتحقيق الأهداف من المنهج التطبيقي يراعي الآتي</a:t>
            </a:r>
            <a:r>
              <a:rPr lang="ar-SA" altLang="en-US" b="1" dirty="0" smtClean="0"/>
              <a:t>:</a:t>
            </a:r>
          </a:p>
          <a:p>
            <a:pPr algn="just" rtl="1" eaLnBrk="1" hangingPunct="1">
              <a:buFont typeface="Arial" panose="020B0604020202020204" pitchFamily="34" charset="0"/>
              <a:buChar char="•"/>
            </a:pPr>
            <a:r>
              <a:rPr lang="ar-SA" altLang="en-US" b="1" dirty="0"/>
              <a:t> </a:t>
            </a:r>
            <a:r>
              <a:rPr lang="ar-SA" altLang="en-US" b="1" dirty="0" smtClean="0"/>
              <a:t>تحديد </a:t>
            </a:r>
            <a:r>
              <a:rPr lang="ar-SA" altLang="en-US" b="1" dirty="0"/>
              <a:t>جميع العوامل التي تؤثر على الظاهرة تحت </a:t>
            </a:r>
            <a:r>
              <a:rPr lang="ar-SA" altLang="en-US" b="1" dirty="0" smtClean="0"/>
              <a:t>الدراسة.</a:t>
            </a:r>
          </a:p>
          <a:p>
            <a:pPr algn="just" rtl="1" eaLnBrk="1" hangingPunct="1">
              <a:buFont typeface="Arial" panose="020B0604020202020204" pitchFamily="34" charset="0"/>
              <a:buChar char="•"/>
            </a:pPr>
            <a:r>
              <a:rPr lang="ar-SA" altLang="en-US" b="1" dirty="0" smtClean="0"/>
              <a:t>القدرة </a:t>
            </a:r>
            <a:r>
              <a:rPr lang="ar-SA" altLang="en-US" b="1" dirty="0"/>
              <a:t>على التعامل مع البيئة محل الدراسة من جهة، والقدرة على التعامل مع كل العوامل المؤثرة كل على حدة أو في </a:t>
            </a:r>
            <a:r>
              <a:rPr lang="ar-SA" altLang="en-US" b="1" dirty="0" smtClean="0"/>
              <a:t>مجموعات من العوامل.</a:t>
            </a:r>
            <a:endParaRPr lang="ar-SA" altLang="en-US" b="1" dirty="0"/>
          </a:p>
          <a:p>
            <a:pPr algn="just" rtl="1" eaLnBrk="1" hangingPunct="1">
              <a:buFont typeface="Arial" panose="020B0604020202020204" pitchFamily="34" charset="0"/>
              <a:buChar char="•"/>
            </a:pPr>
            <a:r>
              <a:rPr lang="ar-SA" altLang="en-US" b="1" dirty="0" smtClean="0"/>
              <a:t>تكرار </a:t>
            </a:r>
            <a:r>
              <a:rPr lang="ar-SA" altLang="en-US" b="1" dirty="0"/>
              <a:t>التحقق مرات عدة بسبب تغيير العوامل المتحكم بها من جهة، وبغرض التأكد من النتائج المستخلصة من جهة أخرى. </a:t>
            </a:r>
          </a:p>
          <a:p>
            <a:pPr algn="just" rtl="1" eaLnBrk="1" hangingPunct="1">
              <a:buFont typeface="Arial" panose="020B0604020202020204" pitchFamily="34" charset="0"/>
              <a:buChar char="•"/>
            </a:pPr>
            <a:r>
              <a:rPr lang="ar-SA" altLang="en-US" b="1" dirty="0" smtClean="0"/>
              <a:t>يجب أن تشمل الأساليب </a:t>
            </a:r>
            <a:r>
              <a:rPr lang="ar-SA" altLang="en-US" b="1" dirty="0"/>
              <a:t>الأساسية </a:t>
            </a:r>
            <a:r>
              <a:rPr lang="ar-SA" altLang="en-US" b="1" dirty="0" smtClean="0"/>
              <a:t>التحليل </a:t>
            </a:r>
            <a:r>
              <a:rPr lang="ar-SA" altLang="en-US" b="1" dirty="0"/>
              <a:t>المعملي والدراسة الميدانية. </a:t>
            </a:r>
          </a:p>
          <a:p>
            <a:pPr algn="just" rtl="1" eaLnBrk="1" hangingPunct="1">
              <a:buFont typeface="Arial" panose="020B0604020202020204" pitchFamily="34" charset="0"/>
              <a:buChar char="•"/>
            </a:pPr>
            <a:r>
              <a:rPr lang="ar-SA" altLang="en-US" b="1" dirty="0" smtClean="0"/>
              <a:t>التحاليل </a:t>
            </a:r>
            <a:r>
              <a:rPr lang="ar-SA" altLang="en-US" b="1" dirty="0"/>
              <a:t>المعملية هي تلك التي تجرى في </a:t>
            </a:r>
            <a:r>
              <a:rPr lang="ar-SA" altLang="en-US" b="1" dirty="0" smtClean="0"/>
              <a:t>المختبرات؛ </a:t>
            </a:r>
            <a:r>
              <a:rPr lang="ar-SA" altLang="en-US" b="1" dirty="0"/>
              <a:t>حيث يمكن </a:t>
            </a:r>
            <a:r>
              <a:rPr lang="ar-SA" altLang="en-US" b="1" dirty="0" smtClean="0"/>
              <a:t>من التحليل معرفة </a:t>
            </a:r>
            <a:r>
              <a:rPr lang="ar-SA" altLang="en-US" b="1" dirty="0"/>
              <a:t>العوامل المؤثرة، ويمكن تكرار التحليل </a:t>
            </a:r>
            <a:r>
              <a:rPr lang="ar-SA" altLang="en-US" b="1" dirty="0" smtClean="0"/>
              <a:t>للتأكد </a:t>
            </a:r>
            <a:r>
              <a:rPr lang="ar-SA" altLang="en-US" b="1" dirty="0"/>
              <a:t>من النتائج. </a:t>
            </a:r>
          </a:p>
          <a:p>
            <a:pPr algn="just" rtl="1" eaLnBrk="1" hangingPunct="1">
              <a:buFont typeface="Arial" panose="020B0604020202020204" pitchFamily="34" charset="0"/>
              <a:buChar char="•"/>
            </a:pPr>
            <a:r>
              <a:rPr lang="ar-SA" altLang="en-US" b="1" dirty="0" smtClean="0"/>
              <a:t>الدراسات </a:t>
            </a:r>
            <a:r>
              <a:rPr lang="ar-SA" altLang="en-US" b="1" dirty="0"/>
              <a:t>الميدانية </a:t>
            </a:r>
            <a:r>
              <a:rPr lang="ar-SA" altLang="en-US" b="1" dirty="0" smtClean="0"/>
              <a:t>وتتم </a:t>
            </a:r>
            <a:r>
              <a:rPr lang="ar-SA" altLang="en-US" b="1" dirty="0"/>
              <a:t>في الحقل لدراسة الظروف </a:t>
            </a:r>
            <a:r>
              <a:rPr lang="ar-SA" altLang="en-US" b="1" dirty="0" smtClean="0"/>
              <a:t>البيئة </a:t>
            </a:r>
            <a:r>
              <a:rPr lang="ar-SA" altLang="en-US" b="1" dirty="0"/>
              <a:t>التي تتواجد فيها </a:t>
            </a:r>
            <a:r>
              <a:rPr lang="ar-SA" altLang="en-US" b="1" dirty="0" smtClean="0"/>
              <a:t>الظاهرة، </a:t>
            </a:r>
            <a:r>
              <a:rPr lang="ar-SA" altLang="en-US" b="1" dirty="0"/>
              <a:t>وهي أكثر واقعية لدراسة الظاهرات في </a:t>
            </a:r>
            <a:r>
              <a:rPr lang="ar-SA" altLang="en-US" b="1" dirty="0" smtClean="0"/>
              <a:t>ظروف </a:t>
            </a:r>
            <a:r>
              <a:rPr lang="ar-SA" altLang="en-US" b="1" dirty="0"/>
              <a:t>البيئة الحقيقية</a:t>
            </a:r>
            <a:r>
              <a:rPr lang="ar-SA" altLang="en-US" b="1" dirty="0" smtClean="0"/>
              <a:t>.</a:t>
            </a:r>
            <a:endParaRPr lang="ar-SA" altLang="en-US" sz="2400" b="1" dirty="0"/>
          </a:p>
          <a:p>
            <a:pPr algn="just" rtl="1" eaLnBrk="1" hangingPunct="1">
              <a:buFont typeface="Arial" panose="020B0604020202020204" pitchFamily="34" charset="0"/>
              <a:buChar char="•"/>
            </a:pPr>
            <a:endParaRPr lang="ar-SA" altLang="en-US" sz="2400" b="1" dirty="0"/>
          </a:p>
        </p:txBody>
      </p:sp>
    </p:spTree>
    <p:extLst>
      <p:ext uri="{BB962C8B-B14F-4D97-AF65-F5344CB8AC3E}">
        <p14:creationId xmlns:p14="http://schemas.microsoft.com/office/powerpoint/2010/main" val="2423352048"/>
      </p:ext>
    </p:extLst>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547110"/>
            <a:ext cx="8229600" cy="966210"/>
          </a:xfrm>
        </p:spPr>
        <p:txBody>
          <a:bodyPr/>
          <a:lstStyle/>
          <a:p>
            <a:pPr algn="ctr" rtl="1" eaLnBrk="1" hangingPunct="1"/>
            <a:r>
              <a:rPr lang="ar-SA" altLang="en-US" sz="4800" b="1" u="sng" dirty="0"/>
              <a:t>منهج </a:t>
            </a:r>
            <a:r>
              <a:rPr lang="ar-SA" altLang="en-US" sz="4800" b="1" u="sng" dirty="0" smtClean="0"/>
              <a:t>النظم </a:t>
            </a:r>
            <a:r>
              <a:rPr lang="en-US" altLang="en-US" sz="3600" b="1" u="sng" dirty="0">
                <a:latin typeface="Arial" panose="020B0604020202020204" pitchFamily="34" charset="0"/>
                <a:cs typeface="Arial" panose="020B0604020202020204" pitchFamily="34" charset="0"/>
              </a:rPr>
              <a:t>Systems Method</a:t>
            </a:r>
            <a:endParaRPr lang="en-US" altLang="en-US" sz="3600" b="1" u="sng" dirty="0" smtClean="0">
              <a:latin typeface="Arial" panose="020B0604020202020204" pitchFamily="34" charset="0"/>
              <a:cs typeface="Arial" panose="020B0604020202020204" pitchFamily="34" charset="0"/>
            </a:endParaRPr>
          </a:p>
        </p:txBody>
      </p:sp>
      <p:sp>
        <p:nvSpPr>
          <p:cNvPr id="5123" name="Rectangle 3"/>
          <p:cNvSpPr>
            <a:spLocks noGrp="1" noChangeArrowheads="1"/>
          </p:cNvSpPr>
          <p:nvPr>
            <p:ph type="body" idx="1"/>
          </p:nvPr>
        </p:nvSpPr>
        <p:spPr>
          <a:xfrm>
            <a:off x="304800" y="1671060"/>
            <a:ext cx="8382000" cy="4892675"/>
          </a:xfrm>
        </p:spPr>
        <p:txBody>
          <a:bodyPr/>
          <a:lstStyle/>
          <a:p>
            <a:pPr algn="just" rtl="1" eaLnBrk="1" hangingPunct="1">
              <a:buFont typeface="Arial" panose="020B0604020202020204" pitchFamily="34" charset="0"/>
              <a:buChar char="•"/>
            </a:pPr>
            <a:r>
              <a:rPr lang="ar-SA" altLang="en-US" b="1" dirty="0"/>
              <a:t> </a:t>
            </a:r>
            <a:r>
              <a:rPr lang="ar-SA" altLang="en-US" b="1" dirty="0" smtClean="0"/>
              <a:t>يعرف منهج </a:t>
            </a:r>
            <a:r>
              <a:rPr lang="ar-SA" altLang="en-US" b="1" dirty="0"/>
              <a:t>النظم </a:t>
            </a:r>
            <a:r>
              <a:rPr lang="en-US" altLang="en-US" sz="2400" b="1" dirty="0">
                <a:latin typeface="Arial" panose="020B0604020202020204" pitchFamily="34" charset="0"/>
                <a:cs typeface="Arial" panose="020B0604020202020204" pitchFamily="34" charset="0"/>
              </a:rPr>
              <a:t>Systems Method </a:t>
            </a:r>
            <a:r>
              <a:rPr lang="ar-SA" altLang="en-US" sz="2400" b="1" dirty="0" smtClean="0">
                <a:latin typeface="Arial" panose="020B0604020202020204" pitchFamily="34" charset="0"/>
                <a:cs typeface="Arial" panose="020B0604020202020204" pitchFamily="34" charset="0"/>
              </a:rPr>
              <a:t> </a:t>
            </a:r>
            <a:r>
              <a:rPr lang="ar-SA" altLang="en-US" b="1" dirty="0" smtClean="0"/>
              <a:t>بأنه </a:t>
            </a:r>
            <a:r>
              <a:rPr lang="ar-SA" altLang="en-US" b="1" dirty="0"/>
              <a:t>النظرة النظامية الشاملة </a:t>
            </a:r>
            <a:r>
              <a:rPr lang="ar-SA" altLang="en-US" b="1" dirty="0" smtClean="0"/>
              <a:t>للظاهرات </a:t>
            </a:r>
            <a:r>
              <a:rPr lang="ar-SA" altLang="en-US" b="1" dirty="0"/>
              <a:t>أو </a:t>
            </a:r>
            <a:r>
              <a:rPr lang="ar-SA" altLang="en-US" b="1" dirty="0" smtClean="0"/>
              <a:t>للمواقف </a:t>
            </a:r>
            <a:r>
              <a:rPr lang="ar-SA" altLang="en-US" b="1" dirty="0"/>
              <a:t>من </a:t>
            </a:r>
            <a:r>
              <a:rPr lang="ar-SA" altLang="en-US" b="1" dirty="0" smtClean="0"/>
              <a:t>جميع جوانبها.</a:t>
            </a:r>
            <a:endParaRPr lang="ar-SA" altLang="en-US" b="1" dirty="0"/>
          </a:p>
          <a:p>
            <a:pPr algn="just" rtl="1" eaLnBrk="1" hangingPunct="1">
              <a:buFont typeface="Arial" panose="020B0604020202020204" pitchFamily="34" charset="0"/>
              <a:buChar char="•"/>
            </a:pPr>
            <a:r>
              <a:rPr lang="ar-SA" altLang="en-US" b="1" dirty="0" smtClean="0"/>
              <a:t>وعليه يركز </a:t>
            </a:r>
            <a:r>
              <a:rPr lang="ar-SA" altLang="en-US" b="1" dirty="0"/>
              <a:t>منهج </a:t>
            </a:r>
            <a:r>
              <a:rPr lang="ar-SA" altLang="en-US" b="1" dirty="0" smtClean="0"/>
              <a:t>النظم </a:t>
            </a:r>
            <a:r>
              <a:rPr lang="ar-SA" altLang="en-US" b="1" dirty="0"/>
              <a:t>على دراسة العلاقة بين العناصر والمتغيرات في النظام </a:t>
            </a:r>
            <a:r>
              <a:rPr lang="ar-SA" altLang="en-US" b="1" dirty="0" smtClean="0"/>
              <a:t>ككل، </a:t>
            </a:r>
            <a:r>
              <a:rPr lang="ar-SA" altLang="en-US" b="1" dirty="0"/>
              <a:t>بدل الاقتصار على دراسة </a:t>
            </a:r>
            <a:r>
              <a:rPr lang="ar-SA" altLang="en-US" b="1" dirty="0" smtClean="0"/>
              <a:t>بعض العناصر </a:t>
            </a:r>
            <a:r>
              <a:rPr lang="ar-SA" altLang="en-US" b="1" dirty="0"/>
              <a:t>فقط أو دراسة عنصر واحد مع افتراض ثبات العناصر الأخرى كما هو الحال </a:t>
            </a:r>
            <a:r>
              <a:rPr lang="ar-SA" altLang="en-US" b="1" dirty="0" smtClean="0"/>
              <a:t>ومتبع في </a:t>
            </a:r>
            <a:r>
              <a:rPr lang="ar-SA" altLang="en-US" b="1" dirty="0"/>
              <a:t>المنهج التطبيقي. </a:t>
            </a:r>
            <a:endParaRPr lang="ar-SA" altLang="en-US" b="1" dirty="0" smtClean="0"/>
          </a:p>
          <a:p>
            <a:pPr algn="just" rtl="1" eaLnBrk="1" hangingPunct="1">
              <a:buFont typeface="Arial" panose="020B0604020202020204" pitchFamily="34" charset="0"/>
              <a:buChar char="•"/>
            </a:pPr>
            <a:r>
              <a:rPr lang="ar-SA" altLang="en-US" b="1" dirty="0" smtClean="0"/>
              <a:t>إذا </a:t>
            </a:r>
            <a:r>
              <a:rPr lang="ar-SA" altLang="en-US" b="1" dirty="0"/>
              <a:t>هذا المنهج هو منهج كلي يدرس الكل ليصل للتفاصيل وليس </a:t>
            </a:r>
            <a:r>
              <a:rPr lang="ar-SA" altLang="en-US" b="1" dirty="0" smtClean="0"/>
              <a:t>العكس، بأن </a:t>
            </a:r>
            <a:r>
              <a:rPr lang="ar-SA" altLang="en-US" b="1" dirty="0"/>
              <a:t>يتم دراسة المفردات للوصول للكل؛ </a:t>
            </a:r>
            <a:r>
              <a:rPr lang="ar-SA" altLang="en-US" b="1" dirty="0" smtClean="0"/>
              <a:t>حيث </a:t>
            </a:r>
            <a:r>
              <a:rPr lang="ar-SA" altLang="en-US" b="1" dirty="0"/>
              <a:t>يدل مفهوم النظام أنه ليس هنالك ظاهرة منفصلة لحالها بل هي مفردة في تناغم أو تنافر مع مفردات أخرى، وأي دراسة للمفردة معزولة عن نطاق المفردات الأخرى في النظام يعني أمر غير حقيقي ولا يمثل الواقع بدقة. </a:t>
            </a:r>
            <a:endParaRPr lang="ar-SA" altLang="en-US" sz="2400" b="1" dirty="0"/>
          </a:p>
          <a:p>
            <a:pPr algn="just" rtl="1" eaLnBrk="1" hangingPunct="1">
              <a:buFont typeface="Arial" panose="020B0604020202020204" pitchFamily="34" charset="0"/>
              <a:buChar char="•"/>
            </a:pPr>
            <a:endParaRPr lang="ar-SA" altLang="en-US" sz="2400" b="1" dirty="0"/>
          </a:p>
        </p:txBody>
      </p:sp>
    </p:spTree>
    <p:extLst>
      <p:ext uri="{BB962C8B-B14F-4D97-AF65-F5344CB8AC3E}">
        <p14:creationId xmlns:p14="http://schemas.microsoft.com/office/powerpoint/2010/main" val="2057875347"/>
      </p:ext>
    </p:extLst>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547110"/>
            <a:ext cx="8229600" cy="966210"/>
          </a:xfrm>
        </p:spPr>
        <p:txBody>
          <a:bodyPr/>
          <a:lstStyle/>
          <a:p>
            <a:pPr algn="ctr" rtl="1" eaLnBrk="1" hangingPunct="1"/>
            <a:r>
              <a:rPr lang="ar-SA" altLang="en-US" sz="4800" b="1" u="sng" dirty="0"/>
              <a:t>منهج </a:t>
            </a:r>
            <a:r>
              <a:rPr lang="ar-SA" altLang="en-US" sz="4800" b="1" u="sng" dirty="0" smtClean="0"/>
              <a:t>النظم </a:t>
            </a:r>
            <a:r>
              <a:rPr lang="en-US" altLang="en-US" sz="3600" b="1" u="sng" dirty="0">
                <a:latin typeface="Arial" panose="020B0604020202020204" pitchFamily="34" charset="0"/>
                <a:cs typeface="Arial" panose="020B0604020202020204" pitchFamily="34" charset="0"/>
              </a:rPr>
              <a:t>Systems Method</a:t>
            </a:r>
            <a:endParaRPr lang="en-US" altLang="en-US" sz="3600" b="1" u="sng" dirty="0" smtClean="0">
              <a:latin typeface="Arial" panose="020B0604020202020204" pitchFamily="34" charset="0"/>
              <a:cs typeface="Arial" panose="020B0604020202020204" pitchFamily="34" charset="0"/>
            </a:endParaRPr>
          </a:p>
        </p:txBody>
      </p:sp>
      <p:sp>
        <p:nvSpPr>
          <p:cNvPr id="5123" name="Rectangle 3"/>
          <p:cNvSpPr>
            <a:spLocks noGrp="1" noChangeArrowheads="1"/>
          </p:cNvSpPr>
          <p:nvPr>
            <p:ph type="body" idx="1"/>
          </p:nvPr>
        </p:nvSpPr>
        <p:spPr>
          <a:xfrm>
            <a:off x="304800" y="1671060"/>
            <a:ext cx="8382000" cy="4892675"/>
          </a:xfrm>
        </p:spPr>
        <p:txBody>
          <a:bodyPr/>
          <a:lstStyle/>
          <a:p>
            <a:pPr algn="just" rtl="1" eaLnBrk="1" hangingPunct="1">
              <a:buFont typeface="Arial" panose="020B0604020202020204" pitchFamily="34" charset="0"/>
              <a:buChar char="•"/>
            </a:pPr>
            <a:r>
              <a:rPr lang="ar-SA" altLang="en-US" b="1" dirty="0"/>
              <a:t> ويتكون النظام من عدة مكونات يمكن تلخيصها </a:t>
            </a:r>
            <a:r>
              <a:rPr lang="ar-SA" altLang="en-US" b="1" dirty="0" smtClean="0"/>
              <a:t>في الآتي:</a:t>
            </a:r>
            <a:endParaRPr lang="ar-SA" altLang="en-US" b="1" dirty="0"/>
          </a:p>
          <a:p>
            <a:pPr algn="just" rtl="1" eaLnBrk="1" hangingPunct="1">
              <a:buFont typeface="Arial" panose="020B0604020202020204" pitchFamily="34" charset="0"/>
              <a:buChar char="•"/>
            </a:pPr>
            <a:r>
              <a:rPr lang="ar-SA" altLang="en-US" b="1" dirty="0" smtClean="0"/>
              <a:t>الإطار </a:t>
            </a:r>
            <a:r>
              <a:rPr lang="ar-SA" altLang="en-US" b="1" dirty="0"/>
              <a:t>العام </a:t>
            </a:r>
            <a:r>
              <a:rPr lang="ar-SA" altLang="en-US" b="1" dirty="0" smtClean="0"/>
              <a:t>للنظام، </a:t>
            </a:r>
            <a:r>
              <a:rPr lang="ar-SA" altLang="en-US" b="1" dirty="0"/>
              <a:t>ويعني هذا جودة النظام التي تؤطر ملامحه وتميزه تمييزاً واضحاً عن بيئته.</a:t>
            </a:r>
          </a:p>
          <a:p>
            <a:pPr algn="just" rtl="1" eaLnBrk="1" hangingPunct="1">
              <a:buFont typeface="Arial" panose="020B0604020202020204" pitchFamily="34" charset="0"/>
              <a:buChar char="•"/>
            </a:pPr>
            <a:r>
              <a:rPr lang="ar-SA" altLang="en-US" b="1" dirty="0" smtClean="0"/>
              <a:t>عناصر النظام: وهي </a:t>
            </a:r>
            <a:r>
              <a:rPr lang="ar-SA" altLang="en-US" b="1" dirty="0"/>
              <a:t>مجموعة أجزاء النظام التي يمكن أن تكون منفردة أو مترابطة جزئيأً مكونة لعدد من النظم الفرعية أو فرعية الفرعية.</a:t>
            </a:r>
          </a:p>
          <a:p>
            <a:pPr algn="just" rtl="1" eaLnBrk="1" hangingPunct="1">
              <a:buFont typeface="Arial" panose="020B0604020202020204" pitchFamily="34" charset="0"/>
              <a:buChar char="•"/>
            </a:pPr>
            <a:r>
              <a:rPr lang="ar-SA" altLang="en-US" b="1" dirty="0" smtClean="0"/>
              <a:t>الديناميكية والعلاقات المتداخلة </a:t>
            </a:r>
            <a:r>
              <a:rPr lang="ar-SA" altLang="en-US" b="1" dirty="0"/>
              <a:t>بين </a:t>
            </a:r>
            <a:r>
              <a:rPr lang="ar-SA" altLang="en-US" b="1" dirty="0" smtClean="0"/>
              <a:t>العناصر: وتحدد هذه سلوك </a:t>
            </a:r>
            <a:r>
              <a:rPr lang="ar-SA" altLang="en-US" b="1" dirty="0"/>
              <a:t>النظام والترابط والتنافر بين مفرداته، وتختلف هذه العلاقات وتأخذ أشكالاً مختلفة </a:t>
            </a:r>
            <a:r>
              <a:rPr lang="ar-SA" altLang="en-US" b="1" dirty="0" smtClean="0"/>
              <a:t>منها </a:t>
            </a:r>
            <a:r>
              <a:rPr lang="ar-SA" altLang="en-US" b="1" dirty="0"/>
              <a:t>العلاقات المتتالية </a:t>
            </a:r>
            <a:r>
              <a:rPr lang="ar-SA" altLang="en-US" b="1" dirty="0" smtClean="0"/>
              <a:t>مثل: </a:t>
            </a:r>
            <a:r>
              <a:rPr lang="ar-SA" altLang="en-US" b="1" dirty="0"/>
              <a:t>أن تكون مخرجات علاقة ما هي مدخلات علاقة أخرى أو علاقات </a:t>
            </a:r>
            <a:r>
              <a:rPr lang="ar-SA" altLang="en-US" b="1" dirty="0" smtClean="0"/>
              <a:t>راجعة، </a:t>
            </a:r>
            <a:r>
              <a:rPr lang="ar-SA" altLang="en-US" b="1" dirty="0"/>
              <a:t>بحيث يستخدم جزء من مخرجات العنصر أو العلاقة  </a:t>
            </a:r>
            <a:r>
              <a:rPr lang="ar-SA" altLang="en-US" b="1" dirty="0" smtClean="0"/>
              <a:t>كمدخلات، </a:t>
            </a:r>
            <a:r>
              <a:rPr lang="ar-SA" altLang="en-US" b="1" dirty="0"/>
              <a:t>كما يمكن أن تكون العلاقات متداخلة ومركبة بين أكثر من عنصر</a:t>
            </a:r>
            <a:r>
              <a:rPr lang="ar-SA" altLang="en-US" b="1" dirty="0" smtClean="0"/>
              <a:t>.</a:t>
            </a:r>
            <a:endParaRPr lang="ar-SA" altLang="en-US" sz="2400" b="1" dirty="0"/>
          </a:p>
          <a:p>
            <a:pPr algn="just" rtl="1" eaLnBrk="1" hangingPunct="1">
              <a:buFont typeface="Arial" panose="020B0604020202020204" pitchFamily="34" charset="0"/>
              <a:buChar char="•"/>
            </a:pPr>
            <a:endParaRPr lang="ar-SA" altLang="en-US" sz="2400" b="1" dirty="0"/>
          </a:p>
        </p:txBody>
      </p:sp>
    </p:spTree>
    <p:extLst>
      <p:ext uri="{BB962C8B-B14F-4D97-AF65-F5344CB8AC3E}">
        <p14:creationId xmlns:p14="http://schemas.microsoft.com/office/powerpoint/2010/main" val="1911684415"/>
      </p:ext>
    </p:extLst>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90391"/>
            <a:ext cx="4419600" cy="707886"/>
          </a:xfrm>
          <a:prstGeom prst="rect">
            <a:avLst/>
          </a:prstGeom>
        </p:spPr>
        <p:txBody>
          <a:bodyPr wrap="square">
            <a:spAutoFit/>
          </a:bodyPr>
          <a:lstStyle/>
          <a:p>
            <a:pPr algn="ctr"/>
            <a:r>
              <a:rPr lang="en-US" sz="4000" b="1" dirty="0">
                <a:ln w="31550" cmpd="sng">
                  <a:gradFill>
                    <a:gsLst>
                      <a:gs pos="25000">
                        <a:srgbClr val="0F6FC6">
                          <a:shade val="25000"/>
                          <a:satMod val="190000"/>
                        </a:srgbClr>
                      </a:gs>
                      <a:gs pos="80000">
                        <a:srgbClr val="0F6FC6">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rPr>
              <a:t>To Be Continued</a:t>
            </a:r>
          </a:p>
        </p:txBody>
      </p:sp>
    </p:spTree>
    <p:extLst>
      <p:ext uri="{BB962C8B-B14F-4D97-AF65-F5344CB8AC3E}">
        <p14:creationId xmlns:p14="http://schemas.microsoft.com/office/powerpoint/2010/main" val="2116328880"/>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838200"/>
            <a:ext cx="6583680" cy="4937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62731505"/>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704850"/>
            <a:ext cx="8229600" cy="966210"/>
          </a:xfrm>
        </p:spPr>
        <p:txBody>
          <a:bodyPr/>
          <a:lstStyle/>
          <a:p>
            <a:pPr algn="ctr" rtl="1" eaLnBrk="1" hangingPunct="1"/>
            <a:r>
              <a:rPr lang="ar-SA" altLang="en-US" sz="4800" b="1" u="sng" dirty="0"/>
              <a:t>صياغة الأهداف</a:t>
            </a:r>
            <a:endParaRPr lang="en-US" altLang="en-US" sz="4800" b="1" u="sng" dirty="0" smtClean="0"/>
          </a:p>
        </p:txBody>
      </p:sp>
      <p:sp>
        <p:nvSpPr>
          <p:cNvPr id="5123" name="Rectangle 3"/>
          <p:cNvSpPr>
            <a:spLocks noGrp="1" noChangeArrowheads="1"/>
          </p:cNvSpPr>
          <p:nvPr>
            <p:ph type="body" idx="1"/>
          </p:nvPr>
        </p:nvSpPr>
        <p:spPr>
          <a:xfrm>
            <a:off x="443345" y="2001549"/>
            <a:ext cx="8229600" cy="4475451"/>
          </a:xfrm>
        </p:spPr>
        <p:txBody>
          <a:bodyPr/>
          <a:lstStyle/>
          <a:p>
            <a:pPr algn="just" rtl="1" eaLnBrk="1" hangingPunct="1"/>
            <a:r>
              <a:rPr lang="ar-SA" altLang="en-US" sz="2300" b="1" dirty="0" smtClean="0"/>
              <a:t>المفروض أن الهدف الرئيس من البحث هو التحقق من فروض أو الإجابة عن تسأولات البحث، إلا أن الباحثين درجوا على تقسيم الأهداف إلى عدة تقسيمات واستدرجوا بعضهم البعض في هذا الاتجاه، رغم أنه يخرج في شكل معيب.</a:t>
            </a:r>
            <a:endParaRPr lang="ar-SA" altLang="en-US" sz="2300" b="1" dirty="0" smtClean="0"/>
          </a:p>
          <a:p>
            <a:pPr algn="just" rtl="1" eaLnBrk="1" hangingPunct="1"/>
            <a:r>
              <a:rPr lang="ar-SA" altLang="en-US" sz="2300" b="1" dirty="0" smtClean="0"/>
              <a:t>فمن </a:t>
            </a:r>
            <a:r>
              <a:rPr lang="ar-SA" altLang="en-US" sz="2300" b="1" dirty="0" smtClean="0"/>
              <a:t>الخطأ أن يشمل التقسيم أهداف خاصة بالباحث مثل: رغبة الباحث في البحث في هذا المجال، وأهداف خاصة بالعلم بمعنى أن هناك نقصا في النظريات العلمية يسعى الباحث على استكماله، وقد يضاف تقسيم ثالث عن أهداف خدمة المجتمع، وهذا التقسيم لا مبرر له كما أنه مضلل، وبخاصة للبحوث الجامعية.</a:t>
            </a:r>
            <a:endParaRPr lang="ar-SA" altLang="en-US" sz="2300" b="1" dirty="0" smtClean="0"/>
          </a:p>
          <a:p>
            <a:pPr algn="just" rtl="1" eaLnBrk="1" hangingPunct="1"/>
            <a:r>
              <a:rPr lang="ar-SA" altLang="en-US" sz="2300" b="1" dirty="0" smtClean="0"/>
              <a:t>ومن </a:t>
            </a:r>
            <a:r>
              <a:rPr lang="ar-SA" altLang="en-US" sz="2300" b="1" dirty="0" smtClean="0"/>
              <a:t>الأهمية التفريق بين هدف البحث وهدف الباحث، ذلك أن هدف الباحث الأول  والأساسي الحصول على الدرجة العلمية، أو تسجيل جهده في البحث، وهناك أهداف غير مباشرة منبثق من هذا الهدف وهو خدمة العلم والبيئة.</a:t>
            </a:r>
          </a:p>
          <a:p>
            <a:pPr algn="just" rtl="1" eaLnBrk="1" hangingPunct="1"/>
            <a:r>
              <a:rPr lang="ar-SA" altLang="en-US" sz="2300" b="1" dirty="0" smtClean="0"/>
              <a:t>إذا هدف البحث هو التحقق من الفروض والإجابة على تسأولات للتوصل لنتيجة معينة.</a:t>
            </a:r>
            <a:r>
              <a:rPr lang="ar-SA" altLang="en-US" sz="2300" b="1" dirty="0" smtClean="0"/>
              <a:t> </a:t>
            </a:r>
            <a:endParaRPr lang="ar-BH" altLang="en-US" sz="2300" b="1" dirty="0"/>
          </a:p>
          <a:p>
            <a:pPr marL="0" indent="0" algn="just" rtl="1" eaLnBrk="1" hangingPunct="1">
              <a:buNone/>
            </a:pPr>
            <a:endParaRPr lang="ar-BH" altLang="en-US" sz="2300" b="1" dirty="0"/>
          </a:p>
          <a:p>
            <a:pPr algn="r" rtl="1" eaLnBrk="1" hangingPunct="1"/>
            <a:endParaRPr lang="ar-BH" altLang="en-US" sz="2400" b="1" dirty="0" smtClean="0"/>
          </a:p>
        </p:txBody>
      </p:sp>
      <p:pic>
        <p:nvPicPr>
          <p:cNvPr id="3" name="Picture 2"/>
          <p:cNvPicPr>
            <a:picLocks noChangeAspect="1"/>
          </p:cNvPicPr>
          <p:nvPr/>
        </p:nvPicPr>
        <p:blipFill>
          <a:blip r:embed="rId3"/>
          <a:stretch>
            <a:fillRect/>
          </a:stretch>
        </p:blipFill>
        <p:spPr>
          <a:xfrm>
            <a:off x="990600" y="243792"/>
            <a:ext cx="1920240" cy="1888325"/>
          </a:xfrm>
          <a:prstGeom prst="rect">
            <a:avLst/>
          </a:prstGeom>
        </p:spPr>
      </p:pic>
    </p:spTree>
    <p:extLst>
      <p:ext uri="{BB962C8B-B14F-4D97-AF65-F5344CB8AC3E}">
        <p14:creationId xmlns:p14="http://schemas.microsoft.com/office/powerpoint/2010/main" val="4216671122"/>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to="" calcmode="lin" valueType="num">
                                      <p:cBhvr>
                                        <p:cTn id="7" dur="1" fill="hold"/>
                                        <p:tgtEl>
                                          <p:spTgt spid="512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 to="" calcmode="lin" valueType="num">
                                      <p:cBhvr>
                                        <p:cTn id="12" dur="1" fill="hold"/>
                                        <p:tgtEl>
                                          <p:spTgt spid="512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 to="" calcmode="lin" valueType="num">
                                      <p:cBhvr>
                                        <p:cTn id="17" dur="1" fill="hold"/>
                                        <p:tgtEl>
                                          <p:spTgt spid="512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 to="" calcmode="lin" valueType="num">
                                      <p:cBhvr>
                                        <p:cTn id="22" dur="1" fill="hold"/>
                                        <p:tgtEl>
                                          <p:spTgt spid="512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704850"/>
            <a:ext cx="8229600" cy="966210"/>
          </a:xfrm>
        </p:spPr>
        <p:txBody>
          <a:bodyPr/>
          <a:lstStyle/>
          <a:p>
            <a:pPr algn="ctr" rtl="1" eaLnBrk="1" hangingPunct="1"/>
            <a:r>
              <a:rPr lang="ar-SA" altLang="en-US" sz="4800" b="1" u="sng" dirty="0"/>
              <a:t>صياغة الأهداف</a:t>
            </a:r>
            <a:endParaRPr lang="en-US" altLang="en-US" sz="4800" b="1" u="sng" dirty="0" smtClean="0"/>
          </a:p>
        </p:txBody>
      </p:sp>
      <p:sp>
        <p:nvSpPr>
          <p:cNvPr id="5123" name="Rectangle 3"/>
          <p:cNvSpPr>
            <a:spLocks noGrp="1" noChangeArrowheads="1"/>
          </p:cNvSpPr>
          <p:nvPr>
            <p:ph type="body" idx="1"/>
          </p:nvPr>
        </p:nvSpPr>
        <p:spPr>
          <a:xfrm>
            <a:off x="443345" y="2001549"/>
            <a:ext cx="8229600" cy="4551651"/>
          </a:xfrm>
        </p:spPr>
        <p:txBody>
          <a:bodyPr/>
          <a:lstStyle/>
          <a:p>
            <a:pPr algn="just" rtl="1" eaLnBrk="1" hangingPunct="1"/>
            <a:r>
              <a:rPr lang="ar-SA" altLang="en-US" sz="2300" b="1" dirty="0" smtClean="0"/>
              <a:t>وهناك أمور </a:t>
            </a:r>
            <a:r>
              <a:rPr lang="ar-SA" altLang="en-US" sz="2300" b="1" dirty="0"/>
              <a:t>يجب مُراعتها عند صياغة </a:t>
            </a:r>
            <a:r>
              <a:rPr lang="ar-SA" altLang="en-US" sz="2300" b="1" dirty="0" smtClean="0"/>
              <a:t>الأهداف نلخصها في الآتي:</a:t>
            </a:r>
            <a:endParaRPr lang="ar-SA" altLang="en-US" sz="2300" b="1" dirty="0" smtClean="0"/>
          </a:p>
          <a:p>
            <a:pPr algn="just" rtl="1" eaLnBrk="1" hangingPunct="1"/>
            <a:r>
              <a:rPr lang="ar-SA" altLang="en-US" sz="2300" b="1" dirty="0"/>
              <a:t>يجب أن </a:t>
            </a:r>
            <a:r>
              <a:rPr lang="ar-SA" altLang="en-US" sz="2300" b="1" dirty="0" smtClean="0"/>
              <a:t>تكون الأهدف معرفية منطقية واقعية تقبل </a:t>
            </a:r>
            <a:r>
              <a:rPr lang="ar-SA" altLang="en-US" sz="2300" b="1" dirty="0"/>
              <a:t>الدراسة والقياس والتطبيق بعيداً عن </a:t>
            </a:r>
            <a:r>
              <a:rPr lang="ar-SA" altLang="en-US" sz="2300" b="1" dirty="0" smtClean="0"/>
              <a:t>الخيال.</a:t>
            </a:r>
            <a:endParaRPr lang="ar-SA" altLang="en-US" sz="2300" b="1" dirty="0" smtClean="0"/>
          </a:p>
          <a:p>
            <a:pPr algn="just" rtl="1" eaLnBrk="1" hangingPunct="1"/>
            <a:r>
              <a:rPr lang="ar-SA" altLang="en-US" sz="2300" b="1" dirty="0"/>
              <a:t>يجب أن </a:t>
            </a:r>
            <a:r>
              <a:rPr lang="ar-SA" altLang="en-US" sz="2300" b="1" dirty="0" smtClean="0"/>
              <a:t>تحقق الأهداف النتائج </a:t>
            </a:r>
            <a:r>
              <a:rPr lang="ar-SA" altLang="en-US" sz="2300" b="1" dirty="0"/>
              <a:t>المرجوة في حل </a:t>
            </a:r>
            <a:r>
              <a:rPr lang="ar-SA" altLang="en-US" sz="2300" b="1" dirty="0" smtClean="0"/>
              <a:t>المشكلة البحثية أو تغطية الفجوة البحثية.</a:t>
            </a:r>
            <a:endParaRPr lang="ar-SA" altLang="en-US" sz="2300" b="1" dirty="0" smtClean="0"/>
          </a:p>
          <a:p>
            <a:pPr algn="just" rtl="1" eaLnBrk="1" hangingPunct="1"/>
            <a:r>
              <a:rPr lang="ar-SA" altLang="en-US" sz="2300" b="1" dirty="0"/>
              <a:t>يجب ألا يكون عنوان الدراسة </a:t>
            </a:r>
            <a:r>
              <a:rPr lang="ar-SA" altLang="en-US" sz="2300" b="1" dirty="0" smtClean="0"/>
              <a:t>هدف من أهداف البحث.</a:t>
            </a:r>
            <a:r>
              <a:rPr lang="ar-SA" altLang="en-US" sz="2300" b="1" dirty="0" smtClean="0"/>
              <a:t> </a:t>
            </a:r>
          </a:p>
          <a:p>
            <a:pPr algn="just" rtl="1" eaLnBrk="1" hangingPunct="1"/>
            <a:r>
              <a:rPr lang="ar-SA" altLang="en-US" sz="2300" b="1" dirty="0" smtClean="0"/>
              <a:t>من الأهمية بمكان </a:t>
            </a:r>
            <a:r>
              <a:rPr lang="ar-BH" altLang="en-US" sz="2300" b="1" dirty="0" smtClean="0"/>
              <a:t>تجنب </a:t>
            </a:r>
            <a:r>
              <a:rPr lang="ar-BH" altLang="en-US" sz="2300" b="1" dirty="0"/>
              <a:t>تكرار </a:t>
            </a:r>
            <a:r>
              <a:rPr lang="ar-BH" altLang="en-US" sz="2300" b="1" dirty="0" smtClean="0"/>
              <a:t>الأهداف</a:t>
            </a:r>
            <a:r>
              <a:rPr lang="ar-SA" altLang="en-US" sz="2300" b="1" dirty="0" smtClean="0"/>
              <a:t>.</a:t>
            </a:r>
          </a:p>
          <a:p>
            <a:pPr algn="just" rtl="1" eaLnBrk="1" hangingPunct="1"/>
            <a:r>
              <a:rPr lang="ar-SA" altLang="en-US" sz="2300" b="1" dirty="0" smtClean="0"/>
              <a:t>من الضروري </a:t>
            </a:r>
            <a:r>
              <a:rPr lang="ar-BH" altLang="en-US" sz="2300" b="1" dirty="0" smtClean="0"/>
              <a:t>ترتيب </a:t>
            </a:r>
            <a:r>
              <a:rPr lang="ar-BH" altLang="en-US" sz="2300" b="1" dirty="0"/>
              <a:t>الأهداف بشكل منطقي حسب </a:t>
            </a:r>
            <a:r>
              <a:rPr lang="ar-SA" altLang="en-US" sz="2300" b="1" dirty="0" smtClean="0"/>
              <a:t>تتابع</a:t>
            </a:r>
            <a:r>
              <a:rPr lang="ar-BH" altLang="en-US" sz="2300" b="1" dirty="0" smtClean="0"/>
              <a:t> </a:t>
            </a:r>
            <a:r>
              <a:rPr lang="ar-BH" altLang="en-US" sz="2300" b="1" dirty="0"/>
              <a:t>الدراسة. </a:t>
            </a:r>
            <a:r>
              <a:rPr lang="ar-BH" altLang="en-US" sz="2300" b="1" dirty="0" smtClean="0"/>
              <a:t>ومعالجتها </a:t>
            </a:r>
            <a:r>
              <a:rPr lang="ar-BH" altLang="en-US" sz="2300" b="1" dirty="0"/>
              <a:t>على عدة </a:t>
            </a:r>
            <a:r>
              <a:rPr lang="ar-BH" altLang="en-US" sz="2300" b="1" dirty="0" smtClean="0"/>
              <a:t>مستويات</a:t>
            </a:r>
            <a:r>
              <a:rPr lang="ar-SA" altLang="en-US" sz="2300" b="1" dirty="0"/>
              <a:t> </a:t>
            </a:r>
            <a:r>
              <a:rPr lang="ar-SA" altLang="en-US" sz="2300" b="1" dirty="0" smtClean="0"/>
              <a:t>الأول: يخدم مجال التخصص، والثاني: مستوى الدولة، والثالث المستوى العلمي التي يشكل الموضوع إضافة نوعية للعلم، والرابع: المستوى العالمي فقد يكون للموضوع صدى وأهمية تخدم البشرية. وليس شرطا تغطية كل المستويات</a:t>
            </a:r>
            <a:endParaRPr lang="ar-BH" altLang="en-US" sz="2300" b="1" dirty="0"/>
          </a:p>
          <a:p>
            <a:pPr marL="0" indent="0" algn="just" rtl="1" eaLnBrk="1" hangingPunct="1">
              <a:buNone/>
            </a:pPr>
            <a:endParaRPr lang="ar-BH" altLang="en-US" sz="2300" b="1" dirty="0"/>
          </a:p>
          <a:p>
            <a:pPr algn="r" rtl="1" eaLnBrk="1" hangingPunct="1"/>
            <a:endParaRPr lang="ar-BH" altLang="en-US" sz="2400" b="1" dirty="0" smtClean="0"/>
          </a:p>
        </p:txBody>
      </p:sp>
      <p:pic>
        <p:nvPicPr>
          <p:cNvPr id="3" name="Picture 2"/>
          <p:cNvPicPr>
            <a:picLocks noChangeAspect="1"/>
          </p:cNvPicPr>
          <p:nvPr/>
        </p:nvPicPr>
        <p:blipFill>
          <a:blip r:embed="rId3"/>
          <a:stretch>
            <a:fillRect/>
          </a:stretch>
        </p:blipFill>
        <p:spPr>
          <a:xfrm>
            <a:off x="990600" y="243792"/>
            <a:ext cx="1920240" cy="1888325"/>
          </a:xfrm>
          <a:prstGeom prst="rect">
            <a:avLst/>
          </a:prstGeom>
        </p:spPr>
      </p:pic>
    </p:spTree>
    <p:extLst>
      <p:ext uri="{BB962C8B-B14F-4D97-AF65-F5344CB8AC3E}">
        <p14:creationId xmlns:p14="http://schemas.microsoft.com/office/powerpoint/2010/main" val="2573271205"/>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to="" calcmode="lin" valueType="num">
                                      <p:cBhvr>
                                        <p:cTn id="7" dur="1" fill="hold"/>
                                        <p:tgtEl>
                                          <p:spTgt spid="512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 to="" calcmode="lin" valueType="num">
                                      <p:cBhvr>
                                        <p:cTn id="12" dur="1" fill="hold"/>
                                        <p:tgtEl>
                                          <p:spTgt spid="512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 to="" calcmode="lin" valueType="num">
                                      <p:cBhvr>
                                        <p:cTn id="17" dur="1" fill="hold"/>
                                        <p:tgtEl>
                                          <p:spTgt spid="512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 to="" calcmode="lin" valueType="num">
                                      <p:cBhvr>
                                        <p:cTn id="22" dur="1" fill="hold"/>
                                        <p:tgtEl>
                                          <p:spTgt spid="512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 to="" calcmode="lin" valueType="num">
                                      <p:cBhvr>
                                        <p:cTn id="27" dur="1" fill="hold"/>
                                        <p:tgtEl>
                                          <p:spTgt spid="512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 to="" calcmode="lin" valueType="num">
                                      <p:cBhvr>
                                        <p:cTn id="32" dur="1" fill="hold"/>
                                        <p:tgtEl>
                                          <p:spTgt spid="512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704850"/>
            <a:ext cx="8229600" cy="966210"/>
          </a:xfrm>
        </p:spPr>
        <p:txBody>
          <a:bodyPr/>
          <a:lstStyle/>
          <a:p>
            <a:pPr algn="ctr" rtl="1" eaLnBrk="1" hangingPunct="1"/>
            <a:r>
              <a:rPr lang="ar-SA" altLang="en-US" sz="4800" b="1" u="sng" dirty="0"/>
              <a:t>صياغة الأهداف</a:t>
            </a:r>
            <a:endParaRPr lang="en-US" altLang="en-US" sz="4800" b="1" u="sng" dirty="0" smtClean="0"/>
          </a:p>
        </p:txBody>
      </p:sp>
      <p:sp>
        <p:nvSpPr>
          <p:cNvPr id="5123" name="Rectangle 3"/>
          <p:cNvSpPr>
            <a:spLocks noGrp="1" noChangeArrowheads="1"/>
          </p:cNvSpPr>
          <p:nvPr>
            <p:ph type="body" idx="1"/>
          </p:nvPr>
        </p:nvSpPr>
        <p:spPr>
          <a:xfrm>
            <a:off x="443345" y="2001549"/>
            <a:ext cx="8229600" cy="4475451"/>
          </a:xfrm>
        </p:spPr>
        <p:txBody>
          <a:bodyPr/>
          <a:lstStyle/>
          <a:p>
            <a:pPr algn="just" rtl="1" eaLnBrk="1" hangingPunct="1"/>
            <a:r>
              <a:rPr lang="ar-SA" altLang="en-US" sz="2300" b="1" dirty="0" smtClean="0"/>
              <a:t>وفي صياغة الأهدف يجب الحذر، لأنه كثيرا ما تأتي الصياغة أكبر وأعمق كثيرا ليس فقط مما انتهى اليه الباحث في بحثه، وأنما أكبر من قدرات وغمكانيات الباحث نفسه.</a:t>
            </a:r>
            <a:endParaRPr lang="ar-SA" altLang="en-US" sz="2300" b="1" dirty="0" smtClean="0"/>
          </a:p>
          <a:p>
            <a:pPr algn="just" rtl="1" eaLnBrk="1" hangingPunct="1"/>
            <a:r>
              <a:rPr lang="ar-SA" altLang="en-US" sz="2300" b="1" dirty="0" smtClean="0"/>
              <a:t>ويقع الباحثون في هذا</a:t>
            </a:r>
            <a:r>
              <a:rPr lang="ar-SA" altLang="en-US" sz="2300" b="1" dirty="0" smtClean="0"/>
              <a:t> الخطأ أما عن غير قصد أو دراية بقواعد صياغة الأهداف، أو عن قصد وتخطيط معتقدين أن المبالغة في لغة الصياغة للأهداف تعطي ايحاء بمدى خطورة البحث وجهد الباحث وغير ذلك.</a:t>
            </a:r>
            <a:endParaRPr lang="ar-SA" altLang="en-US" sz="2300" b="1" dirty="0" smtClean="0"/>
          </a:p>
          <a:p>
            <a:pPr algn="just" rtl="1" eaLnBrk="1" hangingPunct="1"/>
            <a:r>
              <a:rPr lang="ar-SA" altLang="en-US" sz="2300" b="1" dirty="0" smtClean="0"/>
              <a:t>وعليه يجب الانتباه لذلك، والنظر إلى ضرورة توجيه البحث بالاتساع والعمق اللازمين لاستيفاء الأهداف المحددة له.</a:t>
            </a:r>
          </a:p>
          <a:p>
            <a:pPr algn="just" rtl="1" eaLnBrk="1" hangingPunct="1"/>
            <a:r>
              <a:rPr lang="ar-SA" altLang="en-US" sz="2300" b="1" dirty="0" smtClean="0"/>
              <a:t>ويجب الأدراك أن الصياغة المبالغ فيها للأهداف- عن قصد أو غير قصد- تضع الباحث في ظل المسألة والنقد في حالة عدم تحقيق الأهداف بالشكل المصاغة به في البحث.</a:t>
            </a:r>
            <a:r>
              <a:rPr lang="ar-SA" altLang="en-US" sz="2300" b="1" dirty="0" smtClean="0"/>
              <a:t> </a:t>
            </a:r>
            <a:endParaRPr lang="ar-BH" altLang="en-US" sz="2300" b="1" dirty="0"/>
          </a:p>
          <a:p>
            <a:pPr marL="0" indent="0" algn="just" rtl="1" eaLnBrk="1" hangingPunct="1">
              <a:buNone/>
            </a:pPr>
            <a:endParaRPr lang="ar-BH" altLang="en-US" sz="2300" b="1" dirty="0"/>
          </a:p>
          <a:p>
            <a:pPr algn="r" rtl="1" eaLnBrk="1" hangingPunct="1"/>
            <a:endParaRPr lang="ar-BH" altLang="en-US" sz="2400" b="1" dirty="0" smtClean="0"/>
          </a:p>
        </p:txBody>
      </p:sp>
      <p:pic>
        <p:nvPicPr>
          <p:cNvPr id="3" name="Picture 2"/>
          <p:cNvPicPr>
            <a:picLocks noChangeAspect="1"/>
          </p:cNvPicPr>
          <p:nvPr/>
        </p:nvPicPr>
        <p:blipFill>
          <a:blip r:embed="rId3"/>
          <a:stretch>
            <a:fillRect/>
          </a:stretch>
        </p:blipFill>
        <p:spPr>
          <a:xfrm>
            <a:off x="990600" y="243792"/>
            <a:ext cx="1920240" cy="1888325"/>
          </a:xfrm>
          <a:prstGeom prst="rect">
            <a:avLst/>
          </a:prstGeom>
        </p:spPr>
      </p:pic>
    </p:spTree>
    <p:extLst>
      <p:ext uri="{BB962C8B-B14F-4D97-AF65-F5344CB8AC3E}">
        <p14:creationId xmlns:p14="http://schemas.microsoft.com/office/powerpoint/2010/main" val="2969005529"/>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to="" calcmode="lin" valueType="num">
                                      <p:cBhvr>
                                        <p:cTn id="7" dur="1" fill="hold"/>
                                        <p:tgtEl>
                                          <p:spTgt spid="512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 to="" calcmode="lin" valueType="num">
                                      <p:cBhvr>
                                        <p:cTn id="12" dur="1" fill="hold"/>
                                        <p:tgtEl>
                                          <p:spTgt spid="512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 to="" calcmode="lin" valueType="num">
                                      <p:cBhvr>
                                        <p:cTn id="17" dur="1" fill="hold"/>
                                        <p:tgtEl>
                                          <p:spTgt spid="512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 to="" calcmode="lin" valueType="num">
                                      <p:cBhvr>
                                        <p:cTn id="22" dur="1" fill="hold"/>
                                        <p:tgtEl>
                                          <p:spTgt spid="512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752600"/>
            <a:ext cx="5943600" cy="3445266"/>
          </a:xfrm>
          <a:prstGeom prst="rect">
            <a:avLst/>
          </a:prstGeom>
        </p:spPr>
      </p:pic>
      <p:pic>
        <p:nvPicPr>
          <p:cNvPr id="3" name="Picture 2"/>
          <p:cNvPicPr>
            <a:picLocks noChangeAspect="1"/>
          </p:cNvPicPr>
          <p:nvPr/>
        </p:nvPicPr>
        <p:blipFill>
          <a:blip r:embed="rId3"/>
          <a:stretch>
            <a:fillRect/>
          </a:stretch>
        </p:blipFill>
        <p:spPr>
          <a:xfrm>
            <a:off x="76200" y="4370616"/>
            <a:ext cx="3792041" cy="2487384"/>
          </a:xfrm>
          <a:prstGeom prst="rect">
            <a:avLst/>
          </a:prstGeom>
        </p:spPr>
      </p:pic>
    </p:spTree>
    <p:extLst>
      <p:ext uri="{BB962C8B-B14F-4D97-AF65-F5344CB8AC3E}">
        <p14:creationId xmlns:p14="http://schemas.microsoft.com/office/powerpoint/2010/main" val="2850726826"/>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704850"/>
            <a:ext cx="8229600" cy="966210"/>
          </a:xfrm>
        </p:spPr>
        <p:txBody>
          <a:bodyPr/>
          <a:lstStyle/>
          <a:p>
            <a:pPr algn="ctr" rtl="1" eaLnBrk="1" hangingPunct="1"/>
            <a:r>
              <a:rPr lang="ar-SA" altLang="en-US" sz="4800" b="1" u="sng" dirty="0"/>
              <a:t>مناهج </a:t>
            </a:r>
            <a:r>
              <a:rPr lang="ar-SA" altLang="en-US" sz="4800" b="1" u="sng" dirty="0" smtClean="0"/>
              <a:t>المشروع البحثي</a:t>
            </a:r>
            <a:endParaRPr lang="en-US" altLang="en-US" sz="4800" b="1" u="sng" dirty="0" smtClean="0"/>
          </a:p>
        </p:txBody>
      </p:sp>
      <p:sp>
        <p:nvSpPr>
          <p:cNvPr id="5123" name="Rectangle 3"/>
          <p:cNvSpPr>
            <a:spLocks noGrp="1" noChangeArrowheads="1"/>
          </p:cNvSpPr>
          <p:nvPr>
            <p:ph type="body" idx="1"/>
          </p:nvPr>
        </p:nvSpPr>
        <p:spPr>
          <a:xfrm>
            <a:off x="304800" y="1828800"/>
            <a:ext cx="8382000" cy="4653828"/>
          </a:xfrm>
        </p:spPr>
        <p:txBody>
          <a:bodyPr/>
          <a:lstStyle/>
          <a:p>
            <a:pPr algn="just" rtl="1" eaLnBrk="1" hangingPunct="1">
              <a:buFont typeface="Arial" panose="020B0604020202020204" pitchFamily="34" charset="0"/>
              <a:buChar char="•"/>
            </a:pPr>
            <a:r>
              <a:rPr lang="ar-SA" altLang="en-US" sz="2400" b="1" dirty="0"/>
              <a:t>المنهج العلمي في </a:t>
            </a:r>
            <a:r>
              <a:rPr lang="ar-SA" altLang="en-US" sz="2400" b="1" dirty="0" smtClean="0"/>
              <a:t>البحث- كما سبق الذكر- </a:t>
            </a:r>
            <a:r>
              <a:rPr lang="ar-SA" altLang="en-US" sz="2400" b="1" dirty="0"/>
              <a:t>هو اتباع خطوات منطقية معينة في تناول المشكلات أو الظاهرات أو في معالجة القضايا </a:t>
            </a:r>
            <a:r>
              <a:rPr lang="ar-SA" altLang="en-US" sz="2400" b="1" dirty="0" smtClean="0"/>
              <a:t>العلمية.</a:t>
            </a:r>
          </a:p>
          <a:p>
            <a:pPr algn="just" rtl="1" eaLnBrk="1" hangingPunct="1">
              <a:buFont typeface="Arial" panose="020B0604020202020204" pitchFamily="34" charset="0"/>
              <a:buChar char="•"/>
            </a:pPr>
            <a:r>
              <a:rPr lang="ar-SA" altLang="en-US" sz="2400" b="1" dirty="0" smtClean="0"/>
              <a:t> </a:t>
            </a:r>
            <a:r>
              <a:rPr lang="ar-SA" altLang="en-US" sz="2400" b="1" dirty="0"/>
              <a:t>المناهج جمع </a:t>
            </a:r>
            <a:r>
              <a:rPr lang="ar-SA" altLang="en-US" sz="2400" b="1" dirty="0" smtClean="0"/>
              <a:t>منهج، </a:t>
            </a:r>
            <a:r>
              <a:rPr lang="ar-SA" altLang="en-US" sz="2400" b="1" dirty="0"/>
              <a:t>والمنهج </a:t>
            </a:r>
            <a:r>
              <a:rPr lang="en-US" altLang="en-US" sz="2000" b="1" dirty="0" smtClean="0">
                <a:latin typeface="Arial" panose="020B0604020202020204" pitchFamily="34" charset="0"/>
                <a:cs typeface="Arial" panose="020B0604020202020204" pitchFamily="34" charset="0"/>
              </a:rPr>
              <a:t>Method</a:t>
            </a:r>
            <a:r>
              <a:rPr lang="ar-SA" altLang="en-US" sz="2400" b="1" dirty="0" smtClean="0"/>
              <a:t> </a:t>
            </a:r>
            <a:r>
              <a:rPr lang="en-US" altLang="en-US" sz="2400" b="1" dirty="0" smtClean="0"/>
              <a:t> </a:t>
            </a:r>
            <a:r>
              <a:rPr lang="ar-SA" altLang="en-US" sz="2400" b="1" dirty="0"/>
              <a:t>في اللغة يعني الطريق </a:t>
            </a:r>
            <a:r>
              <a:rPr lang="ar-SA" altLang="en-US" sz="2400" b="1" dirty="0" smtClean="0"/>
              <a:t>الواضح، </a:t>
            </a:r>
            <a:r>
              <a:rPr lang="ar-SA" altLang="en-US" sz="2400" b="1" dirty="0"/>
              <a:t>ونهجَ </a:t>
            </a:r>
            <a:r>
              <a:rPr lang="ar-SA" altLang="en-US" sz="2400" b="1" dirty="0" smtClean="0"/>
              <a:t>الطريق، </a:t>
            </a:r>
            <a:r>
              <a:rPr lang="ar-SA" altLang="en-US" sz="2400" b="1" dirty="0"/>
              <a:t>بمعنى أبانه </a:t>
            </a:r>
            <a:r>
              <a:rPr lang="ar-SA" altLang="en-US" sz="2400" b="1" dirty="0" smtClean="0"/>
              <a:t>وأوضحه، </a:t>
            </a:r>
            <a:r>
              <a:rPr lang="ar-SA" altLang="en-US" sz="2400" b="1" dirty="0"/>
              <a:t>ونهجه بمعنى سلكه بوضوح واستبانه. </a:t>
            </a:r>
            <a:r>
              <a:rPr lang="ar-SA" altLang="en-US" sz="2400" b="1" dirty="0" smtClean="0"/>
              <a:t>إذا فالمنهج </a:t>
            </a:r>
            <a:r>
              <a:rPr lang="ar-SA" altLang="en-US" sz="2400" b="1" dirty="0"/>
              <a:t>هو الطريق الواضح المستقيم والبين </a:t>
            </a:r>
            <a:r>
              <a:rPr lang="ar-SA" altLang="en-US" sz="2400" b="1" dirty="0" smtClean="0"/>
              <a:t>والمستمر، </a:t>
            </a:r>
            <a:r>
              <a:rPr lang="ar-SA" altLang="en-US" sz="2400" b="1" dirty="0"/>
              <a:t>للوصول إلى الغرض المطلوب أو تحقيق الهدف المنشود.</a:t>
            </a:r>
            <a:endParaRPr lang="ar-SA" altLang="en-US" sz="2400" b="1" dirty="0"/>
          </a:p>
          <a:p>
            <a:pPr algn="just" rtl="1" eaLnBrk="1" hangingPunct="1">
              <a:buFont typeface="Arial" panose="020B0604020202020204" pitchFamily="34" charset="0"/>
              <a:buChar char="•"/>
            </a:pPr>
            <a:r>
              <a:rPr lang="ar-SA" altLang="en-US" sz="2400" b="1" dirty="0"/>
              <a:t>والمنهج بمعناه </a:t>
            </a:r>
            <a:r>
              <a:rPr lang="ar-SA" altLang="en-US" sz="2400" b="1" dirty="0" smtClean="0"/>
              <a:t>العلمي </a:t>
            </a:r>
            <a:r>
              <a:rPr lang="ar-SA" altLang="en-US" sz="2400" b="1" dirty="0"/>
              <a:t>والاصطلاحي الدقيق يقصد به: </a:t>
            </a:r>
            <a:r>
              <a:rPr lang="ar-SA" altLang="en-US" sz="2400" b="1" dirty="0" smtClean="0"/>
              <a:t>الطريق </a:t>
            </a:r>
            <a:r>
              <a:rPr lang="ar-SA" altLang="en-US" sz="2400" b="1" dirty="0"/>
              <a:t>الأقصر والأسلم للوصول إلى الهدف المنشود</a:t>
            </a:r>
            <a:r>
              <a:rPr lang="ar-SA" altLang="en-US" sz="2400" b="1" dirty="0" smtClean="0"/>
              <a:t>. ويعرف إيضا بأنه</a:t>
            </a:r>
            <a:r>
              <a:rPr lang="ar-SA" altLang="en-US" sz="2400" b="1" dirty="0"/>
              <a:t>: </a:t>
            </a:r>
            <a:r>
              <a:rPr lang="ar-SA" altLang="en-US" sz="2400" b="1" dirty="0" smtClean="0"/>
              <a:t>فن </a:t>
            </a:r>
            <a:r>
              <a:rPr lang="ar-SA" altLang="en-US" sz="2400" b="1" dirty="0"/>
              <a:t>التنظيم الصحيح لسلسلة من الأفكار </a:t>
            </a:r>
            <a:r>
              <a:rPr lang="ar-SA" altLang="en-US" sz="2400" b="1" dirty="0" smtClean="0"/>
              <a:t>العديدة، </a:t>
            </a:r>
            <a:r>
              <a:rPr lang="ar-SA" altLang="en-US" sz="2400" b="1" dirty="0"/>
              <a:t>إما من أجل الكشف عن الحقيقة حين نكون جاهلين </a:t>
            </a:r>
            <a:r>
              <a:rPr lang="ar-SA" altLang="en-US" sz="2400" b="1" dirty="0" smtClean="0"/>
              <a:t>بها، </a:t>
            </a:r>
            <a:r>
              <a:rPr lang="ar-SA" altLang="en-US" sz="2400" b="1" dirty="0"/>
              <a:t>إما من أجل البرهنة عليها للآخرين حين نكون </a:t>
            </a:r>
            <a:r>
              <a:rPr lang="ar-SA" altLang="en-US" sz="2400" b="1" dirty="0" smtClean="0"/>
              <a:t>معروفة لنا.</a:t>
            </a:r>
            <a:endParaRPr lang="ar-SA" altLang="en-US" sz="2400" b="1" dirty="0"/>
          </a:p>
          <a:p>
            <a:pPr algn="just" rtl="1" eaLnBrk="1" hangingPunct="1">
              <a:buFont typeface="Arial" panose="020B0604020202020204" pitchFamily="34" charset="0"/>
              <a:buChar char="•"/>
            </a:pPr>
            <a:r>
              <a:rPr lang="ar-SA" altLang="en-US" sz="2400" b="1" dirty="0"/>
              <a:t>فالمنهج إ</a:t>
            </a:r>
            <a:r>
              <a:rPr lang="ar-SA" altLang="en-US" sz="2400" b="1" dirty="0" smtClean="0"/>
              <a:t>ذا عملية </a:t>
            </a:r>
            <a:r>
              <a:rPr lang="ar-SA" altLang="en-US" sz="2400" b="1" dirty="0"/>
              <a:t>فكرية </a:t>
            </a:r>
            <a:r>
              <a:rPr lang="ar-SA" altLang="en-US" sz="2400" b="1" dirty="0" smtClean="0"/>
              <a:t>منظمة، أو </a:t>
            </a:r>
            <a:r>
              <a:rPr lang="ar-SA" altLang="en-US" sz="2400" b="1" dirty="0"/>
              <a:t>طريق منظم دقيق وهادف, يسلكه الباحث </a:t>
            </a:r>
            <a:r>
              <a:rPr lang="ar-SA" altLang="en-US" sz="2400" b="1" dirty="0" smtClean="0"/>
              <a:t>مستهدفا </a:t>
            </a:r>
            <a:r>
              <a:rPr lang="ar-SA" altLang="en-US" sz="2400" b="1" dirty="0"/>
              <a:t>إيجاد حلول لمشاكل أو ظاهرة بحثية معينة</a:t>
            </a:r>
            <a:r>
              <a:rPr lang="ar-SA" altLang="en-US" sz="2400" b="1" dirty="0" smtClean="0"/>
              <a:t>.</a:t>
            </a:r>
            <a:endParaRPr lang="ar-SA" altLang="en-US" sz="2400" b="1" dirty="0"/>
          </a:p>
        </p:txBody>
      </p:sp>
    </p:spTree>
    <p:extLst>
      <p:ext uri="{BB962C8B-B14F-4D97-AF65-F5344CB8AC3E}">
        <p14:creationId xmlns:p14="http://schemas.microsoft.com/office/powerpoint/2010/main" val="2677713604"/>
      </p:ext>
    </p:extLst>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704850"/>
            <a:ext cx="8229600" cy="966210"/>
          </a:xfrm>
        </p:spPr>
        <p:txBody>
          <a:bodyPr/>
          <a:lstStyle/>
          <a:p>
            <a:pPr algn="ctr" rtl="1" eaLnBrk="1" hangingPunct="1"/>
            <a:r>
              <a:rPr lang="ar-SA" altLang="en-US" sz="4800" b="1" u="sng" dirty="0"/>
              <a:t>مناهج </a:t>
            </a:r>
            <a:r>
              <a:rPr lang="ar-SA" altLang="en-US" sz="4800" b="1" u="sng" dirty="0" smtClean="0"/>
              <a:t>المشروع البحثي</a:t>
            </a:r>
            <a:endParaRPr lang="en-US" altLang="en-US" sz="4800" b="1" u="sng" dirty="0" smtClean="0"/>
          </a:p>
        </p:txBody>
      </p:sp>
      <p:sp>
        <p:nvSpPr>
          <p:cNvPr id="5123" name="Rectangle 3"/>
          <p:cNvSpPr>
            <a:spLocks noGrp="1" noChangeArrowheads="1"/>
          </p:cNvSpPr>
          <p:nvPr>
            <p:ph type="body" idx="1"/>
          </p:nvPr>
        </p:nvSpPr>
        <p:spPr>
          <a:xfrm>
            <a:off x="304800" y="1828800"/>
            <a:ext cx="8382000" cy="4653828"/>
          </a:xfrm>
        </p:spPr>
        <p:txBody>
          <a:bodyPr/>
          <a:lstStyle/>
          <a:p>
            <a:pPr algn="just" rtl="1" eaLnBrk="1" hangingPunct="1">
              <a:buFont typeface="Arial" panose="020B0604020202020204" pitchFamily="34" charset="0"/>
              <a:buChar char="•"/>
            </a:pPr>
            <a:r>
              <a:rPr lang="ar-SA" altLang="en-US" sz="2400" b="1" dirty="0" smtClean="0"/>
              <a:t>تتطرقنا سالفا على صياغة الأهداف، ونأتي هنا إلى مرحلة اختيار طريقة البحث؛ حيث يلتزم </a:t>
            </a:r>
            <a:r>
              <a:rPr lang="ar-SA" altLang="en-US" sz="2400" b="1" dirty="0"/>
              <a:t>الباحث بمجموعة من القواعد والضوابط لاتخاذ القرارات وإتباع الإجراءات المقيدة </a:t>
            </a:r>
            <a:r>
              <a:rPr lang="ar-SA" altLang="en-US" sz="2400" b="1" dirty="0" smtClean="0"/>
              <a:t>للمسيرة البحثية. </a:t>
            </a:r>
          </a:p>
          <a:p>
            <a:pPr algn="just" rtl="1" eaLnBrk="1" hangingPunct="1">
              <a:buFont typeface="Arial" panose="020B0604020202020204" pitchFamily="34" charset="0"/>
              <a:buChar char="•"/>
            </a:pPr>
            <a:r>
              <a:rPr lang="ar-SA" altLang="en-US" sz="2400" b="1" dirty="0" smtClean="0"/>
              <a:t>ويأتي الألتزام </a:t>
            </a:r>
            <a:r>
              <a:rPr lang="ar-SA" altLang="en-US" sz="2400" b="1" dirty="0"/>
              <a:t>في </a:t>
            </a:r>
            <a:r>
              <a:rPr lang="ar-SA" altLang="en-US" sz="2400" b="1" dirty="0" smtClean="0"/>
              <a:t>إطار المنهجية </a:t>
            </a:r>
            <a:r>
              <a:rPr lang="ar-SA" altLang="en-US" sz="2400" b="1" dirty="0"/>
              <a:t>وإجراء التجارب الضرورية </a:t>
            </a:r>
            <a:r>
              <a:rPr lang="ar-SA" altLang="en-US" sz="2400" b="1" dirty="0" smtClean="0"/>
              <a:t>اللازمة، مستعينا </a:t>
            </a:r>
            <a:r>
              <a:rPr lang="ar-SA" altLang="en-US" sz="2400" b="1" dirty="0"/>
              <a:t>بالأدوات البحثية الأكثر ملائمة </a:t>
            </a:r>
            <a:r>
              <a:rPr lang="ar-SA" altLang="en-US" sz="2400" b="1" dirty="0" smtClean="0"/>
              <a:t>لبحثه، </a:t>
            </a:r>
            <a:r>
              <a:rPr lang="ar-SA" altLang="en-US" sz="2400" b="1" dirty="0"/>
              <a:t>وإيضاح العلاقات والعلل السببية في إطار تحليل المشاهدات </a:t>
            </a:r>
            <a:r>
              <a:rPr lang="ar-SA" altLang="en-US" sz="2400" b="1" dirty="0" smtClean="0"/>
              <a:t>والملاحظات، </a:t>
            </a:r>
            <a:r>
              <a:rPr lang="ar-SA" altLang="en-US" sz="2400" b="1" dirty="0"/>
              <a:t>وإجراء المقارنات </a:t>
            </a:r>
            <a:r>
              <a:rPr lang="ar-SA" altLang="en-US" sz="2400" b="1" dirty="0" smtClean="0"/>
              <a:t>المنطقية.</a:t>
            </a:r>
          </a:p>
          <a:p>
            <a:pPr algn="just" rtl="1" eaLnBrk="1" hangingPunct="1">
              <a:buFont typeface="Arial" panose="020B0604020202020204" pitchFamily="34" charset="0"/>
              <a:buChar char="•"/>
            </a:pPr>
            <a:r>
              <a:rPr lang="ar-SA" altLang="en-US" sz="2400" b="1" dirty="0" smtClean="0"/>
              <a:t> والهدف الوصول </a:t>
            </a:r>
            <a:r>
              <a:rPr lang="ar-SA" altLang="en-US" sz="2400" b="1" dirty="0"/>
              <a:t>إلى نتائج واختبار مدى </a:t>
            </a:r>
            <a:r>
              <a:rPr lang="ar-SA" altLang="en-US" sz="2400" b="1" dirty="0" smtClean="0"/>
              <a:t>صحتها، </a:t>
            </a:r>
            <a:r>
              <a:rPr lang="ar-SA" altLang="en-US" sz="2400" b="1" dirty="0"/>
              <a:t>ثم بلورة </a:t>
            </a:r>
            <a:r>
              <a:rPr lang="ar-SA" altLang="en-US" sz="2400" b="1" dirty="0" smtClean="0"/>
              <a:t>النتائج </a:t>
            </a:r>
            <a:r>
              <a:rPr lang="ar-SA" altLang="en-US" sz="2400" b="1" dirty="0"/>
              <a:t>في إطار التسلسل </a:t>
            </a:r>
            <a:r>
              <a:rPr lang="ar-SA" altLang="en-US" sz="2400" b="1" dirty="0" smtClean="0"/>
              <a:t>النظري المنسق، </a:t>
            </a:r>
            <a:r>
              <a:rPr lang="ar-SA" altLang="en-US" sz="2400" b="1" dirty="0"/>
              <a:t>في صورة قواعد مبرهن على </a:t>
            </a:r>
            <a:r>
              <a:rPr lang="ar-SA" altLang="en-US" sz="2400" b="1" dirty="0" smtClean="0"/>
              <a:t>صحتها، </a:t>
            </a:r>
            <a:r>
              <a:rPr lang="ar-SA" altLang="en-US" sz="2400" b="1" dirty="0"/>
              <a:t>كحقائق علمية تقود إلى حل الظاهرة محل البحث.</a:t>
            </a:r>
          </a:p>
          <a:p>
            <a:pPr algn="just" rtl="1" eaLnBrk="1" hangingPunct="1">
              <a:buFont typeface="Arial" panose="020B0604020202020204" pitchFamily="34" charset="0"/>
              <a:buChar char="•"/>
            </a:pPr>
            <a:r>
              <a:rPr lang="ar-SA" altLang="en-US" sz="2400" b="1" dirty="0"/>
              <a:t>والمنهج العلمي وفق </a:t>
            </a:r>
            <a:r>
              <a:rPr lang="ar-SA" altLang="en-US" sz="2400" b="1" dirty="0" smtClean="0"/>
              <a:t>هذا المفهوم، يصح </a:t>
            </a:r>
            <a:r>
              <a:rPr lang="ar-SA" altLang="en-US" sz="2400" b="1" dirty="0"/>
              <a:t>تطبيقه في كل العلوم الطبيعية والاجتماعية بكل </a:t>
            </a:r>
            <a:r>
              <a:rPr lang="ar-SA" altLang="en-US" sz="2400" b="1" dirty="0" smtClean="0"/>
              <a:t>تخصصاتها.</a:t>
            </a:r>
            <a:endParaRPr lang="ar-SA" altLang="en-US" sz="2400" b="1" dirty="0"/>
          </a:p>
          <a:p>
            <a:pPr algn="just" rtl="1" eaLnBrk="1" hangingPunct="1">
              <a:buFont typeface="Arial" panose="020B0604020202020204" pitchFamily="34" charset="0"/>
              <a:buChar char="•"/>
            </a:pPr>
            <a:r>
              <a:rPr lang="ar-SA" altLang="en-US" sz="2400" b="1" dirty="0" smtClean="0"/>
              <a:t>.</a:t>
            </a:r>
            <a:endParaRPr lang="ar-SA" altLang="en-US" sz="2400" b="1" dirty="0"/>
          </a:p>
        </p:txBody>
      </p:sp>
    </p:spTree>
    <p:extLst>
      <p:ext uri="{BB962C8B-B14F-4D97-AF65-F5344CB8AC3E}">
        <p14:creationId xmlns:p14="http://schemas.microsoft.com/office/powerpoint/2010/main" val="3423794573"/>
      </p:ext>
    </p:extLst>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88305C2-BB69-4A47-B4BD-0BBF87A08F54}"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51" name="Rectangle 2"/>
          <p:cNvSpPr>
            <a:spLocks noGrp="1" noChangeArrowheads="1"/>
          </p:cNvSpPr>
          <p:nvPr>
            <p:ph type="title"/>
          </p:nvPr>
        </p:nvSpPr>
        <p:spPr>
          <a:xfrm>
            <a:off x="457200" y="547110"/>
            <a:ext cx="8229600" cy="966210"/>
          </a:xfrm>
        </p:spPr>
        <p:txBody>
          <a:bodyPr/>
          <a:lstStyle/>
          <a:p>
            <a:pPr algn="ctr" rtl="1" eaLnBrk="1" hangingPunct="1"/>
            <a:r>
              <a:rPr lang="ar-SA" altLang="en-US" sz="4800" b="1" u="sng" dirty="0" smtClean="0"/>
              <a:t>التصنيفات الحديثة للمناهج </a:t>
            </a:r>
            <a:r>
              <a:rPr lang="ar-SA" altLang="en-US" sz="4800" b="1" u="sng" dirty="0"/>
              <a:t>العلمية</a:t>
            </a:r>
            <a:endParaRPr lang="en-US" altLang="en-US" sz="4800" b="1" u="sng" dirty="0" smtClean="0"/>
          </a:p>
        </p:txBody>
      </p:sp>
      <p:sp>
        <p:nvSpPr>
          <p:cNvPr id="5123" name="Rectangle 3"/>
          <p:cNvSpPr>
            <a:spLocks noGrp="1" noChangeArrowheads="1"/>
          </p:cNvSpPr>
          <p:nvPr>
            <p:ph type="body" idx="1"/>
          </p:nvPr>
        </p:nvSpPr>
        <p:spPr>
          <a:xfrm>
            <a:off x="304800" y="1671060"/>
            <a:ext cx="8382000" cy="4892675"/>
          </a:xfrm>
        </p:spPr>
        <p:txBody>
          <a:bodyPr/>
          <a:lstStyle/>
          <a:p>
            <a:pPr algn="just" rtl="1" eaLnBrk="1" hangingPunct="1">
              <a:buFont typeface="Arial" panose="020B0604020202020204" pitchFamily="34" charset="0"/>
              <a:buChar char="•"/>
            </a:pPr>
            <a:r>
              <a:rPr lang="ar-SA" altLang="en-US" sz="2400" b="1" dirty="0"/>
              <a:t>تصنيف هويتني </a:t>
            </a:r>
            <a:r>
              <a:rPr lang="en-US" sz="2000" b="1" dirty="0">
                <a:latin typeface="Arial" panose="020B0604020202020204" pitchFamily="34" charset="0"/>
                <a:cs typeface="Arial" panose="020B0604020202020204" pitchFamily="34" charset="0"/>
              </a:rPr>
              <a:t>Whitney</a:t>
            </a:r>
            <a:r>
              <a:rPr lang="en-US" b="1" dirty="0"/>
              <a:t> </a:t>
            </a:r>
            <a:r>
              <a:rPr lang="ar-SA" b="1" dirty="0" smtClean="0"/>
              <a:t> </a:t>
            </a:r>
            <a:r>
              <a:rPr lang="ar-SA" altLang="en-US" sz="2400" b="1" dirty="0" smtClean="0"/>
              <a:t>تنحصر </a:t>
            </a:r>
            <a:r>
              <a:rPr lang="ar-SA" altLang="en-US" sz="2400" b="1" dirty="0"/>
              <a:t>في </a:t>
            </a:r>
            <a:r>
              <a:rPr lang="ar-SA" altLang="en-US" sz="2400" b="1" dirty="0" smtClean="0"/>
              <a:t>سبعة </a:t>
            </a:r>
            <a:r>
              <a:rPr lang="ar-SA" altLang="en-US" sz="2400" b="1" dirty="0"/>
              <a:t>مناهج للبحث هي: المنهج الموضوعي، والمنهج التاريخي، والمنهج التجريبي، والمنهج الفلسفي، والمنهج الاجتماعي، المنهج الابداعي، المنهج التنبؤي.</a:t>
            </a:r>
            <a:endParaRPr lang="ar-SA" altLang="en-US" sz="2400" b="1" dirty="0" smtClean="0"/>
          </a:p>
          <a:p>
            <a:pPr algn="just" rtl="1" eaLnBrk="1" hangingPunct="1">
              <a:buFont typeface="Arial" panose="020B0604020202020204" pitchFamily="34" charset="0"/>
              <a:buChar char="•"/>
            </a:pPr>
            <a:r>
              <a:rPr lang="ar-SA" altLang="en-US" sz="2400" b="1" dirty="0"/>
              <a:t>تصنيف </a:t>
            </a:r>
            <a:r>
              <a:rPr lang="ar-BH" b="1" dirty="0"/>
              <a:t>جود وسكيتس</a:t>
            </a:r>
            <a:r>
              <a:rPr lang="en-US" dirty="0"/>
              <a:t> </a:t>
            </a:r>
            <a:r>
              <a:rPr lang="en-US" sz="2000" b="1" dirty="0">
                <a:latin typeface="Arial" panose="020B0604020202020204" pitchFamily="34" charset="0"/>
                <a:cs typeface="Arial" panose="020B0604020202020204" pitchFamily="34" charset="0"/>
              </a:rPr>
              <a:t>Good and </a:t>
            </a:r>
            <a:r>
              <a:rPr lang="en-US" sz="2000" b="1" dirty="0" err="1">
                <a:latin typeface="Arial" panose="020B0604020202020204" pitchFamily="34" charset="0"/>
                <a:cs typeface="Arial" panose="020B0604020202020204" pitchFamily="34" charset="0"/>
              </a:rPr>
              <a:t>Scates</a:t>
            </a:r>
            <a:r>
              <a:rPr lang="en-US" altLang="en-US" sz="2000" b="1" dirty="0">
                <a:latin typeface="Arial" panose="020B0604020202020204" pitchFamily="34" charset="0"/>
                <a:cs typeface="Arial" panose="020B0604020202020204" pitchFamily="34" charset="0"/>
              </a:rPr>
              <a:t> </a:t>
            </a:r>
            <a:r>
              <a:rPr lang="ar-SA" altLang="en-US" sz="2400" b="1" dirty="0"/>
              <a:t>تنحصر في </a:t>
            </a:r>
            <a:r>
              <a:rPr lang="ar-SA" altLang="en-US" sz="2400" b="1" dirty="0" smtClean="0"/>
              <a:t>خمسة </a:t>
            </a:r>
            <a:r>
              <a:rPr lang="ar-SA" altLang="en-US" sz="2400" b="1" dirty="0"/>
              <a:t>مناهج للبحث هي: المنهج الموضوعي، المنهج التاريخي، المنهج التجريبي، منهج دراسة الحالة،  ومنهج دراسة النمو والتطور. </a:t>
            </a:r>
          </a:p>
          <a:p>
            <a:pPr algn="just" rtl="1" eaLnBrk="1" hangingPunct="1">
              <a:buFont typeface="Arial" panose="020B0604020202020204" pitchFamily="34" charset="0"/>
              <a:buChar char="•"/>
            </a:pPr>
            <a:r>
              <a:rPr lang="ar-BH" b="1" dirty="0" smtClean="0"/>
              <a:t>تصنيف </a:t>
            </a:r>
            <a:r>
              <a:rPr lang="ar-BH" b="1" dirty="0"/>
              <a:t>عليان وغنيم في كتاب "</a:t>
            </a:r>
            <a:r>
              <a:rPr lang="ar-BH" sz="2400" b="1" i="1" dirty="0"/>
              <a:t>مناهج و أساليب البحث العلمي، النظرية </a:t>
            </a:r>
            <a:r>
              <a:rPr lang="ar-BH" sz="2400" b="1" i="1" dirty="0" smtClean="0"/>
              <a:t>والتطبيق</a:t>
            </a:r>
            <a:r>
              <a:rPr lang="ar-BH" b="1" dirty="0"/>
              <a:t>" </a:t>
            </a:r>
            <a:r>
              <a:rPr lang="ar-SA" altLang="en-US" sz="2400" b="1" dirty="0" smtClean="0">
                <a:solidFill>
                  <a:prstClr val="black"/>
                </a:solidFill>
              </a:rPr>
              <a:t>تنحصر </a:t>
            </a:r>
            <a:r>
              <a:rPr lang="ar-SA" altLang="en-US" sz="2400" b="1" dirty="0">
                <a:solidFill>
                  <a:prstClr val="black"/>
                </a:solidFill>
              </a:rPr>
              <a:t>في خمسة مناهج للبحث هي</a:t>
            </a:r>
            <a:r>
              <a:rPr lang="ar-SA" altLang="en-US" sz="2400" b="1" dirty="0" smtClean="0">
                <a:solidFill>
                  <a:prstClr val="black"/>
                </a:solidFill>
              </a:rPr>
              <a:t>:</a:t>
            </a:r>
            <a:r>
              <a:rPr lang="ar-SA" altLang="en-US" sz="2400" b="1" dirty="0"/>
              <a:t> المنهج التاريخي، المنهج الموضوعي، المنهج التجريبي، المنهج المقارن، منهج نظرية النظم.</a:t>
            </a:r>
            <a:endParaRPr lang="ar-SA" altLang="en-US" sz="2400" b="1" dirty="0" smtClean="0"/>
          </a:p>
          <a:p>
            <a:pPr algn="just" rtl="1" eaLnBrk="1" hangingPunct="1">
              <a:buFont typeface="Arial" panose="020B0604020202020204" pitchFamily="34" charset="0"/>
              <a:buChar char="•"/>
            </a:pPr>
            <a:r>
              <a:rPr lang="ar-SA" altLang="en-US" sz="2400" b="1" dirty="0" smtClean="0"/>
              <a:t>وهناك الكثير من التصنيفات منها ما </a:t>
            </a:r>
            <a:r>
              <a:rPr lang="ar-SA" altLang="en-US" sz="2400" b="1" dirty="0"/>
              <a:t>نال قبولاً أكثر وشهرةً، وسوف نتتطرق </a:t>
            </a:r>
            <a:r>
              <a:rPr lang="ar-SA" altLang="en-US" sz="2400" b="1" dirty="0" smtClean="0"/>
              <a:t>هنا لأهم </a:t>
            </a:r>
            <a:r>
              <a:rPr lang="ar-SA" altLang="en-US" sz="2400" b="1" dirty="0"/>
              <a:t>هذه </a:t>
            </a:r>
            <a:r>
              <a:rPr lang="ar-SA" altLang="en-US" sz="2400" b="1" dirty="0" smtClean="0"/>
              <a:t>التصنيفات وهي</a:t>
            </a:r>
            <a:r>
              <a:rPr lang="ar-SA" altLang="en-US" sz="2400" b="1" dirty="0"/>
              <a:t>: المنهج </a:t>
            </a:r>
            <a:r>
              <a:rPr lang="ar-SA" altLang="en-US" sz="2400" b="1" dirty="0" smtClean="0"/>
              <a:t>الموضوعي، المنهج التاريخي، المنهج التطبيقي، منهج </a:t>
            </a:r>
            <a:r>
              <a:rPr lang="ar-SA" altLang="en-US" sz="2400" b="1" dirty="0"/>
              <a:t>النظم .</a:t>
            </a:r>
          </a:p>
          <a:p>
            <a:pPr algn="just" rtl="1" eaLnBrk="1" hangingPunct="1">
              <a:buFont typeface="Arial" panose="020B0604020202020204" pitchFamily="34" charset="0"/>
              <a:buChar char="•"/>
            </a:pPr>
            <a:endParaRPr lang="ar-SA" altLang="en-US" sz="2400" b="1" dirty="0"/>
          </a:p>
        </p:txBody>
      </p:sp>
    </p:spTree>
    <p:extLst>
      <p:ext uri="{BB962C8B-B14F-4D97-AF65-F5344CB8AC3E}">
        <p14:creationId xmlns:p14="http://schemas.microsoft.com/office/powerpoint/2010/main" val="1048427643"/>
      </p:ext>
    </p:extLst>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3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502</TotalTime>
  <Words>1417</Words>
  <Application>Microsoft Office PowerPoint</Application>
  <PresentationFormat>On-screen Show (4:3)</PresentationFormat>
  <Paragraphs>89</Paragraphs>
  <Slides>16</Slides>
  <Notes>12</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16</vt:i4>
      </vt:variant>
    </vt:vector>
  </HeadingPairs>
  <TitlesOfParts>
    <vt:vector size="29" baseType="lpstr">
      <vt:lpstr>ＭＳ Ｐゴシック</vt:lpstr>
      <vt:lpstr>Arial</vt:lpstr>
      <vt:lpstr>Arial Black</vt:lpstr>
      <vt:lpstr>Calibri</vt:lpstr>
      <vt:lpstr>Constantia</vt:lpstr>
      <vt:lpstr>Majalla UI</vt:lpstr>
      <vt:lpstr>Simplified Arabic</vt:lpstr>
      <vt:lpstr>Times New Roman</vt:lpstr>
      <vt:lpstr>Traditional Arabic</vt:lpstr>
      <vt:lpstr>Wingdings 2</vt:lpstr>
      <vt:lpstr>Flow</vt:lpstr>
      <vt:lpstr>2_Flow</vt:lpstr>
      <vt:lpstr>3_Flow</vt:lpstr>
      <vt:lpstr>PowerPoint Presentation</vt:lpstr>
      <vt:lpstr>PowerPoint Presentation</vt:lpstr>
      <vt:lpstr>صياغة الأهداف</vt:lpstr>
      <vt:lpstr>صياغة الأهداف</vt:lpstr>
      <vt:lpstr>صياغة الأهداف</vt:lpstr>
      <vt:lpstr>PowerPoint Presentation</vt:lpstr>
      <vt:lpstr>مناهج المشروع البحثي</vt:lpstr>
      <vt:lpstr>مناهج المشروع البحثي</vt:lpstr>
      <vt:lpstr>التصنيفات الحديثة للمناهج العلمية</vt:lpstr>
      <vt:lpstr>المنهج الموضوعي</vt:lpstr>
      <vt:lpstr>المنهج التاريخي</vt:lpstr>
      <vt:lpstr>المنهج التطبيقي</vt:lpstr>
      <vt:lpstr>المنهج التطبيقي</vt:lpstr>
      <vt:lpstr>منهج النظم Systems Method</vt:lpstr>
      <vt:lpstr>منهج النظم Systems Method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48</cp:revision>
  <dcterms:created xsi:type="dcterms:W3CDTF">2016-10-15T20:01:57Z</dcterms:created>
  <dcterms:modified xsi:type="dcterms:W3CDTF">2021-02-16T08:44:04Z</dcterms:modified>
</cp:coreProperties>
</file>