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 id="2147483702" r:id="rId3"/>
  </p:sldMasterIdLst>
  <p:notesMasterIdLst>
    <p:notesMasterId r:id="rId17"/>
  </p:notesMasterIdLst>
  <p:sldIdLst>
    <p:sldId id="257" r:id="rId4"/>
    <p:sldId id="280" r:id="rId5"/>
    <p:sldId id="286" r:id="rId6"/>
    <p:sldId id="288" r:id="rId7"/>
    <p:sldId id="303" r:id="rId8"/>
    <p:sldId id="304" r:id="rId9"/>
    <p:sldId id="305" r:id="rId10"/>
    <p:sldId id="287" r:id="rId11"/>
    <p:sldId id="289" r:id="rId12"/>
    <p:sldId id="306" r:id="rId13"/>
    <p:sldId id="307" r:id="rId14"/>
    <p:sldId id="30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4499A-7CFF-4C24-AD60-C732836217FC}" type="datetimeFigureOut">
              <a:rPr lang="en-US" smtClean="0"/>
              <a:t>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B66A8-9C34-40D5-9A6B-8D4CB6D9B199}" type="slidenum">
              <a:rPr lang="en-US" smtClean="0"/>
              <a:t>‹#›</a:t>
            </a:fld>
            <a:endParaRPr lang="en-US"/>
          </a:p>
        </p:txBody>
      </p:sp>
    </p:spTree>
    <p:extLst>
      <p:ext uri="{BB962C8B-B14F-4D97-AF65-F5344CB8AC3E}">
        <p14:creationId xmlns:p14="http://schemas.microsoft.com/office/powerpoint/2010/main" val="784472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47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759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183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92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609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860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643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4495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413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2/9/2021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2/9/2021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2/9/2021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2/9/2021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2/9/2021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2/9/2021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2/9/2021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2/9/2021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2/9/2021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2/9/2021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2/9/2021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2/9/2021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2/9/2021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2/9/2021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2/9/2021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AC00A6B-1B9E-4409-8697-083589987F0A}"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0DF408-FA7D-453C-8A8F-13C50FCB612C}"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7594808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B27E79E-EDB4-4E04-AB5F-091581D655E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D08BF7-708E-43EF-BAE0-53D388BB5B4E}"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99705475"/>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C09FA2D-7D9C-4BC5-B278-58B079FE55D7}"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1AFD7D7-31E4-4705-AECD-4240D991336B}"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709509859"/>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4CAE70-B309-4B0D-A8B7-CA45450801B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16E8DFA-37CA-4394-BFF8-770A8725B480}"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504671536"/>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2/9/2021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8F567F1-BDFC-4D93-B0C5-0D0217E5B50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3261BB-6080-4950-A70F-13E03B6C9BE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48106646"/>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9C093D-518C-45C0-B746-06EF1D94C77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F0080EA-53FE-46D1-A757-AD0A56C03D19}"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38134786"/>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4D9E13-4B4F-479D-8B8E-492C2319AF5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FCC86A4-E3E1-47D0-BA4B-BBDFE7166996}"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52134980"/>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16143A1-C8F9-4FF9-871F-22B6A1967C0F}"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4AAF4B-EB31-4B37-A7D6-544BBB3AF2D3}"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896755026"/>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B3BC94-6A83-4A95-A8E9-89FCD52C52E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11C29EF-3869-4E09-8061-0EE9B7693E1F}"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32912328"/>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EFD165-4BEA-41DA-9CC2-5730D41D36F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DA85D9-55A6-4BAF-B6EE-25852B36D7A7}"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4063026473"/>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E342379-0603-4083-A272-9ADBE98D253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28AA07-F44E-42EC-8F00-F70EFE71BDB8}"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893082806"/>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F6E5DD8-2930-4A98-9DFF-F961DAD79267}"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9436513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42E2B7C-F476-4DA4-8CAC-6EE10E518B9F}"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119206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2/9/2021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2/9/2021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2/9/2021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2/9/2021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2/9/2021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2/9/2021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2/9/2021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2/9/2021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6D2C5AB-B73F-4917-97B2-6E7436292C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2/9/2021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latin typeface="Arial" charset="0"/>
                <a:cs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F833D96-47F0-4547-AE18-56C11E0146C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997382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Mohamed Hafez</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 y="838200"/>
            <a:ext cx="8321040" cy="4659759"/>
          </a:xfrm>
          <a:prstGeom prst="rect">
            <a:avLst/>
          </a:prstGeom>
        </p:spPr>
      </p:pic>
      <p:sp>
        <p:nvSpPr>
          <p:cNvPr id="7" name="WordArt 6"/>
          <p:cNvSpPr>
            <a:spLocks noChangeArrowheads="1" noChangeShapeType="1" noTextEdit="1"/>
          </p:cNvSpPr>
          <p:nvPr/>
        </p:nvSpPr>
        <p:spPr bwMode="auto">
          <a:xfrm>
            <a:off x="2114550" y="1676400"/>
            <a:ext cx="49530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المشاريع البحثية</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 </a:t>
            </a:r>
            <a:r>
              <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Research </a:t>
            </a: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Projects</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000" b="1" u="sng" dirty="0" smtClean="0"/>
              <a:t>المدخل المنظم في التعرف على المشكلة وتحديدها</a:t>
            </a:r>
            <a:endParaRPr lang="en-US" altLang="en-US" sz="4000" b="1" u="sng" dirty="0" smtClean="0"/>
          </a:p>
        </p:txBody>
      </p:sp>
      <p:sp>
        <p:nvSpPr>
          <p:cNvPr id="5123" name="Rectangle 3"/>
          <p:cNvSpPr>
            <a:spLocks noGrp="1" noChangeArrowheads="1"/>
          </p:cNvSpPr>
          <p:nvPr>
            <p:ph type="body" idx="1"/>
          </p:nvPr>
        </p:nvSpPr>
        <p:spPr>
          <a:xfrm>
            <a:off x="367146" y="1908608"/>
            <a:ext cx="8291945" cy="4475451"/>
          </a:xfrm>
        </p:spPr>
        <p:txBody>
          <a:bodyPr/>
          <a:lstStyle/>
          <a:p>
            <a:pPr algn="just" rtl="1" eaLnBrk="1" hangingPunct="1">
              <a:buFont typeface="Arial" panose="020B0604020202020204" pitchFamily="34" charset="0"/>
              <a:buChar char="•"/>
            </a:pPr>
            <a:r>
              <a:rPr lang="ar-SA" altLang="en-US" sz="2200" b="1" dirty="0" smtClean="0">
                <a:solidFill>
                  <a:prstClr val="black"/>
                </a:solidFill>
              </a:rPr>
              <a:t>الاستقراء والاستنباط: أفضل مدخل منظم للتعرف على المشاكل من الدراسات والبحوث السابقة عن طريق الاستقراء </a:t>
            </a:r>
            <a:r>
              <a:rPr lang="en-US" altLang="en-US" sz="2200" b="1" dirty="0" smtClean="0">
                <a:solidFill>
                  <a:prstClr val="black"/>
                </a:solidFill>
              </a:rPr>
              <a:t>Induction</a:t>
            </a:r>
            <a:r>
              <a:rPr lang="ar-SA" altLang="en-US" sz="2200" b="1" dirty="0" smtClean="0">
                <a:solidFill>
                  <a:prstClr val="black"/>
                </a:solidFill>
              </a:rPr>
              <a:t> وهو البحث عن الحقائق والتي تقود إلى تكوين نظرية في مجال ما، أو الاستباط </a:t>
            </a:r>
            <a:r>
              <a:rPr lang="en-US" altLang="en-US" sz="2200" b="1" dirty="0" smtClean="0">
                <a:solidFill>
                  <a:prstClr val="black"/>
                </a:solidFill>
              </a:rPr>
              <a:t>Deduction</a:t>
            </a:r>
            <a:r>
              <a:rPr lang="ar-SA" altLang="en-US" sz="2200" b="1" dirty="0" smtClean="0">
                <a:solidFill>
                  <a:prstClr val="black"/>
                </a:solidFill>
              </a:rPr>
              <a:t> ويشير إلى اختبار النظريات للوصول إلى فروض معينة أو إلى الحاجة لمزيد من البحث والاستفسار في جانب معين من المشكلة تحتاج إلى استيضاح</a:t>
            </a:r>
          </a:p>
          <a:p>
            <a:pPr algn="just" rtl="1" eaLnBrk="1" hangingPunct="1">
              <a:buFont typeface="Arial" panose="020B0604020202020204" pitchFamily="34" charset="0"/>
              <a:buChar char="•"/>
            </a:pPr>
            <a:r>
              <a:rPr lang="ar-SA" altLang="en-US" sz="2200" b="1" dirty="0" smtClean="0">
                <a:solidFill>
                  <a:prstClr val="black"/>
                </a:solidFill>
              </a:rPr>
              <a:t>مدخل التشابه: تعتمد هذه الطريقة في التعرف على المشاكل، والاستفادة من المعرفة المتاحة عن مشكلة في مجال معين لبلورة مشكلة بحثية في مجال آخر مرتبط بالمجال البحثي، بشرط تماثل وتقارب المجالين من كل الجوانب.</a:t>
            </a:r>
          </a:p>
          <a:p>
            <a:pPr algn="just" rtl="1" eaLnBrk="1" hangingPunct="1">
              <a:buFont typeface="Arial" panose="020B0604020202020204" pitchFamily="34" charset="0"/>
              <a:buChar char="•"/>
            </a:pPr>
            <a:r>
              <a:rPr lang="ar-SA" altLang="en-US" sz="2200" b="1" dirty="0" smtClean="0">
                <a:solidFill>
                  <a:prstClr val="black"/>
                </a:solidFill>
              </a:rPr>
              <a:t> التجديد أو التحسين: يستخدم هذا المدخل لاحلال تطبيق معين معيب في نظام ما أكثر تطورا وتقدما، مثال لذلك استبدال أدوات التحليل المكاني التقليدية بأدوات التحليل المكاني في نظم المعلومات الجغرافية، ويتطلب هذا المدخل القدرة على التحليل الشامل للنظم والتي من نتجته تطوير الأداء العلمي.</a:t>
            </a:r>
          </a:p>
        </p:txBody>
      </p:sp>
    </p:spTree>
    <p:extLst>
      <p:ext uri="{BB962C8B-B14F-4D97-AF65-F5344CB8AC3E}">
        <p14:creationId xmlns:p14="http://schemas.microsoft.com/office/powerpoint/2010/main" val="3092785159"/>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000" b="1" u="sng" dirty="0" smtClean="0"/>
              <a:t>المدخل المنظم في التعرف على المشكلة وتحديدها</a:t>
            </a:r>
            <a:endParaRPr lang="en-US" altLang="en-US" sz="4000" b="1" u="sng" dirty="0" smtClean="0"/>
          </a:p>
        </p:txBody>
      </p:sp>
      <p:sp>
        <p:nvSpPr>
          <p:cNvPr id="5123" name="Rectangle 3"/>
          <p:cNvSpPr>
            <a:spLocks noGrp="1" noChangeArrowheads="1"/>
          </p:cNvSpPr>
          <p:nvPr>
            <p:ph type="body" idx="1"/>
          </p:nvPr>
        </p:nvSpPr>
        <p:spPr>
          <a:xfrm>
            <a:off x="367146" y="1908608"/>
            <a:ext cx="8291945" cy="4475451"/>
          </a:xfrm>
        </p:spPr>
        <p:txBody>
          <a:bodyPr/>
          <a:lstStyle/>
          <a:p>
            <a:pPr algn="just" rtl="1" eaLnBrk="1" hangingPunct="1">
              <a:buFont typeface="Arial" panose="020B0604020202020204" pitchFamily="34" charset="0"/>
              <a:buChar char="•"/>
            </a:pPr>
            <a:r>
              <a:rPr lang="ar-SA" altLang="en-US" sz="2200" b="1" dirty="0" smtClean="0">
                <a:solidFill>
                  <a:prstClr val="black"/>
                </a:solidFill>
              </a:rPr>
              <a:t>المدخل الجدلي أو المنطقي: يعتمد المدخل على التوصل إلى خطط وروئ مقارنة أو مزدوجة للنظرية أو النظم موضع الدراسة، حيث تظهر المزايا والعيوب في التطبيق، وذلك لوزن شتى الجوانب والتأكد من الاختيار.</a:t>
            </a:r>
          </a:p>
          <a:p>
            <a:pPr algn="just" rtl="1" eaLnBrk="1" hangingPunct="1">
              <a:buFont typeface="Arial" panose="020B0604020202020204" pitchFamily="34" charset="0"/>
              <a:buChar char="•"/>
            </a:pPr>
            <a:r>
              <a:rPr lang="ar-SA" altLang="en-US" sz="2200" b="1" dirty="0" smtClean="0">
                <a:solidFill>
                  <a:prstClr val="black"/>
                </a:solidFill>
              </a:rPr>
              <a:t> المدخل المستقبلي: يعتمد علة التوقع والتنبؤ بالتجاهات المستقبلية وتحليل المتوقع منها.</a:t>
            </a:r>
          </a:p>
          <a:p>
            <a:pPr algn="just" rtl="1" eaLnBrk="1" hangingPunct="1">
              <a:buFont typeface="Arial" panose="020B0604020202020204" pitchFamily="34" charset="0"/>
              <a:buChar char="•"/>
            </a:pPr>
            <a:r>
              <a:rPr lang="ar-SA" altLang="en-US" sz="2200" b="1" dirty="0" smtClean="0">
                <a:solidFill>
                  <a:prstClr val="black"/>
                </a:solidFill>
              </a:rPr>
              <a:t> المدخل التكويني أو التشكيلي: يعتمد على حصر وتحديد كافة الاحتمالات والبدائل التي تتضمنها المشاكل.</a:t>
            </a:r>
          </a:p>
          <a:p>
            <a:pPr algn="just" rtl="1" eaLnBrk="1" hangingPunct="1">
              <a:buFont typeface="Arial" panose="020B0604020202020204" pitchFamily="34" charset="0"/>
              <a:buChar char="•"/>
            </a:pPr>
            <a:r>
              <a:rPr lang="ar-SA" altLang="en-US" sz="2200" b="1" dirty="0" smtClean="0">
                <a:solidFill>
                  <a:prstClr val="black"/>
                </a:solidFill>
              </a:rPr>
              <a:t>مدخل تجزئة المشاكل: يعتمد على تجزئة وتقسيم المشكلة في المجال لبحثي، ويتم راسة كل جزء على حدة، ومن أدوات الدراسة المستخدمة في التجزئة خرائط الأخطار والتحليل الشبكي والبرمجة ونظم المعلومات الجغرافية.</a:t>
            </a:r>
          </a:p>
          <a:p>
            <a:pPr algn="just" rtl="1" eaLnBrk="1" hangingPunct="1">
              <a:buFont typeface="Arial" panose="020B0604020202020204" pitchFamily="34" charset="0"/>
              <a:buChar char="•"/>
            </a:pPr>
            <a:r>
              <a:rPr lang="ar-SA" altLang="en-US" sz="2200" b="1" dirty="0" smtClean="0">
                <a:solidFill>
                  <a:prstClr val="black"/>
                </a:solidFill>
              </a:rPr>
              <a:t> المدخل التجميعي: وهو مدخل عكسي للمدخل السابق؛ حيث يتم تجميع نواتج البحوث والدراسات السابقة، وتطبيقها في تحديد أو معالجة المشكلة في مجال أخر.</a:t>
            </a:r>
            <a:endParaRPr lang="ar-BH" altLang="en-US" sz="2200" b="1" dirty="0"/>
          </a:p>
          <a:p>
            <a:pPr algn="r" rtl="1" eaLnBrk="1" hangingPunct="1"/>
            <a:endParaRPr lang="ar-BH" altLang="en-US" sz="2200" b="1" dirty="0" smtClean="0"/>
          </a:p>
        </p:txBody>
      </p:sp>
    </p:spTree>
    <p:extLst>
      <p:ext uri="{BB962C8B-B14F-4D97-AF65-F5344CB8AC3E}">
        <p14:creationId xmlns:p14="http://schemas.microsoft.com/office/powerpoint/2010/main" val="2908712522"/>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26027" y="914400"/>
            <a:ext cx="8229600" cy="966210"/>
          </a:xfrm>
        </p:spPr>
        <p:txBody>
          <a:bodyPr/>
          <a:lstStyle/>
          <a:p>
            <a:pPr algn="ctr" rtl="1" eaLnBrk="1" hangingPunct="1"/>
            <a:r>
              <a:rPr lang="ar-SA" altLang="en-US" sz="4000" b="1" u="sng" dirty="0"/>
              <a:t>المدخل غير المنظم  </a:t>
            </a:r>
            <a:r>
              <a:rPr lang="ar-SA" altLang="en-US" sz="4000" b="1" u="sng" dirty="0" smtClean="0"/>
              <a:t>في التعرف على المشكلة وتحديدها</a:t>
            </a:r>
            <a:endParaRPr lang="en-US" altLang="en-US" sz="4000" b="1" u="sng" dirty="0" smtClean="0"/>
          </a:p>
        </p:txBody>
      </p:sp>
      <p:sp>
        <p:nvSpPr>
          <p:cNvPr id="5123" name="Rectangle 3"/>
          <p:cNvSpPr>
            <a:spLocks noGrp="1" noChangeArrowheads="1"/>
          </p:cNvSpPr>
          <p:nvPr>
            <p:ph type="body" idx="1"/>
          </p:nvPr>
        </p:nvSpPr>
        <p:spPr>
          <a:xfrm>
            <a:off x="394855" y="2377931"/>
            <a:ext cx="8291945" cy="4475451"/>
          </a:xfrm>
        </p:spPr>
        <p:txBody>
          <a:bodyPr/>
          <a:lstStyle/>
          <a:p>
            <a:pPr algn="just" rtl="1" eaLnBrk="1" hangingPunct="1">
              <a:buFont typeface="Arial" panose="020B0604020202020204" pitchFamily="34" charset="0"/>
              <a:buChar char="•"/>
            </a:pPr>
            <a:r>
              <a:rPr lang="ar-SA" altLang="en-US" sz="2200" b="1" dirty="0" smtClean="0">
                <a:solidFill>
                  <a:prstClr val="black"/>
                </a:solidFill>
              </a:rPr>
              <a:t>التخمين: ويحدث عندما يكون لدى متخذ القرار موقف معين تجاه مشكلة مترتقبة، غير أنه من الصعبة بمكان تأكيد المشكلة بأدلة ملموسة</a:t>
            </a:r>
          </a:p>
          <a:p>
            <a:pPr algn="just" rtl="1" eaLnBrk="1" hangingPunct="1">
              <a:buFont typeface="Arial" panose="020B0604020202020204" pitchFamily="34" charset="0"/>
              <a:buChar char="•"/>
            </a:pPr>
            <a:r>
              <a:rPr lang="ar-SA" altLang="en-US" sz="2200" b="1" dirty="0" smtClean="0">
                <a:solidFill>
                  <a:prstClr val="black"/>
                </a:solidFill>
              </a:rPr>
              <a:t>الظاهرات: كثير من البحوث والمشاريع البحثية جاءات كمحصلة لبعض الظاهرات مثل: موضوعات البحث والمشاريع البحثية الكثيرة التي نتجت من استخدام نظم المعلومات الجغرافية والاستشعار عن بعد.</a:t>
            </a:r>
          </a:p>
          <a:p>
            <a:pPr algn="just" rtl="1" eaLnBrk="1" hangingPunct="1">
              <a:buFont typeface="Arial" panose="020B0604020202020204" pitchFamily="34" charset="0"/>
              <a:buChar char="•"/>
            </a:pPr>
            <a:r>
              <a:rPr lang="ar-SA" altLang="en-US" sz="2200" b="1" dirty="0" smtClean="0">
                <a:solidFill>
                  <a:prstClr val="black"/>
                </a:solidFill>
              </a:rPr>
              <a:t> النشاط اللاارادي: ويأتي هذا المدخل غير المنظم من ما آلت ايه بعض الاجتماعات واللجان او جهات معنية بمشاكل من خلال مناقشاتها في موضوعات علمية خاصة. </a:t>
            </a:r>
          </a:p>
          <a:p>
            <a:pPr algn="just" rtl="1" eaLnBrk="1" hangingPunct="1">
              <a:buFont typeface="Arial" panose="020B0604020202020204" pitchFamily="34" charset="0"/>
              <a:buChar char="•"/>
            </a:pPr>
            <a:r>
              <a:rPr lang="ar-SA" altLang="en-US" sz="2200" b="1" dirty="0" smtClean="0">
                <a:solidFill>
                  <a:prstClr val="black"/>
                </a:solidFill>
              </a:rPr>
              <a:t>التجارب والخبرات: يعد مدخل غير منظم في مجال معين؛حيث  ينتج عن الخبرة أو </a:t>
            </a:r>
            <a:r>
              <a:rPr lang="ar-SA" altLang="en-US" sz="2200" b="1" dirty="0">
                <a:solidFill>
                  <a:prstClr val="black"/>
                </a:solidFill>
              </a:rPr>
              <a:t>التجربة </a:t>
            </a:r>
            <a:r>
              <a:rPr lang="ar-SA" altLang="en-US" sz="2200" b="1" dirty="0" smtClean="0">
                <a:solidFill>
                  <a:prstClr val="black"/>
                </a:solidFill>
              </a:rPr>
              <a:t>المساهمة في الكشف عن مجالات بحثية.</a:t>
            </a:r>
            <a:endParaRPr lang="ar-BH" altLang="en-US" sz="2200" b="1" dirty="0"/>
          </a:p>
          <a:p>
            <a:pPr algn="r" rtl="1" eaLnBrk="1" hangingPunct="1"/>
            <a:endParaRPr lang="ar-BH" altLang="en-US" sz="2200" b="1" dirty="0" smtClean="0"/>
          </a:p>
        </p:txBody>
      </p:sp>
    </p:spTree>
    <p:extLst>
      <p:ext uri="{BB962C8B-B14F-4D97-AF65-F5344CB8AC3E}">
        <p14:creationId xmlns:p14="http://schemas.microsoft.com/office/powerpoint/2010/main" val="1409116031"/>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838200"/>
            <a:ext cx="6583680" cy="4937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2731505"/>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smtClean="0"/>
              <a:t>موضوع البحث وتحديد المشكلة</a:t>
            </a:r>
            <a:endParaRPr lang="en-US" altLang="en-US" sz="4800" b="1" u="sng" dirty="0" smtClean="0"/>
          </a:p>
        </p:txBody>
      </p:sp>
      <p:sp>
        <p:nvSpPr>
          <p:cNvPr id="5123" name="Rectangle 3"/>
          <p:cNvSpPr>
            <a:spLocks noGrp="1" noChangeArrowheads="1"/>
          </p:cNvSpPr>
          <p:nvPr>
            <p:ph type="body" idx="1"/>
          </p:nvPr>
        </p:nvSpPr>
        <p:spPr>
          <a:xfrm>
            <a:off x="443345" y="2001549"/>
            <a:ext cx="8229600" cy="4389437"/>
          </a:xfrm>
        </p:spPr>
        <p:txBody>
          <a:bodyPr/>
          <a:lstStyle/>
          <a:p>
            <a:pPr algn="just" rtl="1" eaLnBrk="1" hangingPunct="1"/>
            <a:r>
              <a:rPr lang="ar-SA" altLang="en-US" sz="2300" b="1" dirty="0" smtClean="0"/>
              <a:t>من الأهمية بمكان أن نذكر أن أي مشروع بحثي ليس من الضروري أن يبدأ بمشكلة، ذلك لعدة أسباب أهمها: أن في ذلك خلطا ما بين المشكلة والظاهرة.</a:t>
            </a:r>
          </a:p>
          <a:p>
            <a:pPr algn="just" rtl="1" eaLnBrk="1" hangingPunct="1"/>
            <a:r>
              <a:rPr lang="ar-SA" altLang="en-US" sz="2300" b="1" dirty="0" smtClean="0"/>
              <a:t>فمن الأصح أن يبدأ المشروع البحثي بظاهرة يتم صياغتها بعد ذلك في شكل تساؤل، وأن جزاءا من وقت الباحث سوف يوجه مع بداية المشروع لتحديد المشكلة.</a:t>
            </a:r>
          </a:p>
          <a:p>
            <a:pPr algn="just" rtl="1" eaLnBrk="1" hangingPunct="1"/>
            <a:r>
              <a:rPr lang="ar-SA" altLang="en-US" sz="2300" b="1" dirty="0" smtClean="0"/>
              <a:t>ومن منظور أخر فأن على الأرجح أن المشروع عامة يبدأ بسؤال أو استفسار منطقي طالما حددنا شروط أ محددات المشروع البحثي من قبل بأنه معرفة أو حقيقية جديدة تمثل إضافة علمية. </a:t>
            </a:r>
            <a:endParaRPr lang="ar-BH" altLang="en-US" sz="2300" b="1" dirty="0"/>
          </a:p>
          <a:p>
            <a:pPr marL="0" indent="0" algn="just" rtl="1" eaLnBrk="1" hangingPunct="1">
              <a:buNone/>
            </a:pPr>
            <a:endParaRPr lang="ar-BH" altLang="en-US" sz="2300" b="1" dirty="0"/>
          </a:p>
          <a:p>
            <a:pPr algn="r" rtl="1" eaLnBrk="1" hangingPunct="1"/>
            <a:endParaRPr lang="ar-BH" altLang="en-US" sz="2400" b="1"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9593" y="4315675"/>
            <a:ext cx="1554480" cy="2075311"/>
          </a:xfrm>
          <a:prstGeom prst="rect">
            <a:avLst/>
          </a:prstGeom>
        </p:spPr>
      </p:pic>
    </p:spTree>
    <p:extLst>
      <p:ext uri="{BB962C8B-B14F-4D97-AF65-F5344CB8AC3E}">
        <p14:creationId xmlns:p14="http://schemas.microsoft.com/office/powerpoint/2010/main" val="4216671122"/>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to="" calcmode="lin" valueType="num">
                                      <p:cBhvr>
                                        <p:cTn id="12" dur="1" fill="hold"/>
                                        <p:tgtEl>
                                          <p:spTgt spid="51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to="" calcmode="lin" valueType="num">
                                      <p:cBhvr>
                                        <p:cTn id="17" dur="1" fill="hold"/>
                                        <p:tgtEl>
                                          <p:spTgt spid="51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smtClean="0"/>
              <a:t>تحديد موضوع البحث</a:t>
            </a:r>
            <a:endParaRPr lang="en-US" altLang="en-US" sz="4800" b="1" u="sng" dirty="0" smtClean="0"/>
          </a:p>
        </p:txBody>
      </p:sp>
      <p:sp>
        <p:nvSpPr>
          <p:cNvPr id="5123" name="Rectangle 3"/>
          <p:cNvSpPr>
            <a:spLocks noGrp="1" noChangeArrowheads="1"/>
          </p:cNvSpPr>
          <p:nvPr>
            <p:ph type="body" idx="1"/>
          </p:nvPr>
        </p:nvSpPr>
        <p:spPr>
          <a:xfrm>
            <a:off x="381000" y="2001549"/>
            <a:ext cx="8291945" cy="4389437"/>
          </a:xfrm>
        </p:spPr>
        <p:txBody>
          <a:bodyPr/>
          <a:lstStyle/>
          <a:p>
            <a:pPr algn="just" rtl="1" eaLnBrk="1" hangingPunct="1">
              <a:buFont typeface="Arial" panose="020B0604020202020204" pitchFamily="34" charset="0"/>
              <a:buChar char="•"/>
            </a:pPr>
            <a:r>
              <a:rPr lang="ar-SA" altLang="en-US" sz="2300" b="1" dirty="0" smtClean="0"/>
              <a:t>يمر تحديد موضوع البحث بسلسلة من المراحل المتتابعة، تبدأ ضمن دائرة موسعة تأخذ في الضيق إلى أن يصل الباحث إلى دائرة ضيقة تشمل موضوعا محددا للمشروع البحثي، يصلح كنقطة بداية واضحة للأختيار.</a:t>
            </a:r>
            <a:endParaRPr lang="ar-SA" altLang="en-US" sz="2300" b="1" dirty="0" smtClean="0"/>
          </a:p>
          <a:p>
            <a:pPr algn="just" rtl="1" eaLnBrk="1" hangingPunct="1">
              <a:buFont typeface="Arial" panose="020B0604020202020204" pitchFamily="34" charset="0"/>
              <a:buChar char="•"/>
            </a:pPr>
            <a:r>
              <a:rPr lang="ar-SA" altLang="en-US" sz="2300" b="1" dirty="0" smtClean="0"/>
              <a:t>تشمل المراحل المتتابعة على الأقل ثلاث مراحل الأولى: دائرة التخصص العام، والثانية دائرة التخصص الدقيق، وفي الأخير موضوع البحث.</a:t>
            </a:r>
            <a:endParaRPr lang="ar-SA" altLang="en-US" sz="2300" b="1" dirty="0" smtClean="0"/>
          </a:p>
          <a:p>
            <a:pPr algn="just" rtl="1" eaLnBrk="1" hangingPunct="1">
              <a:buFont typeface="Arial" panose="020B0604020202020204" pitchFamily="34" charset="0"/>
              <a:buChar char="•"/>
            </a:pPr>
            <a:r>
              <a:rPr lang="ar-SA" altLang="en-US" sz="2300" b="1" dirty="0" smtClean="0"/>
              <a:t>مثال لذلك أن يكون التخصص العام الجغرافيا الطبيعية، ثم التخصص الفرعي (الدقيق) المناخ التطبيقي، ثم موضوع البحث، وقد يكون دراسة موسعة عن المناخ الزراعي، أو دراسة دقيقة عن نقطة فرعية داخل نطاق المناخ الزراعي مثل: القيمة الفعلية للمطر وتأثيرها على إنتاجية الزراعة البعلية.</a:t>
            </a:r>
            <a:endParaRPr lang="ar-SA" altLang="en-US" sz="2300" b="1" dirty="0" smtClean="0"/>
          </a:p>
          <a:p>
            <a:pPr algn="just" rtl="1" eaLnBrk="1" hangingPunct="1">
              <a:buFont typeface="Arial" panose="020B0604020202020204" pitchFamily="34" charset="0"/>
              <a:buChar char="•"/>
            </a:pPr>
            <a:r>
              <a:rPr lang="ar-SA" altLang="en-US" sz="2300" b="1" dirty="0" smtClean="0"/>
              <a:t>وتتعدد الأساليب الارشادية التي تسهم في مساعدة الاحثون في اختيار موضوع المشروع البحثي.</a:t>
            </a:r>
            <a:endParaRPr lang="ar-BH" altLang="en-US" sz="2300" b="1" dirty="0"/>
          </a:p>
          <a:p>
            <a:pPr algn="r" rtl="1" eaLnBrk="1" hangingPunct="1"/>
            <a:endParaRPr lang="ar-BH" altLang="en-US" sz="2400" b="1" dirty="0" smtClean="0"/>
          </a:p>
        </p:txBody>
      </p:sp>
    </p:spTree>
    <p:extLst>
      <p:ext uri="{BB962C8B-B14F-4D97-AF65-F5344CB8AC3E}">
        <p14:creationId xmlns:p14="http://schemas.microsoft.com/office/powerpoint/2010/main" val="2147646232"/>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smtClean="0"/>
              <a:t>الأساليب الارشادية لتحديد موضوع البحث</a:t>
            </a:r>
            <a:endParaRPr lang="en-US" altLang="en-US" sz="4800" b="1" u="sng" dirty="0" smtClean="0"/>
          </a:p>
        </p:txBody>
      </p:sp>
      <p:sp>
        <p:nvSpPr>
          <p:cNvPr id="5123" name="Rectangle 3"/>
          <p:cNvSpPr>
            <a:spLocks noGrp="1" noChangeArrowheads="1"/>
          </p:cNvSpPr>
          <p:nvPr>
            <p:ph type="body" idx="1"/>
          </p:nvPr>
        </p:nvSpPr>
        <p:spPr>
          <a:xfrm>
            <a:off x="381000" y="2001549"/>
            <a:ext cx="8291945" cy="4389437"/>
          </a:xfrm>
        </p:spPr>
        <p:txBody>
          <a:bodyPr/>
          <a:lstStyle/>
          <a:p>
            <a:pPr algn="just" rtl="1" eaLnBrk="1" hangingPunct="1">
              <a:buFont typeface="Arial" panose="020B0604020202020204" pitchFamily="34" charset="0"/>
              <a:buChar char="•"/>
            </a:pPr>
            <a:r>
              <a:rPr lang="ar-SA" altLang="en-US" sz="2300" b="1" dirty="0" smtClean="0"/>
              <a:t>التخصص: يمكن للباحث المتخصص في مجال معين الاطلاع على أحدث البحوث والدراسات المعنية بتخصصه، ومتابعة المشاكل التي تظهر أو الجوانب الغامضة أو التي تختلف فيها الآراء، أن يختار منها التي تحتاج إلى البحث أو مزيد من البحث والدراسة. </a:t>
            </a:r>
          </a:p>
          <a:p>
            <a:pPr algn="just" rtl="1" eaLnBrk="1" hangingPunct="1">
              <a:buFont typeface="Arial" panose="020B0604020202020204" pitchFamily="34" charset="0"/>
              <a:buChar char="•"/>
            </a:pPr>
            <a:r>
              <a:rPr lang="ar-SA" altLang="en-US" sz="2300" b="1" dirty="0" smtClean="0"/>
              <a:t>القراءة والمناقشة والتفكير: من الأمكانية بمكان التوصل إلى موضوعات مشاريع بحثية جيدة من خلال الاطلاع وقراءة المجلات العلمية الدورية وحضور المحاضرات والمناقشات العلمية والندوات والمؤتمرات المختلفة.</a:t>
            </a:r>
            <a:endParaRPr lang="ar-SA" altLang="en-US" sz="2300" b="1" dirty="0" smtClean="0"/>
          </a:p>
          <a:p>
            <a:pPr algn="just" rtl="1" eaLnBrk="1" hangingPunct="1">
              <a:buFont typeface="Arial" panose="020B0604020202020204" pitchFamily="34" charset="0"/>
              <a:buChar char="•"/>
            </a:pPr>
            <a:r>
              <a:rPr lang="ar-SA" altLang="en-US" sz="2300" b="1" dirty="0" smtClean="0"/>
              <a:t>استنباط أفكار من نتائج البحوث والدراسات السابقة:من اللأمكانية أيضا تحديد موضوعات مشاريع بحثية جديدة من خلال نتائج البحوث والدراسات السابقة والتوصيات التي تتضمنها، وكذلك القراءة الفاحصة للجزاء الخاصة بالموضوعات غير المغطاة في تلك الدراسات أو الموضوعات التي يقترح الباحثون أجراءها.</a:t>
            </a:r>
            <a:endParaRPr lang="ar-BH" altLang="en-US" sz="2300" b="1" dirty="0"/>
          </a:p>
          <a:p>
            <a:pPr algn="r" rtl="1" eaLnBrk="1" hangingPunct="1"/>
            <a:endParaRPr lang="ar-BH" altLang="en-US" sz="2400" b="1" dirty="0" smtClean="0"/>
          </a:p>
        </p:txBody>
      </p:sp>
    </p:spTree>
    <p:extLst>
      <p:ext uri="{BB962C8B-B14F-4D97-AF65-F5344CB8AC3E}">
        <p14:creationId xmlns:p14="http://schemas.microsoft.com/office/powerpoint/2010/main" val="2349184991"/>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smtClean="0"/>
              <a:t>تقييم أهمية موضوع البحث</a:t>
            </a:r>
            <a:endParaRPr lang="en-US" altLang="en-US" sz="4800" b="1" u="sng" dirty="0" smtClean="0"/>
          </a:p>
        </p:txBody>
      </p:sp>
      <p:sp>
        <p:nvSpPr>
          <p:cNvPr id="5123" name="Rectangle 3"/>
          <p:cNvSpPr>
            <a:spLocks noGrp="1" noChangeArrowheads="1"/>
          </p:cNvSpPr>
          <p:nvPr>
            <p:ph type="body" idx="1"/>
          </p:nvPr>
        </p:nvSpPr>
        <p:spPr>
          <a:xfrm>
            <a:off x="381000" y="2001549"/>
            <a:ext cx="8291945" cy="4389437"/>
          </a:xfrm>
        </p:spPr>
        <p:txBody>
          <a:bodyPr/>
          <a:lstStyle/>
          <a:p>
            <a:pPr algn="just" rtl="1" eaLnBrk="1" hangingPunct="1">
              <a:buFont typeface="Arial" panose="020B0604020202020204" pitchFamily="34" charset="0"/>
              <a:buChar char="•"/>
            </a:pPr>
            <a:r>
              <a:rPr lang="ar-SA" altLang="en-US" sz="2300" b="1" dirty="0" smtClean="0"/>
              <a:t>من المقاييس التي يستخدمها الباحث لتقييم أهمية موضوع المشروع البحثي الاستعداد، والأهمية الأكاديمية، وأهمية البحث العملية، وطاقة الباحث وقدراته. </a:t>
            </a:r>
          </a:p>
          <a:p>
            <a:pPr algn="just" rtl="1" eaLnBrk="1" hangingPunct="1">
              <a:buFont typeface="Arial" panose="020B0604020202020204" pitchFamily="34" charset="0"/>
              <a:buChar char="•"/>
            </a:pPr>
            <a:r>
              <a:rPr lang="ar-SA" altLang="en-US" sz="2300" b="1" dirty="0" smtClean="0"/>
              <a:t>الاستعداد: يمثل هذا المقياس اختبار رغبة الباحث في موضوع البحث، وتأتي أهمية هذا العنصر في أن الباحث لا يمكن أعطاء كل ماعنده من قدرات وطاقة مالم يستهويه موضوع البحث؛ حيث أن مقدار التعلم سيكون مدودا في حالة عدم الرغبة، ومن ناحية أخرى من الخطأ المغالة في عنصر الرغبة لدرجة التحفيز، بمعنى انه يجب عدم الخلط بين الرغبة في دراسة موضوع  معين وبين تحمس الباحث لحل معين لموضوع ما بشكل مغالي فيه ورغبته في اثبات صحة رؤيته بأي شكل كان.</a:t>
            </a:r>
            <a:endParaRPr lang="ar-SA" altLang="en-US" sz="2300" b="1" dirty="0" smtClean="0"/>
          </a:p>
          <a:p>
            <a:pPr algn="just" rtl="1" eaLnBrk="1" hangingPunct="1">
              <a:buFont typeface="Arial" panose="020B0604020202020204" pitchFamily="34" charset="0"/>
              <a:buChar char="•"/>
            </a:pPr>
            <a:r>
              <a:rPr lang="ar-SA" altLang="en-US" sz="2300" b="1" dirty="0" smtClean="0"/>
              <a:t>الأهمية الأكاديمية: من الأهمية أن يتناول موضوع المشروع البحثي مجالا من المجالات غير المغطاة ضمن البناء النظري للعلم؛ حيث يمكن استكمال هذا من خلال البحث، وإضافة معرفة جديدة للعلم .</a:t>
            </a:r>
            <a:endParaRPr lang="ar-BH" altLang="en-US" sz="2300" b="1" dirty="0"/>
          </a:p>
          <a:p>
            <a:pPr algn="r" rtl="1" eaLnBrk="1" hangingPunct="1"/>
            <a:endParaRPr lang="ar-BH" altLang="en-US" sz="2400" b="1" dirty="0" smtClean="0"/>
          </a:p>
        </p:txBody>
      </p:sp>
    </p:spTree>
    <p:extLst>
      <p:ext uri="{BB962C8B-B14F-4D97-AF65-F5344CB8AC3E}">
        <p14:creationId xmlns:p14="http://schemas.microsoft.com/office/powerpoint/2010/main" val="408312324"/>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smtClean="0"/>
              <a:t>تقييم أهمية موضوع البحث</a:t>
            </a:r>
            <a:endParaRPr lang="en-US" altLang="en-US" sz="4800" b="1" u="sng" dirty="0" smtClean="0"/>
          </a:p>
        </p:txBody>
      </p:sp>
      <p:sp>
        <p:nvSpPr>
          <p:cNvPr id="5123" name="Rectangle 3"/>
          <p:cNvSpPr>
            <a:spLocks noGrp="1" noChangeArrowheads="1"/>
          </p:cNvSpPr>
          <p:nvPr>
            <p:ph type="body" idx="1"/>
          </p:nvPr>
        </p:nvSpPr>
        <p:spPr>
          <a:xfrm>
            <a:off x="381000" y="2001549"/>
            <a:ext cx="8291945" cy="4389437"/>
          </a:xfrm>
        </p:spPr>
        <p:txBody>
          <a:bodyPr/>
          <a:lstStyle/>
          <a:p>
            <a:pPr algn="just" rtl="1" eaLnBrk="1" hangingPunct="1">
              <a:buFont typeface="Arial" panose="020B0604020202020204" pitchFamily="34" charset="0"/>
              <a:buChar char="•"/>
            </a:pPr>
            <a:r>
              <a:rPr lang="ar-SA" altLang="en-US" sz="2300" b="1" dirty="0" smtClean="0"/>
              <a:t>أهمية البحث العملية: من المفيد جدا أن يتناول المشروع البحثي موضوعا من الموضوعات التي تعالج مشكلة من المشاكل التي توجه مجتمعاتنا البشرية؛ حيث يعطي ذلك قيمة وأهمية للبحث على المستوى القومي، ولا يجب أن يفهم من ذلك أن نتائج أي مشروع بحثي يجب أن تكون قابلة للتطبيق العملي الفوري، ذلك لن كثير من المشاريع البحثية تعالج جوانب أساسية في الهيكل النظري، ويكون التطبيق العملي مؤجلا إلى أن تكتمل ظروف واحوال التطبيق. </a:t>
            </a:r>
          </a:p>
          <a:p>
            <a:pPr algn="just" rtl="1" eaLnBrk="1" hangingPunct="1">
              <a:buFont typeface="Arial" panose="020B0604020202020204" pitchFamily="34" charset="0"/>
              <a:buChar char="•"/>
            </a:pPr>
            <a:r>
              <a:rPr lang="ar-SA" altLang="en-US" sz="2300" b="1" dirty="0"/>
              <a:t>طاقة الباحث </a:t>
            </a:r>
            <a:r>
              <a:rPr lang="ar-SA" altLang="en-US" sz="2300" b="1" dirty="0" smtClean="0"/>
              <a:t>وقدراته</a:t>
            </a:r>
            <a:r>
              <a:rPr lang="ar-SA" altLang="en-US" sz="2300" b="1" dirty="0" smtClean="0"/>
              <a:t>: من الضروري بمكان أن يأخذ الباحث في الاعتبار عند اختيار موضوع المشروع البحثي قدراه وامكانياته ومعرفته وخلفيته العلمية، وكذلك امكانيته المالية والزمنية، فكثيرا ما يخطئ الباحثون في تقييم قدراتهم أو تقييم الوقت اللازم لانجاز مشروعهم البحثي، مما يطيل فترة المشروع البحثي.</a:t>
            </a:r>
            <a:endParaRPr lang="ar-SA" altLang="en-US" sz="2300" b="1" dirty="0" smtClean="0"/>
          </a:p>
          <a:p>
            <a:pPr algn="r" rtl="1" eaLnBrk="1" hangingPunct="1"/>
            <a:endParaRPr lang="ar-BH" altLang="en-US" sz="2400" b="1" dirty="0" smtClean="0"/>
          </a:p>
        </p:txBody>
      </p:sp>
    </p:spTree>
    <p:extLst>
      <p:ext uri="{BB962C8B-B14F-4D97-AF65-F5344CB8AC3E}">
        <p14:creationId xmlns:p14="http://schemas.microsoft.com/office/powerpoint/2010/main" val="3547453770"/>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838200" y="838200"/>
            <a:ext cx="7406640" cy="5533695"/>
          </a:xfrm>
          <a:prstGeom prst="rect">
            <a:avLst/>
          </a:prstGeom>
        </p:spPr>
      </p:pic>
    </p:spTree>
    <p:extLst>
      <p:ext uri="{BB962C8B-B14F-4D97-AF65-F5344CB8AC3E}">
        <p14:creationId xmlns:p14="http://schemas.microsoft.com/office/powerpoint/2010/main" val="2781918955"/>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smtClean="0"/>
              <a:t>التعرف على المشكلة وتحديدها</a:t>
            </a:r>
            <a:endParaRPr lang="en-US" altLang="en-US" sz="4800" b="1" u="sng" dirty="0" smtClean="0"/>
          </a:p>
        </p:txBody>
      </p:sp>
      <p:sp>
        <p:nvSpPr>
          <p:cNvPr id="5123" name="Rectangle 3"/>
          <p:cNvSpPr>
            <a:spLocks noGrp="1" noChangeArrowheads="1"/>
          </p:cNvSpPr>
          <p:nvPr>
            <p:ph type="body" idx="1"/>
          </p:nvPr>
        </p:nvSpPr>
        <p:spPr>
          <a:xfrm>
            <a:off x="367146" y="1908608"/>
            <a:ext cx="8291945" cy="4475451"/>
          </a:xfrm>
        </p:spPr>
        <p:txBody>
          <a:bodyPr/>
          <a:lstStyle/>
          <a:p>
            <a:pPr algn="just" rtl="1" eaLnBrk="1" hangingPunct="1">
              <a:buFont typeface="Arial" panose="020B0604020202020204" pitchFamily="34" charset="0"/>
              <a:buChar char="•"/>
            </a:pPr>
            <a:r>
              <a:rPr lang="ar-SA" altLang="en-US" sz="2200" b="1" dirty="0"/>
              <a:t>ت</a:t>
            </a:r>
            <a:r>
              <a:rPr lang="ar-SA" altLang="en-US" sz="2200" b="1" dirty="0" smtClean="0"/>
              <a:t>رتبط المشاريع البحثية والبحوث العلمية التعرف على المشاكل والفجوات البحثية واثارتها باعتبارها هي الأساس للبدء في البحث عن علاج ومقترحات لحل تلك المشاكل.</a:t>
            </a:r>
          </a:p>
          <a:p>
            <a:pPr algn="just" rtl="1" eaLnBrk="1" hangingPunct="1">
              <a:buFont typeface="Arial" panose="020B0604020202020204" pitchFamily="34" charset="0"/>
              <a:buChar char="•"/>
            </a:pPr>
            <a:r>
              <a:rPr lang="ar-SA" altLang="en-US" sz="2200" b="1" dirty="0" smtClean="0"/>
              <a:t>والبحث عن </a:t>
            </a:r>
            <a:r>
              <a:rPr lang="ar-SA" altLang="en-US" sz="2200" b="1" dirty="0" smtClean="0">
                <a:solidFill>
                  <a:prstClr val="black"/>
                </a:solidFill>
              </a:rPr>
              <a:t>مشكلة أوفجوة بحثية ليس أمرا سهلا أو ميسرا، ذلك أن تقدم الأمم مرتبط بوضع علاج علمي للمشاكل التي تعوق تقدمها.</a:t>
            </a:r>
          </a:p>
          <a:p>
            <a:pPr algn="just" rtl="1" eaLnBrk="1" hangingPunct="1">
              <a:buFont typeface="Arial" panose="020B0604020202020204" pitchFamily="34" charset="0"/>
              <a:buChar char="•"/>
            </a:pPr>
            <a:r>
              <a:rPr lang="ar-SA" altLang="en-US" sz="2200" b="1" dirty="0" smtClean="0">
                <a:solidFill>
                  <a:prstClr val="black"/>
                </a:solidFill>
              </a:rPr>
              <a:t>ويتطلب تحديد ال</a:t>
            </a:r>
            <a:r>
              <a:rPr lang="ar-SA" altLang="en-US" sz="2200" b="1" dirty="0" smtClean="0">
                <a:solidFill>
                  <a:prstClr val="black"/>
                </a:solidFill>
              </a:rPr>
              <a:t>مشكلة أوالفجوة بحثيةمهارة وقدرات خاصة من الباحثين</a:t>
            </a:r>
            <a:r>
              <a:rPr lang="ar-SA" altLang="en-US" sz="2200" b="1" dirty="0">
                <a:solidFill>
                  <a:prstClr val="black"/>
                </a:solidFill>
              </a:rPr>
              <a:t> ، وعلى سيبل </a:t>
            </a:r>
            <a:r>
              <a:rPr lang="ar-SA" altLang="en-US" sz="2200" b="1" dirty="0" smtClean="0">
                <a:solidFill>
                  <a:prstClr val="black"/>
                </a:solidFill>
              </a:rPr>
              <a:t>المثال نشير إلى أن العالم اسحق نيوتن أثار واحد وثلاثين استفسارا علميا، أوجدت مناخا علميا استمر مئات السنوات. </a:t>
            </a:r>
          </a:p>
          <a:p>
            <a:pPr algn="just" rtl="1" eaLnBrk="1" hangingPunct="1">
              <a:buFont typeface="Arial" panose="020B0604020202020204" pitchFamily="34" charset="0"/>
              <a:buChar char="•"/>
            </a:pPr>
            <a:r>
              <a:rPr lang="ar-SA" altLang="en-US" sz="2200" b="1" dirty="0" smtClean="0">
                <a:solidFill>
                  <a:prstClr val="black"/>
                </a:solidFill>
              </a:rPr>
              <a:t>ذلك ومن الأهمية اتباع إجراءات في التعرف على المشاكل منها: المدخل المنظم: وينحصر في الاستقراء والاستنباط، ومدخل التشابه، والتجديد أو التحسين، والمدخل الجدلي أو المنطقي، والمدخل المستقبلي، والمدخل التكويني أو التشكيلي، ومدخل تجزئة المشاكل، والمدخل التجميعي. أو المدخل غير المنظم وينحصر في التخمين، والظواهر والنشاط اللاارادي، والتجارب والخبرات.</a:t>
            </a:r>
            <a:endParaRPr lang="ar-BH" altLang="en-US" sz="2200" b="1" dirty="0"/>
          </a:p>
          <a:p>
            <a:pPr algn="r" rtl="1" eaLnBrk="1" hangingPunct="1"/>
            <a:endParaRPr lang="ar-BH" altLang="en-US" sz="2200" b="1" dirty="0" smtClean="0"/>
          </a:p>
        </p:txBody>
      </p:sp>
    </p:spTree>
    <p:extLst>
      <p:ext uri="{BB962C8B-B14F-4D97-AF65-F5344CB8AC3E}">
        <p14:creationId xmlns:p14="http://schemas.microsoft.com/office/powerpoint/2010/main" val="939135253"/>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385</TotalTime>
  <Words>1185</Words>
  <Application>Microsoft Office PowerPoint</Application>
  <PresentationFormat>On-screen Show (4:3)</PresentationFormat>
  <Paragraphs>62</Paragraphs>
  <Slides>13</Slides>
  <Notes>9</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13</vt:i4>
      </vt:variant>
    </vt:vector>
  </HeadingPairs>
  <TitlesOfParts>
    <vt:vector size="26" baseType="lpstr">
      <vt:lpstr>ＭＳ Ｐゴシック</vt:lpstr>
      <vt:lpstr>Arial</vt:lpstr>
      <vt:lpstr>Arial Black</vt:lpstr>
      <vt:lpstr>Calibri</vt:lpstr>
      <vt:lpstr>Constantia</vt:lpstr>
      <vt:lpstr>Majalla UI</vt:lpstr>
      <vt:lpstr>Simplified Arabic</vt:lpstr>
      <vt:lpstr>Times New Roman</vt:lpstr>
      <vt:lpstr>Traditional Arabic</vt:lpstr>
      <vt:lpstr>Wingdings 2</vt:lpstr>
      <vt:lpstr>Flow</vt:lpstr>
      <vt:lpstr>2_Flow</vt:lpstr>
      <vt:lpstr>3_Flow</vt:lpstr>
      <vt:lpstr>PowerPoint Presentation</vt:lpstr>
      <vt:lpstr>PowerPoint Presentation</vt:lpstr>
      <vt:lpstr>موضوع البحث وتحديد المشكلة</vt:lpstr>
      <vt:lpstr>تحديد موضوع البحث</vt:lpstr>
      <vt:lpstr>الأساليب الارشادية لتحديد موضوع البحث</vt:lpstr>
      <vt:lpstr>تقييم أهمية موضوع البحث</vt:lpstr>
      <vt:lpstr>تقييم أهمية موضوع البحث</vt:lpstr>
      <vt:lpstr>PowerPoint Presentation</vt:lpstr>
      <vt:lpstr>التعرف على المشكلة وتحديدها</vt:lpstr>
      <vt:lpstr>المدخل المنظم في التعرف على المشكلة وتحديدها</vt:lpstr>
      <vt:lpstr>المدخل المنظم في التعرف على المشكلة وتحديدها</vt:lpstr>
      <vt:lpstr>المدخل غير المنظم  في التعرف على المشكلة وتحديدها</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36</cp:revision>
  <dcterms:created xsi:type="dcterms:W3CDTF">2016-10-15T20:01:57Z</dcterms:created>
  <dcterms:modified xsi:type="dcterms:W3CDTF">2021-02-09T09:48:59Z</dcterms:modified>
</cp:coreProperties>
</file>