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Lst>
  <p:notesMasterIdLst>
    <p:notesMasterId r:id="rId24"/>
  </p:notesMasterIdLst>
  <p:sldIdLst>
    <p:sldId id="257" r:id="rId4"/>
    <p:sldId id="280" r:id="rId5"/>
    <p:sldId id="284" r:id="rId6"/>
    <p:sldId id="286" r:id="rId7"/>
    <p:sldId id="287" r:id="rId8"/>
    <p:sldId id="288" r:id="rId9"/>
    <p:sldId id="289" r:id="rId10"/>
    <p:sldId id="290" r:id="rId11"/>
    <p:sldId id="291" r:id="rId12"/>
    <p:sldId id="293" r:id="rId13"/>
    <p:sldId id="294" r:id="rId14"/>
    <p:sldId id="295" r:id="rId15"/>
    <p:sldId id="296" r:id="rId16"/>
    <p:sldId id="297" r:id="rId17"/>
    <p:sldId id="298" r:id="rId18"/>
    <p:sldId id="300" r:id="rId19"/>
    <p:sldId id="299" r:id="rId20"/>
    <p:sldId id="301" r:id="rId21"/>
    <p:sldId id="30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4499A-7CFF-4C24-AD60-C732836217FC}" type="datetimeFigureOut">
              <a:rPr lang="en-US" smtClean="0"/>
              <a:t>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B66A8-9C34-40D5-9A6B-8D4CB6D9B199}" type="slidenum">
              <a:rPr lang="en-US" smtClean="0"/>
              <a:t>‹#›</a:t>
            </a:fld>
            <a:endParaRPr lang="en-US"/>
          </a:p>
        </p:txBody>
      </p:sp>
    </p:spTree>
    <p:extLst>
      <p:ext uri="{BB962C8B-B14F-4D97-AF65-F5344CB8AC3E}">
        <p14:creationId xmlns:p14="http://schemas.microsoft.com/office/powerpoint/2010/main" val="78447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AD8DEE-7029-43B8-ACE5-D58F2ED77E30}" type="slidenum">
              <a:rPr lang="ar-SA" altLang="en-US"/>
              <a:pPr eaLnBrk="1" hangingPunct="1"/>
              <a:t>3</a:t>
            </a:fld>
            <a:endParaRPr lang="en-US" altLang="en-US"/>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160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187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0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47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75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86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1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27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92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67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AD8DEE-7029-43B8-ACE5-D58F2ED77E30}"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923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2/2/2021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2/2/2021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2/2/2021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2/2/2021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2/2/2021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2/2/2021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2/2/2021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2/2/2021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2/2/2021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2/2/2021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2/2/2021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2/2/2021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2/2/2021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2/2/2021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2/2/2021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2/2/2021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2/2/2021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2/2/2021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2/2/2021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30" y="838200"/>
            <a:ext cx="8321040" cy="4659759"/>
          </a:xfrm>
          <a:prstGeom prst="rect">
            <a:avLst/>
          </a:prstGeom>
        </p:spPr>
      </p:pic>
      <p:sp>
        <p:nvSpPr>
          <p:cNvPr id="7" name="WordArt 6"/>
          <p:cNvSpPr>
            <a:spLocks noChangeArrowheads="1" noChangeShapeType="1" noTextEdit="1"/>
          </p:cNvSpPr>
          <p:nvPr/>
        </p:nvSpPr>
        <p:spPr bwMode="auto">
          <a:xfrm>
            <a:off x="2114550" y="16764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المشاريع البحثية</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Research </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Projects</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ChangeArrowheads="1" noChangeShapeType="1" noTextEdit="1"/>
          </p:cNvSpPr>
          <p:nvPr/>
        </p:nvSpPr>
        <p:spPr bwMode="auto">
          <a:xfrm>
            <a:off x="152400" y="838200"/>
            <a:ext cx="8839200" cy="1600200"/>
          </a:xfrm>
          <a:prstGeom prst="rect">
            <a:avLst/>
          </a:prstGeom>
        </p:spPr>
        <p:txBody>
          <a:bodyPr wrap="none" fromWordArt="1">
            <a:prstTxWarp prst="textPlain">
              <a:avLst>
                <a:gd name="adj" fmla="val 50000"/>
              </a:avLst>
            </a:prstTxWarp>
          </a:bodyPr>
          <a:lstStyle/>
          <a:p>
            <a:pPr lvl="0" algn="ctr" rtl="1" fontAlgn="base">
              <a:spcBef>
                <a:spcPct val="0"/>
              </a:spcBef>
              <a:spcAft>
                <a:spcPct val="0"/>
              </a:spcAft>
              <a:defRPr/>
            </a:pP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الإطار الزمني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والمكاني</a:t>
            </a:r>
          </a:p>
          <a:p>
            <a:pPr lvl="0"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Temporal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and spatial framework</a:t>
            </a:r>
            <a:endPar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Times New Roman"/>
              <a:ea typeface="ＭＳ Ｐゴシック" pitchFamily="-111" charset="-128"/>
              <a:cs typeface="Simplified Arabic" pitchFamily="18"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80" y="2514600"/>
            <a:ext cx="4206240" cy="4206240"/>
          </a:xfrm>
          <a:prstGeom prst="rect">
            <a:avLst/>
          </a:prstGeom>
        </p:spPr>
      </p:pic>
    </p:spTree>
    <p:extLst>
      <p:ext uri="{BB962C8B-B14F-4D97-AF65-F5344CB8AC3E}">
        <p14:creationId xmlns:p14="http://schemas.microsoft.com/office/powerpoint/2010/main" val="82568628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تحديد الاطار الزماني والمكاني للدراسة</a:t>
            </a:r>
            <a:endParaRPr lang="en-US" altLang="en-US" sz="4800" b="1" u="sng" dirty="0" smtClean="0"/>
          </a:p>
        </p:txBody>
      </p:sp>
      <p:sp>
        <p:nvSpPr>
          <p:cNvPr id="5123" name="Rectangle 3"/>
          <p:cNvSpPr>
            <a:spLocks noGrp="1" noChangeArrowheads="1"/>
          </p:cNvSpPr>
          <p:nvPr>
            <p:ph type="body" idx="1"/>
          </p:nvPr>
        </p:nvSpPr>
        <p:spPr>
          <a:xfrm>
            <a:off x="304800" y="2143847"/>
            <a:ext cx="8382000" cy="4212503"/>
          </a:xfrm>
        </p:spPr>
        <p:txBody>
          <a:bodyPr/>
          <a:lstStyle/>
          <a:p>
            <a:pPr algn="just" rtl="1" eaLnBrk="1" hangingPunct="1">
              <a:buFont typeface="Arial" panose="020B0604020202020204" pitchFamily="34" charset="0"/>
              <a:buChar char="•"/>
            </a:pPr>
            <a:r>
              <a:rPr lang="ar-SA" altLang="en-US" sz="2400" b="1" dirty="0"/>
              <a:t>هنالك العديد من الدراسات التي تجرى في زمان أو مكان </a:t>
            </a:r>
            <a:r>
              <a:rPr lang="ar-SA" altLang="en-US" sz="2400" b="1" dirty="0" smtClean="0"/>
              <a:t>بعينه، </a:t>
            </a:r>
            <a:r>
              <a:rPr lang="ar-SA" altLang="en-US" sz="2400" b="1" dirty="0"/>
              <a:t>وعليه لا بد في مثل هذا النوع من الدراسة تحديد الفترة الزمنية التي يشملها البحث بدقة وكذلك المكان الذي اجريت فيه </a:t>
            </a:r>
            <a:r>
              <a:rPr lang="ar-SA" altLang="en-US" sz="2400" b="1" dirty="0" smtClean="0"/>
              <a:t>الدراسة.</a:t>
            </a:r>
          </a:p>
          <a:p>
            <a:pPr algn="just" rtl="1" eaLnBrk="1" hangingPunct="1">
              <a:buFont typeface="Arial" panose="020B0604020202020204" pitchFamily="34" charset="0"/>
              <a:buChar char="•"/>
            </a:pPr>
            <a:r>
              <a:rPr lang="ar-SA" altLang="en-US" sz="2400" b="1" dirty="0" smtClean="0"/>
              <a:t> </a:t>
            </a:r>
            <a:r>
              <a:rPr lang="ar-SA" altLang="en-US" sz="2400" b="1" dirty="0"/>
              <a:t>فالدراسات المناخية </a:t>
            </a:r>
            <a:r>
              <a:rPr lang="ar-SA" altLang="en-US" sz="2400" b="1" dirty="0" smtClean="0"/>
              <a:t>مثلاً: </a:t>
            </a:r>
            <a:r>
              <a:rPr lang="ar-SA" altLang="en-US" sz="2400" b="1" dirty="0"/>
              <a:t>لا مناص من تحديد الفترة الزمنية التي يهتم بها البحث وكذلك الأمر في الدراسات الجغرافية التاريخية والبيئية التي تهتم بتوثيق التغيرات مثل دراسات استخدام الأرض ودراسات التدهور البيئي ودراسات التغيرات المناخية.</a:t>
            </a:r>
          </a:p>
          <a:p>
            <a:pPr algn="just" rtl="1" eaLnBrk="1" hangingPunct="1">
              <a:buFont typeface="Arial" panose="020B0604020202020204" pitchFamily="34" charset="0"/>
              <a:buChar char="•"/>
            </a:pPr>
            <a:r>
              <a:rPr lang="ar-SA" altLang="en-US" sz="2400" b="1" dirty="0"/>
              <a:t>كما تهتم جميع الدراسات الجغرافية والبيئية بالمكان ولذا لا بد للباحث من تحديد منطقة الدراسة بدقة حتى يؤطر بحثه ويحصره في المنطقة المعنية</a:t>
            </a:r>
            <a:r>
              <a:rPr lang="ar-SA" altLang="en-US" sz="2400" b="1" dirty="0" smtClean="0"/>
              <a:t>.</a:t>
            </a:r>
            <a:endParaRPr lang="ar-SA" altLang="en-US" sz="2400" b="1" dirty="0"/>
          </a:p>
        </p:txBody>
      </p:sp>
    </p:spTree>
    <p:extLst>
      <p:ext uri="{BB962C8B-B14F-4D97-AF65-F5344CB8AC3E}">
        <p14:creationId xmlns:p14="http://schemas.microsoft.com/office/powerpoint/2010/main" val="4272024096"/>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057400"/>
            <a:ext cx="5303520" cy="3324038"/>
          </a:xfrm>
          <a:prstGeom prst="rect">
            <a:avLst/>
          </a:prstGeom>
        </p:spPr>
      </p:pic>
    </p:spTree>
    <p:extLst>
      <p:ext uri="{BB962C8B-B14F-4D97-AF65-F5344CB8AC3E}">
        <p14:creationId xmlns:p14="http://schemas.microsoft.com/office/powerpoint/2010/main" val="220279609"/>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الخلفية العلمية والدراسات </a:t>
            </a:r>
            <a:r>
              <a:rPr lang="ar-SA" altLang="en-US" sz="4800" b="1" u="sng" dirty="0"/>
              <a:t>السابقة</a:t>
            </a:r>
            <a:endParaRPr lang="en-US" altLang="en-US" sz="4800" b="1" u="sng" dirty="0" smtClean="0"/>
          </a:p>
        </p:txBody>
      </p:sp>
      <p:sp>
        <p:nvSpPr>
          <p:cNvPr id="5123" name="Rectangle 3"/>
          <p:cNvSpPr>
            <a:spLocks noGrp="1" noChangeArrowheads="1"/>
          </p:cNvSpPr>
          <p:nvPr>
            <p:ph type="body" idx="1"/>
          </p:nvPr>
        </p:nvSpPr>
        <p:spPr>
          <a:xfrm>
            <a:off x="304800" y="2143847"/>
            <a:ext cx="8382000" cy="4212503"/>
          </a:xfrm>
        </p:spPr>
        <p:txBody>
          <a:bodyPr/>
          <a:lstStyle/>
          <a:p>
            <a:pPr algn="just" rtl="1" eaLnBrk="1" hangingPunct="1">
              <a:buFont typeface="Arial" panose="020B0604020202020204" pitchFamily="34" charset="0"/>
              <a:buChar char="•"/>
            </a:pPr>
            <a:r>
              <a:rPr lang="ar-SA" altLang="en-US" sz="2400" b="1" dirty="0"/>
              <a:t> يهتم الباحث في هذا الجانب على قراءاته واطلاعه على الدراسات التي سبقته في تناول هذا الموضوع، وليس بالضرورة أن يلم الباحث بكل التفاصيل الدقيقة التي شملتها هذه الدراسات ولكن يتحتم عليه الالمام بأهم ما ورد فيها، والفترة الزمنية التي أجريت فيها الدراسة، والمكان الذي أجريت فيه، والجوانب التي ركزت فيها، وأهم النتائج التي توصلت إليها والتوصيات التي أوصت بها. </a:t>
            </a:r>
            <a:r>
              <a:rPr lang="ar-SA" altLang="en-US" sz="2400" b="1" dirty="0" smtClean="0"/>
              <a:t>ويشمل الأعداد للمشروع البحثي، كذلك صورته </a:t>
            </a:r>
            <a:r>
              <a:rPr lang="ar-SA" altLang="en-US" sz="2400" b="1" dirty="0"/>
              <a:t>النهائية </a:t>
            </a:r>
            <a:r>
              <a:rPr lang="ar-SA" altLang="en-US" sz="2400" b="1" dirty="0" smtClean="0"/>
              <a:t>على </a:t>
            </a:r>
            <a:r>
              <a:rPr lang="ar-SA" altLang="en-US" sz="2400" b="1" dirty="0"/>
              <a:t>ملخص للدراسات السابقة لعدة أسباب وعدة فوائد مترتبة على ذلك نذكر </a:t>
            </a:r>
            <a:r>
              <a:rPr lang="ar-SA" altLang="en-US" sz="2400" b="1" dirty="0" smtClean="0"/>
              <a:t>منها:</a:t>
            </a:r>
          </a:p>
          <a:p>
            <a:pPr algn="just" rtl="1" eaLnBrk="1" hangingPunct="1">
              <a:buFont typeface="Arial" panose="020B0604020202020204" pitchFamily="34" charset="0"/>
              <a:buChar char="•"/>
            </a:pPr>
            <a:r>
              <a:rPr lang="ar-SA" altLang="en-US" sz="2400" b="1" dirty="0" smtClean="0"/>
              <a:t>الغرض </a:t>
            </a:r>
            <a:r>
              <a:rPr lang="ar-SA" altLang="en-US" sz="2400" b="1" dirty="0"/>
              <a:t>المباشر من تلخيص الدراسات السابقة التأكد من أن </a:t>
            </a:r>
            <a:r>
              <a:rPr lang="ar-SA" altLang="en-US" sz="2400" b="1" dirty="0" smtClean="0"/>
              <a:t>المشكلة أو الفجوة البحثية </a:t>
            </a:r>
            <a:r>
              <a:rPr lang="ar-SA" altLang="en-US" sz="2400" b="1" dirty="0"/>
              <a:t>التي وقع عليها الاختيار لم يتم تناولها من </a:t>
            </a:r>
            <a:r>
              <a:rPr lang="ar-SA" altLang="en-US" sz="2400" b="1" dirty="0" smtClean="0"/>
              <a:t>قبل </a:t>
            </a:r>
            <a:r>
              <a:rPr lang="ar-SA" altLang="en-US" sz="2400" b="1" dirty="0"/>
              <a:t>أو تم تناولها ولكن بدون عمق وتفاصيل </a:t>
            </a:r>
            <a:r>
              <a:rPr lang="ar-SA" altLang="en-US" sz="2400" b="1" dirty="0" smtClean="0"/>
              <a:t>كافية، </a:t>
            </a:r>
            <a:r>
              <a:rPr lang="ar-SA" altLang="en-US" sz="2400" b="1" dirty="0"/>
              <a:t>أو تم تناولها بعمق وتفاصيل لكنها ركزت على جوانب معينة غير الجانب الذي سوف تركز فيه الدراسة </a:t>
            </a:r>
            <a:r>
              <a:rPr lang="ar-SA" altLang="en-US" sz="2400" b="1" dirty="0" smtClean="0"/>
              <a:t>المعنية.</a:t>
            </a:r>
            <a:endParaRPr lang="ar-SA" altLang="en-US" sz="2400" b="1" dirty="0"/>
          </a:p>
        </p:txBody>
      </p:sp>
    </p:spTree>
    <p:extLst>
      <p:ext uri="{BB962C8B-B14F-4D97-AF65-F5344CB8AC3E}">
        <p14:creationId xmlns:p14="http://schemas.microsoft.com/office/powerpoint/2010/main" val="319677202"/>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الخلفية العلمية والدراسات </a:t>
            </a:r>
            <a:r>
              <a:rPr lang="ar-SA" altLang="en-US" sz="4800" b="1" u="sng" dirty="0"/>
              <a:t>السابقة</a:t>
            </a:r>
            <a:endParaRPr lang="en-US" altLang="en-US" sz="4800" b="1" u="sng" dirty="0" smtClean="0"/>
          </a:p>
        </p:txBody>
      </p:sp>
      <p:sp>
        <p:nvSpPr>
          <p:cNvPr id="5123" name="Rectangle 3"/>
          <p:cNvSpPr>
            <a:spLocks noGrp="1" noChangeArrowheads="1"/>
          </p:cNvSpPr>
          <p:nvPr>
            <p:ph type="body" idx="1"/>
          </p:nvPr>
        </p:nvSpPr>
        <p:spPr>
          <a:xfrm>
            <a:off x="304800" y="2143847"/>
            <a:ext cx="8382000" cy="4212503"/>
          </a:xfrm>
        </p:spPr>
        <p:txBody>
          <a:bodyPr/>
          <a:lstStyle/>
          <a:p>
            <a:pPr algn="just" rtl="1" eaLnBrk="1" hangingPunct="1">
              <a:buFont typeface="Arial" panose="020B0604020202020204" pitchFamily="34" charset="0"/>
              <a:buChar char="•"/>
            </a:pPr>
            <a:r>
              <a:rPr lang="ar-SA" altLang="en-US" sz="2400" b="1" dirty="0"/>
              <a:t> </a:t>
            </a:r>
            <a:r>
              <a:rPr lang="ar-SA" altLang="en-US" sz="2400" b="1" dirty="0" smtClean="0"/>
              <a:t>صياغة </a:t>
            </a:r>
            <a:r>
              <a:rPr lang="ar-SA" altLang="en-US" sz="2400" b="1" dirty="0"/>
              <a:t>أهداف البحث على ضوء ملخص الدراسات </a:t>
            </a:r>
            <a:r>
              <a:rPr lang="ar-SA" altLang="en-US" sz="2400" b="1" dirty="0" smtClean="0"/>
              <a:t>السابقة، </a:t>
            </a:r>
            <a:r>
              <a:rPr lang="ar-SA" altLang="en-US" sz="2400" b="1" dirty="0"/>
              <a:t>وجعلها تركز على الموضوعات التي لم تتطرق لها الدراسات </a:t>
            </a:r>
            <a:r>
              <a:rPr lang="ar-SA" altLang="en-US" sz="2400" b="1" dirty="0" smtClean="0"/>
              <a:t>السابقة، </a:t>
            </a:r>
            <a:r>
              <a:rPr lang="ar-SA" altLang="en-US" sz="2400" b="1" dirty="0"/>
              <a:t>أو على الموضوعات التي لم تركز </a:t>
            </a:r>
            <a:r>
              <a:rPr lang="ar-SA" altLang="en-US" sz="2400" b="1" dirty="0" smtClean="0"/>
              <a:t>عليها، </a:t>
            </a:r>
            <a:r>
              <a:rPr lang="ar-SA" altLang="en-US" sz="2400" b="1" dirty="0"/>
              <a:t>أو على الموضوعات التي ركزت عليها ولكن لم تخرج فيها بنتائج محددة.</a:t>
            </a:r>
          </a:p>
          <a:p>
            <a:pPr algn="just" rtl="1" eaLnBrk="1" hangingPunct="1">
              <a:buFont typeface="Arial" panose="020B0604020202020204" pitchFamily="34" charset="0"/>
              <a:buChar char="•"/>
            </a:pPr>
            <a:r>
              <a:rPr lang="ar-SA" altLang="en-US" sz="2400" b="1" dirty="0" smtClean="0"/>
              <a:t>استفادة </a:t>
            </a:r>
            <a:r>
              <a:rPr lang="ar-SA" altLang="en-US" sz="2400" b="1" dirty="0"/>
              <a:t>الباحث من تجارب الباحثين </a:t>
            </a:r>
            <a:r>
              <a:rPr lang="ar-SA" altLang="en-US" sz="2400" b="1" dirty="0" smtClean="0"/>
              <a:t>السابقين؛ وبخاصة </a:t>
            </a:r>
            <a:r>
              <a:rPr lang="ar-SA" altLang="en-US" sz="2400" b="1" dirty="0"/>
              <a:t>إذا تم دراسة المشكلة في بلد آخر أو في بيئة تختلف عن بيئة منطقة </a:t>
            </a:r>
            <a:r>
              <a:rPr lang="ar-SA" altLang="en-US" sz="2400" b="1" dirty="0" smtClean="0"/>
              <a:t>الدراسة، </a:t>
            </a:r>
            <a:r>
              <a:rPr lang="ar-SA" altLang="en-US" sz="2400" b="1" dirty="0"/>
              <a:t>مما سوف يثري البحث ويمكن الباحث من عقد المقارنة. </a:t>
            </a:r>
          </a:p>
          <a:p>
            <a:pPr algn="just" rtl="1" eaLnBrk="1" hangingPunct="1">
              <a:buFont typeface="Arial" panose="020B0604020202020204" pitchFamily="34" charset="0"/>
              <a:buChar char="•"/>
            </a:pPr>
            <a:r>
              <a:rPr lang="ar-SA" altLang="en-US" sz="2400" b="1" dirty="0" smtClean="0"/>
              <a:t>الاستفادة </a:t>
            </a:r>
            <a:r>
              <a:rPr lang="ar-SA" altLang="en-US" sz="2400" b="1" dirty="0"/>
              <a:t>من خبرات الباحثين في سبل تناولهم لمشاكل بحثهم ومصادر معلوماتهم وطريقة عرضهم وتحليلهم للمعلومات. </a:t>
            </a:r>
          </a:p>
        </p:txBody>
      </p:sp>
    </p:spTree>
    <p:extLst>
      <p:ext uri="{BB962C8B-B14F-4D97-AF65-F5344CB8AC3E}">
        <p14:creationId xmlns:p14="http://schemas.microsoft.com/office/powerpoint/2010/main" val="3400350623"/>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الهدف من الدراسات </a:t>
            </a:r>
            <a:r>
              <a:rPr lang="ar-SA" altLang="en-US" sz="4800" b="1" u="sng" dirty="0"/>
              <a:t>السابقة</a:t>
            </a:r>
            <a:endParaRPr lang="en-US" altLang="en-US" sz="4800" b="1" u="sng" dirty="0" smtClean="0"/>
          </a:p>
        </p:txBody>
      </p:sp>
      <p:sp>
        <p:nvSpPr>
          <p:cNvPr id="5123" name="Rectangle 3"/>
          <p:cNvSpPr>
            <a:spLocks noGrp="1" noChangeArrowheads="1"/>
          </p:cNvSpPr>
          <p:nvPr>
            <p:ph type="body" idx="1"/>
          </p:nvPr>
        </p:nvSpPr>
        <p:spPr>
          <a:xfrm>
            <a:off x="304800" y="2143847"/>
            <a:ext cx="8382000" cy="4212503"/>
          </a:xfrm>
        </p:spPr>
        <p:txBody>
          <a:bodyPr/>
          <a:lstStyle/>
          <a:p>
            <a:pPr marL="0" indent="0" algn="just" rtl="1" eaLnBrk="1" hangingPunct="1">
              <a:buNone/>
            </a:pPr>
            <a:endParaRPr lang="ar-SA" altLang="en-US" sz="2400" b="1" dirty="0" smtClean="0"/>
          </a:p>
          <a:p>
            <a:pPr marL="0" indent="0" algn="just" rtl="1" eaLnBrk="1" hangingPunct="1">
              <a:buNone/>
            </a:pPr>
            <a:endParaRPr lang="ar-SA" altLang="en-US" sz="2400" b="1" dirty="0" smtClean="0"/>
          </a:p>
          <a:p>
            <a:pPr algn="just" rtl="1" eaLnBrk="1" hangingPunct="1">
              <a:buFont typeface="Arial" panose="020B0604020202020204" pitchFamily="34" charset="0"/>
              <a:buChar char="•"/>
            </a:pPr>
            <a:r>
              <a:rPr lang="ar-SA" altLang="en-US" sz="2400" b="1" dirty="0" smtClean="0"/>
              <a:t>هدف </a:t>
            </a:r>
            <a:r>
              <a:rPr lang="ar-SA" altLang="en-US" sz="2400" b="1" dirty="0"/>
              <a:t>معلوتي (توسيع الخلفية العلمية وتحقيق الشمولية المطلوبة)</a:t>
            </a:r>
          </a:p>
          <a:p>
            <a:pPr algn="just" rtl="1" eaLnBrk="1" hangingPunct="1">
              <a:buFont typeface="Arial" panose="020B0604020202020204" pitchFamily="34" charset="0"/>
              <a:buChar char="•"/>
            </a:pPr>
            <a:r>
              <a:rPr lang="ar-SA" altLang="en-US" sz="2400" b="1" dirty="0" smtClean="0"/>
              <a:t>هدف </a:t>
            </a:r>
            <a:r>
              <a:rPr lang="ar-SA" altLang="en-US" sz="2400" b="1" dirty="0"/>
              <a:t>بنائي (بناء قاعدة معلوماتية)</a:t>
            </a:r>
          </a:p>
          <a:p>
            <a:pPr algn="just" rtl="1" eaLnBrk="1" hangingPunct="1">
              <a:buFont typeface="Arial" panose="020B0604020202020204" pitchFamily="34" charset="0"/>
              <a:buChar char="•"/>
            </a:pPr>
            <a:r>
              <a:rPr lang="ar-SA" altLang="en-US" sz="2400" b="1" dirty="0" smtClean="0"/>
              <a:t>استخلاص </a:t>
            </a:r>
            <a:r>
              <a:rPr lang="ar-SA" altLang="en-US" sz="2400" b="1" dirty="0"/>
              <a:t>واستنباط الأهداف (غير المدرجة في الدراسات السابقة)</a:t>
            </a:r>
          </a:p>
          <a:p>
            <a:pPr algn="just" rtl="1" eaLnBrk="1" hangingPunct="1">
              <a:buFont typeface="Arial" panose="020B0604020202020204" pitchFamily="34" charset="0"/>
              <a:buChar char="•"/>
            </a:pPr>
            <a:r>
              <a:rPr lang="ar-SA" altLang="en-US" sz="2400" b="1" dirty="0" smtClean="0"/>
              <a:t>استباط </a:t>
            </a:r>
            <a:r>
              <a:rPr lang="ar-SA" altLang="en-US" sz="2400" b="1" dirty="0"/>
              <a:t>النتائج (الوصول إلى نتائج ذات براهين علمية)</a:t>
            </a:r>
          </a:p>
          <a:p>
            <a:pPr algn="just" rtl="1" eaLnBrk="1" hangingPunct="1">
              <a:buFont typeface="Arial" panose="020B0604020202020204" pitchFamily="34" charset="0"/>
              <a:buChar char="•"/>
            </a:pPr>
            <a:r>
              <a:rPr lang="ar-SA" altLang="en-US" sz="2400" b="1" dirty="0" smtClean="0"/>
              <a:t>تفيد </a:t>
            </a:r>
            <a:r>
              <a:rPr lang="ar-SA" altLang="en-US" sz="2400" b="1" dirty="0"/>
              <a:t>التقييم والتحكيم (في أطلاع الدارس وزيادة حجم المعلوماتية)</a:t>
            </a:r>
          </a:p>
          <a:p>
            <a:pPr algn="just" rtl="1" eaLnBrk="1" hangingPunct="1">
              <a:buFont typeface="Arial" panose="020B0604020202020204" pitchFamily="34" charset="0"/>
              <a:buChar char="•"/>
            </a:pPr>
            <a:endParaRPr lang="ar-SA" alt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71600"/>
            <a:ext cx="2200847" cy="2164268"/>
          </a:xfrm>
          <a:prstGeom prst="rect">
            <a:avLst/>
          </a:prstGeom>
        </p:spPr>
      </p:pic>
    </p:spTree>
    <p:extLst>
      <p:ext uri="{BB962C8B-B14F-4D97-AF65-F5344CB8AC3E}">
        <p14:creationId xmlns:p14="http://schemas.microsoft.com/office/powerpoint/2010/main" val="645296642"/>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أهداف المشروع البحثي</a:t>
            </a:r>
            <a:endParaRPr lang="en-US" altLang="en-US" sz="4800" b="1" u="sng" dirty="0" smtClean="0"/>
          </a:p>
        </p:txBody>
      </p:sp>
      <p:sp>
        <p:nvSpPr>
          <p:cNvPr id="5123" name="Rectangle 3"/>
          <p:cNvSpPr>
            <a:spLocks noGrp="1" noChangeArrowheads="1"/>
          </p:cNvSpPr>
          <p:nvPr>
            <p:ph type="body" idx="1"/>
          </p:nvPr>
        </p:nvSpPr>
        <p:spPr>
          <a:xfrm>
            <a:off x="304800" y="2143847"/>
            <a:ext cx="8382000" cy="4212503"/>
          </a:xfrm>
        </p:spPr>
        <p:txBody>
          <a:bodyPr/>
          <a:lstStyle/>
          <a:p>
            <a:pPr marL="0" indent="0" algn="just" rtl="1" eaLnBrk="1" hangingPunct="1">
              <a:buNone/>
            </a:pPr>
            <a:endParaRPr lang="ar-SA" altLang="en-US" sz="2400" b="1" dirty="0" smtClean="0"/>
          </a:p>
          <a:p>
            <a:pPr marL="0" indent="0" algn="just" rtl="1" eaLnBrk="1" hangingPunct="1">
              <a:buNone/>
            </a:pPr>
            <a:endParaRPr lang="ar-SA" altLang="en-US" sz="2400" b="1" dirty="0" smtClean="0"/>
          </a:p>
          <a:p>
            <a:pPr algn="just" rtl="1" eaLnBrk="1" hangingPunct="1">
              <a:buFont typeface="Arial" panose="020B0604020202020204" pitchFamily="34" charset="0"/>
              <a:buChar char="•"/>
            </a:pPr>
            <a:r>
              <a:rPr lang="ar-SA" altLang="en-US" sz="2400" b="1" dirty="0"/>
              <a:t>أعتماداً على الدراسات السابقة يتعين على الباحث أن يبلور أهدافاً محددة </a:t>
            </a:r>
            <a:r>
              <a:rPr lang="ar-SA" altLang="en-US" sz="2400" b="1" dirty="0" smtClean="0"/>
              <a:t>لمشروعه البحثي، </a:t>
            </a:r>
            <a:r>
              <a:rPr lang="ar-SA" altLang="en-US" sz="2400" b="1" dirty="0"/>
              <a:t>يذكرها بلغة سليمة تبتعد عن الكلمات التي لها أكثر من </a:t>
            </a:r>
            <a:r>
              <a:rPr lang="ar-SA" altLang="en-US" sz="2400" b="1" dirty="0" smtClean="0"/>
              <a:t>معنى.</a:t>
            </a:r>
          </a:p>
          <a:p>
            <a:pPr algn="just" rtl="1" eaLnBrk="1" hangingPunct="1">
              <a:buFont typeface="Arial" panose="020B0604020202020204" pitchFamily="34" charset="0"/>
              <a:buChar char="•"/>
            </a:pPr>
            <a:r>
              <a:rPr lang="ar-SA" altLang="en-US" sz="2400" b="1" dirty="0" smtClean="0"/>
              <a:t> ويستحسن </a:t>
            </a:r>
            <a:r>
              <a:rPr lang="ar-SA" altLang="en-US" sz="2400" b="1" dirty="0"/>
              <a:t>أن يعدد الباحث أهداف </a:t>
            </a:r>
            <a:r>
              <a:rPr lang="ar-SA" altLang="en-US" sz="2400" b="1" dirty="0" smtClean="0"/>
              <a:t>المشروع </a:t>
            </a:r>
            <a:r>
              <a:rPr lang="ar-SA" altLang="en-US" sz="2400" b="1" dirty="0"/>
              <a:t>في شكل نقاط مرقمة وقصيرة ذاكراً الأهداف الرئيسية فقط والتي لا محال سوف تتضمن الاهداف الثانوية في خلالها</a:t>
            </a:r>
            <a:r>
              <a:rPr lang="ar-SA" altLang="en-US" sz="2400" b="1" dirty="0" smtClean="0"/>
              <a:t>.</a:t>
            </a:r>
          </a:p>
          <a:p>
            <a:pPr algn="just" rtl="1" eaLnBrk="1" hangingPunct="1">
              <a:buFont typeface="Arial" panose="020B0604020202020204" pitchFamily="34" charset="0"/>
              <a:buChar char="•"/>
            </a:pPr>
            <a:r>
              <a:rPr lang="ar-SA" altLang="en-US" sz="2400" b="1" dirty="0" smtClean="0"/>
              <a:t>وتساعد </a:t>
            </a:r>
            <a:r>
              <a:rPr lang="ar-SA" altLang="en-US" sz="2400" b="1" dirty="0"/>
              <a:t>عملية تحديد الأهداف الباحث على التركيز في </a:t>
            </a:r>
            <a:r>
              <a:rPr lang="ar-SA" altLang="en-US" sz="2400" b="1" dirty="0" smtClean="0"/>
              <a:t>مشروعه، </a:t>
            </a:r>
            <a:r>
              <a:rPr lang="ar-SA" altLang="en-US" sz="2400" b="1" dirty="0"/>
              <a:t>لتحقيقها كما يعتمد المقيمون عند تقييم </a:t>
            </a:r>
            <a:r>
              <a:rPr lang="ar-SA" altLang="en-US" sz="2400" b="1" dirty="0" smtClean="0"/>
              <a:t>المشروع </a:t>
            </a:r>
            <a:r>
              <a:rPr lang="ar-SA" altLang="en-US" sz="2400" b="1" dirty="0"/>
              <a:t>على هذه الأهداف فيقومون باختبار مدى تحقيق </a:t>
            </a:r>
            <a:r>
              <a:rPr lang="ar-SA" altLang="en-US" sz="2400" b="1" dirty="0" smtClean="0"/>
              <a:t>المشروع لأهدافه، </a:t>
            </a:r>
            <a:r>
              <a:rPr lang="ar-SA" altLang="en-US" sz="2400" b="1" dirty="0"/>
              <a:t>ومن ثم هل هو </a:t>
            </a:r>
            <a:r>
              <a:rPr lang="ar-SA" altLang="en-US" sz="2400" b="1" dirty="0" smtClean="0"/>
              <a:t>مشروع بحثي </a:t>
            </a:r>
            <a:r>
              <a:rPr lang="ar-SA" altLang="en-US" sz="2400" b="1" dirty="0"/>
              <a:t>ناجح وحقق الغرض منه أم لا.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2" y="914400"/>
            <a:ext cx="2200847" cy="2164268"/>
          </a:xfrm>
          <a:prstGeom prst="rect">
            <a:avLst/>
          </a:prstGeom>
        </p:spPr>
      </p:pic>
    </p:spTree>
    <p:extLst>
      <p:ext uri="{BB962C8B-B14F-4D97-AF65-F5344CB8AC3E}">
        <p14:creationId xmlns:p14="http://schemas.microsoft.com/office/powerpoint/2010/main" val="1541999759"/>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752600"/>
            <a:ext cx="5943600" cy="3445266"/>
          </a:xfrm>
          <a:prstGeom prst="rect">
            <a:avLst/>
          </a:prstGeom>
        </p:spPr>
      </p:pic>
    </p:spTree>
    <p:extLst>
      <p:ext uri="{BB962C8B-B14F-4D97-AF65-F5344CB8AC3E}">
        <p14:creationId xmlns:p14="http://schemas.microsoft.com/office/powerpoint/2010/main" val="2427142142"/>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مناهج </a:t>
            </a:r>
            <a:r>
              <a:rPr lang="ar-SA" altLang="en-US" sz="4800" b="1" u="sng" dirty="0" smtClean="0"/>
              <a:t>المشروع البحثي</a:t>
            </a:r>
            <a:endParaRPr lang="en-US" altLang="en-US" sz="4800" b="1" u="sng" dirty="0" smtClean="0"/>
          </a:p>
        </p:txBody>
      </p:sp>
      <p:sp>
        <p:nvSpPr>
          <p:cNvPr id="5123" name="Rectangle 3"/>
          <p:cNvSpPr>
            <a:spLocks noGrp="1" noChangeArrowheads="1"/>
          </p:cNvSpPr>
          <p:nvPr>
            <p:ph type="body" idx="1"/>
          </p:nvPr>
        </p:nvSpPr>
        <p:spPr>
          <a:xfrm>
            <a:off x="304800" y="1899372"/>
            <a:ext cx="8382000" cy="4577628"/>
          </a:xfrm>
        </p:spPr>
        <p:txBody>
          <a:bodyPr/>
          <a:lstStyle/>
          <a:p>
            <a:pPr algn="just" rtl="1" eaLnBrk="1" hangingPunct="1">
              <a:buFont typeface="Arial" panose="020B0604020202020204" pitchFamily="34" charset="0"/>
              <a:buChar char="•"/>
            </a:pPr>
            <a:r>
              <a:rPr lang="ar-SA" altLang="en-US" sz="2400" b="1" dirty="0"/>
              <a:t>المنهج العلمي في البحث هو اتباع خطوات منطقية معينة في تناول المشكلات أو الظاهرات أو في معالجة القضايا </a:t>
            </a:r>
            <a:r>
              <a:rPr lang="ar-SA" altLang="en-US" sz="2400" b="1" dirty="0" smtClean="0"/>
              <a:t>العلمية.</a:t>
            </a:r>
          </a:p>
          <a:p>
            <a:pPr algn="just" rtl="1" eaLnBrk="1" hangingPunct="1">
              <a:buFont typeface="Arial" panose="020B0604020202020204" pitchFamily="34" charset="0"/>
              <a:buChar char="•"/>
            </a:pPr>
            <a:r>
              <a:rPr lang="ar-SA" altLang="en-US" sz="2400" b="1" dirty="0" smtClean="0"/>
              <a:t> يمكن </a:t>
            </a:r>
            <a:r>
              <a:rPr lang="ar-SA" altLang="en-US" sz="2400" b="1" dirty="0"/>
              <a:t>القول أن منهج البحث هو طريقة للتفكير والعمل يعتمدها الباحث لتنظيم أفكاره وعرضها وتحليلها للوصول للنتائج المرجوة وتحقيق أهداف البحث؛ حيث يوجد العديد من المداخل لتناول مشكلات البحث تتفق في أهدافها المنطقية ولكنها تختلف في الطريقة. </a:t>
            </a:r>
          </a:p>
          <a:p>
            <a:pPr algn="just" rtl="1" eaLnBrk="1" hangingPunct="1">
              <a:buFont typeface="Arial" panose="020B0604020202020204" pitchFamily="34" charset="0"/>
              <a:buChar char="•"/>
            </a:pPr>
            <a:r>
              <a:rPr lang="ar-SA" altLang="en-US" sz="2400" b="1" dirty="0" smtClean="0"/>
              <a:t>ويرتبط </a:t>
            </a:r>
            <a:r>
              <a:rPr lang="ar-SA" altLang="en-US" sz="2400" b="1" dirty="0"/>
              <a:t>المنهج المستخدم في البحث العلمي بموضوع ومحتوى وأهداف </a:t>
            </a:r>
            <a:r>
              <a:rPr lang="ar-SA" altLang="en-US" sz="2400" b="1" dirty="0" smtClean="0"/>
              <a:t>المشروع البحثي </a:t>
            </a:r>
            <a:r>
              <a:rPr lang="ar-SA" altLang="en-US" sz="2400" b="1" dirty="0"/>
              <a:t>تحت </a:t>
            </a:r>
            <a:r>
              <a:rPr lang="ar-SA" altLang="en-US" sz="2400" b="1" dirty="0" smtClean="0"/>
              <a:t>الدراسة.</a:t>
            </a:r>
          </a:p>
          <a:p>
            <a:pPr algn="just" rtl="1" eaLnBrk="1" hangingPunct="1">
              <a:buFont typeface="Arial" panose="020B0604020202020204" pitchFamily="34" charset="0"/>
              <a:buChar char="•"/>
            </a:pPr>
            <a:r>
              <a:rPr lang="ar-SA" altLang="en-US" sz="2400" b="1" dirty="0" smtClean="0"/>
              <a:t> </a:t>
            </a:r>
            <a:r>
              <a:rPr lang="ar-SA" altLang="en-US" sz="2400" b="1" dirty="0"/>
              <a:t>غير أنه </a:t>
            </a:r>
            <a:r>
              <a:rPr lang="ar-SA" altLang="en-US" sz="2400" b="1" dirty="0" smtClean="0"/>
              <a:t>من الأهمية بمكان الأشارة أن مناهج </a:t>
            </a:r>
            <a:r>
              <a:rPr lang="ar-SA" altLang="en-US" sz="2400" b="1" dirty="0"/>
              <a:t>البحث المستخدمة في تنفيذ الأبحاث العلمية </a:t>
            </a:r>
            <a:r>
              <a:rPr lang="ar-SA" altLang="en-US" sz="2400" b="1" dirty="0" smtClean="0"/>
              <a:t>تشترك في </a:t>
            </a:r>
            <a:r>
              <a:rPr lang="ar-SA" altLang="en-US" sz="2400" b="1" dirty="0"/>
              <a:t>عدد من </a:t>
            </a:r>
            <a:r>
              <a:rPr lang="ar-SA" altLang="en-US" sz="2400" b="1" dirty="0" smtClean="0"/>
              <a:t>الخصائص؛ حيث تمثل </a:t>
            </a:r>
            <a:r>
              <a:rPr lang="ar-SA" altLang="en-US" sz="2400" b="1" dirty="0"/>
              <a:t>قاسماً مشتركأ فيما </a:t>
            </a:r>
            <a:r>
              <a:rPr lang="ar-SA" altLang="en-US" sz="2400" b="1" dirty="0" smtClean="0"/>
              <a:t>بينها.</a:t>
            </a:r>
            <a:endParaRPr lang="ar-SA" altLang="en-US" sz="2400" b="1" dirty="0"/>
          </a:p>
        </p:txBody>
      </p:sp>
    </p:spTree>
    <p:extLst>
      <p:ext uri="{BB962C8B-B14F-4D97-AF65-F5344CB8AC3E}">
        <p14:creationId xmlns:p14="http://schemas.microsoft.com/office/powerpoint/2010/main" val="3336078514"/>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خصائص المنهجية العلمية</a:t>
            </a:r>
            <a:endParaRPr lang="en-US" altLang="en-US" sz="4800" b="1" u="sng" dirty="0" smtClean="0"/>
          </a:p>
        </p:txBody>
      </p:sp>
      <p:sp>
        <p:nvSpPr>
          <p:cNvPr id="5123" name="Rectangle 3"/>
          <p:cNvSpPr>
            <a:spLocks noGrp="1" noChangeArrowheads="1"/>
          </p:cNvSpPr>
          <p:nvPr>
            <p:ph type="body" idx="1"/>
          </p:nvPr>
        </p:nvSpPr>
        <p:spPr>
          <a:xfrm>
            <a:off x="304800" y="1899372"/>
            <a:ext cx="8382000" cy="4577628"/>
          </a:xfrm>
        </p:spPr>
        <p:txBody>
          <a:bodyPr/>
          <a:lstStyle/>
          <a:p>
            <a:pPr algn="just" rtl="1" eaLnBrk="1" hangingPunct="1">
              <a:buFont typeface="Arial" panose="020B0604020202020204" pitchFamily="34" charset="0"/>
              <a:buChar char="•"/>
            </a:pPr>
            <a:r>
              <a:rPr lang="ar-SA" altLang="en-US" sz="2400" b="1" dirty="0" smtClean="0"/>
              <a:t>العمل </a:t>
            </a:r>
            <a:r>
              <a:rPr lang="ar-SA" altLang="en-US" sz="2400" b="1" dirty="0"/>
              <a:t>المنظم الذي يقوم على الملاحظة والحقائق العلمية والذي يتم عبر مراحل متسلسلة ومترابطة.</a:t>
            </a:r>
          </a:p>
          <a:p>
            <a:pPr algn="just" rtl="1" eaLnBrk="1" hangingPunct="1">
              <a:buFont typeface="Arial" panose="020B0604020202020204" pitchFamily="34" charset="0"/>
              <a:buChar char="•"/>
            </a:pPr>
            <a:r>
              <a:rPr lang="ar-SA" altLang="en-US" sz="2400" b="1" dirty="0" smtClean="0"/>
              <a:t>الموضوعية </a:t>
            </a:r>
            <a:r>
              <a:rPr lang="ar-SA" altLang="en-US" sz="2400" b="1" dirty="0"/>
              <a:t>والبعد عن التحيز.</a:t>
            </a:r>
          </a:p>
          <a:p>
            <a:pPr algn="just" rtl="1" eaLnBrk="1" hangingPunct="1">
              <a:buFont typeface="Arial" panose="020B0604020202020204" pitchFamily="34" charset="0"/>
              <a:buChar char="•"/>
            </a:pPr>
            <a:r>
              <a:rPr lang="ar-SA" altLang="en-US" sz="2400" b="1" dirty="0" smtClean="0"/>
              <a:t>المرونة </a:t>
            </a:r>
            <a:r>
              <a:rPr lang="ar-SA" altLang="en-US" sz="2400" b="1" dirty="0"/>
              <a:t>وتعني قابلية التعديل والتبديل بمرور الزمن لتواكب التطور الذي يطرأ على العلوم المختلفة.</a:t>
            </a:r>
          </a:p>
          <a:p>
            <a:pPr algn="just" rtl="1" eaLnBrk="1" hangingPunct="1">
              <a:buFont typeface="Arial" panose="020B0604020202020204" pitchFamily="34" charset="0"/>
              <a:buChar char="•"/>
            </a:pPr>
            <a:r>
              <a:rPr lang="ar-SA" altLang="en-US" sz="2400" b="1" dirty="0" smtClean="0"/>
              <a:t>امكانية </a:t>
            </a:r>
            <a:r>
              <a:rPr lang="ar-SA" altLang="en-US" sz="2400" b="1" dirty="0"/>
              <a:t>التحقق من نتائج البحث بطرق وأساليب علمية معترف بها.</a:t>
            </a:r>
          </a:p>
          <a:p>
            <a:pPr algn="just" rtl="1" eaLnBrk="1" hangingPunct="1">
              <a:buFont typeface="Arial" panose="020B0604020202020204" pitchFamily="34" charset="0"/>
              <a:buChar char="•"/>
            </a:pPr>
            <a:r>
              <a:rPr lang="ar-SA" altLang="en-US" sz="2400" b="1" dirty="0" smtClean="0"/>
              <a:t>التعميم </a:t>
            </a:r>
            <a:r>
              <a:rPr lang="ar-SA" altLang="en-US" sz="2400" b="1" dirty="0"/>
              <a:t>ويعني الاستفادة من نتائج البحوث العلمية في دراسة ظواهر أخرى مشابهه.</a:t>
            </a:r>
          </a:p>
          <a:p>
            <a:pPr algn="just" rtl="1" eaLnBrk="1" hangingPunct="1">
              <a:buFont typeface="Arial" panose="020B0604020202020204" pitchFamily="34" charset="0"/>
              <a:buChar char="•"/>
            </a:pPr>
            <a:r>
              <a:rPr lang="ar-SA" altLang="en-US" sz="2400" b="1" dirty="0" smtClean="0"/>
              <a:t>القدرة </a:t>
            </a:r>
            <a:r>
              <a:rPr lang="ar-SA" altLang="en-US" sz="2400" b="1" dirty="0"/>
              <a:t>على التنبؤ (التوقع) ويعني ذلك امكانية وضع تصور لما يمكن أن تكون عليه </a:t>
            </a:r>
            <a:r>
              <a:rPr lang="ar-SA" altLang="en-US" sz="2400" b="1" dirty="0" smtClean="0"/>
              <a:t>الظاهرة موضع البحث </a:t>
            </a:r>
            <a:r>
              <a:rPr lang="ar-SA" altLang="en-US" sz="2400" b="1" dirty="0"/>
              <a:t>في المستقبل. </a:t>
            </a:r>
          </a:p>
          <a:p>
            <a:pPr algn="just" rtl="1" eaLnBrk="1" hangingPunct="1">
              <a:buFont typeface="Arial" panose="020B0604020202020204" pitchFamily="34" charset="0"/>
              <a:buChar char="•"/>
            </a:pPr>
            <a:r>
              <a:rPr lang="ar-SA" altLang="en-US" sz="2400" b="1" dirty="0" smtClean="0"/>
              <a:t> </a:t>
            </a:r>
            <a:endParaRPr lang="ar-SA" altLang="en-US" sz="2400" b="1" dirty="0"/>
          </a:p>
        </p:txBody>
      </p:sp>
    </p:spTree>
    <p:extLst>
      <p:ext uri="{BB962C8B-B14F-4D97-AF65-F5344CB8AC3E}">
        <p14:creationId xmlns:p14="http://schemas.microsoft.com/office/powerpoint/2010/main" val="693560548"/>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8305C2-BB69-4A47-B4BD-0BBF87A08F54}" type="slidenum">
              <a:rPr lang="ar-SA" altLang="en-US"/>
              <a:pPr eaLnBrk="1" hangingPunct="1"/>
              <a:t>3</a:t>
            </a:fld>
            <a:endParaRPr lang="en-US" altLang="en-US"/>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smtClean="0"/>
              <a:t>الأعداد للمشروع البحثي</a:t>
            </a:r>
            <a:endParaRPr lang="en-US" altLang="en-US" sz="4800" b="1" u="sng" dirty="0" smtClean="0"/>
          </a:p>
        </p:txBody>
      </p:sp>
      <p:sp>
        <p:nvSpPr>
          <p:cNvPr id="5123" name="Rectangle 3"/>
          <p:cNvSpPr>
            <a:spLocks noGrp="1" noChangeArrowheads="1"/>
          </p:cNvSpPr>
          <p:nvPr>
            <p:ph type="body" idx="1"/>
          </p:nvPr>
        </p:nvSpPr>
        <p:spPr>
          <a:xfrm>
            <a:off x="443345" y="2001549"/>
            <a:ext cx="8229600" cy="4389437"/>
          </a:xfrm>
        </p:spPr>
        <p:txBody>
          <a:bodyPr/>
          <a:lstStyle/>
          <a:p>
            <a:pPr algn="just" rtl="1" eaLnBrk="1" hangingPunct="1"/>
            <a:r>
              <a:rPr lang="ar-SA" altLang="en-US" sz="2300" b="1" dirty="0" smtClean="0"/>
              <a:t>ال</a:t>
            </a:r>
            <a:r>
              <a:rPr lang="ar-BH" altLang="en-US" sz="2300" b="1" dirty="0" smtClean="0"/>
              <a:t>إعداد </a:t>
            </a:r>
            <a:r>
              <a:rPr lang="ar-SA" altLang="en-US" sz="2300" b="1" dirty="0"/>
              <a:t>ل</a:t>
            </a:r>
            <a:r>
              <a:rPr lang="ar-SA" altLang="en-US" sz="2300" b="1" dirty="0" smtClean="0"/>
              <a:t>لمشروع </a:t>
            </a:r>
            <a:r>
              <a:rPr lang="ar-BH" altLang="en-US" sz="2300" b="1" dirty="0" smtClean="0"/>
              <a:t>البحث</a:t>
            </a:r>
            <a:r>
              <a:rPr lang="ar-SA" altLang="en-US" sz="2300" b="1" dirty="0" smtClean="0"/>
              <a:t>ي</a:t>
            </a:r>
            <a:r>
              <a:rPr lang="ar-BH" altLang="en-US" sz="2300" b="1" dirty="0" smtClean="0"/>
              <a:t> هي</a:t>
            </a:r>
            <a:r>
              <a:rPr lang="ar-SA" altLang="en-US" sz="2300" b="1" dirty="0" smtClean="0"/>
              <a:t> وضع</a:t>
            </a:r>
            <a:r>
              <a:rPr lang="ar-BH" altLang="en-US" sz="2300" b="1" dirty="0" smtClean="0"/>
              <a:t> </a:t>
            </a:r>
            <a:r>
              <a:rPr lang="ar-BH" altLang="en-US" sz="2300" b="1" dirty="0"/>
              <a:t>الخطوط العريضة التي يسترشد بها الباحث عند تنفيذ </a:t>
            </a:r>
            <a:r>
              <a:rPr lang="ar-SA" altLang="en-US" sz="2300" b="1" dirty="0" smtClean="0"/>
              <a:t>المشروع</a:t>
            </a:r>
            <a:r>
              <a:rPr lang="ar-BH" altLang="en-US" sz="2300" b="1" dirty="0" smtClean="0"/>
              <a:t>، </a:t>
            </a:r>
            <a:r>
              <a:rPr lang="ar-BH" altLang="en-US" sz="2300" b="1" dirty="0"/>
              <a:t>وهذا يعني أنها توضع خطة للبحث قبل تنفيذه لتحديد جميع الجوانب والمشكلة وأهميتها والأهداف ومصادر المعلومات وكيفية جمعها، </a:t>
            </a:r>
            <a:r>
              <a:rPr lang="ar-SA" altLang="en-US" sz="2300" b="1" dirty="0" smtClean="0"/>
              <a:t>وآلية </a:t>
            </a:r>
            <a:r>
              <a:rPr lang="ar-SA" altLang="en-US" sz="2300" b="1" dirty="0"/>
              <a:t>ا</a:t>
            </a:r>
            <a:r>
              <a:rPr lang="ar-BH" altLang="en-US" sz="2300" b="1" dirty="0" smtClean="0"/>
              <a:t>لتنفيذ</a:t>
            </a:r>
            <a:r>
              <a:rPr lang="ar-SA" altLang="en-US" sz="2300" b="1" dirty="0" smtClean="0"/>
              <a:t>، و</a:t>
            </a:r>
            <a:r>
              <a:rPr lang="ar-BH" altLang="en-US" sz="2300" b="1" dirty="0" smtClean="0"/>
              <a:t>يمكن تلخيص</a:t>
            </a:r>
            <a:r>
              <a:rPr lang="ar-SA" altLang="en-US" sz="2300" b="1" dirty="0" smtClean="0"/>
              <a:t> عملية الأعداد</a:t>
            </a:r>
            <a:r>
              <a:rPr lang="ar-BH" altLang="en-US" sz="2300" b="1" dirty="0" smtClean="0"/>
              <a:t> في</a:t>
            </a:r>
            <a:r>
              <a:rPr lang="ar-SA" altLang="en-US" sz="2300" b="1" dirty="0" smtClean="0"/>
              <a:t>ما يلي</a:t>
            </a:r>
            <a:r>
              <a:rPr lang="ar-BH" altLang="en-US" sz="2300" b="1" dirty="0" smtClean="0"/>
              <a:t>:</a:t>
            </a:r>
            <a:endParaRPr lang="ar-SA" altLang="en-US" sz="2300" b="1" dirty="0" smtClean="0"/>
          </a:p>
          <a:p>
            <a:pPr algn="just" rtl="1" eaLnBrk="1" hangingPunct="1"/>
            <a:r>
              <a:rPr lang="ar-BH" altLang="en-US" sz="2300" b="1" dirty="0" smtClean="0"/>
              <a:t>تقديم </a:t>
            </a:r>
            <a:r>
              <a:rPr lang="ar-BH" altLang="en-US" sz="2300" b="1" dirty="0"/>
              <a:t>وصف مختصر </a:t>
            </a:r>
            <a:r>
              <a:rPr lang="ar-BH" altLang="en-US" sz="2300" b="1" dirty="0" smtClean="0"/>
              <a:t>ل</a:t>
            </a:r>
            <a:r>
              <a:rPr lang="ar-SA" altLang="en-US" sz="2300" b="1" dirty="0" smtClean="0"/>
              <a:t>ل</a:t>
            </a:r>
            <a:r>
              <a:rPr lang="ar-BH" altLang="en-US" sz="2300" b="1" dirty="0" smtClean="0"/>
              <a:t>مشكلة </a:t>
            </a:r>
            <a:r>
              <a:rPr lang="ar-SA" altLang="en-US" sz="2300" b="1" dirty="0" smtClean="0"/>
              <a:t>أو الفجوة </a:t>
            </a:r>
            <a:r>
              <a:rPr lang="ar-BH" altLang="en-US" sz="2300" b="1" dirty="0" smtClean="0"/>
              <a:t>البحث</a:t>
            </a:r>
            <a:r>
              <a:rPr lang="ar-SA" altLang="en-US" sz="2300" b="1" dirty="0" smtClean="0"/>
              <a:t>ية للمشروع</a:t>
            </a:r>
            <a:r>
              <a:rPr lang="ar-BH" altLang="en-US" sz="2300" b="1" dirty="0" smtClean="0"/>
              <a:t>.</a:t>
            </a:r>
            <a:endParaRPr lang="ar-BH" altLang="en-US" sz="2300" b="1" dirty="0"/>
          </a:p>
          <a:p>
            <a:pPr algn="just" rtl="1" eaLnBrk="1" hangingPunct="1"/>
            <a:r>
              <a:rPr lang="ar-BH" altLang="en-US" sz="2300" b="1" dirty="0" smtClean="0"/>
              <a:t>حصر </a:t>
            </a:r>
            <a:r>
              <a:rPr lang="ar-BH" altLang="en-US" sz="2300" b="1" dirty="0"/>
              <a:t>الدراسات السابقة التي تتعلق </a:t>
            </a:r>
            <a:r>
              <a:rPr lang="ar-BH" altLang="en-US" sz="2300" b="1" dirty="0" smtClean="0"/>
              <a:t>ب</a:t>
            </a:r>
            <a:r>
              <a:rPr lang="ar-SA" altLang="en-US" sz="2300" b="1" dirty="0" smtClean="0"/>
              <a:t>ال</a:t>
            </a:r>
            <a:r>
              <a:rPr lang="ar-BH" altLang="en-US" sz="2300" b="1" dirty="0" smtClean="0"/>
              <a:t>مشكلة البحث</a:t>
            </a:r>
            <a:r>
              <a:rPr lang="ar-SA" altLang="en-US" sz="2300" b="1" dirty="0" smtClean="0"/>
              <a:t>ية</a:t>
            </a:r>
            <a:r>
              <a:rPr lang="ar-BH" altLang="en-US" sz="2300" b="1" dirty="0" smtClean="0"/>
              <a:t> </a:t>
            </a:r>
            <a:r>
              <a:rPr lang="ar-BH" altLang="en-US" sz="2300" b="1" dirty="0"/>
              <a:t>في الاطار العام والخاص.</a:t>
            </a:r>
          </a:p>
          <a:p>
            <a:pPr algn="just" rtl="1" eaLnBrk="1" hangingPunct="1"/>
            <a:r>
              <a:rPr lang="ar-BH" altLang="en-US" sz="2300" b="1" dirty="0" smtClean="0"/>
              <a:t>تحديد </a:t>
            </a:r>
            <a:r>
              <a:rPr lang="ar-BH" altLang="en-US" sz="2300" b="1" dirty="0"/>
              <a:t>أهداف </a:t>
            </a:r>
            <a:r>
              <a:rPr lang="ar-SA" altLang="en-US" sz="2300" b="1" dirty="0" smtClean="0"/>
              <a:t>المشروع </a:t>
            </a:r>
            <a:r>
              <a:rPr lang="ar-BH" altLang="en-US" sz="2300" b="1" dirty="0" smtClean="0"/>
              <a:t>البحث</a:t>
            </a:r>
            <a:r>
              <a:rPr lang="ar-SA" altLang="en-US" sz="2300" b="1" dirty="0" smtClean="0"/>
              <a:t>ي</a:t>
            </a:r>
            <a:r>
              <a:rPr lang="ar-BH" altLang="en-US" sz="2300" b="1" dirty="0" smtClean="0"/>
              <a:t> </a:t>
            </a:r>
            <a:r>
              <a:rPr lang="ar-BH" altLang="en-US" sz="2300" b="1" dirty="0"/>
              <a:t>على ضوء </a:t>
            </a:r>
            <a:r>
              <a:rPr lang="ar-SA" altLang="en-US" sz="2300" b="1" dirty="0" smtClean="0"/>
              <a:t>الخلفية العلمية</a:t>
            </a:r>
            <a:r>
              <a:rPr lang="ar-BH" altLang="en-US" sz="2300" b="1" dirty="0" smtClean="0"/>
              <a:t>.</a:t>
            </a:r>
            <a:endParaRPr lang="ar-BH" altLang="en-US" sz="2300" b="1" dirty="0"/>
          </a:p>
          <a:p>
            <a:pPr algn="just" rtl="1" eaLnBrk="1" hangingPunct="1"/>
            <a:r>
              <a:rPr lang="ar-BH" altLang="en-US" sz="2300" b="1" dirty="0" smtClean="0"/>
              <a:t>تحديد </a:t>
            </a:r>
            <a:r>
              <a:rPr lang="ar-BH" altLang="en-US" sz="2300" b="1" dirty="0"/>
              <a:t>الاجراءات والخطوات التي سوف تتبع في </a:t>
            </a:r>
            <a:r>
              <a:rPr lang="ar-SA" altLang="en-US" sz="2300" b="1" dirty="0" smtClean="0"/>
              <a:t>تحقيق أهداف المشرع البحثي</a:t>
            </a:r>
            <a:r>
              <a:rPr lang="ar-BH" altLang="en-US" sz="2300" b="1" dirty="0" smtClean="0"/>
              <a:t>.</a:t>
            </a:r>
            <a:endParaRPr lang="ar-BH" altLang="en-US" sz="2300" b="1" dirty="0"/>
          </a:p>
          <a:p>
            <a:pPr algn="just" rtl="1" eaLnBrk="1" hangingPunct="1"/>
            <a:r>
              <a:rPr lang="ar-BH" altLang="en-US" sz="2300" b="1" dirty="0" smtClean="0"/>
              <a:t>حصر </a:t>
            </a:r>
            <a:r>
              <a:rPr lang="ar-BH" altLang="en-US" sz="2300" b="1" dirty="0"/>
              <a:t>المعلومات التي يحتاجها </a:t>
            </a:r>
            <a:r>
              <a:rPr lang="ar-SA" altLang="en-US" sz="2300" b="1" dirty="0" smtClean="0"/>
              <a:t>المشروع </a:t>
            </a:r>
            <a:r>
              <a:rPr lang="ar-BH" altLang="en-US" sz="2300" b="1" dirty="0" smtClean="0"/>
              <a:t>البحث</a:t>
            </a:r>
            <a:r>
              <a:rPr lang="ar-SA" altLang="en-US" sz="2300" b="1" dirty="0" smtClean="0"/>
              <a:t>ي</a:t>
            </a:r>
            <a:r>
              <a:rPr lang="ar-BH" altLang="en-US" sz="2300" b="1" dirty="0" smtClean="0"/>
              <a:t> </a:t>
            </a:r>
            <a:r>
              <a:rPr lang="ar-BH" altLang="en-US" sz="2300" b="1" dirty="0"/>
              <a:t>وتحديد مصادرها وطرق جمعها.</a:t>
            </a:r>
          </a:p>
          <a:p>
            <a:pPr algn="just" rtl="1" eaLnBrk="1" hangingPunct="1"/>
            <a:r>
              <a:rPr lang="ar-BH" altLang="en-US" sz="2300" b="1" dirty="0" smtClean="0"/>
              <a:t>تبويب </a:t>
            </a:r>
            <a:r>
              <a:rPr lang="ar-BH" altLang="en-US" sz="2300" b="1" dirty="0"/>
              <a:t>البحث بالطريقة </a:t>
            </a:r>
            <a:r>
              <a:rPr lang="ar-SA" altLang="en-US" sz="2300" b="1" dirty="0" smtClean="0"/>
              <a:t>الأنسب، </a:t>
            </a:r>
            <a:r>
              <a:rPr lang="ar-BH" altLang="en-US" sz="2300" b="1" dirty="0" smtClean="0"/>
              <a:t>مع </a:t>
            </a:r>
            <a:r>
              <a:rPr lang="ar-BH" altLang="en-US" sz="2300" b="1" dirty="0"/>
              <a:t>تحديد </a:t>
            </a:r>
            <a:r>
              <a:rPr lang="ar-BH" altLang="en-US" sz="2300" b="1" dirty="0" smtClean="0"/>
              <a:t>المنهج</a:t>
            </a:r>
            <a:r>
              <a:rPr lang="ar-SA" altLang="en-US" sz="2300" b="1" dirty="0" smtClean="0"/>
              <a:t>ية</a:t>
            </a:r>
            <a:r>
              <a:rPr lang="ar-BH" altLang="en-US" sz="2300" b="1" dirty="0" smtClean="0"/>
              <a:t> </a:t>
            </a:r>
            <a:r>
              <a:rPr lang="ar-SA" altLang="en-US" sz="2300" b="1" dirty="0" smtClean="0"/>
              <a:t>والأساليب</a:t>
            </a:r>
            <a:r>
              <a:rPr lang="ar-BH" altLang="en-US" sz="2300" b="1" dirty="0" smtClean="0"/>
              <a:t> </a:t>
            </a:r>
            <a:r>
              <a:rPr lang="ar-BH" altLang="en-US" sz="2300" b="1" dirty="0"/>
              <a:t>التي </a:t>
            </a:r>
            <a:r>
              <a:rPr lang="ar-BH" altLang="en-US" sz="2300" b="1" dirty="0" smtClean="0"/>
              <a:t>س</a:t>
            </a:r>
            <a:r>
              <a:rPr lang="ar-SA" altLang="en-US" sz="2300" b="1" dirty="0" smtClean="0"/>
              <a:t>وف </a:t>
            </a:r>
            <a:r>
              <a:rPr lang="ar-SA" altLang="en-US" sz="2300" b="1" dirty="0"/>
              <a:t>ت</a:t>
            </a:r>
            <a:r>
              <a:rPr lang="ar-BH" altLang="en-US" sz="2300" b="1" dirty="0" smtClean="0"/>
              <a:t>تبع</a:t>
            </a:r>
            <a:r>
              <a:rPr lang="ar-SA" altLang="en-US" sz="2300" b="1" dirty="0" smtClean="0"/>
              <a:t>.</a:t>
            </a:r>
            <a:r>
              <a:rPr lang="ar-BH" altLang="en-US" sz="2300" b="1" dirty="0" smtClean="0"/>
              <a:t> </a:t>
            </a:r>
            <a:endParaRPr lang="ar-BH" altLang="en-US" sz="2300" b="1" dirty="0"/>
          </a:p>
          <a:p>
            <a:pPr algn="r" rtl="1" eaLnBrk="1" hangingPunct="1"/>
            <a:endParaRPr lang="ar-BH" altLang="en-US" sz="2400" b="1" dirty="0" smtClean="0"/>
          </a:p>
        </p:txBody>
      </p:sp>
    </p:spTree>
    <p:extLst>
      <p:ext uri="{BB962C8B-B14F-4D97-AF65-F5344CB8AC3E}">
        <p14:creationId xmlns:p14="http://schemas.microsoft.com/office/powerpoint/2010/main" val="199371226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to="" calcmode="lin" valueType="num">
                                      <p:cBhvr>
                                        <p:cTn id="12" dur="1" fill="hold"/>
                                        <p:tgtEl>
                                          <p:spTgt spid="51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to="" calcmode="lin" valueType="num">
                                      <p:cBhvr>
                                        <p:cTn id="22" dur="1" fill="hold"/>
                                        <p:tgtEl>
                                          <p:spTgt spid="51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to="" calcmode="lin" valueType="num">
                                      <p:cBhvr>
                                        <p:cTn id="27" dur="1" fill="hold"/>
                                        <p:tgtEl>
                                          <p:spTgt spid="51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to="" calcmode="lin" valueType="num">
                                      <p:cBhvr>
                                        <p:cTn id="32" dur="1" fill="hold"/>
                                        <p:tgtEl>
                                          <p:spTgt spid="512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to="" calcmode="lin" valueType="num">
                                      <p:cBhvr>
                                        <p:cTn id="37" dur="1" fill="hold"/>
                                        <p:tgtEl>
                                          <p:spTgt spid="51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عناصر </a:t>
            </a:r>
            <a:r>
              <a:rPr lang="ar-SA" altLang="en-US" sz="4800" b="1" u="sng" dirty="0" smtClean="0"/>
              <a:t>المشروع البحثي</a:t>
            </a:r>
            <a:endParaRPr lang="en-US" altLang="en-US" sz="4800" b="1" u="sng" dirty="0" smtClean="0"/>
          </a:p>
        </p:txBody>
      </p:sp>
      <p:sp>
        <p:nvSpPr>
          <p:cNvPr id="5123" name="Rectangle 3"/>
          <p:cNvSpPr>
            <a:spLocks noGrp="1" noChangeArrowheads="1"/>
          </p:cNvSpPr>
          <p:nvPr>
            <p:ph type="body" idx="1"/>
          </p:nvPr>
        </p:nvSpPr>
        <p:spPr>
          <a:xfrm>
            <a:off x="443345" y="2001549"/>
            <a:ext cx="8229600" cy="4389437"/>
          </a:xfrm>
        </p:spPr>
        <p:txBody>
          <a:bodyPr/>
          <a:lstStyle/>
          <a:p>
            <a:pPr algn="just" rtl="1" eaLnBrk="1" hangingPunct="1"/>
            <a:r>
              <a:rPr lang="ar-SA" altLang="en-US" sz="2300" b="1" dirty="0" smtClean="0"/>
              <a:t>تتلخص عناصر المشروع البحثي فيما يلي:</a:t>
            </a:r>
            <a:endParaRPr lang="ar-SA" altLang="en-US" sz="2300" b="1" dirty="0"/>
          </a:p>
          <a:p>
            <a:pPr algn="just" rtl="1" eaLnBrk="1" hangingPunct="1"/>
            <a:r>
              <a:rPr lang="ar-SA" altLang="en-US" sz="2300" b="1" dirty="0"/>
              <a:t>تحديد </a:t>
            </a:r>
            <a:r>
              <a:rPr lang="ar-SA" altLang="en-US" sz="2300" b="1" dirty="0" smtClean="0"/>
              <a:t>المشكلة </a:t>
            </a:r>
            <a:r>
              <a:rPr lang="ar-SA" altLang="en-US" sz="2300" b="1" dirty="0"/>
              <a:t>أو الفجوة البحثية للمشروع.</a:t>
            </a:r>
          </a:p>
          <a:p>
            <a:pPr algn="just" rtl="1" eaLnBrk="1" hangingPunct="1"/>
            <a:r>
              <a:rPr lang="ar-SA" altLang="en-US" sz="2300" b="1" dirty="0"/>
              <a:t>اختيار عنوان مناسب </a:t>
            </a:r>
            <a:r>
              <a:rPr lang="ar-SA" altLang="en-US" sz="2300" b="1" dirty="0" smtClean="0"/>
              <a:t>للمشروع </a:t>
            </a:r>
            <a:r>
              <a:rPr lang="ar-SA" altLang="en-US" sz="2300" b="1" dirty="0"/>
              <a:t>البحثي .</a:t>
            </a:r>
          </a:p>
          <a:p>
            <a:pPr algn="just" rtl="1" eaLnBrk="1" hangingPunct="1"/>
            <a:r>
              <a:rPr lang="ar-SA" altLang="en-US" sz="2300" b="1" dirty="0"/>
              <a:t>تحديد </a:t>
            </a:r>
            <a:r>
              <a:rPr lang="ar-SA" altLang="en-US" sz="2300" b="1" dirty="0" smtClean="0"/>
              <a:t>الحدود الموضوعية والزمانية والمكانية للمشروع البحثي.</a:t>
            </a:r>
            <a:endParaRPr lang="ar-SA" altLang="en-US" sz="2300" b="1" dirty="0"/>
          </a:p>
          <a:p>
            <a:pPr algn="just" rtl="1" eaLnBrk="1" hangingPunct="1"/>
            <a:r>
              <a:rPr lang="ar-SA" altLang="en-US" sz="2300" b="1" dirty="0"/>
              <a:t>ملخص مختصر </a:t>
            </a:r>
            <a:r>
              <a:rPr lang="ar-SA" altLang="en-US" sz="2300" b="1" dirty="0" smtClean="0"/>
              <a:t>للخلفية العلمية وأهم </a:t>
            </a:r>
            <a:r>
              <a:rPr lang="ar-SA" altLang="en-US" sz="2300" b="1" dirty="0"/>
              <a:t>الدراسات السابقة في نفس مجال </a:t>
            </a:r>
            <a:r>
              <a:rPr lang="ar-SA" altLang="en-US" sz="2300" b="1" dirty="0" smtClean="0"/>
              <a:t>موضوع المشروع البحثي، </a:t>
            </a:r>
            <a:r>
              <a:rPr lang="ar-SA" altLang="en-US" sz="2300" b="1" dirty="0"/>
              <a:t>وفي نفس </a:t>
            </a:r>
            <a:r>
              <a:rPr lang="ar-SA" altLang="en-US" sz="2300" b="1" dirty="0" smtClean="0"/>
              <a:t>منطقة الدراسة </a:t>
            </a:r>
            <a:r>
              <a:rPr lang="ar-SA" altLang="en-US" sz="2300" b="1" dirty="0"/>
              <a:t>أو المناطق المشابهه لمنطقة الدراسة</a:t>
            </a:r>
            <a:r>
              <a:rPr lang="ar-SA" altLang="en-US" sz="2300" b="1" dirty="0" smtClean="0"/>
              <a:t>.</a:t>
            </a:r>
          </a:p>
          <a:p>
            <a:pPr algn="just" rtl="1" eaLnBrk="1" hangingPunct="1"/>
            <a:r>
              <a:rPr lang="ar-BH" altLang="en-US" sz="2300" b="1" dirty="0"/>
              <a:t>بلورة أهداف </a:t>
            </a:r>
            <a:r>
              <a:rPr lang="ar-SA" altLang="en-US" sz="2300" b="1" dirty="0" smtClean="0"/>
              <a:t>المشروع </a:t>
            </a:r>
            <a:r>
              <a:rPr lang="ar-BH" altLang="en-US" sz="2300" b="1" dirty="0" smtClean="0"/>
              <a:t>البحث</a:t>
            </a:r>
            <a:r>
              <a:rPr lang="ar-SA" altLang="en-US" sz="2300" b="1" dirty="0" smtClean="0"/>
              <a:t>ي</a:t>
            </a:r>
            <a:r>
              <a:rPr lang="ar-BH" altLang="en-US" sz="2300" b="1" dirty="0" smtClean="0"/>
              <a:t>.</a:t>
            </a:r>
            <a:endParaRPr lang="ar-BH" altLang="en-US" sz="2300" b="1" dirty="0"/>
          </a:p>
          <a:p>
            <a:pPr algn="just" rtl="1" eaLnBrk="1" hangingPunct="1"/>
            <a:r>
              <a:rPr lang="ar-BH" altLang="en-US" sz="2300" b="1" dirty="0" smtClean="0"/>
              <a:t>عرض </a:t>
            </a:r>
            <a:r>
              <a:rPr lang="ar-SA" altLang="en-US" sz="2300" b="1" dirty="0" smtClean="0"/>
              <a:t>المنهجية المتبعة</a:t>
            </a:r>
            <a:r>
              <a:rPr lang="ar-BH" altLang="en-US" sz="2300" b="1" dirty="0" smtClean="0"/>
              <a:t>.</a:t>
            </a:r>
            <a:endParaRPr lang="ar-SA" altLang="en-US" sz="2300" b="1" dirty="0" smtClean="0"/>
          </a:p>
          <a:p>
            <a:pPr algn="just" rtl="1" eaLnBrk="1" hangingPunct="1"/>
            <a:r>
              <a:rPr lang="ar-SA" altLang="en-US" sz="2300" b="1" dirty="0" smtClean="0"/>
              <a:t>التحليل والمناقشة.</a:t>
            </a:r>
          </a:p>
          <a:p>
            <a:pPr algn="just" rtl="1" eaLnBrk="1" hangingPunct="1"/>
            <a:r>
              <a:rPr lang="ar-SA" altLang="en-US" sz="2300" b="1" dirty="0" smtClean="0"/>
              <a:t>النتائج والتوصيات</a:t>
            </a:r>
            <a:endParaRPr lang="ar-BH" altLang="en-US" sz="2300" b="1" dirty="0"/>
          </a:p>
          <a:p>
            <a:pPr marL="0" indent="0" algn="just" rtl="1" eaLnBrk="1" hangingPunct="1">
              <a:buNone/>
            </a:pPr>
            <a:endParaRPr lang="ar-BH" altLang="en-US" sz="2300" b="1" dirty="0"/>
          </a:p>
          <a:p>
            <a:pPr algn="r" rtl="1" eaLnBrk="1" hangingPunct="1"/>
            <a:endParaRPr lang="ar-BH" altLang="en-US" sz="2400" b="1" dirty="0" smtClean="0"/>
          </a:p>
        </p:txBody>
      </p:sp>
    </p:spTree>
    <p:extLst>
      <p:ext uri="{BB962C8B-B14F-4D97-AF65-F5344CB8AC3E}">
        <p14:creationId xmlns:p14="http://schemas.microsoft.com/office/powerpoint/2010/main" val="42166711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to="" calcmode="lin" valueType="num">
                                      <p:cBhvr>
                                        <p:cTn id="12" dur="1" fill="hold"/>
                                        <p:tgtEl>
                                          <p:spTgt spid="51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to="" calcmode="lin" valueType="num">
                                      <p:cBhvr>
                                        <p:cTn id="22" dur="1" fill="hold"/>
                                        <p:tgtEl>
                                          <p:spTgt spid="51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to="" calcmode="lin" valueType="num">
                                      <p:cBhvr>
                                        <p:cTn id="27" dur="1" fill="hold"/>
                                        <p:tgtEl>
                                          <p:spTgt spid="512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to="" calcmode="lin" valueType="num">
                                      <p:cBhvr>
                                        <p:cTn id="32" dur="1" fill="hold"/>
                                        <p:tgtEl>
                                          <p:spTgt spid="512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to="" calcmode="lin" valueType="num">
                                      <p:cBhvr>
                                        <p:cTn id="37" dur="1" fill="hold"/>
                                        <p:tgtEl>
                                          <p:spTgt spid="512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 to="" calcmode="lin" valueType="num">
                                      <p:cBhvr>
                                        <p:cTn id="42" dur="1" fill="hold"/>
                                        <p:tgtEl>
                                          <p:spTgt spid="512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to="" calcmode="lin" valueType="num">
                                      <p:cBhvr>
                                        <p:cTn id="47"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38200" y="838200"/>
            <a:ext cx="7406640" cy="5533695"/>
          </a:xfrm>
          <a:prstGeom prst="rect">
            <a:avLst/>
          </a:prstGeom>
        </p:spPr>
      </p:pic>
    </p:spTree>
    <p:extLst>
      <p:ext uri="{BB962C8B-B14F-4D97-AF65-F5344CB8AC3E}">
        <p14:creationId xmlns:p14="http://schemas.microsoft.com/office/powerpoint/2010/main" val="2781918955"/>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المشكلة أو الفجوة البحثية للمشروع</a:t>
            </a:r>
            <a:endParaRPr lang="en-US" altLang="en-US" sz="4800" b="1" u="sng" dirty="0" smtClean="0"/>
          </a:p>
        </p:txBody>
      </p:sp>
      <p:sp>
        <p:nvSpPr>
          <p:cNvPr id="5123" name="Rectangle 3"/>
          <p:cNvSpPr>
            <a:spLocks noGrp="1" noChangeArrowheads="1"/>
          </p:cNvSpPr>
          <p:nvPr>
            <p:ph type="body" idx="1"/>
          </p:nvPr>
        </p:nvSpPr>
        <p:spPr>
          <a:xfrm>
            <a:off x="381000" y="2001549"/>
            <a:ext cx="8291945" cy="4389437"/>
          </a:xfrm>
        </p:spPr>
        <p:txBody>
          <a:bodyPr/>
          <a:lstStyle/>
          <a:p>
            <a:pPr algn="just" rtl="1" eaLnBrk="1" hangingPunct="1">
              <a:buFont typeface="Arial" panose="020B0604020202020204" pitchFamily="34" charset="0"/>
              <a:buChar char="•"/>
            </a:pPr>
            <a:r>
              <a:rPr lang="ar-SA" altLang="en-US" sz="2300" b="1" dirty="0"/>
              <a:t>المشكلة أو الفجوة البحثية هي المحور الرئيسي الذي يدور حوله </a:t>
            </a:r>
            <a:r>
              <a:rPr lang="ar-SA" altLang="en-US" sz="2300" b="1" dirty="0" smtClean="0"/>
              <a:t>المشروع البحثي، وتنحصر في التساؤلات التي تدور </a:t>
            </a:r>
            <a:r>
              <a:rPr lang="ar-SA" altLang="en-US" sz="2300" b="1" dirty="0"/>
              <a:t>في ذهن </a:t>
            </a:r>
            <a:r>
              <a:rPr lang="ar-SA" altLang="en-US" sz="2300" b="1" dirty="0" smtClean="0"/>
              <a:t>الباحث، والاحساس </a:t>
            </a:r>
            <a:r>
              <a:rPr lang="ar-SA" altLang="en-US" sz="2300" b="1" dirty="0"/>
              <a:t>بوجود خلل ما أو ربما غموض في جانب معين يريد الباحث استجلاء </a:t>
            </a:r>
            <a:r>
              <a:rPr lang="ar-SA" altLang="en-US" sz="2300" b="1" dirty="0" smtClean="0"/>
              <a:t>أمره.</a:t>
            </a:r>
          </a:p>
          <a:p>
            <a:pPr algn="just" rtl="1" eaLnBrk="1" hangingPunct="1">
              <a:buFont typeface="Arial" panose="020B0604020202020204" pitchFamily="34" charset="0"/>
              <a:buChar char="•"/>
            </a:pPr>
            <a:r>
              <a:rPr lang="ar-SA" altLang="en-US" sz="2300" b="1" dirty="0" smtClean="0"/>
              <a:t>بمعنى أن </a:t>
            </a:r>
            <a:r>
              <a:rPr lang="ar-SA" altLang="en-US" sz="2300" b="1" dirty="0"/>
              <a:t>هنالك أمر ما أثار رغبة التقصي والتنقيب عند الباحث بغرض فك الغموض الذي يغلف هذا الأمر أو إيجاد مقترحات تقدم كحلول لهذا </a:t>
            </a:r>
            <a:r>
              <a:rPr lang="ar-SA" altLang="en-US" sz="2300" b="1" dirty="0" smtClean="0"/>
              <a:t>الأمر.</a:t>
            </a:r>
          </a:p>
          <a:p>
            <a:pPr algn="just" rtl="1" eaLnBrk="1" hangingPunct="1">
              <a:buFont typeface="Arial" panose="020B0604020202020204" pitchFamily="34" charset="0"/>
              <a:buChar char="•"/>
            </a:pPr>
            <a:r>
              <a:rPr lang="ar-BH" altLang="en-US" sz="2300" b="1" dirty="0" smtClean="0"/>
              <a:t>و</a:t>
            </a:r>
            <a:r>
              <a:rPr lang="ar-SA" altLang="en-US" sz="2300" b="1" dirty="0" smtClean="0"/>
              <a:t>من الأهمية بمكان الأخذ بال</a:t>
            </a:r>
            <a:r>
              <a:rPr lang="ar-BH" altLang="en-US" sz="2300" b="1" dirty="0" smtClean="0"/>
              <a:t>اعتبارات </a:t>
            </a:r>
            <a:r>
              <a:rPr lang="ar-SA" altLang="en-US" sz="2300" b="1" dirty="0" smtClean="0"/>
              <a:t>ال</a:t>
            </a:r>
            <a:r>
              <a:rPr lang="ar-BH" altLang="en-US" sz="2300" b="1" dirty="0" smtClean="0"/>
              <a:t>منهجية و</a:t>
            </a:r>
            <a:r>
              <a:rPr lang="ar-SA" altLang="en-US" sz="2300" b="1" dirty="0" smtClean="0"/>
              <a:t>ال</a:t>
            </a:r>
            <a:r>
              <a:rPr lang="ar-BH" altLang="en-US" sz="2300" b="1" dirty="0" smtClean="0"/>
              <a:t>علمية عند </a:t>
            </a:r>
            <a:r>
              <a:rPr lang="ar-BH" altLang="en-US" sz="2300" b="1" dirty="0"/>
              <a:t>تحديد المشكلة أو الفجوة البحثية </a:t>
            </a:r>
            <a:r>
              <a:rPr lang="ar-SA" altLang="en-US" sz="2300" b="1" dirty="0" smtClean="0"/>
              <a:t>للمشروع ا</a:t>
            </a:r>
            <a:r>
              <a:rPr lang="ar-BH" altLang="en-US" sz="2300" b="1" dirty="0" smtClean="0"/>
              <a:t>لبحث</a:t>
            </a:r>
            <a:r>
              <a:rPr lang="ar-SA" altLang="en-US" sz="2300" b="1" dirty="0" smtClean="0"/>
              <a:t>ي، ومنها:</a:t>
            </a:r>
          </a:p>
          <a:p>
            <a:pPr algn="just" rtl="1" eaLnBrk="1" hangingPunct="1">
              <a:buFont typeface="Arial" panose="020B0604020202020204" pitchFamily="34" charset="0"/>
              <a:buChar char="•"/>
            </a:pPr>
            <a:r>
              <a:rPr lang="ar-BH" altLang="en-US" sz="2300" b="1" dirty="0" smtClean="0"/>
              <a:t>يجب </a:t>
            </a:r>
            <a:r>
              <a:rPr lang="ar-BH" altLang="en-US" sz="2300" b="1" dirty="0"/>
              <a:t>أن تكون المشكلة أو الفجوة البحثية  في نطاق تخصص الباحث.</a:t>
            </a:r>
          </a:p>
          <a:p>
            <a:pPr algn="just" rtl="1" eaLnBrk="1" hangingPunct="1">
              <a:buFont typeface="Arial" panose="020B0604020202020204" pitchFamily="34" charset="0"/>
              <a:buChar char="•"/>
            </a:pPr>
            <a:r>
              <a:rPr lang="ar-BH" altLang="en-US" sz="2300" b="1" dirty="0" smtClean="0"/>
              <a:t>يستحسن </a:t>
            </a:r>
            <a:r>
              <a:rPr lang="ar-BH" altLang="en-US" sz="2300" b="1" dirty="0"/>
              <a:t>أن تكون المشكلة أو الفجوة البحثية  ضمن اهتماماته البحثية.</a:t>
            </a:r>
          </a:p>
          <a:p>
            <a:pPr algn="just" rtl="1" eaLnBrk="1" hangingPunct="1">
              <a:buFont typeface="Arial" panose="020B0604020202020204" pitchFamily="34" charset="0"/>
              <a:buChar char="•"/>
            </a:pPr>
            <a:r>
              <a:rPr lang="ar-BH" altLang="en-US" sz="2300" b="1" dirty="0" smtClean="0"/>
              <a:t>يجب </a:t>
            </a:r>
            <a:r>
              <a:rPr lang="ar-BH" altLang="en-US" sz="2300" b="1" dirty="0"/>
              <a:t>أن تكون المشكلة أو الفجوة البحثية  ذات قيمة علمية وعملية. </a:t>
            </a:r>
          </a:p>
          <a:p>
            <a:pPr algn="just" rtl="1" eaLnBrk="1" hangingPunct="1">
              <a:buFont typeface="Arial" panose="020B0604020202020204" pitchFamily="34" charset="0"/>
              <a:buChar char="•"/>
            </a:pPr>
            <a:endParaRPr lang="ar-BH" altLang="en-US" sz="2300" b="1" dirty="0"/>
          </a:p>
          <a:p>
            <a:pPr algn="r" rtl="1" eaLnBrk="1" hangingPunct="1"/>
            <a:endParaRPr lang="ar-BH" altLang="en-US" sz="2400" b="1" dirty="0" smtClean="0"/>
          </a:p>
        </p:txBody>
      </p:sp>
    </p:spTree>
    <p:extLst>
      <p:ext uri="{BB962C8B-B14F-4D97-AF65-F5344CB8AC3E}">
        <p14:creationId xmlns:p14="http://schemas.microsoft.com/office/powerpoint/2010/main" val="214764623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المشكلة أو الفجوة البحثية للمشروع</a:t>
            </a:r>
            <a:endParaRPr lang="en-US" altLang="en-US" sz="4800" b="1" u="sng" dirty="0" smtClean="0"/>
          </a:p>
        </p:txBody>
      </p:sp>
      <p:sp>
        <p:nvSpPr>
          <p:cNvPr id="5123" name="Rectangle 3"/>
          <p:cNvSpPr>
            <a:spLocks noGrp="1" noChangeArrowheads="1"/>
          </p:cNvSpPr>
          <p:nvPr>
            <p:ph type="body" idx="1"/>
          </p:nvPr>
        </p:nvSpPr>
        <p:spPr>
          <a:xfrm>
            <a:off x="381000" y="2001549"/>
            <a:ext cx="8291945" cy="4475451"/>
          </a:xfrm>
        </p:spPr>
        <p:txBody>
          <a:bodyPr/>
          <a:lstStyle/>
          <a:p>
            <a:pPr algn="just" rtl="1" eaLnBrk="1" hangingPunct="1">
              <a:buFont typeface="Arial" panose="020B0604020202020204" pitchFamily="34" charset="0"/>
              <a:buChar char="•"/>
            </a:pPr>
            <a:r>
              <a:rPr lang="ar-SA" altLang="en-US" sz="2200" b="1" dirty="0" smtClean="0"/>
              <a:t>يجب </a:t>
            </a:r>
            <a:r>
              <a:rPr lang="ar-SA" altLang="en-US" sz="2200" b="1" dirty="0"/>
              <a:t>أن تكون المشكلة حديثة غير مكررة أي لم يتناولها الباحثون من قبل، أو أن يكون تم تناولها من زوايا غير الزاوية التي ينوي الباحث أن يتناولها منها.</a:t>
            </a:r>
          </a:p>
          <a:p>
            <a:pPr algn="just" rtl="1" eaLnBrk="1" hangingPunct="1">
              <a:buFont typeface="Arial" panose="020B0604020202020204" pitchFamily="34" charset="0"/>
              <a:buChar char="•"/>
            </a:pPr>
            <a:r>
              <a:rPr lang="ar-SA" altLang="en-US" sz="2200" b="1" dirty="0" smtClean="0"/>
              <a:t>يستحسن </a:t>
            </a:r>
            <a:r>
              <a:rPr lang="ar-SA" altLang="en-US" sz="2200" b="1" dirty="0"/>
              <a:t>أن تكون المشكلة اضافة </a:t>
            </a:r>
            <a:r>
              <a:rPr lang="ar-SA" altLang="en-US" sz="2200" b="1" dirty="0" smtClean="0"/>
              <a:t>علمية حقيقية </a:t>
            </a:r>
            <a:r>
              <a:rPr lang="ar-SA" altLang="en-US" sz="2200" b="1" dirty="0"/>
              <a:t>للمعرفة، أي أن يسأل الباحث نفسه ما هي الإضافة التي سوف يضيفها هذا </a:t>
            </a:r>
            <a:r>
              <a:rPr lang="ar-SA" altLang="en-US" sz="2200" b="1" dirty="0" smtClean="0"/>
              <a:t>المشروع </a:t>
            </a:r>
            <a:r>
              <a:rPr lang="ar-SA" altLang="en-US" sz="2200" b="1" dirty="0"/>
              <a:t>للمعرفة.</a:t>
            </a:r>
          </a:p>
          <a:p>
            <a:pPr algn="just" rtl="1" eaLnBrk="1" hangingPunct="1">
              <a:buFont typeface="Arial" panose="020B0604020202020204" pitchFamily="34" charset="0"/>
              <a:buChar char="•"/>
            </a:pPr>
            <a:r>
              <a:rPr lang="ar-SA" altLang="en-US" sz="2200" b="1" dirty="0" smtClean="0"/>
              <a:t>يجب </a:t>
            </a:r>
            <a:r>
              <a:rPr lang="ar-SA" altLang="en-US" sz="2200" b="1" dirty="0"/>
              <a:t>أن تكون المشكلة واقعية مرتبطة بالواقع؛ حيث </a:t>
            </a:r>
            <a:r>
              <a:rPr lang="ar-SA" altLang="en-US" sz="2200" b="1" dirty="0" smtClean="0"/>
              <a:t>من الضروري أن يكون المشروع ذات </a:t>
            </a:r>
            <a:r>
              <a:rPr lang="ar-SA" altLang="en-US" sz="2200" b="1" dirty="0"/>
              <a:t>الطابع التطبيقي التي يتناول بالتحليل والتقصي المشاكل التي تواجه </a:t>
            </a:r>
            <a:r>
              <a:rPr lang="ar-SA" altLang="en-US" sz="2200" b="1" dirty="0" smtClean="0"/>
              <a:t>الإنسان</a:t>
            </a:r>
            <a:r>
              <a:rPr lang="ar-SA" altLang="en-US" sz="2200" b="1" dirty="0"/>
              <a:t>.</a:t>
            </a:r>
          </a:p>
          <a:p>
            <a:pPr algn="just" rtl="1" eaLnBrk="1" hangingPunct="1">
              <a:buFont typeface="Arial" panose="020B0604020202020204" pitchFamily="34" charset="0"/>
              <a:buChar char="•"/>
            </a:pPr>
            <a:r>
              <a:rPr lang="ar-SA" altLang="en-US" sz="2200" b="1" dirty="0" smtClean="0"/>
              <a:t>يجب </a:t>
            </a:r>
            <a:r>
              <a:rPr lang="ar-SA" altLang="en-US" sz="2200" b="1" dirty="0"/>
              <a:t>عند تحديد </a:t>
            </a:r>
            <a:r>
              <a:rPr lang="ar-SA" altLang="en-US" sz="2200" b="1" dirty="0" smtClean="0"/>
              <a:t>المشكلة مراعاة </a:t>
            </a:r>
            <a:r>
              <a:rPr lang="ar-SA" altLang="en-US" sz="2200" b="1" dirty="0"/>
              <a:t>أن تكون قابلة للبحث، ويمكن للباحث أن يتحصل على المعلومات الضرورية للدراسة دون صعوبات أجتماعية أوسياسية.</a:t>
            </a:r>
          </a:p>
          <a:p>
            <a:pPr algn="just" rtl="1" eaLnBrk="1" hangingPunct="1">
              <a:buFont typeface="Arial" panose="020B0604020202020204" pitchFamily="34" charset="0"/>
              <a:buChar char="•"/>
            </a:pPr>
            <a:r>
              <a:rPr lang="ar-SA" altLang="en-US" sz="2200" b="1" dirty="0" smtClean="0"/>
              <a:t>يجب </a:t>
            </a:r>
            <a:r>
              <a:rPr lang="ar-SA" altLang="en-US" sz="2200" b="1" dirty="0"/>
              <a:t>أن تحدد المشكلة أو الفجوة البحثية بوضوح، أي أن يكون الموضوع محدداً وليس موضوعاً عاماً واسعاً يحتوي على كثير من المشاكل الفرعية</a:t>
            </a:r>
            <a:r>
              <a:rPr lang="ar-SA" altLang="en-US" sz="2200" b="1" dirty="0" smtClean="0"/>
              <a:t>. </a:t>
            </a:r>
            <a:endParaRPr lang="ar-SA" altLang="en-US" sz="2200" b="1" dirty="0"/>
          </a:p>
          <a:p>
            <a:pPr algn="just" rtl="1" eaLnBrk="1" hangingPunct="1">
              <a:buFont typeface="Arial" panose="020B0604020202020204" pitchFamily="34" charset="0"/>
              <a:buChar char="•"/>
            </a:pPr>
            <a:r>
              <a:rPr lang="ar-SA" altLang="en-US" sz="2200" b="1" dirty="0" smtClean="0"/>
              <a:t>على </a:t>
            </a:r>
            <a:r>
              <a:rPr lang="ar-SA" altLang="en-US" sz="2200" b="1" dirty="0"/>
              <a:t>الباحث أن يوضح المصطلحات التي سوف يستخدمها في </a:t>
            </a:r>
            <a:r>
              <a:rPr lang="ar-SA" altLang="en-US" sz="2200" b="1" dirty="0" smtClean="0"/>
              <a:t>مشروعه البحثي </a:t>
            </a:r>
            <a:r>
              <a:rPr lang="ar-SA" altLang="en-US" sz="2200" b="1" dirty="0"/>
              <a:t>حتى يتلافي اللبس ويتمكن من ايضاح ما يريد توصيله </a:t>
            </a:r>
            <a:r>
              <a:rPr lang="ar-SA" altLang="en-US" sz="2200" b="1" dirty="0" smtClean="0"/>
              <a:t>من مخرج المشروع. </a:t>
            </a:r>
            <a:endParaRPr lang="ar-BH" altLang="en-US" sz="2200" b="1" dirty="0"/>
          </a:p>
          <a:p>
            <a:pPr algn="r" rtl="1" eaLnBrk="1" hangingPunct="1"/>
            <a:endParaRPr lang="ar-BH" altLang="en-US" sz="2200" b="1" dirty="0" smtClean="0"/>
          </a:p>
        </p:txBody>
      </p:sp>
    </p:spTree>
    <p:extLst>
      <p:ext uri="{BB962C8B-B14F-4D97-AF65-F5344CB8AC3E}">
        <p14:creationId xmlns:p14="http://schemas.microsoft.com/office/powerpoint/2010/main" val="939135253"/>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63040" y="2057400"/>
            <a:ext cx="6217920" cy="4657449"/>
          </a:xfrm>
          <a:prstGeom prst="rect">
            <a:avLst/>
          </a:prstGeom>
        </p:spPr>
      </p:pic>
      <p:sp>
        <p:nvSpPr>
          <p:cNvPr id="4" name="WordArt 6"/>
          <p:cNvSpPr>
            <a:spLocks noChangeArrowheads="1" noChangeShapeType="1" noTextEdit="1"/>
          </p:cNvSpPr>
          <p:nvPr/>
        </p:nvSpPr>
        <p:spPr bwMode="auto">
          <a:xfrm>
            <a:off x="152400" y="838200"/>
            <a:ext cx="8839200" cy="19812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عنوان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المشروع البحثي</a:t>
            </a:r>
            <a:endPar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The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Research Project Title </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p:txBody>
      </p:sp>
    </p:spTree>
    <p:extLst>
      <p:ext uri="{BB962C8B-B14F-4D97-AF65-F5344CB8AC3E}">
        <p14:creationId xmlns:p14="http://schemas.microsoft.com/office/powerpoint/2010/main" val="3275831482"/>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8305C2-BB69-4A47-B4BD-0BBF87A08F54}"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1" name="Rectangle 2"/>
          <p:cNvSpPr>
            <a:spLocks noGrp="1" noChangeArrowheads="1"/>
          </p:cNvSpPr>
          <p:nvPr>
            <p:ph type="title"/>
          </p:nvPr>
        </p:nvSpPr>
        <p:spPr>
          <a:xfrm>
            <a:off x="457200" y="704850"/>
            <a:ext cx="8229600" cy="966210"/>
          </a:xfrm>
        </p:spPr>
        <p:txBody>
          <a:bodyPr/>
          <a:lstStyle/>
          <a:p>
            <a:pPr algn="ctr" rtl="1" eaLnBrk="1" hangingPunct="1"/>
            <a:r>
              <a:rPr lang="ar-SA" altLang="en-US" sz="4800" b="1" u="sng" dirty="0"/>
              <a:t>عنوان </a:t>
            </a:r>
            <a:r>
              <a:rPr lang="ar-SA" altLang="en-US" sz="4800" b="1" u="sng" dirty="0" smtClean="0"/>
              <a:t>المشروع البحثي</a:t>
            </a:r>
            <a:endParaRPr lang="en-US" altLang="en-US" sz="4800" b="1" u="sng" dirty="0" smtClean="0"/>
          </a:p>
        </p:txBody>
      </p:sp>
      <p:sp>
        <p:nvSpPr>
          <p:cNvPr id="5123" name="Rectangle 3"/>
          <p:cNvSpPr>
            <a:spLocks noGrp="1" noChangeArrowheads="1"/>
          </p:cNvSpPr>
          <p:nvPr>
            <p:ph type="body" idx="1"/>
          </p:nvPr>
        </p:nvSpPr>
        <p:spPr>
          <a:xfrm>
            <a:off x="304800" y="1899372"/>
            <a:ext cx="8382000" cy="4577628"/>
          </a:xfrm>
        </p:spPr>
        <p:txBody>
          <a:bodyPr/>
          <a:lstStyle/>
          <a:p>
            <a:pPr algn="just" rtl="1" eaLnBrk="1" hangingPunct="1">
              <a:buFont typeface="Arial" panose="020B0604020202020204" pitchFamily="34" charset="0"/>
              <a:buChar char="•"/>
            </a:pPr>
            <a:r>
              <a:rPr lang="ar-SA" altLang="en-US" sz="2400" b="1" dirty="0"/>
              <a:t>أن عملية اختيار العنوان المناسب تعادل نصف قيمة </a:t>
            </a:r>
            <a:r>
              <a:rPr lang="ar-SA" altLang="en-US" sz="2400" b="1" dirty="0" smtClean="0"/>
              <a:t>المشروع البحثي، فهناك </a:t>
            </a:r>
            <a:r>
              <a:rPr lang="ar-SA" altLang="en-US" sz="2400" b="1" dirty="0"/>
              <a:t>كثير من </a:t>
            </a:r>
            <a:r>
              <a:rPr lang="ar-SA" altLang="en-US" sz="2400" b="1" dirty="0" smtClean="0"/>
              <a:t>المشاريع البحثية </a:t>
            </a:r>
            <a:r>
              <a:rPr lang="ar-SA" altLang="en-US" sz="2400" b="1" dirty="0"/>
              <a:t>عالية الجودة قلل من جودتها عدم تناسب العنوان مع </a:t>
            </a:r>
            <a:r>
              <a:rPr lang="ar-SA" altLang="en-US" sz="2400" b="1" dirty="0" smtClean="0"/>
              <a:t>موضوعها، إذا </a:t>
            </a:r>
            <a:r>
              <a:rPr lang="ar-SA" altLang="en-US" sz="2400" b="1" dirty="0"/>
              <a:t>على الباحث أن يدقق في اختيار عنوان </a:t>
            </a:r>
            <a:r>
              <a:rPr lang="ar-SA" altLang="en-US" sz="2400" b="1" dirty="0" smtClean="0"/>
              <a:t>مشروعه. </a:t>
            </a:r>
          </a:p>
          <a:p>
            <a:pPr algn="just" rtl="1" eaLnBrk="1" hangingPunct="1">
              <a:buFont typeface="Arial" panose="020B0604020202020204" pitchFamily="34" charset="0"/>
              <a:buChar char="•"/>
            </a:pPr>
            <a:r>
              <a:rPr lang="ar-SA" altLang="en-US" sz="2400" b="1" dirty="0" smtClean="0"/>
              <a:t>والمفروض أن تحديد موضوع البحث يمر بسلسلة من المراحل المتتابعة تبدا ضمن دائرة موسعة تأخذ في الضيق إلى الوصول لموضوع محددا للبحث.</a:t>
            </a:r>
          </a:p>
          <a:p>
            <a:pPr algn="just" rtl="1" eaLnBrk="1" hangingPunct="1">
              <a:buFont typeface="Arial" panose="020B0604020202020204" pitchFamily="34" charset="0"/>
              <a:buChar char="•"/>
            </a:pPr>
            <a:r>
              <a:rPr lang="ar-SA" altLang="en-US" sz="2400" b="1" dirty="0" smtClean="0"/>
              <a:t>وهناك </a:t>
            </a:r>
            <a:r>
              <a:rPr lang="ar-SA" altLang="en-US" sz="2400" b="1" dirty="0"/>
              <a:t>بعض المؤشرات التي يجب مراعاتها عند اختيار العنوان نذكر منها</a:t>
            </a:r>
            <a:r>
              <a:rPr lang="ar-SA" altLang="en-US" sz="2400" b="1" dirty="0" smtClean="0"/>
              <a:t>: </a:t>
            </a:r>
            <a:endParaRPr lang="ar-SA" altLang="en-US" sz="2400" b="1" dirty="0"/>
          </a:p>
          <a:p>
            <a:pPr algn="just" rtl="1" eaLnBrk="1" hangingPunct="1">
              <a:buFont typeface="Arial" panose="020B0604020202020204" pitchFamily="34" charset="0"/>
              <a:buChar char="•"/>
            </a:pPr>
            <a:r>
              <a:rPr lang="ar-SA" altLang="en-US" sz="2400" b="1" dirty="0" smtClean="0"/>
              <a:t>أن </a:t>
            </a:r>
            <a:r>
              <a:rPr lang="ar-SA" altLang="en-US" sz="2400" b="1" dirty="0"/>
              <a:t>يكون العنوان محدداً ومختصراً.</a:t>
            </a:r>
          </a:p>
          <a:p>
            <a:pPr algn="just" rtl="1" eaLnBrk="1" hangingPunct="1">
              <a:buFont typeface="Arial" panose="020B0604020202020204" pitchFamily="34" charset="0"/>
              <a:buChar char="•"/>
            </a:pPr>
            <a:r>
              <a:rPr lang="ar-SA" altLang="en-US" sz="2400" b="1" dirty="0" smtClean="0"/>
              <a:t>يجب </a:t>
            </a:r>
            <a:r>
              <a:rPr lang="ar-SA" altLang="en-US" sz="2400" b="1" dirty="0"/>
              <a:t>أن يعبر العنوان تعبيراً دقيقاً لموضوع </a:t>
            </a:r>
            <a:r>
              <a:rPr lang="ar-SA" altLang="en-US" sz="2400" b="1" dirty="0" smtClean="0"/>
              <a:t>المشروع البحثي.</a:t>
            </a:r>
            <a:endParaRPr lang="ar-SA" altLang="en-US" sz="2400" b="1" dirty="0"/>
          </a:p>
          <a:p>
            <a:pPr algn="just" rtl="1" eaLnBrk="1" hangingPunct="1">
              <a:buFont typeface="Arial" panose="020B0604020202020204" pitchFamily="34" charset="0"/>
              <a:buChar char="•"/>
            </a:pPr>
            <a:r>
              <a:rPr lang="ar-SA" altLang="en-US" sz="2400" b="1" dirty="0" smtClean="0"/>
              <a:t>أن </a:t>
            </a:r>
            <a:r>
              <a:rPr lang="ar-SA" altLang="en-US" sz="2400" b="1" dirty="0"/>
              <a:t>تستخدم لغة ومفردات بسيطة غير معقدة وسليمة لغوياً.</a:t>
            </a:r>
          </a:p>
          <a:p>
            <a:pPr algn="just" rtl="1" eaLnBrk="1" hangingPunct="1">
              <a:buFont typeface="Arial" panose="020B0604020202020204" pitchFamily="34" charset="0"/>
              <a:buChar char="•"/>
            </a:pPr>
            <a:r>
              <a:rPr lang="ar-SA" altLang="en-US" sz="2400" b="1" dirty="0" smtClean="0"/>
              <a:t>يجب </a:t>
            </a:r>
            <a:r>
              <a:rPr lang="ar-SA" altLang="en-US" sz="2400" b="1" dirty="0"/>
              <a:t>البعد عن المصطلحات التي تحتمل أكثر من </a:t>
            </a:r>
            <a:r>
              <a:rPr lang="ar-SA" altLang="en-US" sz="2400" b="1" dirty="0" smtClean="0"/>
              <a:t>معنى، </a:t>
            </a:r>
            <a:r>
              <a:rPr lang="ar-SA" altLang="en-US" sz="2400" b="1" dirty="0"/>
              <a:t>وذلك بغرض البعد عن اللبس والغموض. </a:t>
            </a:r>
          </a:p>
        </p:txBody>
      </p:sp>
    </p:spTree>
    <p:extLst>
      <p:ext uri="{BB962C8B-B14F-4D97-AF65-F5344CB8AC3E}">
        <p14:creationId xmlns:p14="http://schemas.microsoft.com/office/powerpoint/2010/main" val="236196228"/>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228</TotalTime>
  <Words>1329</Words>
  <Application>Microsoft Office PowerPoint</Application>
  <PresentationFormat>On-screen Show (4:3)</PresentationFormat>
  <Paragraphs>110</Paragraphs>
  <Slides>20</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ＭＳ Ｐゴシック</vt:lpstr>
      <vt:lpstr>Arial</vt:lpstr>
      <vt:lpstr>Arial Black</vt:lpstr>
      <vt:lpstr>Calibri</vt:lpstr>
      <vt:lpstr>Constantia</vt:lpstr>
      <vt:lpstr>Majalla UI</vt:lpstr>
      <vt:lpstr>Simplified Arabic</vt:lpstr>
      <vt:lpstr>Times New Roman</vt:lpstr>
      <vt:lpstr>Traditional Arabic</vt:lpstr>
      <vt:lpstr>Wingdings 2</vt:lpstr>
      <vt:lpstr>Flow</vt:lpstr>
      <vt:lpstr>2_Flow</vt:lpstr>
      <vt:lpstr>3_Flow</vt:lpstr>
      <vt:lpstr>PowerPoint Presentation</vt:lpstr>
      <vt:lpstr>PowerPoint Presentation</vt:lpstr>
      <vt:lpstr>الأعداد للمشروع البحثي</vt:lpstr>
      <vt:lpstr>عناصر المشروع البحثي</vt:lpstr>
      <vt:lpstr>PowerPoint Presentation</vt:lpstr>
      <vt:lpstr>المشكلة أو الفجوة البحثية للمشروع</vt:lpstr>
      <vt:lpstr>المشكلة أو الفجوة البحثية للمشروع</vt:lpstr>
      <vt:lpstr>PowerPoint Presentation</vt:lpstr>
      <vt:lpstr>عنوان المشروع البحثي</vt:lpstr>
      <vt:lpstr>PowerPoint Presentation</vt:lpstr>
      <vt:lpstr>تحديد الاطار الزماني والمكاني للدراسة</vt:lpstr>
      <vt:lpstr>PowerPoint Presentation</vt:lpstr>
      <vt:lpstr>الخلفية العلمية والدراسات السابقة</vt:lpstr>
      <vt:lpstr>الخلفية العلمية والدراسات السابقة</vt:lpstr>
      <vt:lpstr>الهدف من الدراسات السابقة</vt:lpstr>
      <vt:lpstr>أهداف المشروع البحثي</vt:lpstr>
      <vt:lpstr>PowerPoint Presentation</vt:lpstr>
      <vt:lpstr>مناهج المشروع البحثي</vt:lpstr>
      <vt:lpstr>خصائص المنهجية العلمية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2016-10-15T20:01:57Z</dcterms:created>
  <dcterms:modified xsi:type="dcterms:W3CDTF">2021-02-02T08:27:50Z</dcterms:modified>
</cp:coreProperties>
</file>