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6" r:id="rId7"/>
    <p:sldId id="265" r:id="rId8"/>
    <p:sldId id="267" r:id="rId9"/>
    <p:sldId id="268" r:id="rId10"/>
    <p:sldId id="269" r:id="rId11"/>
    <p:sldId id="264" r:id="rId12"/>
    <p:sldId id="263" r:id="rId13"/>
    <p:sldId id="262" r:id="rId14"/>
    <p:sldId id="260" r:id="rId15"/>
    <p:sldId id="270" r:id="rId16"/>
    <p:sldId id="273" r:id="rId17"/>
    <p:sldId id="272" r:id="rId18"/>
    <p:sldId id="271" r:id="rId19"/>
    <p:sldId id="276" r:id="rId20"/>
    <p:sldId id="275" r:id="rId21"/>
    <p:sldId id="278" r:id="rId22"/>
    <p:sldId id="279" r:id="rId23"/>
    <p:sldId id="277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9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7C02-1FD1-4462-BC95-952DEB186B2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7987-6792-4654-8088-4D4F77A3D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Descriptive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Design: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Correlational Research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4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Research Design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</a:rPr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Study: Advantages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Wealth of detail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•Wide variety of information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Clues &amp; ideas for further research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Understand a topic, concept, issue in general in order to study it in greater detail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Study: Advantages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69483"/>
              </p:ext>
            </p:extLst>
          </p:nvPr>
        </p:nvGraphicFramePr>
        <p:xfrm>
          <a:off x="6501161" y="2314291"/>
          <a:ext cx="412595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976">
                  <a:extLst>
                    <a:ext uri="{9D8B030D-6E8A-4147-A177-3AD203B41FA5}">
                      <a16:colId xmlns:a16="http://schemas.microsoft.com/office/drawing/2014/main" val="2961931933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3906028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 to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control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do well and easy to do badly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tell if it has been done badly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is often unable to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 if researcher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examined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the most important topic,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clues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what was eliminated or not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927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Conclusions only apply the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case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Does not create conclusions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beyond the one case.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Disadvantages explains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 case studies are now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 of vogue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19583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Subjective: Researcher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decides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What to look for or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ignore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What to record or not record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What is important or not</a:t>
                      </a:r>
                    </a:p>
                    <a:p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What clues to follow or drop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00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5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Arial" panose="020B0604020202020204" pitchFamily="34" charset="0"/>
              </a:rPr>
              <a:t>Case-Series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descriptive account of interesting characteristics seen in a group of people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–Short time period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–Important descriptive role as a precursor to designing other research studies to: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• Evaluate causes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• Explanations of observations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–Acknowledges observed characteristic bias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71974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269102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72814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Also called Survey,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Prevalence, Incidence,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Epidemiologic Studies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Diagnose or stage a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data collected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a group at one time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Subject and information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obtained in a short time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Usefulness of new or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diagnostic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procedures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199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is happening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 norms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1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Gain insight into a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 or learn people’s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perceptions (surveys)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7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367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i="1" u="none" strike="noStrike" baseline="0" dirty="0" smtClean="0">
                          <a:solidFill>
                            <a:srgbClr val="0033C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common research design in nursing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71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77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Non-experimental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Research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Descriptive Correlational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Examines relationships amongst these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Does not infer cause-and-effect relationships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identification of many interrelationships in a particular situation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Situation may have occurred or is currently occurring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No attempt to control or manipulate the situation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76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Non-experimental Quantitative Research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Correlational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purpose is the examination of relationships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– Examine relationships between 2 or more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No manipulation of variables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a relationship exists between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– None, weak, moderate, or strong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Determine type of relationship between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 Positive relationship or negative relationship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7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Case-Control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Retrospective in nature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–Presents phenomenon linked to past phenomenon: “What has happened?”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–Looking back in time to detect causes or risk factors for the presence or absence of an outcome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Example: Case-Control Studies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–Cigarette smoking                  lung cancer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–People with lung cancer = cases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–People without lung cancer = controls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Differences between groups = smoking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14438" y="4190865"/>
            <a:ext cx="1014761" cy="314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4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One Group Designs: Single Group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046540"/>
              </p:ext>
            </p:extLst>
          </p:nvPr>
        </p:nvGraphicFramePr>
        <p:xfrm>
          <a:off x="838200" y="1825625"/>
          <a:ext cx="105156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163800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98123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 design : no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 selection of subjects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Convenience or volunteer sample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EXAMPLE: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Satisfaction surveys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group over 12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 time period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Use the resulting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descriptions to draw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conclusions about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 groups’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satisfaction scores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850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Examine characteristics of a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group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408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 setting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882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Measurements made about the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42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Subjects serve as own control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Measure group X1, X2, or more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Still one group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30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389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One Group Designs: Time Dimension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90956"/>
              </p:ext>
            </p:extLst>
          </p:nvPr>
        </p:nvGraphicFramePr>
        <p:xfrm>
          <a:off x="838200" y="2795782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859592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15331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Interrupted Time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Longitudinal Time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Series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23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Involves more than one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and post test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– Equal number of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measurements before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after the intervention</a:t>
                      </a:r>
                    </a:p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– The time periods must be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 and equal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Follows one group to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examine and measure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changes in same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subjects over an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extended time period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79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709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315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One Group Designs: Time Dimension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621076"/>
              </p:ext>
            </p:extLst>
          </p:nvPr>
        </p:nvGraphicFramePr>
        <p:xfrm>
          <a:off x="838200" y="1825625"/>
          <a:ext cx="10515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6959167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08054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Weaknesses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4951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Allows examination of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sequences and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patterns of change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both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single time period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Interrupted time periods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 measurements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an extended period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791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drop out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Threatens instruments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validity &amp; reliability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826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Distorted data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Subject keeps a copy of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survey and duplicated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34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Hawthorne effect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6819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9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26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One Group Design: Summary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random assignment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single sample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 test/post test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series or multi-variant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9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completion of this presentation,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participant will be able to: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characteristics of a descriptive study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Explain two components of a correlational study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Discuss the major strengths and weaknesses for one type of descriptive study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22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Non-experimental Quantitative Research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Comparative Descriptive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variables &amp; examines differences in 2 or more groups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– Occurs naturally in a setting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– No manipulation of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Results obtained from the final analysis are frequently not generalized to a population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70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Multiple Group Designs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613976"/>
              </p:ext>
            </p:extLst>
          </p:nvPr>
        </p:nvGraphicFramePr>
        <p:xfrm>
          <a:off x="838200" y="256160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0052107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3167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comparative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Simple 2 group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Post-test design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Pre/Post Test Design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Time Series Design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 of group on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variables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Examines differences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 groups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Examines differences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 groups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– Are they coherent groups?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– Are there true differences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 groups?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– Did change occur re: multiple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 within groups?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6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401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652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Multiple Group </a:t>
            </a:r>
            <a:r>
              <a:rPr lang="en-US" b="1" dirty="0" smtClean="0">
                <a:latin typeface="Arial" panose="020B0604020202020204" pitchFamily="34" charset="0"/>
              </a:rPr>
              <a:t>Designs:</a:t>
            </a:r>
            <a:br>
              <a:rPr lang="en-US" b="1" dirty="0" smtClean="0">
                <a:latin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</a:rPr>
              <a:t>Multiple </a:t>
            </a:r>
            <a:r>
              <a:rPr lang="en-US" b="1" dirty="0">
                <a:latin typeface="Arial" panose="020B0604020202020204" pitchFamily="34" charset="0"/>
              </a:rPr>
              <a:t>Group Time Series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484257"/>
              </p:ext>
            </p:extLst>
          </p:nvPr>
        </p:nvGraphicFramePr>
        <p:xfrm>
          <a:off x="838200" y="1825625"/>
          <a:ext cx="10515600" cy="4216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6848685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36609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Memory loss in the Elderly: </a:t>
                      </a:r>
                    </a:p>
                    <a:p>
                      <a:endParaRPr lang="en-US" u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Groups: (1) Ginkgo Bilbo (2) Plavix,</a:t>
                      </a:r>
                      <a:r>
                        <a:rPr lang="en-US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(3) No medication (control)</a:t>
                      </a:r>
                    </a:p>
                    <a:p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Measure via memory test (Pre-test)</a:t>
                      </a:r>
                    </a:p>
                    <a:p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Low dose &amp; high dose of</a:t>
                      </a:r>
                      <a:r>
                        <a:rPr lang="en-US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medications</a:t>
                      </a:r>
                    </a:p>
                    <a:p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Measure via memory test (Post-test)</a:t>
                      </a:r>
                    </a:p>
                    <a:p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Repeat</a:t>
                      </a:r>
                    </a:p>
                    <a:p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Which group demonstrates the best</a:t>
                      </a:r>
                    </a:p>
                    <a:p>
                      <a:r>
                        <a:rPr lang="en-US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memory scores</a:t>
                      </a:r>
                      <a:endParaRPr lang="en-US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65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dependent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measured as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 pre &amp; post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tests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59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 &amp; equal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periods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6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2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9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Research Design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</a:rPr>
              <a:t>Multiple Group Designs:</a:t>
            </a:r>
            <a:br>
              <a:rPr lang="en-US" b="1" dirty="0">
                <a:latin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</a:rPr>
              <a:t>Multiple Group Time Series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2 or &gt; groups on natural phenomenon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Sometimes called descriptive studies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Sometimes called inferential studies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Concerns are raised when comparing naturally occurring phenomenon in multiple groups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May be better addressed by using quasi-experimental procedures that are inferential, as opposed to correlational procedures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&amp; Conclusions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Correlational Design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Philosophical commonalities                   Research techniques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Lack of variable manipulation &amp; variable control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– Can result in possible bias – see Module 10!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Partner with seasoned researchers and statisticians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– Develop competencies needed to conduct quality research studies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– Produce credible research findings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patient care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32863" y="2397512"/>
            <a:ext cx="1126273" cy="412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 Blueprint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 for conducting research study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Techniques and procedures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Reduces researcher bias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Controls for extraneous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Controls for other sources of variances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credible, high quality research findings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Clear and detailed: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• Understand study aim &amp; purpose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• How research was conducted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• Evaluate the research process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• Reproduce research study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6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 Research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Considers the following: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–Environment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Equivalence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Treatment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Measurement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Extraneous variables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Data analysis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5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365060"/>
              </p:ext>
            </p:extLst>
          </p:nvPr>
        </p:nvGraphicFramePr>
        <p:xfrm>
          <a:off x="838200" y="1924479"/>
          <a:ext cx="10515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6943319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7747185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50011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APPROACH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48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QUALITATIVE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(discovers)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PHENOMENOLOGICAL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GROUNDED THEORY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ETHNOGRAPHIC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HISTORICAL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PHILOSOPHICAL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0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92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QUALITATIVE or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QUANTITATIVE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(describes)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Non-experimental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(Observational)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539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1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QUANTITATIVE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(explains;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 &amp; effect)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QUASIEXPERIMENTAL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45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6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24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RESEARCH CHARACTERISTICS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53821"/>
              </p:ext>
            </p:extLst>
          </p:nvPr>
        </p:nvGraphicFramePr>
        <p:xfrm>
          <a:off x="689811" y="1097280"/>
          <a:ext cx="10988842" cy="5750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42187">
                  <a:extLst>
                    <a:ext uri="{9D8B030D-6E8A-4147-A177-3AD203B41FA5}">
                      <a16:colId xmlns:a16="http://schemas.microsoft.com/office/drawing/2014/main" val="2263434631"/>
                    </a:ext>
                  </a:extLst>
                </a:gridCol>
                <a:gridCol w="5446655">
                  <a:extLst>
                    <a:ext uri="{9D8B030D-6E8A-4147-A177-3AD203B41FA5}">
                      <a16:colId xmlns:a16="http://schemas.microsoft.com/office/drawing/2014/main" val="2118814942"/>
                    </a:ext>
                  </a:extLst>
                </a:gridCol>
              </a:tblGrid>
              <a:tr h="270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PHILOSOPHY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TECHNIQUES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862792398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 Science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Knowledge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611891011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6565850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Concise and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focus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Tests Theory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36857514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74948012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Reductionistic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Explains &amp; Predicts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720093109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26674400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Instruments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9419291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839700463"/>
                  </a:ext>
                </a:extLst>
              </a:tr>
              <a:tr h="7208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Logistic and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Deductive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Reasoning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219733361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90758912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Statistical Analysis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836957685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643168795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Generalization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326333838"/>
                  </a:ext>
                </a:extLst>
              </a:tr>
              <a:tr h="360415"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7606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464304"/>
              </p:ext>
            </p:extLst>
          </p:nvPr>
        </p:nvGraphicFramePr>
        <p:xfrm>
          <a:off x="367991" y="1825625"/>
          <a:ext cx="11218125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9375">
                  <a:extLst>
                    <a:ext uri="{9D8B030D-6E8A-4147-A177-3AD203B41FA5}">
                      <a16:colId xmlns:a16="http://schemas.microsoft.com/office/drawing/2014/main" val="2594162656"/>
                    </a:ext>
                  </a:extLst>
                </a:gridCol>
                <a:gridCol w="3739375">
                  <a:extLst>
                    <a:ext uri="{9D8B030D-6E8A-4147-A177-3AD203B41FA5}">
                      <a16:colId xmlns:a16="http://schemas.microsoft.com/office/drawing/2014/main" val="1960872127"/>
                    </a:ext>
                  </a:extLst>
                </a:gridCol>
                <a:gridCol w="3739375">
                  <a:extLst>
                    <a:ext uri="{9D8B030D-6E8A-4147-A177-3AD203B41FA5}">
                      <a16:colId xmlns:a16="http://schemas.microsoft.com/office/drawing/2014/main" val="1476900925"/>
                    </a:ext>
                  </a:extLst>
                </a:gridCol>
              </a:tblGrid>
              <a:tr h="51415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APPROACH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 TERM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TERM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312603036"/>
                  </a:ext>
                </a:extLst>
              </a:tr>
              <a:tr h="771238">
                <a:tc rowSpan="7">
                  <a:txBody>
                    <a:bodyPr/>
                    <a:lstStyle/>
                    <a:p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QUANTITATIVE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Randomized Control Trial;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Randomized Clinical Trial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(RCT)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973738068"/>
                  </a:ext>
                </a:extLst>
              </a:tr>
              <a:tr h="257079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832798387"/>
                  </a:ext>
                </a:extLst>
              </a:tr>
              <a:tr h="51415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QUASIEXPERIMENTAL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Controlled Trial; Controlled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Trial without randomization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814702062"/>
                  </a:ext>
                </a:extLst>
              </a:tr>
              <a:tr h="257079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277978360"/>
                  </a:ext>
                </a:extLst>
              </a:tr>
              <a:tr h="1799555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NONEXPERIMENTAL: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RETROSPECTIVE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PROSPECTIVE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Observational Studies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Case-Series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Case-Control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Cross-Sectional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Cohort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Prevalence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Incidence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728062"/>
                  </a:ext>
                </a:extLst>
              </a:tr>
              <a:tr h="257079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89929"/>
                  </a:ext>
                </a:extLst>
              </a:tr>
              <a:tr h="257079"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10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1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Non-experimental Quantitative Research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Describes phenomena in real life situations that does not manipulate variables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a single sample in order to generalize to a single population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Describes, groups, and classifies concepts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Generates new knowledge when little or no knowledge is available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models &amp; theories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6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Research Design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</a:rPr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In-depth analysis and systematic description of one patient or one group of similar patients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manipulation of variables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nursing 40-50 years ago, but are now less frequent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as evidence to support or invalidate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to generate new hypotheses for testing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to demonstrate effectiveness of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techniques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1296</Words>
  <Application>Microsoft Office PowerPoint</Application>
  <PresentationFormat>Widescreen</PresentationFormat>
  <Paragraphs>279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Quantitative Descriptive Study Design: Descriptive Correlational Research</vt:lpstr>
      <vt:lpstr>By the completion of this presentation, the participant will be able to:</vt:lpstr>
      <vt:lpstr>Research Design Blueprint</vt:lpstr>
      <vt:lpstr>Robust Research Design</vt:lpstr>
      <vt:lpstr>Research Design</vt:lpstr>
      <vt:lpstr>QUANTITATIVE RESEARCH CHARACTERISTICS</vt:lpstr>
      <vt:lpstr>TERMINOLOGY</vt:lpstr>
      <vt:lpstr>Non-experimental Quantitative Research  Descriptive Design</vt:lpstr>
      <vt:lpstr>Descriptive Research Design Case Study</vt:lpstr>
      <vt:lpstr>Descriptive Research Design Case Study</vt:lpstr>
      <vt:lpstr>Descriptive Research Design Case-Series Design</vt:lpstr>
      <vt:lpstr>Descriptive Research Design Cross-Sectional Design</vt:lpstr>
      <vt:lpstr>Non-experimental Quantitative Research Descriptive Correlational Design</vt:lpstr>
      <vt:lpstr>Non-experimental Quantitative Research Correlational Design</vt:lpstr>
      <vt:lpstr>Correlational Research Design Case-Control Design</vt:lpstr>
      <vt:lpstr>Correlational Research Design One Group Designs: Single Group</vt:lpstr>
      <vt:lpstr>Correlational Research Design One Group Designs: Time Dimension</vt:lpstr>
      <vt:lpstr>Correlational Research Design One Group Designs: Time Dimension</vt:lpstr>
      <vt:lpstr>Correlational Research Design One Group Design: Summary</vt:lpstr>
      <vt:lpstr>Non-experimental Quantitative Research Comparative Descriptive Design</vt:lpstr>
      <vt:lpstr>Correlational Research Design Multiple Group Designs</vt:lpstr>
      <vt:lpstr>Correlational Research Design Multiple Group Designs: Multiple Group Time Series</vt:lpstr>
      <vt:lpstr>Correlational Research Design Multiple Group Designs: Multiple Group Time Series</vt:lpstr>
      <vt:lpstr>Summary &amp;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Descriptive Study Design: Descriptive Correlational Research</dc:title>
  <dc:creator>Alshehri</dc:creator>
  <cp:lastModifiedBy>Alshehri</cp:lastModifiedBy>
  <cp:revision>60</cp:revision>
  <dcterms:created xsi:type="dcterms:W3CDTF">2018-03-04T04:09:31Z</dcterms:created>
  <dcterms:modified xsi:type="dcterms:W3CDTF">2018-03-04T07:49:40Z</dcterms:modified>
</cp:coreProperties>
</file>