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83" r:id="rId4"/>
    <p:sldId id="258" r:id="rId5"/>
    <p:sldId id="259" r:id="rId6"/>
    <p:sldId id="262" r:id="rId7"/>
    <p:sldId id="268" r:id="rId8"/>
    <p:sldId id="264" r:id="rId9"/>
    <p:sldId id="267" r:id="rId10"/>
    <p:sldId id="272" r:id="rId11"/>
    <p:sldId id="265" r:id="rId12"/>
    <p:sldId id="282" r:id="rId13"/>
    <p:sldId id="271" r:id="rId14"/>
    <p:sldId id="276" r:id="rId15"/>
    <p:sldId id="277" r:id="rId16"/>
    <p:sldId id="278" r:id="rId1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C656B-FC24-479E-9BA7-C2693A7B5BE3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CDD55-6975-455F-BB15-8A2EFE6D8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25874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5B110-C930-41AA-942C-A36CAEF5A351}" type="datetime1">
              <a:rPr lang="ar-SA" smtClean="0"/>
              <a:pPr/>
              <a:t>16/01/1438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2A99-C54D-4401-BDAD-E8811306A25A}" type="datetime1">
              <a:rPr lang="ar-SA" smtClean="0"/>
              <a:pPr/>
              <a:t>16/01/1438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41ABE-823A-4A76-8D52-55FCC66E0431}" type="datetime1">
              <a:rPr lang="ar-SA" smtClean="0"/>
              <a:pPr/>
              <a:t>16/01/1438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D9805-1300-4A18-A341-8E456F37169B}" type="datetime1">
              <a:rPr lang="ar-SA" smtClean="0"/>
              <a:pPr/>
              <a:t>16/01/1438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E7C7-B059-43D4-BB71-7FDF132E9439}" type="datetime1">
              <a:rPr lang="ar-SA" smtClean="0"/>
              <a:pPr/>
              <a:t>16/01/1438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CA220-79A0-4EBB-A162-130EBDD54221}" type="datetime1">
              <a:rPr lang="ar-SA" smtClean="0"/>
              <a:pPr/>
              <a:t>16/01/1438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9103-9D12-4CCC-BC7C-3DA3CFA1884B}" type="datetime1">
              <a:rPr lang="ar-SA" smtClean="0"/>
              <a:pPr/>
              <a:t>16/01/1438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29B97-E079-4F1C-A676-AB877D6FC52B}" type="datetime1">
              <a:rPr lang="ar-SA" smtClean="0"/>
              <a:pPr/>
              <a:t>16/01/1438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8830-41F6-48D6-83F1-5BA624C365D4}" type="datetime1">
              <a:rPr lang="ar-SA" smtClean="0"/>
              <a:pPr/>
              <a:t>16/01/1438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265C5-FE62-42EF-8DF9-71F836D6C43E}" type="datetime1">
              <a:rPr lang="ar-SA" smtClean="0"/>
              <a:pPr/>
              <a:t>16/01/1438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2C30-E0E0-49D0-A473-2C8E06212C19}" type="datetime1">
              <a:rPr lang="ar-SA" smtClean="0"/>
              <a:pPr/>
              <a:t>16/01/1438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7D96B-1CF7-4A0E-8E27-1E7B5217AD67}" type="datetime1">
              <a:rPr lang="ar-SA" smtClean="0"/>
              <a:pPr/>
              <a:t>16/01/1438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شكل بيضاوي 4"/>
          <p:cNvSpPr/>
          <p:nvPr/>
        </p:nvSpPr>
        <p:spPr>
          <a:xfrm>
            <a:off x="533400" y="1752600"/>
            <a:ext cx="8077200" cy="2286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rtl="0">
              <a:lnSpc>
                <a:spcPct val="150000"/>
              </a:lnSpc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8.1 Relations and Their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Properties</a:t>
            </a:r>
            <a:endParaRPr lang="ar-SA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L Al-</a:t>
            </a:r>
            <a:r>
              <a:rPr lang="en-US" dirty="0" err="1" smtClean="0"/>
              <a:t>zaid</a:t>
            </a:r>
            <a:r>
              <a:rPr lang="en-US" dirty="0" smtClean="0"/>
              <a:t>                     Math1101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Transitive</a:t>
            </a:r>
            <a:endParaRPr lang="ar-SA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DEFINITION 5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A relation R on a set A is called </a:t>
            </a:r>
            <a:r>
              <a:rPr lang="en-US" b="1" i="1" dirty="0" smtClean="0">
                <a:solidFill>
                  <a:srgbClr val="00B050"/>
                </a:solidFill>
              </a:rPr>
              <a:t>transitive</a:t>
            </a:r>
            <a:r>
              <a:rPr lang="en-US" dirty="0" smtClean="0"/>
              <a:t> if whenever (</a:t>
            </a:r>
            <a:r>
              <a:rPr lang="en-US" dirty="0" err="1" smtClean="0"/>
              <a:t>a,b</a:t>
            </a:r>
            <a:r>
              <a:rPr lang="en-US" dirty="0" smtClean="0"/>
              <a:t>)</a:t>
            </a:r>
            <a:r>
              <a:rPr lang="el-GR" dirty="0" smtClean="0"/>
              <a:t>ϵ</a:t>
            </a:r>
            <a:r>
              <a:rPr lang="en-US" dirty="0" smtClean="0"/>
              <a:t>R and (</a:t>
            </a:r>
            <a:r>
              <a:rPr lang="en-US" dirty="0" err="1" smtClean="0"/>
              <a:t>b,c</a:t>
            </a:r>
            <a:r>
              <a:rPr lang="en-US" dirty="0" smtClean="0"/>
              <a:t>)</a:t>
            </a:r>
            <a:r>
              <a:rPr lang="el-GR" dirty="0" smtClean="0"/>
              <a:t>ϵ</a:t>
            </a:r>
            <a:r>
              <a:rPr lang="en-US" dirty="0" smtClean="0"/>
              <a:t> R , then </a:t>
            </a:r>
            <a:r>
              <a:rPr lang="pt-BR" dirty="0" smtClean="0"/>
              <a:t>(a,c) </a:t>
            </a:r>
            <a:r>
              <a:rPr lang="el-GR" dirty="0" smtClean="0"/>
              <a:t>ϵ</a:t>
            </a:r>
            <a:r>
              <a:rPr lang="pt-BR" dirty="0" smtClean="0"/>
              <a:t> R , for all a,b,c </a:t>
            </a:r>
            <a:r>
              <a:rPr lang="el-GR" dirty="0" smtClean="0"/>
              <a:t>ϵ</a:t>
            </a:r>
            <a:r>
              <a:rPr lang="pt-BR" dirty="0" smtClean="0"/>
              <a:t>A.</a:t>
            </a:r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L Al-</a:t>
            </a:r>
            <a:r>
              <a:rPr lang="en-US" dirty="0" err="1" smtClean="0"/>
              <a:t>zaid</a:t>
            </a:r>
            <a:r>
              <a:rPr lang="en-US" dirty="0" smtClean="0"/>
              <a:t>                     Math1101</a:t>
            </a:r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10</a:t>
            </a:fld>
            <a:endParaRPr lang="ar-SA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616624"/>
          </a:xfrm>
        </p:spPr>
        <p:txBody>
          <a:bodyPr>
            <a:normAutofit fontScale="70000" lnSpcReduction="20000"/>
          </a:bodyPr>
          <a:lstStyle/>
          <a:p>
            <a:pPr algn="l" rtl="0">
              <a:lnSpc>
                <a:spcPct val="160000"/>
              </a:lnSpc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Example 7</a:t>
            </a:r>
          </a:p>
          <a:p>
            <a:pPr algn="l" rtl="0">
              <a:lnSpc>
                <a:spcPct val="160000"/>
              </a:lnSpc>
              <a:buNone/>
            </a:pPr>
            <a:r>
              <a:rPr lang="en-US" b="1" dirty="0" smtClean="0">
                <a:solidFill>
                  <a:srgbClr val="0070C0"/>
                </a:solidFill>
              </a:rPr>
              <a:t>Consider the following relations on {1,2,3,4} :</a:t>
            </a:r>
          </a:p>
          <a:p>
            <a:pPr algn="l" rtl="0">
              <a:lnSpc>
                <a:spcPct val="160000"/>
              </a:lnSpc>
              <a:buNone/>
            </a:pPr>
            <a:r>
              <a:rPr lang="pt-BR" dirty="0" smtClean="0"/>
              <a:t>R</a:t>
            </a:r>
            <a:r>
              <a:rPr lang="pt-BR" baseline="-25000" dirty="0" smtClean="0"/>
              <a:t>1</a:t>
            </a:r>
            <a:r>
              <a:rPr lang="pt-BR" dirty="0" smtClean="0"/>
              <a:t>= {(1,1), (1,2), (2,1), (2,2), (3,4), (4,1) , (4,4)} ,</a:t>
            </a:r>
          </a:p>
          <a:p>
            <a:pPr algn="l" rtl="0">
              <a:lnSpc>
                <a:spcPct val="160000"/>
              </a:lnSpc>
              <a:buNone/>
            </a:pPr>
            <a:r>
              <a:rPr lang="pt-BR" dirty="0" smtClean="0"/>
              <a:t>R</a:t>
            </a:r>
            <a:r>
              <a:rPr lang="pt-BR" baseline="-25000" dirty="0" smtClean="0"/>
              <a:t>2</a:t>
            </a:r>
            <a:r>
              <a:rPr lang="pt-BR" dirty="0" smtClean="0"/>
              <a:t> = {(1,1), (1,2), (2,1) } ,</a:t>
            </a:r>
          </a:p>
          <a:p>
            <a:pPr algn="l" rtl="0">
              <a:lnSpc>
                <a:spcPct val="160000"/>
              </a:lnSpc>
              <a:buNone/>
            </a:pPr>
            <a:r>
              <a:rPr lang="pt-BR" dirty="0" smtClean="0"/>
              <a:t>R</a:t>
            </a:r>
            <a:r>
              <a:rPr lang="pt-BR" baseline="-25000" dirty="0" smtClean="0"/>
              <a:t>3</a:t>
            </a:r>
            <a:r>
              <a:rPr lang="pt-BR" dirty="0" smtClean="0"/>
              <a:t> = { (1,1) , (1,2) , (1,4), (2,1), (2,2),(3,3) ,(4,1) ,(4,4)},</a:t>
            </a:r>
          </a:p>
          <a:p>
            <a:pPr algn="l" rtl="0">
              <a:lnSpc>
                <a:spcPct val="160000"/>
              </a:lnSpc>
              <a:buNone/>
            </a:pPr>
            <a:r>
              <a:rPr lang="pt-BR" dirty="0" smtClean="0"/>
              <a:t>R</a:t>
            </a:r>
            <a:r>
              <a:rPr lang="pt-BR" baseline="-25000" dirty="0" smtClean="0"/>
              <a:t>4</a:t>
            </a:r>
            <a:r>
              <a:rPr lang="pt-BR" dirty="0" smtClean="0"/>
              <a:t> = {(2,1), (3,1) , (3,2), (4,1) , (4,2), (4,3)} ,</a:t>
            </a:r>
          </a:p>
          <a:p>
            <a:pPr algn="l" rtl="0">
              <a:lnSpc>
                <a:spcPct val="160000"/>
              </a:lnSpc>
              <a:buNone/>
            </a:pPr>
            <a:r>
              <a:rPr lang="pt-BR" dirty="0" smtClean="0"/>
              <a:t>R</a:t>
            </a:r>
            <a:r>
              <a:rPr lang="pt-BR" baseline="-25000" dirty="0" smtClean="0"/>
              <a:t>5</a:t>
            </a:r>
            <a:r>
              <a:rPr lang="pt-BR" dirty="0" smtClean="0"/>
              <a:t> = {(1,1) ,(1 ,2), (1,3), (1,4), (2,2), (2,3), (2,4), (3,3), (3,4), (4,4)} ,</a:t>
            </a:r>
          </a:p>
          <a:p>
            <a:pPr algn="l" rtl="0">
              <a:lnSpc>
                <a:spcPct val="160000"/>
              </a:lnSpc>
              <a:buNone/>
            </a:pPr>
            <a:r>
              <a:rPr lang="en-US" dirty="0" smtClean="0"/>
              <a:t>R</a:t>
            </a:r>
            <a:r>
              <a:rPr lang="en-US" baseline="-25000" dirty="0" smtClean="0"/>
              <a:t> 6 </a:t>
            </a:r>
            <a:r>
              <a:rPr lang="en-US" dirty="0" smtClean="0"/>
              <a:t>= {(3,4)} .</a:t>
            </a:r>
          </a:p>
          <a:p>
            <a:pPr algn="l" rtl="0">
              <a:lnSpc>
                <a:spcPct val="160000"/>
              </a:lnSpc>
              <a:buNone/>
            </a:pPr>
            <a:r>
              <a:rPr lang="en-US" b="1" dirty="0" smtClean="0">
                <a:solidFill>
                  <a:srgbClr val="0070C0"/>
                </a:solidFill>
              </a:rPr>
              <a:t>Which of these relations are reflexive, symmetric and transitive?</a:t>
            </a:r>
            <a:endParaRPr lang="ar-SA" b="1" u="sng" dirty="0">
              <a:solidFill>
                <a:srgbClr val="0070C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L Al-</a:t>
            </a:r>
            <a:r>
              <a:rPr lang="en-US" dirty="0" err="1" smtClean="0"/>
              <a:t>zaid</a:t>
            </a:r>
            <a:r>
              <a:rPr lang="en-US" dirty="0" smtClean="0"/>
              <a:t>                     Math1101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11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pPr rtl="0"/>
            <a:r>
              <a:rPr lang="en-US" b="1" i="1" u="sng" dirty="0" smtClean="0">
                <a:solidFill>
                  <a:srgbClr val="FF0000"/>
                </a:solidFill>
              </a:rPr>
              <a:t>Inverse </a:t>
            </a:r>
            <a:r>
              <a:rPr lang="en-US" b="1" i="1" u="sng" dirty="0">
                <a:solidFill>
                  <a:srgbClr val="FF0000"/>
                </a:solidFill>
              </a:rPr>
              <a:t>relation:</a:t>
            </a:r>
            <a:br>
              <a:rPr lang="en-US" b="1" i="1" u="sng" dirty="0">
                <a:solidFill>
                  <a:srgbClr val="FF0000"/>
                </a:solidFill>
              </a:rPr>
            </a:b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229600" cy="5544616"/>
          </a:xfrm>
        </p:spPr>
        <p:txBody>
          <a:bodyPr/>
          <a:lstStyle/>
          <a:p>
            <a:pPr algn="l" rtl="0"/>
            <a:r>
              <a:rPr lang="en-US" b="1" i="1" u="sng" dirty="0" smtClean="0">
                <a:solidFill>
                  <a:srgbClr val="00B050"/>
                </a:solidFill>
              </a:rPr>
              <a:t>Inverse relation:</a:t>
            </a:r>
          </a:p>
          <a:p>
            <a:pPr algn="l" rtl="0"/>
            <a:endParaRPr lang="en-US" b="1" i="1" u="sng" dirty="0" smtClean="0">
              <a:solidFill>
                <a:srgbClr val="00B050"/>
              </a:solidFill>
            </a:endParaRPr>
          </a:p>
          <a:p>
            <a:pPr algn="l" rtl="0"/>
            <a:endParaRPr lang="en-US" dirty="0" smtClean="0"/>
          </a:p>
          <a:p>
            <a:pPr algn="l" rtl="0">
              <a:buNone/>
            </a:pPr>
            <a:endParaRPr lang="ar-SA" dirty="0"/>
          </a:p>
        </p:txBody>
      </p:sp>
      <p:grpSp>
        <p:nvGrpSpPr>
          <p:cNvPr id="5" name="Group 6"/>
          <p:cNvGrpSpPr/>
          <p:nvPr/>
        </p:nvGrpSpPr>
        <p:grpSpPr>
          <a:xfrm>
            <a:off x="395652" y="2125141"/>
            <a:ext cx="7912380" cy="1656184"/>
            <a:chOff x="1231620" y="2204864"/>
            <a:chExt cx="7912380" cy="1008112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b="28650"/>
            <a:stretch>
              <a:fillRect/>
            </a:stretch>
          </p:blipFill>
          <p:spPr bwMode="auto">
            <a:xfrm>
              <a:off x="1231620" y="2204864"/>
              <a:ext cx="7912380" cy="1008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5"/>
            <p:cNvSpPr/>
            <p:nvPr/>
          </p:nvSpPr>
          <p:spPr>
            <a:xfrm>
              <a:off x="3923928" y="2852936"/>
              <a:ext cx="4968552" cy="3600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L Al-</a:t>
            </a:r>
            <a:r>
              <a:rPr lang="en-US" dirty="0" err="1" smtClean="0"/>
              <a:t>zaid</a:t>
            </a:r>
            <a:r>
              <a:rPr lang="en-US" dirty="0" smtClean="0"/>
              <a:t>                     Math1101</a:t>
            </a:r>
            <a:endParaRPr lang="ar-S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12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4525963"/>
          </a:xfrm>
        </p:spPr>
        <p:txBody>
          <a:bodyPr/>
          <a:lstStyle/>
          <a:p>
            <a:pPr algn="l" rtl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Example:</a:t>
            </a:r>
          </a:p>
          <a:p>
            <a:pPr algn="l" rtl="0">
              <a:lnSpc>
                <a:spcPct val="150000"/>
              </a:lnSpc>
              <a:buNone/>
            </a:pPr>
            <a:r>
              <a:rPr lang="ar-SA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 A={1,2,3}</a:t>
            </a:r>
            <a:r>
              <a:rPr lang="ar-SA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and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00B050"/>
                </a:solidFill>
              </a:rPr>
              <a:t>R={(1,2),(1,3),(2,2),(3,2)}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</a:t>
            </a:r>
            <a:r>
              <a:rPr lang="en-US" b="1" baseline="30000" dirty="0" smtClean="0">
                <a:solidFill>
                  <a:schemeClr val="accent1">
                    <a:lumMod val="75000"/>
                  </a:schemeClr>
                </a:solidFill>
              </a:rPr>
              <a:t>-1</a:t>
            </a:r>
            <a:r>
              <a:rPr lang="en-US" dirty="0" smtClean="0"/>
              <a:t> ={(2,1),(3,1),(2,2),(2,3)}</a:t>
            </a: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L Al-</a:t>
            </a:r>
            <a:r>
              <a:rPr lang="en-US" dirty="0" err="1" smtClean="0"/>
              <a:t>zaid</a:t>
            </a:r>
            <a:r>
              <a:rPr lang="en-US" dirty="0" smtClean="0"/>
              <a:t>                     Math1101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13</a:t>
            </a:fld>
            <a:endParaRPr lang="ar-SA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composition of two relations</a:t>
            </a:r>
            <a:endParaRPr lang="ar-SA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dirty="0" smtClean="0"/>
              <a:t>Let R be a relation from a set A to a set B and S a relation from B to a set C. </a:t>
            </a:r>
            <a:r>
              <a:rPr lang="en-US" b="1" i="1" dirty="0" smtClean="0">
                <a:solidFill>
                  <a:srgbClr val="00B050"/>
                </a:solidFill>
              </a:rPr>
              <a:t>The composite</a:t>
            </a:r>
            <a:r>
              <a:rPr lang="en-US" dirty="0" smtClean="0"/>
              <a:t> of</a:t>
            </a:r>
          </a:p>
          <a:p>
            <a:pPr algn="l">
              <a:buNone/>
            </a:pPr>
            <a:r>
              <a:rPr lang="en-US" dirty="0" smtClean="0"/>
              <a:t>R and S is the relation consisting of ordered pairs (</a:t>
            </a:r>
            <a:r>
              <a:rPr lang="en-US" dirty="0" err="1" smtClean="0"/>
              <a:t>a,c</a:t>
            </a:r>
            <a:r>
              <a:rPr lang="en-US" dirty="0" smtClean="0"/>
              <a:t>), where a</a:t>
            </a:r>
            <a:r>
              <a:rPr lang="el-GR" dirty="0" smtClean="0"/>
              <a:t>ϵ</a:t>
            </a:r>
            <a:r>
              <a:rPr lang="en-US" dirty="0" smtClean="0"/>
              <a:t>A, c</a:t>
            </a:r>
            <a:r>
              <a:rPr lang="el-GR" dirty="0" smtClean="0"/>
              <a:t>ϵ</a:t>
            </a:r>
            <a:r>
              <a:rPr lang="en-US" dirty="0" smtClean="0"/>
              <a:t>C , and for which there exists an element b</a:t>
            </a:r>
            <a:r>
              <a:rPr lang="el-GR" dirty="0" smtClean="0"/>
              <a:t>ϵ</a:t>
            </a:r>
            <a:r>
              <a:rPr lang="en-US" dirty="0" smtClean="0"/>
              <a:t>B such that (</a:t>
            </a:r>
            <a:r>
              <a:rPr lang="en-US" dirty="0" err="1" smtClean="0"/>
              <a:t>a,b</a:t>
            </a:r>
            <a:r>
              <a:rPr lang="en-US" dirty="0" smtClean="0"/>
              <a:t>)</a:t>
            </a:r>
            <a:r>
              <a:rPr lang="el-GR" dirty="0" smtClean="0"/>
              <a:t>ϵ</a:t>
            </a:r>
            <a:r>
              <a:rPr lang="en-US" dirty="0" smtClean="0"/>
              <a:t>R and (</a:t>
            </a:r>
            <a:r>
              <a:rPr lang="en-US" dirty="0" err="1" smtClean="0"/>
              <a:t>b,c</a:t>
            </a:r>
            <a:r>
              <a:rPr lang="en-US" dirty="0" smtClean="0"/>
              <a:t>) </a:t>
            </a:r>
            <a:r>
              <a:rPr lang="el-GR" dirty="0" smtClean="0"/>
              <a:t>ϵ</a:t>
            </a:r>
            <a:r>
              <a:rPr lang="en-US" dirty="0" smtClean="0"/>
              <a:t> S. We denote </a:t>
            </a:r>
            <a:r>
              <a:rPr lang="en-US" b="1" i="1" dirty="0" smtClean="0">
                <a:solidFill>
                  <a:srgbClr val="00B050"/>
                </a:solidFill>
              </a:rPr>
              <a:t>the composite </a:t>
            </a:r>
            <a:r>
              <a:rPr lang="en-US" dirty="0" smtClean="0"/>
              <a:t>of R and S by S</a:t>
            </a:r>
            <a:r>
              <a:rPr lang="en-US" b="1" dirty="0" smtClean="0"/>
              <a:t>◦</a:t>
            </a:r>
            <a:r>
              <a:rPr lang="en-US" dirty="0" smtClean="0"/>
              <a:t>R.</a:t>
            </a:r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L Al-</a:t>
            </a:r>
            <a:r>
              <a:rPr lang="en-US" dirty="0" err="1" smtClean="0"/>
              <a:t>zaid</a:t>
            </a:r>
            <a:r>
              <a:rPr lang="en-US" dirty="0" smtClean="0"/>
              <a:t>                     Math1101</a:t>
            </a:r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14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5793507"/>
          </a:xfrm>
        </p:spPr>
        <p:txBody>
          <a:bodyPr>
            <a:noAutofit/>
          </a:bodyPr>
          <a:lstStyle/>
          <a:p>
            <a:pPr algn="l" rtl="0">
              <a:lnSpc>
                <a:spcPct val="160000"/>
              </a:lnSpc>
              <a:buNone/>
            </a:pPr>
            <a:r>
              <a:rPr lang="en-US" sz="2000" b="1" u="sng" dirty="0" smtClean="0">
                <a:solidFill>
                  <a:srgbClr val="FF0000"/>
                </a:solidFill>
              </a:rPr>
              <a:t>EXAMPLE 20</a:t>
            </a:r>
          </a:p>
          <a:p>
            <a:pPr algn="l" rtl="0">
              <a:lnSpc>
                <a:spcPct val="160000"/>
              </a:lnSpc>
              <a:buNone/>
            </a:pPr>
            <a:r>
              <a:rPr lang="en-US" sz="2000" b="1" u="sng" dirty="0" smtClean="0">
                <a:solidFill>
                  <a:srgbClr val="00B050"/>
                </a:solidFill>
              </a:rPr>
              <a:t>What is the composite of the relations R and S</a:t>
            </a:r>
            <a:r>
              <a:rPr lang="en-US" sz="2000" dirty="0" smtClean="0"/>
              <a:t>, where R is the relation from {1,2,3} to {1,2,3,4}</a:t>
            </a:r>
          </a:p>
          <a:p>
            <a:pPr algn="l" rtl="0">
              <a:lnSpc>
                <a:spcPct val="160000"/>
              </a:lnSpc>
              <a:buNone/>
            </a:pPr>
            <a:r>
              <a:rPr lang="en-US" sz="2000" dirty="0" smtClean="0"/>
              <a:t>with R = {(1,1) , (1,4), (2,3), (3,1) , (3,4)} and S is the relation from {1,2,3,4} to {0,1,2}</a:t>
            </a:r>
          </a:p>
          <a:p>
            <a:pPr algn="l" rtl="0">
              <a:lnSpc>
                <a:spcPct val="160000"/>
              </a:lnSpc>
              <a:buNone/>
            </a:pPr>
            <a:r>
              <a:rPr lang="en-US" sz="2000" dirty="0" smtClean="0"/>
              <a:t>with S = {(1,0), (2,0), (3,1 ) ,(3,2), (4,1)}?</a:t>
            </a:r>
          </a:p>
          <a:p>
            <a:pPr algn="l" rtl="0">
              <a:lnSpc>
                <a:spcPct val="160000"/>
              </a:lnSpc>
              <a:buNone/>
            </a:pPr>
            <a:r>
              <a:rPr lang="en-US" sz="2000" b="1" u="sng" dirty="0" smtClean="0">
                <a:solidFill>
                  <a:srgbClr val="FF0000"/>
                </a:solidFill>
              </a:rPr>
              <a:t>Solution:</a:t>
            </a:r>
            <a:endParaRPr lang="ar-SA" sz="2000" dirty="0">
              <a:solidFill>
                <a:srgbClr val="0070C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L Al-</a:t>
            </a:r>
            <a:r>
              <a:rPr lang="en-US" dirty="0" err="1" smtClean="0"/>
              <a:t>zaid</a:t>
            </a:r>
            <a:r>
              <a:rPr lang="en-US" dirty="0" smtClean="0"/>
              <a:t>                     Math1101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15</a:t>
            </a:fld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</a:t>
            </a:r>
            <a:endParaRPr lang="ar-SA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/>
          <a:lstStyle/>
          <a:p>
            <a:pPr algn="l" rtl="0">
              <a:buNone/>
            </a:pPr>
            <a:r>
              <a:rPr lang="en-US" b="1" u="sng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 527</a:t>
            </a:r>
          </a:p>
          <a:p>
            <a:pPr algn="l" rtl="0"/>
            <a:r>
              <a:rPr lang="en-US" dirty="0" smtClean="0"/>
              <a:t>1 (</a:t>
            </a:r>
            <a:r>
              <a:rPr lang="en-US" dirty="0" err="1" smtClean="0"/>
              <a:t>a,b,c</a:t>
            </a:r>
            <a:r>
              <a:rPr lang="en-US" dirty="0" smtClean="0"/>
              <a:t>)</a:t>
            </a:r>
          </a:p>
          <a:p>
            <a:pPr algn="l" rtl="0"/>
            <a:r>
              <a:rPr lang="en-US" dirty="0" smtClean="0"/>
              <a:t>3 (</a:t>
            </a:r>
            <a:r>
              <a:rPr lang="en-US" dirty="0" err="1" smtClean="0"/>
              <a:t>a,b,c,d,e,f</a:t>
            </a:r>
            <a:r>
              <a:rPr lang="en-US" dirty="0" smtClean="0"/>
              <a:t>)</a:t>
            </a:r>
          </a:p>
          <a:p>
            <a:pPr algn="l" rtl="0"/>
            <a:r>
              <a:rPr lang="en-US" dirty="0" smtClean="0"/>
              <a:t>24 (</a:t>
            </a:r>
            <a:r>
              <a:rPr lang="en-US" dirty="0" err="1" smtClean="0"/>
              <a:t>a,b</a:t>
            </a:r>
            <a:r>
              <a:rPr lang="en-US" dirty="0" smtClean="0"/>
              <a:t>)</a:t>
            </a:r>
          </a:p>
          <a:p>
            <a:pPr algn="l" rtl="0"/>
            <a:r>
              <a:rPr lang="en-US" dirty="0" smtClean="0"/>
              <a:t>25 (</a:t>
            </a:r>
            <a:r>
              <a:rPr lang="en-US" dirty="0" err="1" smtClean="0"/>
              <a:t>a,b</a:t>
            </a:r>
            <a:r>
              <a:rPr lang="en-US" dirty="0" smtClean="0"/>
              <a:t>)</a:t>
            </a:r>
          </a:p>
          <a:p>
            <a:pPr algn="l" rtl="0"/>
            <a:r>
              <a:rPr lang="en-US" dirty="0" smtClean="0"/>
              <a:t>28 (</a:t>
            </a:r>
            <a:r>
              <a:rPr lang="en-US" dirty="0" err="1" smtClean="0"/>
              <a:t>a,b,c,d</a:t>
            </a:r>
            <a:r>
              <a:rPr lang="en-US" dirty="0" smtClean="0"/>
              <a:t>)</a:t>
            </a:r>
          </a:p>
          <a:p>
            <a:pPr algn="l" rtl="0"/>
            <a:r>
              <a:rPr lang="en-US" dirty="0" smtClean="0"/>
              <a:t>30</a:t>
            </a:r>
          </a:p>
          <a:p>
            <a:pPr algn="l" rtl="0"/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L Al-</a:t>
            </a:r>
            <a:r>
              <a:rPr lang="en-US" dirty="0" err="1" smtClean="0"/>
              <a:t>zaid</a:t>
            </a:r>
            <a:r>
              <a:rPr lang="en-US" dirty="0" smtClean="0"/>
              <a:t>                     Math1101</a:t>
            </a:r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16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3752"/>
            <a:ext cx="8229600" cy="1143000"/>
          </a:xfrm>
        </p:spPr>
        <p:txBody>
          <a:bodyPr/>
          <a:lstStyle/>
          <a:p>
            <a:pPr rtl="0"/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Binary Relation</a:t>
            </a:r>
            <a:endParaRPr lang="ar-SA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968552"/>
          </a:xfrm>
        </p:spPr>
        <p:txBody>
          <a:bodyPr>
            <a:normAutofit fontScale="70000" lnSpcReduction="20000"/>
          </a:bodyPr>
          <a:lstStyle/>
          <a:p>
            <a:pPr algn="l" rtl="0">
              <a:lnSpc>
                <a:spcPct val="170000"/>
              </a:lnSpc>
              <a:buNone/>
            </a:pPr>
            <a:r>
              <a:rPr lang="en-US" b="1" u="sng" dirty="0" smtClean="0">
                <a:solidFill>
                  <a:srgbClr val="C00000"/>
                </a:solidFill>
              </a:rPr>
              <a:t>DEFINITION 1</a:t>
            </a:r>
          </a:p>
          <a:p>
            <a:pPr algn="l" rtl="0">
              <a:lnSpc>
                <a:spcPct val="170000"/>
              </a:lnSpc>
            </a:pPr>
            <a:r>
              <a:rPr lang="en-US" dirty="0" smtClean="0"/>
              <a:t>Let A and B be sets. A </a:t>
            </a:r>
            <a:r>
              <a:rPr lang="en-US" b="1" i="1" dirty="0" smtClean="0">
                <a:solidFill>
                  <a:srgbClr val="00B050"/>
                </a:solidFill>
              </a:rPr>
              <a:t>binary relation </a:t>
            </a:r>
            <a:r>
              <a:rPr lang="en-US" dirty="0" smtClean="0"/>
              <a:t>from A to B is a subset of </a:t>
            </a:r>
            <a:r>
              <a:rPr lang="en-US" b="1" i="1" dirty="0" err="1" smtClean="0">
                <a:solidFill>
                  <a:srgbClr val="00B050"/>
                </a:solidFill>
              </a:rPr>
              <a:t>AxB</a:t>
            </a:r>
            <a:r>
              <a:rPr lang="en-US" dirty="0" smtClean="0"/>
              <a:t>.</a:t>
            </a:r>
            <a:endParaRPr lang="ar-SA" b="1" u="sng" dirty="0" smtClean="0">
              <a:solidFill>
                <a:srgbClr val="C00000"/>
              </a:solidFill>
            </a:endParaRPr>
          </a:p>
          <a:p>
            <a:pPr algn="l" rtl="0">
              <a:lnSpc>
                <a:spcPct val="170000"/>
              </a:lnSpc>
            </a:pPr>
            <a:r>
              <a:rPr lang="en-US" dirty="0" smtClean="0"/>
              <a:t>In other words, </a:t>
            </a:r>
            <a:r>
              <a:rPr lang="en-US" b="1" i="1" dirty="0" smtClean="0">
                <a:solidFill>
                  <a:srgbClr val="00B050"/>
                </a:solidFill>
              </a:rPr>
              <a:t>a binary relation</a:t>
            </a:r>
            <a:r>
              <a:rPr lang="en-US" dirty="0" smtClean="0"/>
              <a:t> from A to B is a set </a:t>
            </a:r>
            <a:r>
              <a:rPr lang="en-US" b="1" i="1" dirty="0" smtClean="0">
                <a:solidFill>
                  <a:srgbClr val="00B050"/>
                </a:solidFill>
              </a:rPr>
              <a:t>R</a:t>
            </a:r>
            <a:r>
              <a:rPr lang="en-US" dirty="0" smtClean="0"/>
              <a:t> of ordered pairs where the first element of each ordered pair comes from A and the second element comes from B. </a:t>
            </a:r>
          </a:p>
          <a:p>
            <a:pPr algn="l" rtl="0">
              <a:lnSpc>
                <a:spcPct val="170000"/>
              </a:lnSpc>
            </a:pPr>
            <a:r>
              <a:rPr lang="en-US" dirty="0" smtClean="0"/>
              <a:t>We use the notation </a:t>
            </a:r>
            <a:r>
              <a:rPr lang="en-US" b="1" i="1" dirty="0" smtClean="0">
                <a:solidFill>
                  <a:srgbClr val="00B050"/>
                </a:solidFill>
              </a:rPr>
              <a:t>a R b</a:t>
            </a:r>
            <a:r>
              <a:rPr lang="en-US" dirty="0" smtClean="0"/>
              <a:t> to denote that (a, b)</a:t>
            </a:r>
            <a:r>
              <a:rPr lang="el-GR" dirty="0" smtClean="0"/>
              <a:t>ϵ</a:t>
            </a:r>
            <a:r>
              <a:rPr lang="en-US" dirty="0" smtClean="0"/>
              <a:t>R and a  R b to denote that (a, b)ɇR.</a:t>
            </a:r>
          </a:p>
          <a:p>
            <a:pPr algn="l" rtl="0">
              <a:lnSpc>
                <a:spcPct val="170000"/>
              </a:lnSpc>
            </a:pPr>
            <a:r>
              <a:rPr lang="en-US" dirty="0" smtClean="0"/>
              <a:t> Moreover, when (a, b)belongs to R, a is said to be </a:t>
            </a:r>
            <a:r>
              <a:rPr lang="en-US" b="1" i="1" dirty="0" smtClean="0">
                <a:solidFill>
                  <a:srgbClr val="00B050"/>
                </a:solidFill>
              </a:rPr>
              <a:t>related to </a:t>
            </a:r>
            <a:r>
              <a:rPr lang="en-US" dirty="0" smtClean="0"/>
              <a:t>b by R.</a:t>
            </a:r>
            <a:endParaRPr lang="ar-SA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164288" y="4077072"/>
            <a:ext cx="288032" cy="2880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L Al-</a:t>
            </a:r>
            <a:r>
              <a:rPr lang="en-US" dirty="0" err="1" smtClean="0"/>
              <a:t>zaid</a:t>
            </a:r>
            <a:r>
              <a:rPr lang="en-US" dirty="0" smtClean="0"/>
              <a:t>                     Math1101</a:t>
            </a:r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L Al-</a:t>
            </a:r>
            <a:r>
              <a:rPr lang="en-US" dirty="0" err="1" smtClean="0"/>
              <a:t>zaid</a:t>
            </a:r>
            <a:r>
              <a:rPr lang="en-US" dirty="0" smtClean="0"/>
              <a:t>                     Math1101</a:t>
            </a:r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3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304800" y="685800"/>
            <a:ext cx="8458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Relations on a Set</a:t>
            </a:r>
            <a:endParaRPr lang="en-US" sz="6000" dirty="0"/>
          </a:p>
        </p:txBody>
      </p:sp>
      <p:sp>
        <p:nvSpPr>
          <p:cNvPr id="7" name="مستطيل 6"/>
          <p:cNvSpPr/>
          <p:nvPr/>
        </p:nvSpPr>
        <p:spPr>
          <a:xfrm>
            <a:off x="533400" y="1828800"/>
            <a:ext cx="8153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  <a:buNone/>
            </a:pPr>
            <a:r>
              <a:rPr lang="en-US" sz="3200" b="1" u="sng" dirty="0" smtClean="0">
                <a:solidFill>
                  <a:srgbClr val="C00000"/>
                </a:solidFill>
              </a:rPr>
              <a:t>DEFINITION 2 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sz="3200" dirty="0" smtClean="0"/>
              <a:t>A relation on the set A is a </a:t>
            </a:r>
            <a:r>
              <a:rPr lang="en-US" sz="3200" b="1" i="1" dirty="0" smtClean="0">
                <a:solidFill>
                  <a:srgbClr val="00B050"/>
                </a:solidFill>
              </a:rPr>
              <a:t>relation from A to A </a:t>
            </a:r>
            <a:r>
              <a:rPr lang="en-US" sz="3200" dirty="0" smtClean="0"/>
              <a:t>.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sz="3200" dirty="0" smtClean="0"/>
              <a:t>In other words, a relation on a set A </a:t>
            </a:r>
            <a:r>
              <a:rPr lang="en-US" sz="3200" dirty="0" err="1" smtClean="0"/>
              <a:t>i</a:t>
            </a:r>
            <a:r>
              <a:rPr lang="en-US" sz="3200" dirty="0" smtClean="0"/>
              <a:t> s a subset o f </a:t>
            </a:r>
            <a:r>
              <a:rPr lang="en-US" sz="3200" b="1" i="1" dirty="0" smtClean="0">
                <a:solidFill>
                  <a:srgbClr val="00B050"/>
                </a:solidFill>
              </a:rPr>
              <a:t>A x A </a:t>
            </a:r>
            <a:r>
              <a:rPr lang="en-US" sz="3200" dirty="0" smtClean="0"/>
              <a:t>.</a:t>
            </a:r>
            <a:endParaRPr lang="ar-SA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Example: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sz="2400" dirty="0" smtClean="0"/>
              <a:t>Let A={1,2,3} and B={4,5,6}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sz="2400" dirty="0" smtClean="0"/>
              <a:t>Define R  to be a relation from A to B such that: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sz="2400" b="1" dirty="0" err="1" smtClean="0">
                <a:solidFill>
                  <a:srgbClr val="00B050"/>
                </a:solidFill>
              </a:rPr>
              <a:t>aRb</a:t>
            </a:r>
            <a:r>
              <a:rPr lang="en-US" sz="2400" b="1" dirty="0" smtClean="0">
                <a:solidFill>
                  <a:srgbClr val="00B050"/>
                </a:solidFill>
              </a:rPr>
              <a:t> ↔ a\b</a:t>
            </a:r>
            <a:r>
              <a:rPr lang="en-US" sz="2400" dirty="0" smtClean="0"/>
              <a:t>.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sz="2400" dirty="0" smtClean="0"/>
              <a:t>Write the R as a set of ordered pairs then Find the domain and the range.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sz="2400" b="1" u="sng" dirty="0" smtClean="0">
                <a:solidFill>
                  <a:srgbClr val="FF0000"/>
                </a:solidFill>
              </a:rPr>
              <a:t>Solution:</a:t>
            </a:r>
            <a:endParaRPr lang="en-US" b="1" u="sng" dirty="0" smtClean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L Al-</a:t>
            </a:r>
            <a:r>
              <a:rPr lang="en-US" dirty="0" err="1" smtClean="0"/>
              <a:t>zaid</a:t>
            </a:r>
            <a:r>
              <a:rPr lang="en-US" dirty="0" smtClean="0"/>
              <a:t>                     Math1101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4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88632"/>
          </a:xfrm>
        </p:spPr>
        <p:txBody>
          <a:bodyPr/>
          <a:lstStyle/>
          <a:p>
            <a:pPr algn="l" rtl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EXAMPLE 3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Let A = {0,1 ,2} and B = {</a:t>
            </a:r>
            <a:r>
              <a:rPr lang="en-US" dirty="0" err="1" smtClean="0"/>
              <a:t>a,b</a:t>
            </a:r>
            <a:r>
              <a:rPr lang="en-US" dirty="0" smtClean="0"/>
              <a:t>} . 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Then {(0,a), (0,b), (1,a), (2,b)} is a relation from A to B .</a:t>
            </a:r>
            <a:endParaRPr lang="ar-SA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L Al-</a:t>
            </a:r>
            <a:r>
              <a:rPr lang="en-US" dirty="0" err="1" smtClean="0"/>
              <a:t>zaid</a:t>
            </a:r>
            <a:r>
              <a:rPr lang="en-US" dirty="0" smtClean="0"/>
              <a:t>                     Math1101</a:t>
            </a:r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5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EXAMPLE 4 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Let A be the set {1,2,3,4}. Which ordered pairs are in the relation R = {(</a:t>
            </a:r>
            <a:r>
              <a:rPr lang="en-US" dirty="0" err="1" smtClean="0"/>
              <a:t>a,b</a:t>
            </a:r>
            <a:r>
              <a:rPr lang="en-US" dirty="0" smtClean="0"/>
              <a:t>) | a divides b}?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Solution:</a:t>
            </a:r>
          </a:p>
          <a:p>
            <a:pPr algn="l" rtl="0">
              <a:buNone/>
            </a:pPr>
            <a:endParaRPr lang="en-US" b="1" u="sng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endParaRPr lang="en-US" b="1" u="sng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endParaRPr lang="en-US" b="1" u="sng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endParaRPr lang="en-US" b="1" u="sng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endParaRPr lang="en-US" b="1" u="sng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endParaRPr lang="ar-SA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L Al-</a:t>
            </a:r>
            <a:r>
              <a:rPr lang="en-US" dirty="0" err="1" smtClean="0"/>
              <a:t>zaid</a:t>
            </a:r>
            <a:r>
              <a:rPr lang="en-US" dirty="0" smtClean="0"/>
              <a:t>                     Math1101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6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9552" y="2348880"/>
            <a:ext cx="8229600" cy="1143000"/>
          </a:xfrm>
        </p:spPr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Properties of Relations</a:t>
            </a:r>
            <a:endParaRPr lang="ar-SA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L Al-</a:t>
            </a:r>
            <a:r>
              <a:rPr lang="en-US" dirty="0" err="1" smtClean="0"/>
              <a:t>zaid</a:t>
            </a:r>
            <a:r>
              <a:rPr lang="en-US" dirty="0" smtClean="0"/>
              <a:t>                     Math1101</a:t>
            </a:r>
            <a:endParaRPr lang="ar-S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7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rtl="0"/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Reflexive Relation</a:t>
            </a:r>
            <a:endParaRPr lang="ar-SA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srgbClr val="C00000"/>
                </a:solidFill>
              </a:rPr>
              <a:t>DEFINITION 3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A relation R on a set A is called </a:t>
            </a:r>
            <a:r>
              <a:rPr lang="en-US" b="1" i="1" u="sng" dirty="0" smtClean="0">
                <a:solidFill>
                  <a:srgbClr val="00B050"/>
                </a:solidFill>
              </a:rPr>
              <a:t>reflexive</a:t>
            </a:r>
            <a:r>
              <a:rPr lang="en-US" dirty="0" smtClean="0"/>
              <a:t> if (</a:t>
            </a:r>
            <a:r>
              <a:rPr lang="en-US" dirty="0" err="1" smtClean="0"/>
              <a:t>a,a</a:t>
            </a:r>
            <a:r>
              <a:rPr lang="en-US" dirty="0" smtClean="0"/>
              <a:t>)</a:t>
            </a:r>
            <a:r>
              <a:rPr lang="el-GR" dirty="0" smtClean="0"/>
              <a:t>ϵ</a:t>
            </a:r>
            <a:r>
              <a:rPr lang="en-US" dirty="0" smtClean="0"/>
              <a:t>R for every element a</a:t>
            </a:r>
            <a:r>
              <a:rPr lang="el-GR" dirty="0" smtClean="0"/>
              <a:t>ϵ</a:t>
            </a:r>
            <a:r>
              <a:rPr lang="en-US" dirty="0" smtClean="0"/>
              <a:t>A.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L Al-</a:t>
            </a:r>
            <a:r>
              <a:rPr lang="en-US" dirty="0" err="1" smtClean="0"/>
              <a:t>zaid</a:t>
            </a:r>
            <a:r>
              <a:rPr lang="en-US" dirty="0" smtClean="0"/>
              <a:t>                     Math1101</a:t>
            </a:r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8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96144"/>
          </a:xfrm>
        </p:spPr>
        <p:txBody>
          <a:bodyPr>
            <a:normAutofit/>
          </a:bodyPr>
          <a:lstStyle/>
          <a:p>
            <a:pPr rtl="0">
              <a:lnSpc>
                <a:spcPct val="150000"/>
              </a:lnSpc>
            </a:pP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Symmetric</a:t>
            </a:r>
            <a:endParaRPr lang="ar-SA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srgbClr val="C00000"/>
                </a:solidFill>
              </a:rPr>
              <a:t>DEFINITION 4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A relation R on a set A is called </a:t>
            </a:r>
            <a:r>
              <a:rPr lang="en-US" b="1" i="1" u="sng" dirty="0" smtClean="0">
                <a:solidFill>
                  <a:srgbClr val="00B050"/>
                </a:solidFill>
              </a:rPr>
              <a:t>symmetric</a:t>
            </a:r>
            <a:r>
              <a:rPr lang="en-US" dirty="0" smtClean="0"/>
              <a:t> if (</a:t>
            </a:r>
            <a:r>
              <a:rPr lang="en-US" dirty="0" err="1" smtClean="0"/>
              <a:t>b,a</a:t>
            </a:r>
            <a:r>
              <a:rPr lang="en-US" dirty="0" smtClean="0"/>
              <a:t>) </a:t>
            </a:r>
            <a:r>
              <a:rPr lang="el-GR" dirty="0" smtClean="0"/>
              <a:t>ϵ</a:t>
            </a:r>
            <a:r>
              <a:rPr lang="en-US" dirty="0" smtClean="0"/>
              <a:t> R whenever (</a:t>
            </a:r>
            <a:r>
              <a:rPr lang="en-US" dirty="0" err="1" smtClean="0"/>
              <a:t>a,b</a:t>
            </a:r>
            <a:r>
              <a:rPr lang="en-US" dirty="0" smtClean="0"/>
              <a:t>) </a:t>
            </a:r>
            <a:r>
              <a:rPr lang="el-GR" dirty="0" smtClean="0"/>
              <a:t>ϵ</a:t>
            </a:r>
            <a:r>
              <a:rPr lang="en-US" dirty="0" smtClean="0"/>
              <a:t> R, for all </a:t>
            </a:r>
            <a:r>
              <a:rPr lang="en-US" dirty="0" err="1" smtClean="0"/>
              <a:t>a,b</a:t>
            </a:r>
            <a:r>
              <a:rPr lang="el-GR" dirty="0" smtClean="0"/>
              <a:t>ϵ</a:t>
            </a:r>
            <a:r>
              <a:rPr lang="en-US" dirty="0" smtClean="0"/>
              <a:t>A 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L Al-</a:t>
            </a:r>
            <a:r>
              <a:rPr lang="en-US" dirty="0" err="1" smtClean="0"/>
              <a:t>zaid</a:t>
            </a:r>
            <a:r>
              <a:rPr lang="en-US" dirty="0" smtClean="0"/>
              <a:t>                     Math1101</a:t>
            </a:r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9</a:t>
            </a:fld>
            <a:endParaRPr lang="ar-S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2423</TotalTime>
  <Words>830</Words>
  <Application>Microsoft Office PowerPoint</Application>
  <PresentationFormat>عرض على الشاشة (3:4)‏</PresentationFormat>
  <Paragraphs>101</Paragraphs>
  <Slides>16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سمة Office</vt:lpstr>
      <vt:lpstr>8.1 Relations and Their  Properties</vt:lpstr>
      <vt:lpstr>The Binary Relation</vt:lpstr>
      <vt:lpstr>الشريحة 3</vt:lpstr>
      <vt:lpstr>الشريحة 4</vt:lpstr>
      <vt:lpstr>الشريحة 5</vt:lpstr>
      <vt:lpstr>الشريحة 6</vt:lpstr>
      <vt:lpstr>Properties of Relations</vt:lpstr>
      <vt:lpstr>Reflexive Relation</vt:lpstr>
      <vt:lpstr>Symmetric</vt:lpstr>
      <vt:lpstr>Transitive</vt:lpstr>
      <vt:lpstr>الشريحة 11</vt:lpstr>
      <vt:lpstr>Inverse relation: </vt:lpstr>
      <vt:lpstr>الشريحة 13</vt:lpstr>
      <vt:lpstr>The composition of two relations</vt:lpstr>
      <vt:lpstr>الشريحة 15</vt:lpstr>
      <vt:lpstr>Homework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8.1 Relations and Their Properties</dc:title>
  <dc:creator>Zainab</dc:creator>
  <cp:lastModifiedBy>Microsoft</cp:lastModifiedBy>
  <cp:revision>103</cp:revision>
  <dcterms:created xsi:type="dcterms:W3CDTF">2013-02-11T12:25:49Z</dcterms:created>
  <dcterms:modified xsi:type="dcterms:W3CDTF">2016-10-16T21:53:47Z</dcterms:modified>
</cp:coreProperties>
</file>