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74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6" r:id="rId20"/>
    <p:sldId id="277" r:id="rId21"/>
    <p:sldId id="275" r:id="rId22"/>
    <p:sldId id="278" r:id="rId23"/>
    <p:sldId id="279" r:id="rId24"/>
    <p:sldId id="283" r:id="rId25"/>
    <p:sldId id="280" r:id="rId26"/>
    <p:sldId id="281" r:id="rId27"/>
    <p:sldId id="282" r:id="rId28"/>
    <p:sldId id="273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FDDCD9A-3F4D-4A6E-8FBE-539AD5569C48}" type="datetimeFigureOut">
              <a:rPr lang="ar-SA" smtClean="0"/>
              <a:t>14/06/38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848EC07-D6A0-4DF2-A5D4-216A1932E03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427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8231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351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5522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3762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4813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25905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98488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3644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8236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041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8965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96432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05433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19721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29271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56174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0697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97300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26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35737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27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96073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28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5631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4444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3693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7537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6338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2452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1023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8EC07-D6A0-4DF2-A5D4-216A1932E03C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5434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01AD-1A4E-4988-9217-FBB168961273}" type="datetimeFigureOut">
              <a:rPr lang="ar-SA" smtClean="0"/>
              <a:t>14/06/38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B1B6-2F4F-462E-BC82-F05816895D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206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01AD-1A4E-4988-9217-FBB168961273}" type="datetimeFigureOut">
              <a:rPr lang="ar-SA" smtClean="0"/>
              <a:t>14/06/38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B1B6-2F4F-462E-BC82-F05816895D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266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01AD-1A4E-4988-9217-FBB168961273}" type="datetimeFigureOut">
              <a:rPr lang="ar-SA" smtClean="0"/>
              <a:t>14/06/38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B1B6-2F4F-462E-BC82-F05816895D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0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01AD-1A4E-4988-9217-FBB168961273}" type="datetimeFigureOut">
              <a:rPr lang="ar-SA" smtClean="0"/>
              <a:t>14/06/38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B1B6-2F4F-462E-BC82-F05816895D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306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01AD-1A4E-4988-9217-FBB168961273}" type="datetimeFigureOut">
              <a:rPr lang="ar-SA" smtClean="0"/>
              <a:t>14/06/38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B1B6-2F4F-462E-BC82-F05816895D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060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01AD-1A4E-4988-9217-FBB168961273}" type="datetimeFigureOut">
              <a:rPr lang="ar-SA" smtClean="0"/>
              <a:t>14/06/38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B1B6-2F4F-462E-BC82-F05816895D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986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01AD-1A4E-4988-9217-FBB168961273}" type="datetimeFigureOut">
              <a:rPr lang="ar-SA" smtClean="0"/>
              <a:t>14/06/38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B1B6-2F4F-462E-BC82-F05816895D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091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01AD-1A4E-4988-9217-FBB168961273}" type="datetimeFigureOut">
              <a:rPr lang="ar-SA" smtClean="0"/>
              <a:t>14/06/38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B1B6-2F4F-462E-BC82-F05816895D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259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01AD-1A4E-4988-9217-FBB168961273}" type="datetimeFigureOut">
              <a:rPr lang="ar-SA" smtClean="0"/>
              <a:t>14/06/38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B1B6-2F4F-462E-BC82-F05816895D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466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01AD-1A4E-4988-9217-FBB168961273}" type="datetimeFigureOut">
              <a:rPr lang="ar-SA" smtClean="0"/>
              <a:t>14/06/38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B1B6-2F4F-462E-BC82-F05816895D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507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01AD-1A4E-4988-9217-FBB168961273}" type="datetimeFigureOut">
              <a:rPr lang="ar-SA" smtClean="0"/>
              <a:t>14/06/38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FB1B6-2F4F-462E-BC82-F05816895D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76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301AD-1A4E-4988-9217-FBB168961273}" type="datetimeFigureOut">
              <a:rPr lang="ar-SA" smtClean="0"/>
              <a:t>14/06/38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FB1B6-2F4F-462E-BC82-F05816895DF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677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أثر الوراثة في السلوك والاضطراب النفسي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83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الفصام </a:t>
            </a:r>
            <a:r>
              <a:rPr lang="en-US" dirty="0"/>
              <a:t> Schizophrenia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dirty="0"/>
              <a:t>مثال أخر : </a:t>
            </a:r>
            <a:endParaRPr lang="en-US" dirty="0"/>
          </a:p>
          <a:p>
            <a:pPr lvl="1" algn="just"/>
            <a:r>
              <a:rPr lang="ar-SA" dirty="0"/>
              <a:t>هناك جينات لها علاقة بالفصام : جينات تصنيع الناقل العصبي الجلوتاميت </a:t>
            </a:r>
            <a:r>
              <a:rPr lang="en-US" dirty="0"/>
              <a:t>Glutamate</a:t>
            </a:r>
            <a:r>
              <a:rPr lang="ar-SA" dirty="0"/>
              <a:t> وهو من الأسباب الفسيولوجية العصبية . وبالتالي تم عمل أدوية تستهدف مشابك الجلوتاميت لعلاج الفصام ... </a:t>
            </a:r>
            <a:endParaRPr lang="en-US" dirty="0"/>
          </a:p>
          <a:p>
            <a:pPr lvl="1" algn="just"/>
            <a:r>
              <a:rPr lang="ar-SA" dirty="0"/>
              <a:t>قد تفشل هذه الأدوية في حال أن الدواء ذهب الى مناطق أخرى للجلوتاميت ليس لها علاقة بالفصام ولم يذهب الى مناطق الخلايا الجلوتامية التى لها علاقة </a:t>
            </a:r>
            <a:r>
              <a:rPr lang="ar-SA" dirty="0" smtClean="0"/>
              <a:t>بالفصام.</a:t>
            </a:r>
            <a:endParaRPr lang="en-US" dirty="0"/>
          </a:p>
          <a:p>
            <a:pPr algn="just"/>
            <a:endParaRPr lang="ar-SA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537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الفصام </a:t>
            </a:r>
            <a:r>
              <a:rPr lang="en-US" dirty="0"/>
              <a:t> Schizophrenia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ملاحظة </a:t>
            </a:r>
            <a:r>
              <a:rPr lang="ar-SA" dirty="0"/>
              <a:t>: أشارت دراسات أخرى أن </a:t>
            </a:r>
            <a:r>
              <a:rPr lang="ar-SA" dirty="0" smtClean="0"/>
              <a:t>الفصام </a:t>
            </a:r>
            <a:r>
              <a:rPr lang="ar-SA" dirty="0"/>
              <a:t>قد يكون بسبب حدوث طفرة . وتتمثل في قفز الجين أي أن جين كامل تم ترحيله من كروموزوم الى آخر.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078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العوامل المؤدية للشيخوخة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ar-SA" dirty="0"/>
              <a:t>قام العالم ( </a:t>
            </a:r>
            <a:r>
              <a:rPr lang="en-US" dirty="0"/>
              <a:t>Jyoti,2014</a:t>
            </a:r>
            <a:r>
              <a:rPr lang="ar-SA" dirty="0"/>
              <a:t> ) باجراء دراسة توصل فيها الى  أن الضغوط النفسية قادرة على تقصير طول الكروموسومات ولكنها غير قادرة على تغيير محتواه الجيني ( أي تسهم فى </a:t>
            </a:r>
            <a:r>
              <a:rPr lang="ar-SA" dirty="0" smtClean="0"/>
              <a:t>التقليل </a:t>
            </a:r>
            <a:r>
              <a:rPr lang="ar-SA" dirty="0"/>
              <a:t>فى طول بدايات ونهايات الكروموسومات فى مواقع تعرف بالتيلومير </a:t>
            </a:r>
            <a:r>
              <a:rPr lang="en-US" b="1" dirty="0"/>
              <a:t>Telomere</a:t>
            </a:r>
            <a:r>
              <a:rPr lang="ar-SA" dirty="0"/>
              <a:t> ( أطراف الكروموسومات ) .</a:t>
            </a:r>
            <a:endParaRPr lang="en-US" dirty="0"/>
          </a:p>
          <a:p>
            <a:pPr lvl="0" algn="just"/>
            <a:r>
              <a:rPr lang="ar-SA" dirty="0" smtClean="0"/>
              <a:t>كما وجد في الدراسة أن </a:t>
            </a:r>
            <a:r>
              <a:rPr lang="ar-SA" dirty="0"/>
              <a:t>تعليم الأم واكمالها لدراستها يترتب عليه رفع مستوى ذكائها المكتسب مما يؤثر ايجابا على طول </a:t>
            </a:r>
            <a:r>
              <a:rPr lang="en-US" dirty="0"/>
              <a:t>Telomere</a:t>
            </a:r>
            <a:r>
              <a:rPr lang="ar-SA" dirty="0"/>
              <a:t> الخاص بأبنائهم عن الأمهات الاتي لم يكملن تعليمهم الجامعي 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العوامل المؤدية للشيخوخة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en-US" dirty="0"/>
              <a:t>Telomere </a:t>
            </a:r>
            <a:r>
              <a:rPr lang="ar-SA" dirty="0"/>
              <a:t> لها دور فى الحفاظ على سلامة الكروموزوم من أى تغيير ولها دور فى الحفاظ علي  قدرة الخلايا وكروموسوماتها على الانقسام .</a:t>
            </a:r>
            <a:endParaRPr lang="en-US" dirty="0"/>
          </a:p>
          <a:p>
            <a:pPr lvl="0" algn="just"/>
            <a:r>
              <a:rPr lang="ar-SA" dirty="0"/>
              <a:t>نقص </a:t>
            </a:r>
            <a:r>
              <a:rPr lang="en-US" dirty="0"/>
              <a:t>Telomere</a:t>
            </a:r>
            <a:r>
              <a:rPr lang="ar-SA" dirty="0"/>
              <a:t> يؤدى الى تقصير حياة الفرد مما يؤدى الى الشيخوخة المبكرة  سواء كانت الصفات المكتسبة بدنية ( نمو العضلات )أو ( نفسية ) </a:t>
            </a:r>
            <a:endParaRPr lang="en-US" dirty="0"/>
          </a:p>
          <a:p>
            <a:pPr lvl="0" algn="just"/>
            <a:r>
              <a:rPr lang="ar-SA" dirty="0"/>
              <a:t>هناك انزيم يحافظ على سلامة طرفي الكروموسوم يسمى </a:t>
            </a:r>
            <a:r>
              <a:rPr lang="en-US" dirty="0"/>
              <a:t>Telomerase</a:t>
            </a:r>
            <a:r>
              <a:rPr lang="ar-SA" dirty="0"/>
              <a:t> </a:t>
            </a:r>
            <a:r>
              <a:rPr lang="ar-SA" dirty="0" smtClean="0"/>
              <a:t>(ولكن </a:t>
            </a:r>
            <a:r>
              <a:rPr lang="ar-SA" dirty="0"/>
              <a:t>اكتشف أن تنشيط هذا الانزيم يترافق معه نمو الخلايا </a:t>
            </a:r>
            <a:r>
              <a:rPr lang="ar-SA" dirty="0" smtClean="0"/>
              <a:t>السرطانية)</a:t>
            </a:r>
            <a:endParaRPr lang="en-US" dirty="0"/>
          </a:p>
          <a:p>
            <a:pPr lvl="0" algn="just"/>
            <a:r>
              <a:rPr lang="ar-SA" dirty="0"/>
              <a:t>-هناك عوامل أخرى مؤثرة فى تحديد العمر وهي العوامل المؤكسدة او الجذور الحرة </a:t>
            </a:r>
            <a:r>
              <a:rPr lang="en-US" dirty="0"/>
              <a:t>Free </a:t>
            </a:r>
            <a:r>
              <a:rPr lang="en-US" dirty="0" err="1"/>
              <a:t>Radicales</a:t>
            </a:r>
            <a:r>
              <a:rPr lang="en-US" dirty="0"/>
              <a:t> </a:t>
            </a:r>
            <a:r>
              <a:rPr lang="ar-SA" dirty="0"/>
              <a:t> وهى التي تكثر وقت الشيخوخة و التي تعالج بواسطة مضادات الأكسدة </a:t>
            </a:r>
            <a:endParaRPr lang="en-US" dirty="0"/>
          </a:p>
          <a:p>
            <a:pPr algn="just"/>
            <a:endParaRPr lang="ar-SA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1832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الذكاء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دراسة بلومين (1997)</a:t>
            </a:r>
            <a:endParaRPr lang="en-US" dirty="0"/>
          </a:p>
          <a:p>
            <a:r>
              <a:rPr lang="ar-SA" b="1" dirty="0"/>
              <a:t>المنهج :</a:t>
            </a:r>
            <a:endParaRPr lang="en-US" dirty="0"/>
          </a:p>
          <a:p>
            <a:pPr lvl="1"/>
            <a:r>
              <a:rPr lang="ar-SA" dirty="0"/>
              <a:t>كانت العينه مجموعتين من الأطفال :</a:t>
            </a:r>
            <a:endParaRPr lang="en-US" dirty="0"/>
          </a:p>
          <a:p>
            <a:pPr lvl="2"/>
            <a:r>
              <a:rPr lang="ar-SA" dirty="0"/>
              <a:t>المجموعة </a:t>
            </a:r>
            <a:r>
              <a:rPr lang="ar-SA" dirty="0" smtClean="0"/>
              <a:t>الأولى </a:t>
            </a:r>
            <a:r>
              <a:rPr lang="ar-SA" dirty="0"/>
              <a:t>: تتكون من 51طفل </a:t>
            </a:r>
            <a:r>
              <a:rPr lang="ar-SA" dirty="0" smtClean="0"/>
              <a:t>من فئة الأذكياء جدا ، تبلغ نسبة </a:t>
            </a:r>
            <a:r>
              <a:rPr lang="ar-SA" dirty="0"/>
              <a:t>ذكائهم </a:t>
            </a:r>
            <a:r>
              <a:rPr lang="ar-SA" dirty="0" smtClean="0"/>
              <a:t>135.</a:t>
            </a:r>
            <a:endParaRPr lang="en-US" dirty="0"/>
          </a:p>
          <a:p>
            <a:pPr lvl="2"/>
            <a:r>
              <a:rPr lang="ar-SA" dirty="0"/>
              <a:t>المجموعة الثانية : عددهم 51  طفل متوسطي الذكاء ، تبلغ نسبة ذكائهم ( 103).</a:t>
            </a:r>
            <a:endParaRPr lang="en-US" dirty="0"/>
          </a:p>
          <a:p>
            <a:pPr lvl="1"/>
            <a:r>
              <a:rPr lang="ar-SA" dirty="0"/>
              <a:t>تم فحص عينة من جينات كل طفل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622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الذكاء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b="1" dirty="0"/>
              <a:t>النتائج :</a:t>
            </a:r>
            <a:endParaRPr lang="en-US" dirty="0"/>
          </a:p>
          <a:p>
            <a:pPr lvl="1"/>
            <a:r>
              <a:rPr lang="ar-SA" dirty="0"/>
              <a:t>أظهرت الدراسة وجود الجين المسمى </a:t>
            </a:r>
            <a:r>
              <a:rPr lang="en-US" dirty="0"/>
              <a:t>1GF2R</a:t>
            </a:r>
            <a:r>
              <a:rPr lang="ar-SA" dirty="0"/>
              <a:t> فى الكروموسوم رقم 6 بنسبة عالية عند مرتفعى الذكاء تفوق وجوده عند متوسطي الذكاء ،ولكن يصر الباحثين على أنه ليس هو الجين الوحيد </a:t>
            </a:r>
            <a:r>
              <a:rPr lang="ar-SA" dirty="0" smtClean="0"/>
              <a:t>المسؤول </a:t>
            </a:r>
            <a:r>
              <a:rPr lang="ar-SA" dirty="0"/>
              <a:t>عن الذكاء ...</a:t>
            </a:r>
            <a:endParaRPr lang="en-US" dirty="0"/>
          </a:p>
          <a:p>
            <a:pPr lvl="1"/>
            <a:r>
              <a:rPr lang="ar-SA" dirty="0"/>
              <a:t>لكى يكون الأبن فائق الذكاء لابد أن يمتلك 6 جينات معنية بصفة الذكاء و لابد أن تكون متضمنه فى جينات الزوج و </a:t>
            </a:r>
            <a:r>
              <a:rPr lang="ar-SA" dirty="0" smtClean="0"/>
              <a:t>الزوجة </a:t>
            </a:r>
            <a:r>
              <a:rPr lang="ar-SA" dirty="0"/>
              <a:t>. أضف لذلك العامل البيئي ( وجود </a:t>
            </a:r>
            <a:r>
              <a:rPr lang="ar-SA" dirty="0" smtClean="0"/>
              <a:t>بيئة </a:t>
            </a:r>
            <a:r>
              <a:rPr lang="ar-SA" dirty="0"/>
              <a:t>تعليمية تستثمر الذكاء الجيني) .</a:t>
            </a:r>
            <a:endParaRPr lang="en-US" dirty="0"/>
          </a:p>
          <a:p>
            <a:r>
              <a:rPr lang="ar-SA" b="1" dirty="0"/>
              <a:t>تطبيقات لنتائج الدراسة :</a:t>
            </a:r>
            <a:endParaRPr lang="en-US" dirty="0"/>
          </a:p>
          <a:p>
            <a:pPr lvl="1"/>
            <a:r>
              <a:rPr lang="ar-SA" dirty="0"/>
              <a:t> يمكننا البحث عن بروتينات الذكاء بدلا من مقاييس وكسلر أو بينيه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0281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العدوان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دراسة برونر وزملاؤه </a:t>
            </a:r>
            <a:r>
              <a:rPr lang="en-US" b="1" dirty="0" smtClean="0"/>
              <a:t>)</a:t>
            </a:r>
            <a:r>
              <a:rPr lang="ar-SA" b="1" dirty="0" smtClean="0"/>
              <a:t>1993) </a:t>
            </a:r>
            <a:r>
              <a:rPr lang="ar-SA" b="1" dirty="0"/>
              <a:t>:</a:t>
            </a:r>
            <a:endParaRPr lang="en-US" dirty="0"/>
          </a:p>
          <a:p>
            <a:r>
              <a:rPr lang="ar-SA" b="1" dirty="0"/>
              <a:t>المنهج :</a:t>
            </a:r>
            <a:endParaRPr lang="en-US" dirty="0"/>
          </a:p>
          <a:p>
            <a:pPr lvl="1"/>
            <a:r>
              <a:rPr lang="ar-SA" dirty="0"/>
              <a:t>دراسة حالة على عائلة هولندية – يتصف الذكور فيها بالعدوان والاغتصاب ...</a:t>
            </a:r>
            <a:endParaRPr lang="en-US" dirty="0"/>
          </a:p>
          <a:p>
            <a:pPr lvl="1"/>
            <a:r>
              <a:rPr lang="ar-SA" dirty="0"/>
              <a:t>أجريت فحوصات لأفراد العائلة ، ومن ضمنها الفحوصات المخبرية .</a:t>
            </a:r>
            <a:endParaRPr lang="en-US" dirty="0"/>
          </a:p>
          <a:p>
            <a:pPr lvl="1"/>
            <a:r>
              <a:rPr lang="ar-SA" dirty="0"/>
              <a:t>تم فحص الجينات على شريط الدنا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122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العدوان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/>
              <a:t>النتائج :</a:t>
            </a:r>
            <a:endParaRPr lang="en-US" dirty="0"/>
          </a:p>
          <a:p>
            <a:pPr lvl="1"/>
            <a:r>
              <a:rPr lang="ar-SA" dirty="0"/>
              <a:t>أثبتت الفحوصات المخبرية وجود نقص فى نسبة تكسير السيروتنن فى البول مما يدل على فقد قدرة الخلايا على تصنيع إنزيم مسؤول عن تكسير الناقل العصبي السيروتونن الى مواده الأولية .</a:t>
            </a:r>
            <a:endParaRPr lang="en-US" dirty="0"/>
          </a:p>
          <a:p>
            <a:pPr lvl="1"/>
            <a:r>
              <a:rPr lang="ar-SA" dirty="0"/>
              <a:t>هناك فحوصات على مستوى </a:t>
            </a:r>
            <a:r>
              <a:rPr lang="en-US" dirty="0"/>
              <a:t>DNA </a:t>
            </a:r>
            <a:r>
              <a:rPr lang="ar-SA" dirty="0"/>
              <a:t> أثبتت وجود طفرة </a:t>
            </a:r>
            <a:r>
              <a:rPr lang="ar-SA"/>
              <a:t>فى </a:t>
            </a:r>
            <a:r>
              <a:rPr lang="ar-SA" smtClean="0"/>
              <a:t>المورثة المسؤوله </a:t>
            </a:r>
            <a:r>
              <a:rPr lang="ar-SA" dirty="0"/>
              <a:t>عن تصنيع الأنزيم فى الكروموسوم الذكرى </a:t>
            </a:r>
            <a:r>
              <a:rPr lang="en-US" dirty="0"/>
              <a:t>y</a:t>
            </a:r>
            <a:r>
              <a:rPr lang="ar-SA" dirty="0"/>
              <a:t> ( لذلك فان الإناث لا يصبن بتلك الأعراض ) . وهذا الانزيم هو الذى يحلل الناقل العصبي السيروتونن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075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العدوان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dirty="0" smtClean="0"/>
              <a:t>فى </a:t>
            </a:r>
            <a:r>
              <a:rPr lang="ar-SA" dirty="0"/>
              <a:t>دراسة حديثة عن دور الجين الخاص بتكوين الانزيم مونوأمين </a:t>
            </a:r>
            <a:r>
              <a:rPr lang="en-US" dirty="0"/>
              <a:t>Monoamine </a:t>
            </a:r>
            <a:r>
              <a:rPr lang="en-US" dirty="0" err="1"/>
              <a:t>oxidaze</a:t>
            </a:r>
            <a:r>
              <a:rPr lang="en-US" dirty="0"/>
              <a:t> (MAOA)</a:t>
            </a:r>
            <a:r>
              <a:rPr lang="ar-SA" dirty="0"/>
              <a:t> ويطلق عليه ( الجين القاتل ) :</a:t>
            </a:r>
            <a:endParaRPr lang="en-US" dirty="0"/>
          </a:p>
          <a:p>
            <a:r>
              <a:rPr lang="ar-SA" dirty="0"/>
              <a:t>انخفاض نشاط الجين (</a:t>
            </a:r>
            <a:r>
              <a:rPr lang="en-US" dirty="0"/>
              <a:t>MAOA</a:t>
            </a:r>
            <a:r>
              <a:rPr lang="ar-SA" dirty="0"/>
              <a:t> ) يؤدى الى اختلال انزيم مونوأمين حيث أن وظيفته هى هدم الناقلات العصبية ( السيروتونن – الدوبامين – النور بنفرين )وذلك لتنظيم عملهم .</a:t>
            </a:r>
            <a:endParaRPr lang="en-US" dirty="0"/>
          </a:p>
          <a:p>
            <a:r>
              <a:rPr lang="ar-SA" dirty="0" smtClean="0"/>
              <a:t>قلة </a:t>
            </a:r>
            <a:r>
              <a:rPr lang="ar-SA" dirty="0"/>
              <a:t>النشاط </a:t>
            </a:r>
            <a:r>
              <a:rPr lang="en-US" dirty="0"/>
              <a:t>MAOA</a:t>
            </a:r>
            <a:r>
              <a:rPr lang="ar-SA" dirty="0"/>
              <a:t> يؤدى الى نمو السلوك السيكوباتى </a:t>
            </a:r>
            <a:r>
              <a:rPr lang="en-US" dirty="0"/>
              <a:t>Psychopath</a:t>
            </a:r>
            <a:r>
              <a:rPr lang="ar-SA" dirty="0"/>
              <a:t> لدى </a:t>
            </a:r>
            <a:r>
              <a:rPr lang="ar-SA" dirty="0" smtClean="0"/>
              <a:t>الذكور.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85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هذا الشكل يوضح دور جين </a:t>
            </a:r>
            <a:r>
              <a:rPr lang="en-US" dirty="0" smtClean="0"/>
              <a:t>MAOA </a:t>
            </a:r>
            <a:r>
              <a:rPr lang="ar-SA" dirty="0" smtClean="0"/>
              <a:t>في هدم الناقلات العصبية </a:t>
            </a:r>
            <a:endParaRPr lang="ar-SA" dirty="0"/>
          </a:p>
        </p:txBody>
      </p:sp>
      <p:pic>
        <p:nvPicPr>
          <p:cNvPr id="4" name="Content Placeholder 3" descr="C:\Users\sony\Pictures\السيكوباتية\Monoamine Oxidase A (The Warrior Gene!)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1810544"/>
            <a:ext cx="6115050" cy="4105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963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كيف يتم توريث الصفات السلوكية ؟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توريث الصفات السلوكية تخص الجهاز العصبي . إذ </a:t>
            </a:r>
            <a:r>
              <a:rPr lang="ar-SA" dirty="0" smtClean="0"/>
              <a:t>يحوي تراكيب </a:t>
            </a:r>
            <a:r>
              <a:rPr lang="ar-SA" dirty="0"/>
              <a:t>كيميائية تحدد السلوك مثل ( النواقل العصبية – المستقبلات – القنوات الأيونية – الانزيمات – </a:t>
            </a:r>
            <a:r>
              <a:rPr lang="ar-SA" dirty="0" smtClean="0"/>
              <a:t>الهرمونات) </a:t>
            </a:r>
            <a:r>
              <a:rPr lang="ar-SA" dirty="0"/>
              <a:t>. والجينات هي </a:t>
            </a:r>
            <a:r>
              <a:rPr lang="ar-SA" dirty="0" smtClean="0"/>
              <a:t>التي </a:t>
            </a:r>
            <a:r>
              <a:rPr lang="ar-SA" dirty="0"/>
              <a:t>تبني تلك التراكيب ،و </a:t>
            </a:r>
            <a:r>
              <a:rPr lang="ar-SA" dirty="0" smtClean="0"/>
              <a:t>أي </a:t>
            </a:r>
            <a:r>
              <a:rPr lang="ar-SA" dirty="0"/>
              <a:t>خلل فى تركيب تلك الجينات </a:t>
            </a:r>
            <a:r>
              <a:rPr lang="ar-SA" dirty="0" smtClean="0"/>
              <a:t>. يؤدي </a:t>
            </a:r>
            <a:r>
              <a:rPr lang="ar-SA" dirty="0"/>
              <a:t>الى خلل فى وظيفة الجهاز العصبي وبالتالى تختل معه أحد الوظائف النفسية ... وهو ما يسمى بالوراثة النفسية.</a:t>
            </a:r>
            <a:r>
              <a:rPr lang="ar-SA" u="sng" dirty="0"/>
              <a:t>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4392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-ويتضح مع السلوك السيكوباتي أيضا قلة فى نشاط الفص الجبهي ( وهي المنطقة المسؤولة عن اتخاذ القرارات ) و منطقة اللوزة </a:t>
            </a:r>
            <a:r>
              <a:rPr lang="en-US" dirty="0"/>
              <a:t>amygdala</a:t>
            </a:r>
            <a:r>
              <a:rPr lang="ar-SA" dirty="0"/>
              <a:t> ( هي المسؤولة عن الانفعالات.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1211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شكل يقارن بين منطقة الفص الأمامي لشخص سليم وشخص سيكوباتي </a:t>
            </a:r>
            <a:endParaRPr lang="ar-SA" dirty="0"/>
          </a:p>
        </p:txBody>
      </p:sp>
      <p:pic>
        <p:nvPicPr>
          <p:cNvPr id="4" name="Content Placeholder 3" descr="C:\Users\sony\Pictures\السيكوباتية\1d4ff4ff3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463" y="1600200"/>
            <a:ext cx="3333073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504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الاكتئاب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ar-SA" dirty="0"/>
              <a:t>نسبة من مرضى الاكتئاب يرجع اكتئابهم لعوامل جينية بحته، وخاصة من لديهم الاكتئاب الحاد </a:t>
            </a:r>
            <a:r>
              <a:rPr lang="en-US" dirty="0"/>
              <a:t>Major Depressive Disorder</a:t>
            </a:r>
            <a:r>
              <a:rPr lang="ar-SA" dirty="0"/>
              <a:t> (</a:t>
            </a:r>
            <a:r>
              <a:rPr lang="en-US" dirty="0"/>
              <a:t>MDD</a:t>
            </a:r>
            <a:r>
              <a:rPr lang="ar-SA" dirty="0"/>
              <a:t>).</a:t>
            </a:r>
            <a:endParaRPr lang="en-US" dirty="0"/>
          </a:p>
          <a:p>
            <a:pPr algn="just"/>
            <a:r>
              <a:rPr lang="ar-SA" b="1" dirty="0"/>
              <a:t>يوجد عاملان وراثيان يسببان الاكتئاب هما</a:t>
            </a:r>
            <a:r>
              <a:rPr lang="ar-SA" dirty="0"/>
              <a:t> :</a:t>
            </a:r>
            <a:endParaRPr lang="en-US" dirty="0"/>
          </a:p>
          <a:p>
            <a:pPr lvl="1" algn="just"/>
            <a:r>
              <a:rPr lang="ar-SA" dirty="0"/>
              <a:t> أولا :</a:t>
            </a:r>
            <a:r>
              <a:rPr lang="en-US" dirty="0"/>
              <a:t>TPH2 </a:t>
            </a:r>
          </a:p>
          <a:p>
            <a:pPr lvl="1" algn="just"/>
            <a:r>
              <a:rPr lang="ar-SA" dirty="0"/>
              <a:t>ثانيا : </a:t>
            </a:r>
            <a:r>
              <a:rPr lang="en-US" dirty="0"/>
              <a:t>5-HTT</a:t>
            </a:r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5216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الاكتئاب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r-SA" u="sng" dirty="0"/>
              <a:t>أولا : </a:t>
            </a:r>
            <a:r>
              <a:rPr lang="en-US" u="sng" dirty="0"/>
              <a:t>TPH2 </a:t>
            </a:r>
          </a:p>
          <a:p>
            <a:pPr algn="just"/>
            <a:r>
              <a:rPr lang="ar-SA" dirty="0" smtClean="0"/>
              <a:t>يوجد </a:t>
            </a:r>
            <a:r>
              <a:rPr lang="ar-SA" dirty="0"/>
              <a:t>الجين على الكروموسوم رقم 12 ورقم الجين 2 .</a:t>
            </a:r>
            <a:endParaRPr lang="en-US" dirty="0"/>
          </a:p>
          <a:p>
            <a:pPr algn="just"/>
            <a:r>
              <a:rPr lang="ar-SA" dirty="0" smtClean="0"/>
              <a:t>يشتق </a:t>
            </a:r>
            <a:r>
              <a:rPr lang="ar-SA" dirty="0"/>
              <a:t>اسم الجين من إسم بروتينه المصنع .</a:t>
            </a:r>
            <a:endParaRPr lang="en-US" dirty="0"/>
          </a:p>
          <a:p>
            <a:pPr algn="just"/>
            <a:r>
              <a:rPr lang="ar-SA" dirty="0" smtClean="0"/>
              <a:t>يشفرالجين </a:t>
            </a:r>
            <a:r>
              <a:rPr lang="ar-SA" dirty="0"/>
              <a:t>الى  بروتين يسمى انزيم تربتوفان هيدروكسيليز2 </a:t>
            </a:r>
            <a:r>
              <a:rPr lang="en-US" dirty="0" err="1"/>
              <a:t>Tryptophane</a:t>
            </a:r>
            <a:r>
              <a:rPr lang="en-US" dirty="0"/>
              <a:t> Hydroxylase </a:t>
            </a:r>
          </a:p>
          <a:p>
            <a:pPr algn="just"/>
            <a:r>
              <a:rPr lang="ar-SA" dirty="0" smtClean="0"/>
              <a:t>يقوم </a:t>
            </a:r>
            <a:r>
              <a:rPr lang="ar-SA" dirty="0"/>
              <a:t>الانزيم بتحفيز التربتوفان الى سيروتونن </a:t>
            </a:r>
            <a:r>
              <a:rPr lang="en-US" dirty="0"/>
              <a:t>Serotonin</a:t>
            </a:r>
            <a:r>
              <a:rPr lang="ar-SA" dirty="0"/>
              <a:t> والتى بالتالى له علاقة بتنظيم المزاج فى منطقة </a:t>
            </a:r>
            <a:r>
              <a:rPr lang="en-US" dirty="0"/>
              <a:t>Raphe Nucleus</a:t>
            </a:r>
            <a:r>
              <a:rPr lang="ar-SA" dirty="0"/>
              <a:t> ( هى جزء من الدماغ الأوسط ) </a:t>
            </a:r>
            <a:endParaRPr lang="en-US" dirty="0"/>
          </a:p>
          <a:p>
            <a:pPr algn="just"/>
            <a:r>
              <a:rPr lang="ar-SA" dirty="0" smtClean="0"/>
              <a:t>اذا </a:t>
            </a:r>
            <a:r>
              <a:rPr lang="ar-SA" dirty="0"/>
              <a:t>انخفض نشاط الإنزيم انخفضت نسبة السيروتونن ( أى نشاطه ) مما سبب الاكتئاب و الهوس الإكتئابي </a:t>
            </a:r>
            <a:r>
              <a:rPr lang="en-US" dirty="0"/>
              <a:t>Bipolar Disorder </a:t>
            </a:r>
            <a:r>
              <a:rPr lang="ar-SA" dirty="0"/>
              <a:t> .</a:t>
            </a:r>
            <a:endParaRPr lang="en-US" dirty="0"/>
          </a:p>
          <a:p>
            <a:pPr marL="0" indent="0" algn="just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8286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Raphe Nucleus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 descr="E:\Users\Sumyah\Documents\KSU\Year 4 1437-1438\Term 2 - Year 1437-1438\COURSES\PSY368\lectures\THEORITICAL\2\Raphe Nucle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3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الاكتئاب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r-SA" b="1" dirty="0"/>
              <a:t>ثانيا :</a:t>
            </a:r>
            <a:r>
              <a:rPr lang="en-US" b="1" dirty="0"/>
              <a:t>5-HTT</a:t>
            </a:r>
            <a:endParaRPr lang="en-US" dirty="0"/>
          </a:p>
          <a:p>
            <a:pPr algn="just"/>
            <a:r>
              <a:rPr lang="ar-SA" dirty="0" smtClean="0"/>
              <a:t>يوجد </a:t>
            </a:r>
            <a:r>
              <a:rPr lang="ar-SA" dirty="0"/>
              <a:t>على الكروموسوم 17</a:t>
            </a:r>
            <a:endParaRPr lang="en-US" dirty="0"/>
          </a:p>
          <a:p>
            <a:pPr algn="just"/>
            <a:r>
              <a:rPr lang="ar-SA" dirty="0" smtClean="0"/>
              <a:t>يشتق </a:t>
            </a:r>
            <a:r>
              <a:rPr lang="ar-SA" dirty="0"/>
              <a:t>هذا الجين من البروتين   </a:t>
            </a:r>
            <a:r>
              <a:rPr lang="en-US" dirty="0"/>
              <a:t>5-HTT</a:t>
            </a:r>
            <a:r>
              <a:rPr lang="ar-SA" dirty="0"/>
              <a:t> و هو اختصار </a:t>
            </a:r>
            <a:r>
              <a:rPr lang="en-US" dirty="0"/>
              <a:t>5-Hydroxytriptamine</a:t>
            </a:r>
            <a:r>
              <a:rPr lang="ar-SA" dirty="0"/>
              <a:t> ( أى الناقل الخاص للناقل العصبي السيروتونن ) </a:t>
            </a:r>
            <a:endParaRPr lang="ar-SA" dirty="0" smtClean="0"/>
          </a:p>
          <a:p>
            <a:pPr algn="just"/>
            <a:r>
              <a:rPr lang="en-US" dirty="0"/>
              <a:t>HTT  </a:t>
            </a:r>
            <a:r>
              <a:rPr lang="ar-SA" dirty="0"/>
              <a:t>هو بروتين على الغشاء قبل المشبكي ويسمح بادخال الناقل العصبي ( السيروتونن ) الى الخلية العصبية التي أفرزته من الفراغ المشبكى ( عملية تسمى باعادة الإمتصاص   </a:t>
            </a:r>
            <a:r>
              <a:rPr lang="en-US" dirty="0"/>
              <a:t>Reuptake</a:t>
            </a:r>
            <a:r>
              <a:rPr lang="ar-SA" dirty="0"/>
              <a:t>السيروتونن من الفراغ </a:t>
            </a:r>
            <a:r>
              <a:rPr lang="ar-SA" dirty="0" smtClean="0"/>
              <a:t>المشبكي)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5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الاكتئاب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dirty="0"/>
              <a:t>لوحظ قصر فى منطقة </a:t>
            </a:r>
            <a:r>
              <a:rPr lang="ar-SA" dirty="0" smtClean="0"/>
              <a:t>البدء </a:t>
            </a:r>
            <a:r>
              <a:rPr lang="en-US" dirty="0"/>
              <a:t>promoter</a:t>
            </a:r>
            <a:r>
              <a:rPr lang="ar-SA" dirty="0"/>
              <a:t> فى حال اختلال الجين.</a:t>
            </a:r>
            <a:endParaRPr lang="en-US" dirty="0"/>
          </a:p>
          <a:p>
            <a:pPr algn="just"/>
            <a:r>
              <a:rPr lang="ar-SA" dirty="0"/>
              <a:t>خلل هذا الجين يسبب الإفراط فى اعادة امتصاص السيروتونن من الفراغ المشبكي مما يقلل من فترة تواجده فى المشبك العصبي .... مما يؤدى الى اضطراب المزاج و الشعور بالاكتئاب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859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المشبك العصبي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E:\Users\Sumyah\Documents\KSU\Year 4 1437-1438\Term 2 - Year 1437-1438\COURSES\PSY368\lectures\THEORITICAL\2\SYNAP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938337"/>
            <a:ext cx="571500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09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mtClean="0"/>
              <a:t>انتهت المحاضرة </a:t>
            </a:r>
            <a:endParaRPr lang="ar-SA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558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صعوبة  التمايز بين </a:t>
            </a:r>
            <a:r>
              <a:rPr lang="ar-SA" b="1" dirty="0" smtClean="0"/>
              <a:t>الأدوية النفسية بسبب صعوبة التمايز بين الاضطرابات </a:t>
            </a:r>
            <a:r>
              <a:rPr lang="ar-SA" b="1" dirty="0"/>
              <a:t>النفسية على المستوى الجيني و النفسي  </a:t>
            </a:r>
            <a:r>
              <a:rPr lang="ar-SA" b="1" dirty="0" smtClean="0"/>
              <a:t>:</a:t>
            </a:r>
            <a:endParaRPr lang="en-US" dirty="0"/>
          </a:p>
          <a:p>
            <a:r>
              <a:rPr lang="ar-SA" dirty="0"/>
              <a:t>أدوية الاكتئاب تعالج القلق وتستخدم فى علاج الوسواس </a:t>
            </a:r>
            <a:r>
              <a:rPr lang="ar-SA" dirty="0" smtClean="0"/>
              <a:t>القهري </a:t>
            </a:r>
            <a:r>
              <a:rPr lang="ar-SA" dirty="0"/>
              <a:t>وكذلك الفصام .فلو حدث تحديد للتمايز بشكل فاصل على المستوى النفسي و الجيني ربما انعكس </a:t>
            </a:r>
            <a:r>
              <a:rPr lang="ar-SA" dirty="0" smtClean="0"/>
              <a:t>على </a:t>
            </a:r>
            <a:r>
              <a:rPr lang="ar-SA" dirty="0"/>
              <a:t>المستوى الدوائي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914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dirty="0"/>
              <a:t>هل تورث الاضطرابات النفسية المكتسبة ؟ </a:t>
            </a:r>
            <a:endParaRPr lang="en-US" dirty="0"/>
          </a:p>
          <a:p>
            <a:r>
              <a:rPr lang="ar-SA" dirty="0"/>
              <a:t>عندما تنتقل عن طريق الخلايا الجنسية ( الحيوان </a:t>
            </a:r>
            <a:r>
              <a:rPr lang="ar-SA" dirty="0" smtClean="0"/>
              <a:t>المنوي </a:t>
            </a:r>
            <a:r>
              <a:rPr lang="ar-SA" dirty="0"/>
              <a:t>أو البويضة )ولكن إذا حدثت فى الخلايا الجسدية لا تورث.</a:t>
            </a:r>
            <a:endParaRPr lang="en-US" dirty="0"/>
          </a:p>
          <a:p>
            <a:endParaRPr lang="en-US" dirty="0"/>
          </a:p>
          <a:p>
            <a:pPr lvl="0"/>
            <a:r>
              <a:rPr lang="ar-SA" dirty="0" smtClean="0"/>
              <a:t>من الأمراض التي </a:t>
            </a:r>
            <a:r>
              <a:rPr lang="ar-SA" dirty="0"/>
              <a:t>تورث </a:t>
            </a:r>
            <a:r>
              <a:rPr lang="ar-SA" dirty="0" smtClean="0"/>
              <a:t>: الفصام </a:t>
            </a:r>
            <a:r>
              <a:rPr lang="ar-SA" dirty="0"/>
              <a:t>– الرعاش – الخرف – التوحد – الهوس </a:t>
            </a:r>
            <a:endParaRPr lang="en-US" dirty="0"/>
          </a:p>
          <a:p>
            <a:pPr lvl="0"/>
            <a:r>
              <a:rPr lang="ar-SA" dirty="0" smtClean="0"/>
              <a:t>من </a:t>
            </a:r>
            <a:r>
              <a:rPr lang="ar-SA" dirty="0"/>
              <a:t>الخصائص السلوكية </a:t>
            </a:r>
            <a:r>
              <a:rPr lang="ar-SA" dirty="0" smtClean="0"/>
              <a:t>التي تورث : العدوانية </a:t>
            </a:r>
            <a:r>
              <a:rPr lang="ar-SA" dirty="0"/>
              <a:t>– الذكاء-  الخوف – الانفعال . </a:t>
            </a:r>
            <a:endParaRPr lang="en-US" dirty="0"/>
          </a:p>
          <a:p>
            <a:pPr lvl="0"/>
            <a:r>
              <a:rPr lang="ar-SA" dirty="0"/>
              <a:t>الاضطرابات العصابية مثل ( القلق و الاكتئاب ) ليست واضحة فى أسبابها الوراثية مثلما فى الذهانية ( الفصام ).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0141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الفصام </a:t>
            </a:r>
            <a:r>
              <a:rPr lang="en-US" dirty="0" smtClean="0"/>
              <a:t> Schizophrenia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SA" dirty="0"/>
              <a:t>دراسة اتحاد الأساس الجيني للفصام : </a:t>
            </a:r>
            <a:endParaRPr lang="en-US" dirty="0"/>
          </a:p>
          <a:p>
            <a:pPr algn="just"/>
            <a:r>
              <a:rPr lang="ar-SA" dirty="0"/>
              <a:t>المنهج : </a:t>
            </a:r>
            <a:endParaRPr lang="en-US" dirty="0"/>
          </a:p>
          <a:p>
            <a:pPr lvl="1" algn="just"/>
            <a:r>
              <a:rPr lang="ar-SA" dirty="0"/>
              <a:t>دراسة قام بها 300 عالم على 37 ألف مريض مصاب بالفصام ، و113 ألف سليم من الفصام ، وتمت المقارنة بين تسلسلات جزئيات الـ</a:t>
            </a:r>
            <a:r>
              <a:rPr lang="en-US" dirty="0"/>
              <a:t>DNA</a:t>
            </a:r>
            <a:r>
              <a:rPr lang="ar-SA" dirty="0"/>
              <a:t>  </a:t>
            </a:r>
            <a:r>
              <a:rPr lang="ar-SA" dirty="0" smtClean="0"/>
              <a:t>،واستخدموا طريقة المقارنة بين مناطق الجينات وليس بين جينات محددة ، فإذا ثبت علاقة منطقة معينة تم البحث في الجينات المكونة لها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33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الفصام </a:t>
            </a:r>
            <a:r>
              <a:rPr lang="en-US" dirty="0"/>
              <a:t> Schizophrenia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SA" dirty="0"/>
              <a:t>النتائج :</a:t>
            </a:r>
            <a:endParaRPr lang="en-US" dirty="0"/>
          </a:p>
          <a:p>
            <a:pPr lvl="1" algn="just"/>
            <a:r>
              <a:rPr lang="ar-SA" dirty="0"/>
              <a:t>توصلت الدراسة إلى أن الجينات التي تظهر بشكل مختلف عند الفصاميين بمعدل دال إحصائيا ، هي جينات مسببة للفصام ، سواء بشكل مباشر أو غير مباشر . </a:t>
            </a:r>
            <a:endParaRPr lang="en-US" dirty="0"/>
          </a:p>
          <a:p>
            <a:pPr lvl="1" algn="just"/>
            <a:r>
              <a:rPr lang="ar-SA" dirty="0"/>
              <a:t>وجدوا أن هناك 128 جين مسؤول عن الفصام ، في 108 مواقع مختلفة على الكروموسوم .</a:t>
            </a:r>
            <a:endParaRPr lang="en-US" dirty="0"/>
          </a:p>
          <a:p>
            <a:pPr lvl="1" algn="just"/>
            <a:r>
              <a:rPr lang="ar-SA" dirty="0"/>
              <a:t>وجدت جينات مشتركة بين الفصام واضطرابات أخرى مثل الوسواس القهري والتوحد .</a:t>
            </a:r>
            <a:endParaRPr lang="en-US" dirty="0"/>
          </a:p>
          <a:p>
            <a:pPr lvl="1" algn="just"/>
            <a:r>
              <a:rPr lang="ar-SA" dirty="0"/>
              <a:t>وجدت جينات مشتركة بين الفصام والإقبال على التدخين .</a:t>
            </a:r>
            <a:endParaRPr lang="en-US" dirty="0"/>
          </a:p>
          <a:p>
            <a:pPr lvl="1" algn="just"/>
            <a:r>
              <a:rPr lang="ar-SA" dirty="0"/>
              <a:t>وجدت جينات مشتركة بين الفصام وجهاز المناعة .</a:t>
            </a:r>
            <a:endParaRPr lang="en-US" dirty="0"/>
          </a:p>
          <a:p>
            <a:pPr algn="just"/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9717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الفصام </a:t>
            </a:r>
            <a:r>
              <a:rPr lang="en-US" dirty="0"/>
              <a:t> Schizophrenia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dirty="0"/>
              <a:t>التعليق :</a:t>
            </a:r>
            <a:endParaRPr lang="en-US" dirty="0"/>
          </a:p>
          <a:p>
            <a:pPr lvl="1" algn="just"/>
            <a:r>
              <a:rPr lang="ar-SA" dirty="0"/>
              <a:t>التغيرات الجينية تؤدي إلى تغيرات فسيولوجية مما يؤدي لظهور أعراض الفصام .</a:t>
            </a:r>
            <a:endParaRPr lang="en-US" dirty="0"/>
          </a:p>
          <a:p>
            <a:pPr lvl="1" algn="just"/>
            <a:r>
              <a:rPr lang="ar-SA" dirty="0"/>
              <a:t>مثلا : يوجد جين </a:t>
            </a:r>
            <a:r>
              <a:rPr lang="ar-SA" dirty="0" smtClean="0"/>
              <a:t>يسمى </a:t>
            </a:r>
            <a:r>
              <a:rPr lang="en-US" dirty="0"/>
              <a:t>DRD2</a:t>
            </a:r>
            <a:r>
              <a:rPr lang="ar-SA" dirty="0"/>
              <a:t> له علاقة مباشرة بالفصام أي له علاقة ببناء مستقبلات الناقل العصبي الدوبامين </a:t>
            </a:r>
            <a:r>
              <a:rPr lang="en-US" dirty="0"/>
              <a:t>D2</a:t>
            </a:r>
            <a:r>
              <a:rPr lang="ar-SA" dirty="0"/>
              <a:t> وله دور مؤكد فى الفصام ، وجينات أخرى لها علاقة بعمل الدوبامين </a:t>
            </a:r>
            <a:r>
              <a:rPr lang="ar-SA" dirty="0" smtClean="0"/>
              <a:t>.</a:t>
            </a:r>
          </a:p>
          <a:p>
            <a:pPr lvl="1" algn="just"/>
            <a:r>
              <a:rPr lang="ar-SA" dirty="0" smtClean="0"/>
              <a:t>اشتراك </a:t>
            </a:r>
            <a:r>
              <a:rPr lang="ar-SA" dirty="0"/>
              <a:t>مناطق الجينات في إظهار صفة معينة ، قد لا يكون دالا على تلازم الصفتين ، لأن بعض الجينات يكون لها وظائف مختلفة في الأنسجة المختلفة .</a:t>
            </a:r>
            <a:endParaRPr lang="en-US" dirty="0"/>
          </a:p>
          <a:p>
            <a:pPr algn="just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2742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هذا الشكل يوضح بعض الجينات التي لها علاقة بعمل الدوبامين </a:t>
            </a:r>
            <a:endParaRPr lang="ar-SA" dirty="0"/>
          </a:p>
        </p:txBody>
      </p:sp>
      <p:pic>
        <p:nvPicPr>
          <p:cNvPr id="4" name="Content Placeholder 3" descr="C:\Users\sony\Pictures\Schizophrenia_Linkage_Studies.gif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20181"/>
            <a:ext cx="3048000" cy="228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66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الفصام </a:t>
            </a:r>
            <a:r>
              <a:rPr lang="en-US" dirty="0"/>
              <a:t> Schizophrenia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تطبيقات لنتائج الدراسات </a:t>
            </a:r>
            <a:r>
              <a:rPr lang="ar-SA" b="1" dirty="0" smtClean="0"/>
              <a:t>:</a:t>
            </a:r>
            <a:endParaRPr lang="ar-SA" dirty="0"/>
          </a:p>
          <a:p>
            <a:r>
              <a:rPr lang="ar-SA" dirty="0" smtClean="0"/>
              <a:t>مثال </a:t>
            </a:r>
            <a:r>
              <a:rPr lang="ar-SA" dirty="0"/>
              <a:t>: </a:t>
            </a:r>
          </a:p>
          <a:p>
            <a:pPr lvl="1"/>
            <a:r>
              <a:rPr lang="ar-SA" dirty="0" smtClean="0"/>
              <a:t>وجد </a:t>
            </a:r>
            <a:r>
              <a:rPr lang="ar-SA" dirty="0"/>
              <a:t>لدى الفصاميين من الناحية الفسيولوجية نشاط زائد فى عمل الناقل العصبي الدوباميني وبالتالي صممت ادوية مضادات الفصام مثل : زيبركسيا ( </a:t>
            </a:r>
            <a:r>
              <a:rPr lang="en-US" dirty="0" err="1"/>
              <a:t>Zyprexa</a:t>
            </a:r>
            <a:r>
              <a:rPr lang="ar-SA" dirty="0"/>
              <a:t>) وهى تعمل على تثبيط المستقبلات الدوبامين فى الدماغ 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1336</Words>
  <Application>Microsoft Office PowerPoint</Application>
  <PresentationFormat>On-screen Show (4:3)</PresentationFormat>
  <Paragraphs>129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أثر الوراثة في السلوك والاضطراب النفسي </vt:lpstr>
      <vt:lpstr>PowerPoint Presentation</vt:lpstr>
      <vt:lpstr>PowerPoint Presentation</vt:lpstr>
      <vt:lpstr>PowerPoint Presentation</vt:lpstr>
      <vt:lpstr>الفصام  Schizophrenia</vt:lpstr>
      <vt:lpstr>الفصام  Schizophrenia</vt:lpstr>
      <vt:lpstr>الفصام  Schizophrenia</vt:lpstr>
      <vt:lpstr>هذا الشكل يوضح بعض الجينات التي لها علاقة بعمل الدوبامين </vt:lpstr>
      <vt:lpstr>الفصام  Schizophrenia</vt:lpstr>
      <vt:lpstr>الفصام  Schizophrenia</vt:lpstr>
      <vt:lpstr>الفصام  Schizophrenia</vt:lpstr>
      <vt:lpstr>العوامل المؤدية للشيخوخة </vt:lpstr>
      <vt:lpstr>العوامل المؤدية للشيخوخة </vt:lpstr>
      <vt:lpstr>الذكاء </vt:lpstr>
      <vt:lpstr>الذكاء </vt:lpstr>
      <vt:lpstr>العدوان</vt:lpstr>
      <vt:lpstr>العدوان</vt:lpstr>
      <vt:lpstr>العدوان</vt:lpstr>
      <vt:lpstr>هذا الشكل يوضح دور جين MAOA في هدم الناقلات العصبية </vt:lpstr>
      <vt:lpstr>PowerPoint Presentation</vt:lpstr>
      <vt:lpstr>شكل يقارن بين منطقة الفص الأمامي لشخص سليم وشخص سيكوباتي </vt:lpstr>
      <vt:lpstr>الاكتئاب </vt:lpstr>
      <vt:lpstr>الاكتئاب </vt:lpstr>
      <vt:lpstr>Raphe Nucleus</vt:lpstr>
      <vt:lpstr>الاكتئاب </vt:lpstr>
      <vt:lpstr>الاكتئاب </vt:lpstr>
      <vt:lpstr>المشبك العصبي </vt:lpstr>
      <vt:lpstr>انتهت المحاضرة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مذكرة أثر الوراثة في السلوك والاضطراب النفسي</dc:title>
  <dc:creator>Sumyah</dc:creator>
  <cp:lastModifiedBy>Sumyah</cp:lastModifiedBy>
  <cp:revision>41</cp:revision>
  <dcterms:created xsi:type="dcterms:W3CDTF">2016-10-09T19:48:34Z</dcterms:created>
  <dcterms:modified xsi:type="dcterms:W3CDTF">2017-03-12T02:11:21Z</dcterms:modified>
</cp:coreProperties>
</file>