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648" r:id="rId1"/>
  </p:sldMasterIdLst>
  <p:notesMasterIdLst>
    <p:notesMasterId r:id="rId15"/>
  </p:notesMasterIdLst>
  <p:sldIdLst>
    <p:sldId id="256" r:id="rId2"/>
    <p:sldId id="257" r:id="rId3"/>
    <p:sldId id="258" r:id="rId4"/>
    <p:sldId id="259" r:id="rId5"/>
    <p:sldId id="260" r:id="rId6"/>
    <p:sldId id="263" r:id="rId7"/>
    <p:sldId id="261" r:id="rId8"/>
    <p:sldId id="262" r:id="rId9"/>
    <p:sldId id="264" r:id="rId10"/>
    <p:sldId id="269" r:id="rId11"/>
    <p:sldId id="266" r:id="rId12"/>
    <p:sldId id="267" r:id="rId13"/>
    <p:sldId id="268" r:id="rId14"/>
  </p:sldIdLst>
  <p:sldSz cx="9144000" cy="6858000" type="screen4x3"/>
  <p:notesSz cx="6858000" cy="9144000"/>
  <p:defaultTextStyle>
    <a:defPPr>
      <a:defRPr lang="ar-SA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663300"/>
    <a:srgbClr val="FFFF66"/>
    <a:srgbClr val="33CC33"/>
    <a:srgbClr val="996633"/>
    <a:srgbClr val="66FF33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نمط متوسط 2 - تميي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بلا نمط، شبكة جدول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91EBBBCC-DAD2-459C-BE2E-F6DE35CF9A28}" styleName="نمط داكن 2 - تمييز 3/تمييز 4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accent3">
              <a:tint val="20000"/>
            </a:schemeClr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22838BEF-8BB2-4498-84A7-C5851F593DF1}" styleName="نمط متوسط 4 - تمييز 5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5"/>
              </a:solidFill>
            </a:ln>
          </a:left>
          <a:right>
            <a:ln w="12700" cmpd="sng">
              <a:solidFill>
                <a:schemeClr val="accent5"/>
              </a:solidFill>
            </a:ln>
          </a:right>
          <a:top>
            <a:ln w="12700" cmpd="sng">
              <a:solidFill>
                <a:schemeClr val="accent5"/>
              </a:solidFill>
            </a:ln>
          </a:top>
          <a:bottom>
            <a:ln w="12700" cmpd="sng">
              <a:solidFill>
                <a:schemeClr val="accent5"/>
              </a:solidFill>
            </a:ln>
          </a:bottom>
          <a:insideH>
            <a:ln w="12700" cmpd="sng">
              <a:solidFill>
                <a:schemeClr val="accent5"/>
              </a:solidFill>
            </a:ln>
          </a:insideH>
          <a:insideV>
            <a:ln w="12700" cmpd="sng">
              <a:solidFill>
                <a:schemeClr val="accent5"/>
              </a:solidFill>
            </a:ln>
          </a:insideV>
        </a:tcBdr>
        <a:fill>
          <a:solidFill>
            <a:schemeClr val="accent5">
              <a:tint val="20000"/>
            </a:schemeClr>
          </a:solidFill>
        </a:fill>
      </a:tcStyle>
    </a:wholeTbl>
    <a:band1H>
      <a:tcStyle>
        <a:tcBdr/>
        <a:fill>
          <a:solidFill>
            <a:schemeClr val="accent5">
              <a:tint val="40000"/>
            </a:schemeClr>
          </a:solidFill>
        </a:fill>
      </a:tcStyle>
    </a:band1H>
    <a:band1V>
      <a:tcStyle>
        <a:tcBdr/>
        <a:fill>
          <a:solidFill>
            <a:schemeClr val="accent5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accent5"/>
              </a:solidFill>
            </a:ln>
          </a:top>
        </a:tcBdr>
        <a:fill>
          <a:solidFill>
            <a:schemeClr val="accent5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accent5">
              <a:tint val="20000"/>
            </a:schemeClr>
          </a:solidFill>
        </a:fill>
      </a:tcStyle>
    </a:firstRow>
  </a:tblStyle>
  <a:tblStyle styleId="{D7AC3CCA-C797-4891-BE02-D94E43425B78}" styleName="النمط المتوسط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dk1"/>
              </a:solidFill>
            </a:ln>
          </a:left>
          <a:right>
            <a:ln w="12700" cmpd="sng">
              <a:solidFill>
                <a:schemeClr val="dk1"/>
              </a:solidFill>
            </a:ln>
          </a:right>
          <a:top>
            <a:ln w="12700" cmpd="sng">
              <a:solidFill>
                <a:schemeClr val="dk1"/>
              </a:solidFill>
            </a:ln>
          </a:top>
          <a:bottom>
            <a:ln w="12700" cmpd="sng">
              <a:solidFill>
                <a:schemeClr val="dk1"/>
              </a:solidFill>
            </a:ln>
          </a:bottom>
          <a:insideH>
            <a:ln w="12700" cmpd="sng">
              <a:solidFill>
                <a:schemeClr val="dk1"/>
              </a:solidFill>
            </a:ln>
          </a:insideH>
          <a:insideV>
            <a:ln w="12700" cmpd="sng">
              <a:solidFill>
                <a:schemeClr val="dk1"/>
              </a:solidFill>
            </a:ln>
          </a:insideV>
        </a:tcBdr>
        <a:fill>
          <a:solidFill>
            <a:schemeClr val="dk1">
              <a:tint val="20000"/>
            </a:schemeClr>
          </a:solidFill>
        </a:fill>
      </a:tcStyle>
    </a:wholeTbl>
    <a:band1H>
      <a:tcStyle>
        <a:tcBdr/>
        <a:fill>
          <a:solidFill>
            <a:schemeClr val="dk1">
              <a:tint val="40000"/>
            </a:schemeClr>
          </a:solidFill>
        </a:fill>
      </a:tcStyle>
    </a:band1H>
    <a:band1V>
      <a:tcStyle>
        <a:tcBdr/>
        <a:fill>
          <a:solidFill>
            <a:schemeClr val="dk1">
              <a:tint val="4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25400" cmpd="sng">
              <a:solidFill>
                <a:schemeClr val="dk1"/>
              </a:solidFill>
            </a:ln>
          </a:top>
        </a:tcBdr>
        <a:fill>
          <a:solidFill>
            <a:schemeClr val="dk1">
              <a:tint val="20000"/>
            </a:schemeClr>
          </a:solidFill>
        </a:fill>
      </a:tcStyle>
    </a:lastRow>
    <a:firstRow>
      <a:tcTxStyle b="on"/>
      <a:tcStyle>
        <a:tcBdr/>
        <a:fill>
          <a:solidFill>
            <a:schemeClr val="dk1">
              <a:tint val="20000"/>
            </a:schemeClr>
          </a:solidFill>
        </a:fill>
      </a:tcStyle>
    </a:firstRow>
  </a:tblStyle>
  <a:tblStyle styleId="{2D5ABB26-0587-4C30-8999-92F81FD0307C}" styleName="بلا نمط، بلا شبكة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  <a:tblStyle styleId="{9D7B26C5-4107-4FEC-AEDC-1716B250A1EF}" styleName="النمط الفاتح 1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tx1">
              <a:alpha val="2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tx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12700" cmpd="sng">
              <a:solidFill>
                <a:schemeClr val="tx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12700" cmpd="sng">
              <a:solidFill>
                <a:schemeClr val="tx1"/>
              </a:solidFill>
            </a:ln>
          </a:bottom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84380"/>
    <p:restoredTop sz="94660"/>
  </p:normalViewPr>
  <p:slideViewPr>
    <p:cSldViewPr>
      <p:cViewPr>
        <p:scale>
          <a:sx n="56" d="100"/>
          <a:sy n="56" d="100"/>
        </p:scale>
        <p:origin x="-1099" y="14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presProps" Target="pres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notesMaster" Target="notesMasters/notesMaster1.xml"/><Relationship Id="rId10" Type="http://schemas.openxmlformats.org/officeDocument/2006/relationships/slide" Target="slides/slide9.xml"/><Relationship Id="rId19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045DCEFE-D672-46CA-9387-DB6519621294}" type="datetimeFigureOut">
              <a:rPr lang="ar-SA" smtClean="0"/>
              <a:t>17/01/36</a:t>
            </a:fld>
            <a:endParaRPr lang="ar-SA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SA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SA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44FA8A3A-410E-4FAA-8974-ADA142068160}" type="slidenum">
              <a:rPr lang="ar-SA" smtClean="0"/>
              <a:t>‹#›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1549050230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A8A3A-410E-4FAA-8974-ADA142068160}" type="slidenum">
              <a:rPr lang="ar-SA" smtClean="0"/>
              <a:t>1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9723219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A8A3A-410E-4FAA-8974-ADA142068160}" type="slidenum">
              <a:rPr lang="ar-SA" smtClean="0"/>
              <a:t>4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407372559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44FA8A3A-410E-4FAA-8974-ADA142068160}" type="slidenum">
              <a:rPr lang="ar-SA" smtClean="0"/>
              <a:t>7</a:t>
            </a:fld>
            <a:endParaRPr lang="ar-SA"/>
          </a:p>
        </p:txBody>
      </p:sp>
    </p:spTree>
    <p:extLst>
      <p:ext uri="{BB962C8B-B14F-4D97-AF65-F5344CB8AC3E}">
        <p14:creationId xmlns:p14="http://schemas.microsoft.com/office/powerpoint/2010/main" val="278483475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شريحة عنو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وان فرعي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ar-SA" smtClean="0"/>
              <a:t>انقر لتحرير نمط العنوان الثانوي الرئيسي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B5B0-7926-4E96-88E0-27994EAEF612}" type="datetimeFigureOut">
              <a:rPr lang="ar-SA" smtClean="0"/>
              <a:t>17/01/36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2EA6-CB9B-4978-9402-84A738204C9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19809650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عنوان ونص عمودي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B5B0-7926-4E96-88E0-27994EAEF612}" type="datetimeFigureOut">
              <a:rPr lang="ar-SA" smtClean="0"/>
              <a:t>17/01/36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2EA6-CB9B-4978-9402-84A738204C9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72058213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عنوان ونص عموديا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عمودي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عنوان العمودي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B5B0-7926-4E96-88E0-27994EAEF612}" type="datetimeFigureOut">
              <a:rPr lang="ar-SA" smtClean="0"/>
              <a:t>17/01/36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2EA6-CB9B-4978-9402-84A738204C9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4085226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عنوان ومحتوى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B5B0-7926-4E96-88E0-27994EAEF612}" type="datetimeFigureOut">
              <a:rPr lang="ar-SA" smtClean="0"/>
              <a:t>17/01/36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2EA6-CB9B-4978-9402-84A738204C9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64396012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عنوان المقط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r">
              <a:defRPr sz="4000" b="1" cap="all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B5B0-7926-4E96-88E0-27994EAEF612}" type="datetimeFigureOut">
              <a:rPr lang="ar-SA" smtClean="0"/>
              <a:t>17/01/36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2EA6-CB9B-4978-9402-84A738204C9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87194825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محتويين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B5B0-7926-4E96-88E0-27994EAEF612}" type="datetimeFigureOut">
              <a:rPr lang="ar-SA" smtClean="0"/>
              <a:t>17/01/36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2EA6-CB9B-4978-9402-84A738204C9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679683166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مقارن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4" name="عنصر نائب للمحتوى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5" name="عنصر نائب للنص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6" name="عنصر نائب للمحتوى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7" name="عنصر نائب للتاريخ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B5B0-7926-4E96-88E0-27994EAEF612}" type="datetimeFigureOut">
              <a:rPr lang="ar-SA" smtClean="0"/>
              <a:t>17/01/36</a:t>
            </a:fld>
            <a:endParaRPr lang="ar-SA" dirty="0"/>
          </a:p>
        </p:txBody>
      </p:sp>
      <p:sp>
        <p:nvSpPr>
          <p:cNvPr id="8" name="عنصر نائب للتذييل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9" name="عنصر نائب لرقم الشريحة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2EA6-CB9B-4978-9402-84A738204C9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3502850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عنوان فقط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B5B0-7926-4E96-88E0-27994EAEF612}" type="datetimeFigureOut">
              <a:rPr lang="ar-SA" smtClean="0"/>
              <a:t>17/01/36</a:t>
            </a:fld>
            <a:endParaRPr lang="ar-SA" dirty="0"/>
          </a:p>
        </p:txBody>
      </p:sp>
      <p:sp>
        <p:nvSpPr>
          <p:cNvPr id="4" name="عنصر نائب للتذييل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2EA6-CB9B-4978-9402-84A738204C9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1868824812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فار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تاريخ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B5B0-7926-4E96-88E0-27994EAEF612}" type="datetimeFigureOut">
              <a:rPr lang="ar-SA" smtClean="0"/>
              <a:t>17/01/36</a:t>
            </a:fld>
            <a:endParaRPr lang="ar-SA" dirty="0"/>
          </a:p>
        </p:txBody>
      </p:sp>
      <p:sp>
        <p:nvSpPr>
          <p:cNvPr id="3" name="عنصر نائب للتذييل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2EA6-CB9B-4978-9402-84A738204C9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60538847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محتوى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محتوى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B5B0-7926-4E96-88E0-27994EAEF612}" type="datetimeFigureOut">
              <a:rPr lang="ar-SA" smtClean="0"/>
              <a:t>17/01/36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2EA6-CB9B-4978-9402-84A738204C9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594619834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صورة ذو تسمية توضيحي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r">
              <a:defRPr sz="2000" b="1"/>
            </a:lvl1pPr>
          </a:lstStyle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صورة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ar-SA" dirty="0"/>
          </a:p>
        </p:txBody>
      </p:sp>
      <p:sp>
        <p:nvSpPr>
          <p:cNvPr id="4" name="عنصر نائب للنص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ar-SA" smtClean="0"/>
              <a:t>انقر لتحرير أنماط النص الرئيسي</a:t>
            </a:r>
          </a:p>
        </p:txBody>
      </p:sp>
      <p:sp>
        <p:nvSpPr>
          <p:cNvPr id="5" name="عنصر نائب للتاريخ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F71B5B0-7926-4E96-88E0-27994EAEF612}" type="datetimeFigureOut">
              <a:rPr lang="ar-SA" smtClean="0"/>
              <a:t>17/01/36</a:t>
            </a:fld>
            <a:endParaRPr lang="ar-SA" dirty="0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SA" dirty="0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3892EA6-CB9B-4978-9402-84A738204C9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28921008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عنوان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1" anchor="ctr">
            <a:normAutofit/>
          </a:bodyPr>
          <a:lstStyle/>
          <a:p>
            <a:r>
              <a:rPr lang="ar-SA" smtClean="0"/>
              <a:t>انقر لتحرير نمط العنوان الرئيسي</a:t>
            </a:r>
            <a:endParaRPr lang="ar-SA"/>
          </a:p>
        </p:txBody>
      </p:sp>
      <p:sp>
        <p:nvSpPr>
          <p:cNvPr id="3" name="عنصر نائب للنص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SA"/>
          </a:p>
        </p:txBody>
      </p:sp>
      <p:sp>
        <p:nvSpPr>
          <p:cNvPr id="4" name="عنصر نائب للتاريخ 3"/>
          <p:cNvSpPr>
            <a:spLocks noGrp="1"/>
          </p:cNvSpPr>
          <p:nvPr>
            <p:ph type="dt" sz="half" idx="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F71B5B0-7926-4E96-88E0-27994EAEF612}" type="datetimeFigureOut">
              <a:rPr lang="ar-SA" smtClean="0"/>
              <a:t>17/01/36</a:t>
            </a:fld>
            <a:endParaRPr lang="ar-SA" dirty="0"/>
          </a:p>
        </p:txBody>
      </p:sp>
      <p:sp>
        <p:nvSpPr>
          <p:cNvPr id="5" name="عنصر نائب للتذييل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ar-SA" dirty="0"/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4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1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3892EA6-CB9B-4978-9402-84A738204C90}" type="slidenum">
              <a:rPr lang="ar-SA" smtClean="0"/>
              <a:t>‹#›</a:t>
            </a:fld>
            <a:endParaRPr lang="ar-SA" dirty="0"/>
          </a:p>
        </p:txBody>
      </p:sp>
    </p:spTree>
    <p:extLst>
      <p:ext uri="{BB962C8B-B14F-4D97-AF65-F5344CB8AC3E}">
        <p14:creationId xmlns:p14="http://schemas.microsoft.com/office/powerpoint/2010/main" val="233760980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1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r" defTabSz="914400" rtl="1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ar-SA"/>
      </a:defPPr>
      <a:lvl1pPr marL="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defTabSz="914400" rtl="1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5.png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7" Type="http://schemas.openxmlformats.org/officeDocument/2006/relationships/slide" Target="slide5.xml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slide" Target="slide6.xml"/><Relationship Id="rId5" Type="http://schemas.openxmlformats.org/officeDocument/2006/relationships/slide" Target="slide7.xml"/><Relationship Id="rId4" Type="http://schemas.openxmlformats.org/officeDocument/2006/relationships/slide" Target="slide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3">
            <a:alphaModFix amt="14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صورة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25639" y="620688"/>
            <a:ext cx="4968552" cy="6137920"/>
          </a:xfrm>
          <a:prstGeom prst="rect">
            <a:avLst/>
          </a:prstGeom>
        </p:spPr>
      </p:pic>
      <p:sp>
        <p:nvSpPr>
          <p:cNvPr id="4" name="مربع نص 3"/>
          <p:cNvSpPr txBox="1"/>
          <p:nvPr/>
        </p:nvSpPr>
        <p:spPr>
          <a:xfrm>
            <a:off x="3167844" y="4837257"/>
            <a:ext cx="2448272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ar-SA" sz="8000" b="1" dirty="0" smtClean="0">
                <a:solidFill>
                  <a:srgbClr val="663300"/>
                </a:solidFill>
                <a:latin typeface="Adobe Arabic" pitchFamily="18" charset="-78"/>
                <a:cs typeface="Adobe Arabic" pitchFamily="18" charset="-78"/>
              </a:rPr>
              <a:t>الإِدّغَامْ</a:t>
            </a:r>
            <a:endParaRPr lang="ar-SA" sz="8000" b="1" dirty="0">
              <a:solidFill>
                <a:srgbClr val="663300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43902956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3900">
        <p14:glitter dir="r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6" presetClass="emph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" dur="2000" fill="hold"/>
                                        <p:tgtEl>
                                          <p:spTgt spid="4"/>
                                        </p:tgtEl>
                                      </p:cBhvr>
                                      <p:by x="400000" y="4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وصلة جمع 1"/>
          <p:cNvSpPr>
            <a:spLocks/>
          </p:cNvSpPr>
          <p:nvPr/>
        </p:nvSpPr>
        <p:spPr>
          <a:xfrm>
            <a:off x="1012187" y="156182"/>
            <a:ext cx="6696745" cy="6264696"/>
          </a:xfrm>
          <a:prstGeom prst="flowChartSummingJunction">
            <a:avLst/>
          </a:prstGeom>
          <a:blipFill dpi="0" rotWithShape="1"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رابط مستقيم 3"/>
          <p:cNvCxnSpPr>
            <a:stCxn id="2" idx="2"/>
            <a:endCxn id="2" idx="6"/>
          </p:cNvCxnSpPr>
          <p:nvPr/>
        </p:nvCxnSpPr>
        <p:spPr>
          <a:xfrm>
            <a:off x="1012187" y="3288530"/>
            <a:ext cx="6696745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4391944" y="3251438"/>
            <a:ext cx="1548208" cy="609610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مخطط انسيابي: رابط 15"/>
          <p:cNvSpPr/>
          <p:nvPr/>
        </p:nvSpPr>
        <p:spPr>
          <a:xfrm>
            <a:off x="3959896" y="4524875"/>
            <a:ext cx="864096" cy="86409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رابط 27"/>
          <p:cNvSpPr/>
          <p:nvPr/>
        </p:nvSpPr>
        <p:spPr>
          <a:xfrm>
            <a:off x="6185025" y="3645023"/>
            <a:ext cx="864096" cy="864096"/>
          </a:xfrm>
          <a:prstGeom prst="flowChartConnector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خطط انسيابي: رابط 28"/>
          <p:cNvSpPr/>
          <p:nvPr/>
        </p:nvSpPr>
        <p:spPr>
          <a:xfrm>
            <a:off x="6090838" y="2082396"/>
            <a:ext cx="864096" cy="864096"/>
          </a:xfrm>
          <a:prstGeom prst="flowChartConnector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رابط 29"/>
          <p:cNvSpPr/>
          <p:nvPr/>
        </p:nvSpPr>
        <p:spPr>
          <a:xfrm>
            <a:off x="3797896" y="764704"/>
            <a:ext cx="864096" cy="86409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رابط 30"/>
          <p:cNvSpPr/>
          <p:nvPr/>
        </p:nvSpPr>
        <p:spPr>
          <a:xfrm>
            <a:off x="1763688" y="2132856"/>
            <a:ext cx="864096" cy="864096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خطط انسيابي: رابط 31"/>
          <p:cNvSpPr/>
          <p:nvPr/>
        </p:nvSpPr>
        <p:spPr>
          <a:xfrm>
            <a:off x="2051720" y="3645024"/>
            <a:ext cx="864096" cy="86409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4144535" y="551449"/>
            <a:ext cx="4320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1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6401049" y="1965091"/>
            <a:ext cx="4320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2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535435" y="3415352"/>
            <a:ext cx="4320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" name="مستطيل 44"/>
          <p:cNvSpPr/>
          <p:nvPr/>
        </p:nvSpPr>
        <p:spPr>
          <a:xfrm>
            <a:off x="4029505" y="4295203"/>
            <a:ext cx="724878" cy="132343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4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2051720" y="3415352"/>
            <a:ext cx="7248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مستطيل 46"/>
          <p:cNvSpPr/>
          <p:nvPr/>
        </p:nvSpPr>
        <p:spPr>
          <a:xfrm>
            <a:off x="1833298" y="1965091"/>
            <a:ext cx="7248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6</a:t>
            </a:r>
            <a:endParaRPr lang="ar-S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0176220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وصلة جمع 1"/>
          <p:cNvSpPr>
            <a:spLocks/>
          </p:cNvSpPr>
          <p:nvPr/>
        </p:nvSpPr>
        <p:spPr>
          <a:xfrm>
            <a:off x="1012187" y="156182"/>
            <a:ext cx="6696745" cy="6264696"/>
          </a:xfrm>
          <a:prstGeom prst="flowChartSummingJunction">
            <a:avLst/>
          </a:prstGeom>
          <a:blipFill dpi="0" rotWithShape="1"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رابط مستقيم 3"/>
          <p:cNvCxnSpPr>
            <a:stCxn id="2" idx="2"/>
            <a:endCxn id="2" idx="6"/>
          </p:cNvCxnSpPr>
          <p:nvPr/>
        </p:nvCxnSpPr>
        <p:spPr>
          <a:xfrm>
            <a:off x="1012187" y="3288530"/>
            <a:ext cx="6696745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>
            <a:off x="4360559" y="3240379"/>
            <a:ext cx="31385" cy="1284496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مخطط انسيابي: رابط 15"/>
          <p:cNvSpPr/>
          <p:nvPr/>
        </p:nvSpPr>
        <p:spPr>
          <a:xfrm>
            <a:off x="3959896" y="4524875"/>
            <a:ext cx="864096" cy="86409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رابط 27"/>
          <p:cNvSpPr/>
          <p:nvPr/>
        </p:nvSpPr>
        <p:spPr>
          <a:xfrm>
            <a:off x="6185025" y="3645023"/>
            <a:ext cx="864096" cy="864096"/>
          </a:xfrm>
          <a:prstGeom prst="flowChartConnector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خطط انسيابي: رابط 28"/>
          <p:cNvSpPr/>
          <p:nvPr/>
        </p:nvSpPr>
        <p:spPr>
          <a:xfrm>
            <a:off x="6090838" y="2082396"/>
            <a:ext cx="864096" cy="864096"/>
          </a:xfrm>
          <a:prstGeom prst="flowChartConnector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رابط 29"/>
          <p:cNvSpPr/>
          <p:nvPr/>
        </p:nvSpPr>
        <p:spPr>
          <a:xfrm>
            <a:off x="3797896" y="764704"/>
            <a:ext cx="864096" cy="86409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رابط 30"/>
          <p:cNvSpPr/>
          <p:nvPr/>
        </p:nvSpPr>
        <p:spPr>
          <a:xfrm>
            <a:off x="1763688" y="2132856"/>
            <a:ext cx="864096" cy="864096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خطط انسيابي: رابط 31"/>
          <p:cNvSpPr/>
          <p:nvPr/>
        </p:nvSpPr>
        <p:spPr>
          <a:xfrm>
            <a:off x="2051720" y="3645024"/>
            <a:ext cx="864096" cy="86409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4144535" y="551449"/>
            <a:ext cx="4320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1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6401049" y="1965091"/>
            <a:ext cx="4320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2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535435" y="3415352"/>
            <a:ext cx="4320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" name="مستطيل 44"/>
          <p:cNvSpPr/>
          <p:nvPr/>
        </p:nvSpPr>
        <p:spPr>
          <a:xfrm>
            <a:off x="4029505" y="4295203"/>
            <a:ext cx="724878" cy="132343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4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2051720" y="3415352"/>
            <a:ext cx="7248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مستطيل 46"/>
          <p:cNvSpPr/>
          <p:nvPr/>
        </p:nvSpPr>
        <p:spPr>
          <a:xfrm>
            <a:off x="1833298" y="1965091"/>
            <a:ext cx="7248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6</a:t>
            </a:r>
            <a:endParaRPr lang="ar-S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670955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وصلة جمع 1"/>
          <p:cNvSpPr>
            <a:spLocks/>
          </p:cNvSpPr>
          <p:nvPr/>
        </p:nvSpPr>
        <p:spPr>
          <a:xfrm>
            <a:off x="1012187" y="156182"/>
            <a:ext cx="6696745" cy="6264696"/>
          </a:xfrm>
          <a:prstGeom prst="flowChartSummingJunction">
            <a:avLst/>
          </a:prstGeom>
          <a:blipFill dpi="0" rotWithShape="1"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رابط مستقيم 3"/>
          <p:cNvCxnSpPr>
            <a:stCxn id="2" idx="2"/>
            <a:endCxn id="2" idx="6"/>
          </p:cNvCxnSpPr>
          <p:nvPr/>
        </p:nvCxnSpPr>
        <p:spPr>
          <a:xfrm>
            <a:off x="1012187" y="3288530"/>
            <a:ext cx="6696745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>
            <a:off x="2987824" y="3240379"/>
            <a:ext cx="1372735" cy="54866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مخطط انسيابي: رابط 15"/>
          <p:cNvSpPr/>
          <p:nvPr/>
        </p:nvSpPr>
        <p:spPr>
          <a:xfrm>
            <a:off x="3959896" y="4524875"/>
            <a:ext cx="864096" cy="86409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رابط 27"/>
          <p:cNvSpPr/>
          <p:nvPr/>
        </p:nvSpPr>
        <p:spPr>
          <a:xfrm>
            <a:off x="6185025" y="3645023"/>
            <a:ext cx="864096" cy="864096"/>
          </a:xfrm>
          <a:prstGeom prst="flowChartConnector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خطط انسيابي: رابط 28"/>
          <p:cNvSpPr/>
          <p:nvPr/>
        </p:nvSpPr>
        <p:spPr>
          <a:xfrm>
            <a:off x="6090838" y="2082396"/>
            <a:ext cx="864096" cy="864096"/>
          </a:xfrm>
          <a:prstGeom prst="flowChartConnector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رابط 29"/>
          <p:cNvSpPr/>
          <p:nvPr/>
        </p:nvSpPr>
        <p:spPr>
          <a:xfrm>
            <a:off x="3797896" y="764704"/>
            <a:ext cx="864096" cy="86409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رابط 30"/>
          <p:cNvSpPr/>
          <p:nvPr/>
        </p:nvSpPr>
        <p:spPr>
          <a:xfrm>
            <a:off x="1763688" y="2132856"/>
            <a:ext cx="864096" cy="864096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خطط انسيابي: رابط 31"/>
          <p:cNvSpPr/>
          <p:nvPr/>
        </p:nvSpPr>
        <p:spPr>
          <a:xfrm>
            <a:off x="2051720" y="3645024"/>
            <a:ext cx="864096" cy="86409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4144535" y="551449"/>
            <a:ext cx="4320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1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6401049" y="1965091"/>
            <a:ext cx="4320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2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535435" y="3415352"/>
            <a:ext cx="4320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" name="مستطيل 44"/>
          <p:cNvSpPr/>
          <p:nvPr/>
        </p:nvSpPr>
        <p:spPr>
          <a:xfrm>
            <a:off x="4029505" y="4295203"/>
            <a:ext cx="724878" cy="132343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4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2051720" y="3415352"/>
            <a:ext cx="7248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مستطيل 46"/>
          <p:cNvSpPr/>
          <p:nvPr/>
        </p:nvSpPr>
        <p:spPr>
          <a:xfrm>
            <a:off x="1833298" y="1965091"/>
            <a:ext cx="7248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6</a:t>
            </a:r>
            <a:endParaRPr lang="ar-S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8037550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وصلة جمع 1"/>
          <p:cNvSpPr>
            <a:spLocks/>
          </p:cNvSpPr>
          <p:nvPr/>
        </p:nvSpPr>
        <p:spPr>
          <a:xfrm>
            <a:off x="1012187" y="156182"/>
            <a:ext cx="6696745" cy="6264696"/>
          </a:xfrm>
          <a:prstGeom prst="flowChartSummingJunction">
            <a:avLst/>
          </a:prstGeom>
          <a:blipFill dpi="0" rotWithShape="1"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رابط مستقيم 3"/>
          <p:cNvCxnSpPr>
            <a:stCxn id="2" idx="2"/>
            <a:endCxn id="2" idx="6"/>
          </p:cNvCxnSpPr>
          <p:nvPr/>
        </p:nvCxnSpPr>
        <p:spPr>
          <a:xfrm>
            <a:off x="1012187" y="3288530"/>
            <a:ext cx="6696745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 flipV="1">
            <a:off x="2776598" y="2780928"/>
            <a:ext cx="1583961" cy="459451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مخطط انسيابي: رابط 15"/>
          <p:cNvSpPr/>
          <p:nvPr/>
        </p:nvSpPr>
        <p:spPr>
          <a:xfrm>
            <a:off x="3959896" y="4524875"/>
            <a:ext cx="864096" cy="86409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رابط 27"/>
          <p:cNvSpPr/>
          <p:nvPr/>
        </p:nvSpPr>
        <p:spPr>
          <a:xfrm>
            <a:off x="6185025" y="3645023"/>
            <a:ext cx="864096" cy="864096"/>
          </a:xfrm>
          <a:prstGeom prst="flowChartConnector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خطط انسيابي: رابط 28"/>
          <p:cNvSpPr/>
          <p:nvPr/>
        </p:nvSpPr>
        <p:spPr>
          <a:xfrm>
            <a:off x="6090838" y="2082396"/>
            <a:ext cx="864096" cy="864096"/>
          </a:xfrm>
          <a:prstGeom prst="flowChartConnector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رابط 29"/>
          <p:cNvSpPr/>
          <p:nvPr/>
        </p:nvSpPr>
        <p:spPr>
          <a:xfrm>
            <a:off x="3797896" y="764704"/>
            <a:ext cx="864096" cy="86409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رابط 30"/>
          <p:cNvSpPr/>
          <p:nvPr/>
        </p:nvSpPr>
        <p:spPr>
          <a:xfrm>
            <a:off x="1763688" y="2132856"/>
            <a:ext cx="864096" cy="864096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خطط انسيابي: رابط 31"/>
          <p:cNvSpPr/>
          <p:nvPr/>
        </p:nvSpPr>
        <p:spPr>
          <a:xfrm>
            <a:off x="2051720" y="3645024"/>
            <a:ext cx="864096" cy="86409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4144535" y="551449"/>
            <a:ext cx="4320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1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6401049" y="1965091"/>
            <a:ext cx="4320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2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535435" y="3415352"/>
            <a:ext cx="4320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" name="مستطيل 44"/>
          <p:cNvSpPr/>
          <p:nvPr/>
        </p:nvSpPr>
        <p:spPr>
          <a:xfrm>
            <a:off x="4029505" y="4295203"/>
            <a:ext cx="724878" cy="132343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4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2051720" y="3415352"/>
            <a:ext cx="7248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مستطيل 46"/>
          <p:cNvSpPr/>
          <p:nvPr/>
        </p:nvSpPr>
        <p:spPr>
          <a:xfrm>
            <a:off x="1833298" y="1965091"/>
            <a:ext cx="7248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6</a:t>
            </a:r>
            <a:endParaRPr lang="ar-S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99949906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ربع نص 3"/>
          <p:cNvSpPr txBox="1"/>
          <p:nvPr/>
        </p:nvSpPr>
        <p:spPr>
          <a:xfrm>
            <a:off x="1187624" y="0"/>
            <a:ext cx="6480720" cy="769441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4400" b="1" dirty="0" smtClean="0">
                <a:solidFill>
                  <a:srgbClr val="996633"/>
                </a:solidFill>
                <a:latin typeface="Adobe Arabic" pitchFamily="18" charset="-78"/>
                <a:cs typeface="Adobe Arabic" pitchFamily="18" charset="-78"/>
              </a:rPr>
              <a:t>ما هو الصواب والخطأ من العبارات التالية:</a:t>
            </a:r>
            <a:endParaRPr lang="ar-SA" sz="4400" b="1" dirty="0">
              <a:solidFill>
                <a:srgbClr val="996633"/>
              </a:solidFill>
              <a:latin typeface="Adobe Arabic" pitchFamily="18" charset="-78"/>
              <a:cs typeface="Adobe Arabic" pitchFamily="18" charset="-78"/>
            </a:endParaRPr>
          </a:p>
        </p:txBody>
      </p:sp>
      <p:graphicFrame>
        <p:nvGraphicFramePr>
          <p:cNvPr id="6" name="جدول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033259636"/>
              </p:ext>
            </p:extLst>
          </p:nvPr>
        </p:nvGraphicFramePr>
        <p:xfrm>
          <a:off x="395536" y="692696"/>
          <a:ext cx="8352928" cy="6053183"/>
        </p:xfrm>
        <a:graphic>
          <a:graphicData uri="http://schemas.openxmlformats.org/drawingml/2006/table">
            <a:tbl>
              <a:tblPr rtl="1" firstRow="1" bandRow="1">
                <a:tableStyleId>{5940675A-B579-460E-94D1-54222C63F5DA}</a:tableStyleId>
              </a:tblPr>
              <a:tblGrid>
                <a:gridCol w="5446100"/>
                <a:gridCol w="2906828"/>
              </a:tblGrid>
              <a:tr h="959970"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dobe Arabic" pitchFamily="18" charset="-78"/>
                          <a:cs typeface="Adobe Arabic" pitchFamily="18" charset="-78"/>
                        </a:rPr>
                        <a:t>العبارة</a:t>
                      </a:r>
                      <a:r>
                        <a:rPr lang="ar-SA" sz="4800" b="1" baseline="0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dobe Arabic" pitchFamily="18" charset="-78"/>
                          <a:cs typeface="Adobe Arabic" pitchFamily="18" charset="-78"/>
                        </a:rPr>
                        <a:t> </a:t>
                      </a:r>
                      <a:endParaRPr lang="ar-SA" sz="4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 rtl="1"/>
                      <a:r>
                        <a:rPr lang="ar-SA" sz="4800" b="1" dirty="0" smtClean="0">
                          <a:solidFill>
                            <a:schemeClr val="bg1">
                              <a:lumMod val="50000"/>
                            </a:schemeClr>
                          </a:solidFill>
                          <a:latin typeface="Adobe Arabic" pitchFamily="18" charset="-78"/>
                          <a:cs typeface="Adobe Arabic" pitchFamily="18" charset="-78"/>
                        </a:rPr>
                        <a:t> التصحيح </a:t>
                      </a:r>
                      <a:endParaRPr lang="ar-SA" sz="4800" b="1" dirty="0">
                        <a:solidFill>
                          <a:schemeClr val="bg1">
                            <a:lumMod val="50000"/>
                          </a:schemeClr>
                        </a:solidFill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411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 smtClean="0"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الإدغام </a:t>
                      </a:r>
                      <a:r>
                        <a:rPr lang="ar-SA" sz="3600" b="1" baseline="0" dirty="0" smtClean="0"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 هو : إدخال حرف ساكن في حرف متحرك بحيث يصيران </a:t>
                      </a:r>
                      <a:r>
                        <a:rPr lang="ar-SA" sz="3600" b="1" baseline="0" dirty="0" smtClean="0"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حرفًا واحدًا مشددًا.</a:t>
                      </a:r>
                      <a:endParaRPr lang="ar-SA" sz="3600" b="1" dirty="0"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905442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 smtClean="0"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القاعدة</a:t>
                      </a:r>
                      <a:r>
                        <a:rPr lang="ar-SA" sz="3600" b="1" baseline="0" dirty="0" smtClean="0"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 في كيفية تطبيق الإدغام : الانتقال من مخرج نون الساكنة والتنوين إلى مخرج حرف الإظهار.</a:t>
                      </a:r>
                      <a:endParaRPr lang="ar-SA" sz="3600" b="1" dirty="0"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1450411">
                <a:tc>
                  <a:txBody>
                    <a:bodyPr/>
                    <a:lstStyle/>
                    <a:p>
                      <a:pPr rtl="1"/>
                      <a:r>
                        <a:rPr lang="ar-SA" sz="3600" b="1" dirty="0" smtClean="0"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حروف الإدغام سته</a:t>
                      </a:r>
                      <a:r>
                        <a:rPr lang="ar-SA" sz="3600" b="1" baseline="0" dirty="0" smtClean="0">
                          <a:effectLst/>
                          <a:latin typeface="Adobe Arabic" pitchFamily="18" charset="-78"/>
                          <a:cs typeface="Adobe Arabic" pitchFamily="18" charset="-78"/>
                        </a:rPr>
                        <a:t> وهي في كلمة  يرملون الياء والراء والميم واللام والدال و الواو والنون .</a:t>
                      </a:r>
                      <a:endParaRPr lang="ar-SA" sz="3600" b="1" dirty="0">
                        <a:effectLst/>
                        <a:latin typeface="Adobe Arabic" pitchFamily="18" charset="-78"/>
                        <a:cs typeface="Adobe Arabic" pitchFamily="18" charset="-78"/>
                      </a:endParaRPr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rtl="1"/>
                      <a:endParaRPr lang="ar-SA" dirty="0"/>
                    </a:p>
                  </a:txBody>
                  <a:tcPr>
                    <a:lnL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996633"/>
                      </a:solidFill>
                      <a:prstDash val="lgDash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pic>
        <p:nvPicPr>
          <p:cNvPr id="1026" name="Picture 2" descr="http://images.clipshrine.com/wheel/large-Simple-Red-Checkmark-166.6-14025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7664" y="2078510"/>
            <a:ext cx="666152" cy="69390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8" name="Picture 4" descr="http://im9.gulfup.com/2012-02-07/1328636080972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52268" y="3716460"/>
            <a:ext cx="761548" cy="76154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1" name="Picture 4" descr="http://im9.gulfup.com/2012-02-07/1328636080972.pn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83720" y="5445224"/>
            <a:ext cx="743744" cy="74374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2304025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alphaModFix amt="11000"/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صورة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86000" y="1268760"/>
            <a:ext cx="4572000" cy="5038344"/>
          </a:xfrm>
          <a:prstGeom prst="rect">
            <a:avLst/>
          </a:prstGeom>
        </p:spPr>
      </p:pic>
      <p:sp>
        <p:nvSpPr>
          <p:cNvPr id="5" name="مستطيل 4">
            <a:hlinkClick r:id="rId4" action="ppaction://hlinksldjump"/>
          </p:cNvPr>
          <p:cNvSpPr/>
          <p:nvPr/>
        </p:nvSpPr>
        <p:spPr>
          <a:xfrm>
            <a:off x="4933701" y="1838434"/>
            <a:ext cx="9749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م1</a:t>
            </a:r>
            <a:endParaRPr lang="ar-SA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6" name="مستطيل 5">
            <a:hlinkClick r:id="rId5" action="ppaction://hlinksldjump"/>
          </p:cNvPr>
          <p:cNvSpPr/>
          <p:nvPr/>
        </p:nvSpPr>
        <p:spPr>
          <a:xfrm>
            <a:off x="3196572" y="3446642"/>
            <a:ext cx="9749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م4</a:t>
            </a:r>
            <a:endParaRPr lang="ar-SA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7" name="مستطيل 6">
            <a:hlinkClick r:id="rId6" action="ppaction://hlinksldjump"/>
          </p:cNvPr>
          <p:cNvSpPr/>
          <p:nvPr/>
        </p:nvSpPr>
        <p:spPr>
          <a:xfrm>
            <a:off x="4949296" y="3429000"/>
            <a:ext cx="9749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م3</a:t>
            </a:r>
            <a:endParaRPr lang="ar-SA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8" name="مستطيل 7">
            <a:hlinkClick r:id="rId7" action="ppaction://hlinksldjump"/>
          </p:cNvPr>
          <p:cNvSpPr/>
          <p:nvPr/>
        </p:nvSpPr>
        <p:spPr>
          <a:xfrm>
            <a:off x="3196573" y="1819259"/>
            <a:ext cx="974947" cy="144655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ar-SA" sz="8800" dirty="0" smtClean="0">
                <a:ln w="18415" cmpd="sng">
                  <a:solidFill>
                    <a:srgbClr val="FFFFFF"/>
                  </a:solidFill>
                  <a:prstDash val="solid"/>
                </a:ln>
                <a:solidFill>
                  <a:srgbClr val="FFFFFF"/>
                </a:solidFill>
                <a:effectLst>
                  <a:outerShdw blurRad="63500" dir="3600000" algn="tl" rotWithShape="0">
                    <a:srgbClr val="000000">
                      <a:alpha val="70000"/>
                    </a:srgbClr>
                  </a:outerShdw>
                </a:effectLst>
                <a:latin typeface="Adobe Arabic" pitchFamily="18" charset="-78"/>
                <a:cs typeface="Adobe Arabic" pitchFamily="18" charset="-78"/>
              </a:rPr>
              <a:t>م2</a:t>
            </a:r>
            <a:endParaRPr lang="ar-SA" sz="8800" b="0" cap="none" spc="0" dirty="0">
              <a:ln w="18415" cmpd="sng">
                <a:solidFill>
                  <a:srgbClr val="FFFFFF"/>
                </a:solidFill>
                <a:prstDash val="solid"/>
              </a:ln>
              <a:solidFill>
                <a:srgbClr val="FFFFFF"/>
              </a:solidFill>
              <a:effectLst>
                <a:outerShdw blurRad="63500" dir="3600000" algn="tl" rotWithShape="0">
                  <a:srgbClr val="000000">
                    <a:alpha val="70000"/>
                  </a:srgbClr>
                </a:outerShdw>
              </a:effectLst>
              <a:latin typeface="Adobe Arabic" pitchFamily="18" charset="-78"/>
              <a:cs typeface="Adobe Arabic" pitchFamily="18" charset="-78"/>
            </a:endParaRPr>
          </a:p>
        </p:txBody>
      </p:sp>
      <p:sp>
        <p:nvSpPr>
          <p:cNvPr id="9" name="مربع نص 8"/>
          <p:cNvSpPr txBox="1"/>
          <p:nvPr/>
        </p:nvSpPr>
        <p:spPr>
          <a:xfrm>
            <a:off x="1475656" y="10308"/>
            <a:ext cx="5025638" cy="144655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800" b="1" dirty="0" smtClean="0">
                <a:solidFill>
                  <a:srgbClr val="996633"/>
                </a:solidFill>
                <a:latin typeface="Adobe Arabic" pitchFamily="18" charset="-78"/>
                <a:cs typeface="Adobe Arabic" pitchFamily="18" charset="-78"/>
              </a:rPr>
              <a:t>الـمُستثنيَات</a:t>
            </a:r>
            <a:endParaRPr lang="ar-SA" sz="8800" b="1" dirty="0">
              <a:solidFill>
                <a:srgbClr val="996633"/>
              </a:solidFill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5741878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6650">
              <a:srgbClr val="FFFF66">
                <a:lumMod val="66000"/>
              </a:srgbClr>
            </a:gs>
            <a:gs pos="0">
              <a:srgbClr val="FFFF66"/>
            </a:gs>
            <a:gs pos="0">
              <a:srgbClr val="FFC000"/>
            </a:gs>
            <a:gs pos="100000">
              <a:srgbClr val="FFFF66"/>
            </a:gs>
          </a:gsLst>
          <a:lin ang="189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55576" y="764704"/>
            <a:ext cx="7488832" cy="5184576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899592" y="1094833"/>
            <a:ext cx="6840759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 smtClean="0">
                <a:latin typeface="Adobe Arabic" pitchFamily="18" charset="-78"/>
                <a:cs typeface="Adobe Arabic" pitchFamily="18" charset="-78"/>
              </a:rPr>
              <a:t> }</a:t>
            </a:r>
            <a:r>
              <a:rPr lang="ar-SA" sz="7200" b="1" dirty="0" smtClean="0">
                <a:latin typeface="Adobe Arabic" pitchFamily="18" charset="-78"/>
                <a:cs typeface="Adobe Arabic" pitchFamily="18" charset="-78"/>
              </a:rPr>
              <a:t>الدُّ</a:t>
            </a:r>
            <a:r>
              <a:rPr lang="ar-SA" sz="7200" b="1" dirty="0" smtClean="0">
                <a:solidFill>
                  <a:schemeClr val="bg2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ن</a:t>
            </a:r>
            <a:r>
              <a:rPr lang="ar-SA" sz="7200" b="1" dirty="0" smtClean="0">
                <a:solidFill>
                  <a:schemeClr val="bg1">
                    <a:lumMod val="85000"/>
                  </a:schemeClr>
                </a:solidFill>
                <a:latin typeface="Adobe Arabic" pitchFamily="18" charset="-78"/>
                <a:cs typeface="Adobe Arabic" pitchFamily="18" charset="-78"/>
              </a:rPr>
              <a:t>ي</a:t>
            </a:r>
            <a:r>
              <a:rPr lang="ar-SA" sz="7200" b="1" dirty="0" smtClean="0">
                <a:latin typeface="Adobe Arabic" pitchFamily="18" charset="-78"/>
                <a:cs typeface="Adobe Arabic" pitchFamily="18" charset="-78"/>
              </a:rPr>
              <a:t>ا </a:t>
            </a:r>
            <a:r>
              <a:rPr lang="en-US" sz="7200" b="1" dirty="0" smtClean="0">
                <a:latin typeface="Adobe Arabic" pitchFamily="18" charset="-78"/>
                <a:cs typeface="Adobe Arabic" pitchFamily="18" charset="-78"/>
              </a:rPr>
              <a:t>{</a:t>
            </a:r>
            <a:endParaRPr lang="ar-SA" sz="7200" b="1" dirty="0" smtClean="0">
              <a:latin typeface="Adobe Arabic" pitchFamily="18" charset="-78"/>
              <a:cs typeface="Adobe Arabic" pitchFamily="18" charset="-78"/>
            </a:endParaRPr>
          </a:p>
          <a:p>
            <a:r>
              <a:rPr lang="ar-SA" sz="7200" dirty="0" smtClean="0">
                <a:latin typeface="Adobe Arabic" pitchFamily="18" charset="-78"/>
                <a:cs typeface="Adobe Arabic" pitchFamily="18" charset="-78"/>
              </a:rPr>
              <a:t> في هذه الكلمة أتى حرف الياء بعد النون الساكنة فما الحكم؟ ولماذا؟</a:t>
            </a:r>
            <a:endParaRPr lang="ar-SA" sz="72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6315239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C0000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مستطيل مستدير الزوايا 4"/>
          <p:cNvSpPr/>
          <p:nvPr/>
        </p:nvSpPr>
        <p:spPr>
          <a:xfrm>
            <a:off x="755576" y="908720"/>
            <a:ext cx="7488832" cy="5184576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6" name="مربع نص 5"/>
          <p:cNvSpPr txBox="1"/>
          <p:nvPr/>
        </p:nvSpPr>
        <p:spPr>
          <a:xfrm>
            <a:off x="755576" y="1340768"/>
            <a:ext cx="7488832" cy="4524315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 smtClean="0">
                <a:latin typeface="Adobe Arabic" pitchFamily="18" charset="-78"/>
                <a:cs typeface="Adobe Arabic" pitchFamily="18" charset="-78"/>
              </a:rPr>
              <a:t>}  </a:t>
            </a:r>
            <a:r>
              <a:rPr lang="ar-SA" sz="7200" b="1" dirty="0" smtClean="0">
                <a:latin typeface="Adobe Arabic" pitchFamily="18" charset="-78"/>
                <a:cs typeface="Adobe Arabic" pitchFamily="18" charset="-78"/>
              </a:rPr>
              <a:t>طس</a:t>
            </a:r>
            <a:r>
              <a:rPr lang="ar-SA" sz="7200" b="1" dirty="0" smtClean="0">
                <a:solidFill>
                  <a:schemeClr val="bg1">
                    <a:lumMod val="85000"/>
                  </a:schemeClr>
                </a:solidFill>
                <a:latin typeface="Adobe Arabic" pitchFamily="18" charset="-78"/>
                <a:cs typeface="Adobe Arabic" pitchFamily="18" charset="-78"/>
              </a:rPr>
              <a:t>م</a:t>
            </a:r>
            <a:r>
              <a:rPr lang="en-US" sz="7200" b="1" dirty="0" smtClean="0">
                <a:latin typeface="Adobe Arabic" pitchFamily="18" charset="-78"/>
                <a:cs typeface="Adobe Arabic" pitchFamily="18" charset="-78"/>
              </a:rPr>
              <a:t>  {</a:t>
            </a:r>
          </a:p>
          <a:p>
            <a:pPr algn="ctr"/>
            <a:r>
              <a:rPr lang="ar-SA" sz="7200" dirty="0" smtClean="0">
                <a:latin typeface="Adobe Arabic" pitchFamily="18" charset="-78"/>
                <a:cs typeface="Adobe Arabic" pitchFamily="18" charset="-78"/>
              </a:rPr>
              <a:t>في هذه الكلمة أتى حرف الميم بعد النون فما الحكم؟ ولماذا؟</a:t>
            </a:r>
            <a:endParaRPr lang="en-US" sz="7200" dirty="0">
              <a:latin typeface="Adobe Arabic" pitchFamily="18" charset="-78"/>
              <a:cs typeface="Adobe Arabic" pitchFamily="18" charset="-78"/>
            </a:endParaRPr>
          </a:p>
          <a:p>
            <a:r>
              <a:rPr lang="en-US" sz="7200" dirty="0" smtClean="0"/>
              <a:t> </a:t>
            </a:r>
            <a:endParaRPr lang="ar-SA" sz="7200" dirty="0"/>
          </a:p>
        </p:txBody>
      </p:sp>
    </p:spTree>
    <p:extLst>
      <p:ext uri="{BB962C8B-B14F-4D97-AF65-F5344CB8AC3E}">
        <p14:creationId xmlns:p14="http://schemas.microsoft.com/office/powerpoint/2010/main" val="29447476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3CC33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755576" y="1124744"/>
            <a:ext cx="7488832" cy="5184576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776369" y="1744128"/>
            <a:ext cx="7488832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>
                <a:latin typeface="Adobe Arabic" pitchFamily="18" charset="-78"/>
                <a:cs typeface="Adobe Arabic" pitchFamily="18" charset="-78"/>
              </a:rPr>
              <a:t>}</a:t>
            </a:r>
            <a:r>
              <a:rPr lang="ar-SA" sz="7200" b="1" dirty="0" smtClean="0">
                <a:solidFill>
                  <a:schemeClr val="bg2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ن</a:t>
            </a:r>
            <a:r>
              <a:rPr lang="ar-SA" sz="7200" b="1" dirty="0" smtClean="0">
                <a:latin typeface="Adobe Arabic" pitchFamily="18" charset="-78"/>
                <a:cs typeface="Adobe Arabic" pitchFamily="18" charset="-78"/>
              </a:rPr>
              <a:t> </a:t>
            </a:r>
            <a:r>
              <a:rPr lang="ar-SA" sz="7200" b="1" dirty="0" smtClean="0">
                <a:solidFill>
                  <a:schemeClr val="bg1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و</a:t>
            </a:r>
            <a:r>
              <a:rPr lang="ar-SA" sz="7200" b="1" dirty="0" smtClean="0">
                <a:latin typeface="Adobe Arabic" pitchFamily="18" charset="-78"/>
                <a:cs typeface="Adobe Arabic" pitchFamily="18" charset="-78"/>
              </a:rPr>
              <a:t>القلم</a:t>
            </a:r>
            <a:r>
              <a:rPr lang="en-US" sz="7200" b="1" dirty="0" smtClean="0">
                <a:latin typeface="Adobe Arabic" pitchFamily="18" charset="-78"/>
                <a:cs typeface="Adobe Arabic" pitchFamily="18" charset="-78"/>
              </a:rPr>
              <a:t>{</a:t>
            </a:r>
          </a:p>
          <a:p>
            <a:pPr algn="ctr"/>
            <a:r>
              <a:rPr lang="ar-SA" sz="7200" dirty="0" smtClean="0">
                <a:latin typeface="Adobe Arabic" pitchFamily="18" charset="-78"/>
                <a:cs typeface="Adobe Arabic" pitchFamily="18" charset="-78"/>
              </a:rPr>
              <a:t>أتى حرف الواو بعد النون الساكنة فما الحكم؟ ولماذا؟</a:t>
            </a:r>
            <a:endParaRPr lang="ar-SA" sz="72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2982490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70C0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مستطيل مستدير الزوايا 3"/>
          <p:cNvSpPr/>
          <p:nvPr/>
        </p:nvSpPr>
        <p:spPr>
          <a:xfrm>
            <a:off x="755576" y="908720"/>
            <a:ext cx="7488832" cy="5184576"/>
          </a:xfrm>
          <a:prstGeom prst="roundRect">
            <a:avLst/>
          </a:prstGeom>
          <a:solidFill>
            <a:schemeClr val="bg1">
              <a:alpha val="59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 dirty="0"/>
          </a:p>
        </p:txBody>
      </p:sp>
      <p:sp>
        <p:nvSpPr>
          <p:cNvPr id="5" name="مربع نص 4"/>
          <p:cNvSpPr txBox="1"/>
          <p:nvPr/>
        </p:nvSpPr>
        <p:spPr>
          <a:xfrm>
            <a:off x="1007604" y="1484784"/>
            <a:ext cx="6984776" cy="3416320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pPr algn="ctr"/>
            <a:r>
              <a:rPr lang="en-US" sz="7200" b="1" dirty="0" smtClean="0">
                <a:latin typeface="Adobe Arabic" pitchFamily="18" charset="-78"/>
                <a:cs typeface="Adobe Arabic" pitchFamily="18" charset="-78"/>
              </a:rPr>
              <a:t>}</a:t>
            </a:r>
            <a:r>
              <a:rPr lang="ar-SA" sz="7200" b="1" dirty="0" smtClean="0">
                <a:latin typeface="Adobe Arabic" pitchFamily="18" charset="-78"/>
                <a:cs typeface="Adobe Arabic" pitchFamily="18" charset="-78"/>
              </a:rPr>
              <a:t>م</a:t>
            </a:r>
            <a:r>
              <a:rPr lang="ar-SA" sz="7200" b="1" dirty="0" smtClean="0">
                <a:solidFill>
                  <a:schemeClr val="bg2">
                    <a:lumMod val="50000"/>
                  </a:schemeClr>
                </a:solidFill>
                <a:latin typeface="Adobe Arabic" pitchFamily="18" charset="-78"/>
                <a:cs typeface="Adobe Arabic" pitchFamily="18" charset="-78"/>
              </a:rPr>
              <a:t>ن </a:t>
            </a:r>
            <a:r>
              <a:rPr lang="ar-SA" sz="7200" b="1" dirty="0" smtClean="0">
                <a:solidFill>
                  <a:schemeClr val="bg1">
                    <a:lumMod val="65000"/>
                  </a:schemeClr>
                </a:solidFill>
                <a:latin typeface="Adobe Arabic" pitchFamily="18" charset="-78"/>
                <a:cs typeface="Adobe Arabic" pitchFamily="18" charset="-78"/>
              </a:rPr>
              <a:t>ر</a:t>
            </a:r>
            <a:r>
              <a:rPr lang="ar-SA" sz="7200" b="1" dirty="0" smtClean="0">
                <a:latin typeface="Adobe Arabic" pitchFamily="18" charset="-78"/>
                <a:cs typeface="Adobe Arabic" pitchFamily="18" charset="-78"/>
              </a:rPr>
              <a:t>اق</a:t>
            </a:r>
            <a:r>
              <a:rPr lang="en-US" sz="7200" b="1" dirty="0" smtClean="0">
                <a:latin typeface="Adobe Arabic" pitchFamily="18" charset="-78"/>
                <a:cs typeface="Adobe Arabic" pitchFamily="18" charset="-78"/>
              </a:rPr>
              <a:t>{</a:t>
            </a:r>
            <a:r>
              <a:rPr lang="ar-SA" sz="7200" b="1" dirty="0" smtClean="0">
                <a:latin typeface="Adobe Arabic" pitchFamily="18" charset="-78"/>
                <a:cs typeface="Adobe Arabic" pitchFamily="18" charset="-78"/>
              </a:rPr>
              <a:t> </a:t>
            </a:r>
          </a:p>
          <a:p>
            <a:pPr algn="ctr"/>
            <a:r>
              <a:rPr lang="ar-SA" sz="7200" dirty="0" smtClean="0">
                <a:latin typeface="Adobe Arabic" pitchFamily="18" charset="-78"/>
                <a:cs typeface="Adobe Arabic" pitchFamily="18" charset="-78"/>
              </a:rPr>
              <a:t>أتى حرف الراء بعد النون الساكنة فما الحكم؟ ولماذا؟</a:t>
            </a:r>
            <a:endParaRPr lang="ar-SA" sz="7200" dirty="0">
              <a:latin typeface="Adobe Arabic" pitchFamily="18" charset="-78"/>
              <a:cs typeface="Adobe Arabic" pitchFamily="18" charset="-78"/>
            </a:endParaRPr>
          </a:p>
        </p:txBody>
      </p:sp>
    </p:spTree>
    <p:extLst>
      <p:ext uri="{BB962C8B-B14F-4D97-AF65-F5344CB8AC3E}">
        <p14:creationId xmlns:p14="http://schemas.microsoft.com/office/powerpoint/2010/main" val="20552943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وصلة جمع 1"/>
          <p:cNvSpPr>
            <a:spLocks/>
          </p:cNvSpPr>
          <p:nvPr/>
        </p:nvSpPr>
        <p:spPr>
          <a:xfrm>
            <a:off x="1012187" y="156182"/>
            <a:ext cx="6696745" cy="6264696"/>
          </a:xfrm>
          <a:prstGeom prst="flowChartSummingJunction">
            <a:avLst/>
          </a:prstGeom>
          <a:blipFill dpi="0" rotWithShape="1"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رابط مستقيم 3"/>
          <p:cNvCxnSpPr>
            <a:stCxn id="2" idx="2"/>
            <a:endCxn id="2" idx="6"/>
          </p:cNvCxnSpPr>
          <p:nvPr/>
        </p:nvCxnSpPr>
        <p:spPr>
          <a:xfrm>
            <a:off x="1012187" y="3288530"/>
            <a:ext cx="6696745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H="1" flipV="1">
            <a:off x="4198559" y="1692207"/>
            <a:ext cx="162000" cy="1548172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مخطط انسيابي: رابط 15"/>
          <p:cNvSpPr/>
          <p:nvPr/>
        </p:nvSpPr>
        <p:spPr>
          <a:xfrm>
            <a:off x="3959896" y="4524875"/>
            <a:ext cx="864096" cy="86409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رابط 27"/>
          <p:cNvSpPr/>
          <p:nvPr/>
        </p:nvSpPr>
        <p:spPr>
          <a:xfrm>
            <a:off x="6185025" y="3645023"/>
            <a:ext cx="864096" cy="864096"/>
          </a:xfrm>
          <a:prstGeom prst="flowChartConnector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خطط انسيابي: رابط 28"/>
          <p:cNvSpPr/>
          <p:nvPr/>
        </p:nvSpPr>
        <p:spPr>
          <a:xfrm>
            <a:off x="6090838" y="2082396"/>
            <a:ext cx="864096" cy="864096"/>
          </a:xfrm>
          <a:prstGeom prst="flowChartConnector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رابط 29"/>
          <p:cNvSpPr/>
          <p:nvPr/>
        </p:nvSpPr>
        <p:spPr>
          <a:xfrm>
            <a:off x="3797896" y="764704"/>
            <a:ext cx="864096" cy="86409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رابط 30"/>
          <p:cNvSpPr/>
          <p:nvPr/>
        </p:nvSpPr>
        <p:spPr>
          <a:xfrm>
            <a:off x="1763688" y="2132856"/>
            <a:ext cx="864096" cy="864096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خطط انسيابي: رابط 31"/>
          <p:cNvSpPr/>
          <p:nvPr/>
        </p:nvSpPr>
        <p:spPr>
          <a:xfrm>
            <a:off x="2051720" y="3645024"/>
            <a:ext cx="864096" cy="86409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4144535" y="551449"/>
            <a:ext cx="4320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1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6401049" y="1965091"/>
            <a:ext cx="4320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2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535435" y="3415352"/>
            <a:ext cx="4320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" name="مستطيل 44"/>
          <p:cNvSpPr/>
          <p:nvPr/>
        </p:nvSpPr>
        <p:spPr>
          <a:xfrm>
            <a:off x="4029505" y="4295203"/>
            <a:ext cx="724878" cy="132343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4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2051720" y="3415352"/>
            <a:ext cx="7248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مستطيل 46"/>
          <p:cNvSpPr/>
          <p:nvPr/>
        </p:nvSpPr>
        <p:spPr>
          <a:xfrm>
            <a:off x="1833298" y="1965091"/>
            <a:ext cx="7248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6</a:t>
            </a:r>
            <a:endParaRPr lang="ar-S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5560412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 t="-17000" b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مخطط انسيابي: وصلة جمع 1"/>
          <p:cNvSpPr>
            <a:spLocks/>
          </p:cNvSpPr>
          <p:nvPr/>
        </p:nvSpPr>
        <p:spPr>
          <a:xfrm>
            <a:off x="1012187" y="156182"/>
            <a:ext cx="6696745" cy="6264696"/>
          </a:xfrm>
          <a:prstGeom prst="flowChartSummingJunction">
            <a:avLst/>
          </a:prstGeom>
          <a:blipFill dpi="0" rotWithShape="1">
            <a:blip r:embed="rId3">
              <a:alphaModFix amt="35000"/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a:blipFill>
          <a:ln w="76200">
            <a:solidFill>
              <a:schemeClr val="tx1"/>
            </a:solidFill>
          </a:ln>
          <a:effectLst>
            <a:innerShdw blurRad="63500" dist="50800" dir="135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cxnSp>
        <p:nvCxnSpPr>
          <p:cNvPr id="4" name="رابط مستقيم 3"/>
          <p:cNvCxnSpPr>
            <a:stCxn id="2" idx="2"/>
            <a:endCxn id="2" idx="6"/>
          </p:cNvCxnSpPr>
          <p:nvPr/>
        </p:nvCxnSpPr>
        <p:spPr>
          <a:xfrm>
            <a:off x="1012187" y="3288530"/>
            <a:ext cx="6696745" cy="0"/>
          </a:xfrm>
          <a:prstGeom prst="line">
            <a:avLst/>
          </a:prstGeom>
          <a:ln w="76200">
            <a:solidFill>
              <a:schemeClr val="tx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رابط كسهم مستقيم 6"/>
          <p:cNvCxnSpPr/>
          <p:nvPr/>
        </p:nvCxnSpPr>
        <p:spPr>
          <a:xfrm flipV="1">
            <a:off x="4391944" y="2780928"/>
            <a:ext cx="1698894" cy="470509"/>
          </a:xfrm>
          <a:prstGeom prst="straightConnector1">
            <a:avLst/>
          </a:prstGeom>
          <a:ln w="76200">
            <a:solidFill>
              <a:schemeClr val="tx1"/>
            </a:solidFill>
            <a:tailEnd type="arrow"/>
          </a:ln>
        </p:spPr>
        <p:style>
          <a:lnRef idx="3">
            <a:schemeClr val="accent3"/>
          </a:lnRef>
          <a:fillRef idx="0">
            <a:schemeClr val="accent3"/>
          </a:fillRef>
          <a:effectRef idx="2">
            <a:schemeClr val="accent3"/>
          </a:effectRef>
          <a:fontRef idx="minor">
            <a:schemeClr val="tx1"/>
          </a:fontRef>
        </p:style>
      </p:cxnSp>
      <p:sp>
        <p:nvSpPr>
          <p:cNvPr id="16" name="مخطط انسيابي: رابط 15"/>
          <p:cNvSpPr/>
          <p:nvPr/>
        </p:nvSpPr>
        <p:spPr>
          <a:xfrm>
            <a:off x="3959896" y="4524875"/>
            <a:ext cx="864096" cy="864096"/>
          </a:xfrm>
          <a:prstGeom prst="flowChartConnector">
            <a:avLst/>
          </a:prstGeom>
          <a:solidFill>
            <a:srgbClr val="C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8" name="مخطط انسيابي: رابط 27"/>
          <p:cNvSpPr/>
          <p:nvPr/>
        </p:nvSpPr>
        <p:spPr>
          <a:xfrm>
            <a:off x="6185025" y="3645023"/>
            <a:ext cx="864096" cy="864096"/>
          </a:xfrm>
          <a:prstGeom prst="flowChartConnector">
            <a:avLst/>
          </a:prstGeom>
          <a:solidFill>
            <a:srgbClr val="FFFF66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29" name="مخطط انسيابي: رابط 28"/>
          <p:cNvSpPr/>
          <p:nvPr/>
        </p:nvSpPr>
        <p:spPr>
          <a:xfrm>
            <a:off x="6090838" y="2082396"/>
            <a:ext cx="864096" cy="864096"/>
          </a:xfrm>
          <a:prstGeom prst="flowChartConnector">
            <a:avLst/>
          </a:prstGeom>
          <a:solidFill>
            <a:srgbClr val="33CC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0" name="مخطط انسيابي: رابط 29"/>
          <p:cNvSpPr/>
          <p:nvPr/>
        </p:nvSpPr>
        <p:spPr>
          <a:xfrm>
            <a:off x="3797896" y="764704"/>
            <a:ext cx="864096" cy="864096"/>
          </a:xfrm>
          <a:prstGeom prst="flowChartConnector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1" name="مخطط انسيابي: رابط 30"/>
          <p:cNvSpPr/>
          <p:nvPr/>
        </p:nvSpPr>
        <p:spPr>
          <a:xfrm>
            <a:off x="1763688" y="2132856"/>
            <a:ext cx="864096" cy="864096"/>
          </a:xfrm>
          <a:prstGeom prst="flowChartConnector">
            <a:avLst/>
          </a:prstGeom>
          <a:solidFill>
            <a:schemeClr val="accent4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32" name="مخطط انسيابي: رابط 31"/>
          <p:cNvSpPr/>
          <p:nvPr/>
        </p:nvSpPr>
        <p:spPr>
          <a:xfrm>
            <a:off x="2051720" y="3645024"/>
            <a:ext cx="864096" cy="864096"/>
          </a:xfrm>
          <a:prstGeom prst="flowChartConnector">
            <a:avLst/>
          </a:prstGeom>
          <a:solidFill>
            <a:schemeClr val="accent6">
              <a:lumMod val="7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/>
            <a:endParaRPr lang="ar-SA"/>
          </a:p>
        </p:txBody>
      </p:sp>
      <p:sp>
        <p:nvSpPr>
          <p:cNvPr id="41" name="مربع نص 40"/>
          <p:cNvSpPr txBox="1"/>
          <p:nvPr/>
        </p:nvSpPr>
        <p:spPr>
          <a:xfrm>
            <a:off x="4144535" y="551449"/>
            <a:ext cx="4320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1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2" name="مربع نص 41"/>
          <p:cNvSpPr txBox="1"/>
          <p:nvPr/>
        </p:nvSpPr>
        <p:spPr>
          <a:xfrm>
            <a:off x="6401049" y="1965091"/>
            <a:ext cx="432048" cy="1323439"/>
          </a:xfrm>
          <a:prstGeom prst="rect">
            <a:avLst/>
          </a:prstGeom>
          <a:noFill/>
          <a:ln>
            <a:noFill/>
          </a:ln>
        </p:spPr>
        <p:txBody>
          <a:bodyPr wrap="square" rtlCol="1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2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4" name="مربع نص 43"/>
          <p:cNvSpPr txBox="1"/>
          <p:nvPr/>
        </p:nvSpPr>
        <p:spPr>
          <a:xfrm>
            <a:off x="6535435" y="3415352"/>
            <a:ext cx="432048" cy="1323439"/>
          </a:xfrm>
          <a:prstGeom prst="rect">
            <a:avLst/>
          </a:prstGeom>
          <a:noFill/>
        </p:spPr>
        <p:txBody>
          <a:bodyPr wrap="square" rtlCol="1">
            <a:spAutoFit/>
          </a:bodyPr>
          <a:lstStyle/>
          <a:p>
            <a:r>
              <a:rPr lang="ar-SA" sz="8000" dirty="0">
                <a:solidFill>
                  <a:schemeClr val="bg1"/>
                </a:solidFill>
              </a:rPr>
              <a:t>3</a:t>
            </a:r>
          </a:p>
        </p:txBody>
      </p:sp>
      <p:sp>
        <p:nvSpPr>
          <p:cNvPr id="45" name="مستطيل 44"/>
          <p:cNvSpPr/>
          <p:nvPr/>
        </p:nvSpPr>
        <p:spPr>
          <a:xfrm>
            <a:off x="4029505" y="4295203"/>
            <a:ext cx="724878" cy="1323439"/>
          </a:xfrm>
          <a:prstGeom prst="rect">
            <a:avLst/>
          </a:prstGeom>
          <a:ln>
            <a:noFill/>
          </a:ln>
        </p:spPr>
        <p:txBody>
          <a:bodyPr wrap="none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4</a:t>
            </a:r>
            <a:endParaRPr lang="ar-SA" sz="8000" dirty="0">
              <a:solidFill>
                <a:schemeClr val="bg1"/>
              </a:solidFill>
            </a:endParaRPr>
          </a:p>
        </p:txBody>
      </p:sp>
      <p:sp>
        <p:nvSpPr>
          <p:cNvPr id="46" name="مستطيل 45"/>
          <p:cNvSpPr/>
          <p:nvPr/>
        </p:nvSpPr>
        <p:spPr>
          <a:xfrm>
            <a:off x="2051720" y="3415352"/>
            <a:ext cx="724878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dirty="0">
                <a:solidFill>
                  <a:schemeClr val="bg1"/>
                </a:solidFill>
              </a:rPr>
              <a:t>5</a:t>
            </a:r>
          </a:p>
        </p:txBody>
      </p:sp>
      <p:sp>
        <p:nvSpPr>
          <p:cNvPr id="47" name="مستطيل 46"/>
          <p:cNvSpPr/>
          <p:nvPr/>
        </p:nvSpPr>
        <p:spPr>
          <a:xfrm>
            <a:off x="1833298" y="1965091"/>
            <a:ext cx="724877" cy="1323439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ar-SA" sz="8000" dirty="0" smtClean="0">
                <a:solidFill>
                  <a:schemeClr val="bg1"/>
                </a:solidFill>
              </a:rPr>
              <a:t>6</a:t>
            </a:r>
            <a:endParaRPr lang="ar-SA" sz="8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178395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نسق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Technic</Template>
  <TotalTime>1266</TotalTime>
  <Words>170</Words>
  <Application>Microsoft Office PowerPoint</Application>
  <PresentationFormat>عرض على الشاشة (3:4)‏</PresentationFormat>
  <Paragraphs>60</Paragraphs>
  <Slides>13</Slides>
  <Notes>3</Notes>
  <HiddenSlides>0</HiddenSlides>
  <MMClips>0</MMClips>
  <ScaleCrop>false</ScaleCrop>
  <HeadingPairs>
    <vt:vector size="4" baseType="variant">
      <vt:variant>
        <vt:lpstr>نسق</vt:lpstr>
      </vt:variant>
      <vt:variant>
        <vt:i4>1</vt:i4>
      </vt:variant>
      <vt:variant>
        <vt:lpstr>عناوين الشرائح</vt:lpstr>
      </vt:variant>
      <vt:variant>
        <vt:i4>13</vt:i4>
      </vt:variant>
    </vt:vector>
  </HeadingPairs>
  <TitlesOfParts>
    <vt:vector size="14" baseType="lpstr">
      <vt:lpstr>نسق Office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  <vt:lpstr>عرض تقديمي في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عرض تقديمي في PowerPoint</dc:title>
  <dc:creator>نورة</dc:creator>
  <cp:lastModifiedBy>نورة</cp:lastModifiedBy>
  <cp:revision>30</cp:revision>
  <dcterms:created xsi:type="dcterms:W3CDTF">2014-10-17T01:37:54Z</dcterms:created>
  <dcterms:modified xsi:type="dcterms:W3CDTF">2014-11-08T21:35:57Z</dcterms:modified>
</cp:coreProperties>
</file>