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32867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272458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84073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171429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392183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52D0150-59D5-4079-AF3E-BD53B2BCB1CA}" type="datetimeFigureOut">
              <a:rPr lang="ar-SA" smtClean="0"/>
              <a:t>13/07/41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112365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52D0150-59D5-4079-AF3E-BD53B2BCB1CA}" type="datetimeFigureOut">
              <a:rPr lang="ar-SA" smtClean="0"/>
              <a:t>13/07/41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2263046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52D0150-59D5-4079-AF3E-BD53B2BCB1CA}" type="datetimeFigureOut">
              <a:rPr lang="ar-SA" smtClean="0"/>
              <a:t>13/07/41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347043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52D0150-59D5-4079-AF3E-BD53B2BCB1CA}" type="datetimeFigureOut">
              <a:rPr lang="ar-SA" smtClean="0"/>
              <a:t>13/07/41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154602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2D0150-59D5-4079-AF3E-BD53B2BCB1CA}" type="datetimeFigureOut">
              <a:rPr lang="ar-SA" smtClean="0"/>
              <a:t>13/07/41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214900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2D0150-59D5-4079-AF3E-BD53B2BCB1CA}" type="datetimeFigureOut">
              <a:rPr lang="ar-SA" smtClean="0"/>
              <a:t>13/07/41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06723A4-D4A8-45B8-BCF4-09A0F5E5B729}" type="slidenum">
              <a:rPr lang="ar-SA" smtClean="0"/>
              <a:t>‹#›</a:t>
            </a:fld>
            <a:endParaRPr lang="ar-SA"/>
          </a:p>
        </p:txBody>
      </p:sp>
    </p:spTree>
    <p:extLst>
      <p:ext uri="{BB962C8B-B14F-4D97-AF65-F5344CB8AC3E}">
        <p14:creationId xmlns:p14="http://schemas.microsoft.com/office/powerpoint/2010/main" val="50024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2D0150-59D5-4079-AF3E-BD53B2BCB1CA}" type="datetimeFigureOut">
              <a:rPr lang="ar-SA" smtClean="0"/>
              <a:t>13/07/41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6723A4-D4A8-45B8-BCF4-09A0F5E5B729}" type="slidenum">
              <a:rPr lang="ar-SA" smtClean="0"/>
              <a:t>‹#›</a:t>
            </a:fld>
            <a:endParaRPr lang="ar-SA"/>
          </a:p>
        </p:txBody>
      </p:sp>
    </p:spTree>
    <p:extLst>
      <p:ext uri="{BB962C8B-B14F-4D97-AF65-F5344CB8AC3E}">
        <p14:creationId xmlns:p14="http://schemas.microsoft.com/office/powerpoint/2010/main" val="1170302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l"/>
            <a:r>
              <a:rPr lang="ar-SA" sz="4800" b="1" i="0" dirty="0" smtClean="0">
                <a:solidFill>
                  <a:srgbClr val="006D98"/>
                </a:solidFill>
                <a:effectLst/>
                <a:latin typeface="Naskh"/>
              </a:rPr>
              <a:t/>
            </a:r>
            <a:br>
              <a:rPr lang="ar-SA" sz="4800" b="1" i="0" dirty="0" smtClean="0">
                <a:solidFill>
                  <a:srgbClr val="006D98"/>
                </a:solidFill>
                <a:effectLst/>
                <a:latin typeface="Naskh"/>
              </a:rPr>
            </a:br>
            <a:r>
              <a:rPr lang="ar-SA" sz="4800" b="1" i="0" dirty="0" smtClean="0">
                <a:solidFill>
                  <a:srgbClr val="006D98"/>
                </a:solidFill>
                <a:effectLst/>
                <a:latin typeface="Naskh"/>
              </a:rPr>
              <a:t>الحكمة في نزول القرآن الكريم منجمًا:</a:t>
            </a:r>
            <a:r>
              <a:rPr lang="ar-SA" sz="4800" b="1" i="0" dirty="0" smtClean="0">
                <a:solidFill>
                  <a:srgbClr val="000000"/>
                </a:solidFill>
                <a:effectLst/>
                <a:latin typeface="Naskh"/>
              </a:rPr>
              <a:t/>
            </a:r>
            <a:br>
              <a:rPr lang="ar-SA" sz="4800" b="1" i="0" dirty="0" smtClean="0">
                <a:solidFill>
                  <a:srgbClr val="000000"/>
                </a:solidFill>
                <a:effectLst/>
                <a:latin typeface="Naskh"/>
              </a:rPr>
            </a:br>
            <a:r>
              <a:rPr lang="ar-SA" sz="4800" b="1" i="0" dirty="0" smtClean="0">
                <a:solidFill>
                  <a:srgbClr val="000000"/>
                </a:solidFill>
                <a:effectLst/>
                <a:latin typeface="Naskh"/>
              </a:rPr>
              <a:t/>
            </a:r>
            <a:br>
              <a:rPr lang="ar-SA" sz="4800" b="1" i="0" dirty="0" smtClean="0">
                <a:solidFill>
                  <a:srgbClr val="000000"/>
                </a:solidFill>
                <a:effectLst/>
                <a:latin typeface="Naskh"/>
              </a:rPr>
            </a:br>
            <a:endParaRPr lang="ar-SA" sz="4800" b="1" dirty="0"/>
          </a:p>
        </p:txBody>
      </p:sp>
      <p:sp>
        <p:nvSpPr>
          <p:cNvPr id="3" name="عنوان فرعي 2"/>
          <p:cNvSpPr>
            <a:spLocks noGrp="1"/>
          </p:cNvSpPr>
          <p:nvPr>
            <p:ph type="subTitle" idx="1"/>
          </p:nvPr>
        </p:nvSpPr>
        <p:spPr/>
        <p:txBody>
          <a:bodyPr/>
          <a:lstStyle/>
          <a:p>
            <a:r>
              <a:rPr lang="ar-SA" sz="4000" b="1" dirty="0">
                <a:solidFill>
                  <a:srgbClr val="00B0F0"/>
                </a:solidFill>
                <a:latin typeface="Naskh"/>
                <a:ea typeface="+mj-ea"/>
                <a:cs typeface="Times New Roman"/>
              </a:rPr>
              <a:t>ولنزول القرآن منجمًا حكم عديدة وفوائد </a:t>
            </a:r>
            <a:r>
              <a:rPr lang="ar-SA" sz="4000" b="1" dirty="0" smtClean="0">
                <a:solidFill>
                  <a:srgbClr val="00B0F0"/>
                </a:solidFill>
                <a:latin typeface="Naskh"/>
                <a:ea typeface="+mj-ea"/>
                <a:cs typeface="Times New Roman"/>
              </a:rPr>
              <a:t>كثيرة منها:</a:t>
            </a:r>
            <a:endParaRPr lang="ar-SA" dirty="0">
              <a:solidFill>
                <a:srgbClr val="00B0F0"/>
              </a:solidFill>
            </a:endParaRPr>
          </a:p>
        </p:txBody>
      </p:sp>
    </p:spTree>
    <p:extLst>
      <p:ext uri="{BB962C8B-B14F-4D97-AF65-F5344CB8AC3E}">
        <p14:creationId xmlns:p14="http://schemas.microsoft.com/office/powerpoint/2010/main" val="3517546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fontScale="85000" lnSpcReduction="10000"/>
          </a:bodyPr>
          <a:lstStyle/>
          <a:p>
            <a:pPr marL="0" indent="0">
              <a:buNone/>
            </a:pPr>
            <a:r>
              <a:rPr lang="ar-SA" sz="3300" b="1" i="0" dirty="0" smtClean="0">
                <a:solidFill>
                  <a:srgbClr val="000000"/>
                </a:solidFill>
                <a:effectLst/>
                <a:latin typeface="Naskh"/>
              </a:rPr>
              <a:t>فسألوه عنها،</a:t>
            </a:r>
            <a:r>
              <a:rPr lang="ar-SA" sz="3300" b="1" i="0" dirty="0" smtClean="0">
                <a:solidFill>
                  <a:srgbClr val="006D98"/>
                </a:solidFill>
                <a:effectLst/>
                <a:latin typeface="Naskh"/>
              </a:rPr>
              <a:t> فأنزل الله تعالى في شأن الفتية:</a:t>
            </a:r>
            <a:r>
              <a:rPr lang="ar-SA" sz="3300" b="1" i="0" dirty="0" smtClean="0">
                <a:solidFill>
                  <a:srgbClr val="000000"/>
                </a:solidFill>
                <a:effectLst/>
                <a:latin typeface="Naskh"/>
              </a:rPr>
              <a:t> </a:t>
            </a:r>
            <a:r>
              <a:rPr lang="ar-SA" sz="3300" b="1" i="0" dirty="0" smtClean="0">
                <a:solidFill>
                  <a:srgbClr val="947721"/>
                </a:solidFill>
                <a:effectLst/>
                <a:latin typeface="Naskh"/>
              </a:rPr>
              <a:t>{أَمْ حَسِبْتَ أَنَّ أَصْحَابَ الْكَهْفِ وَالرَّقِيمِ كَانُوا مِنْ آيَاتِنَا عَجَبًا}</a:t>
            </a:r>
            <a:r>
              <a:rPr lang="ar-SA" sz="3300" b="1" i="0" dirty="0" smtClean="0">
                <a:solidFill>
                  <a:srgbClr val="000000"/>
                </a:solidFill>
                <a:effectLst/>
                <a:latin typeface="Naskh"/>
              </a:rPr>
              <a:t> إلى آخر القصة؛</a:t>
            </a:r>
            <a:r>
              <a:rPr lang="ar-SA" sz="3300" b="1" i="0" dirty="0" smtClean="0">
                <a:solidFill>
                  <a:srgbClr val="006D98"/>
                </a:solidFill>
                <a:effectLst/>
                <a:latin typeface="Naskh"/>
              </a:rPr>
              <a:t> وأنزل في الرجل الذي بلغ شرق الأرض وغربها:</a:t>
            </a:r>
            <a:r>
              <a:rPr lang="ar-SA" sz="3300" b="1" i="0" dirty="0" smtClean="0">
                <a:solidFill>
                  <a:srgbClr val="000000"/>
                </a:solidFill>
                <a:effectLst/>
                <a:latin typeface="Naskh"/>
              </a:rPr>
              <a:t> </a:t>
            </a:r>
            <a:r>
              <a:rPr lang="ar-SA" sz="3300" b="1" i="0" dirty="0" smtClean="0">
                <a:solidFill>
                  <a:srgbClr val="947721"/>
                </a:solidFill>
                <a:effectLst/>
                <a:latin typeface="Naskh"/>
              </a:rPr>
              <a:t>{وَيَسْأَلونَكَ عَنْ ذِي الْقَرْنَيْنِ}</a:t>
            </a:r>
            <a:r>
              <a:rPr lang="ar-SA" sz="3300" b="1" i="0" dirty="0" smtClean="0">
                <a:solidFill>
                  <a:srgbClr val="000000"/>
                </a:solidFill>
                <a:effectLst/>
                <a:latin typeface="Naskh"/>
              </a:rPr>
              <a:t> إلى آخر القصة،</a:t>
            </a:r>
            <a:r>
              <a:rPr lang="ar-SA" sz="3300" b="1" i="0" dirty="0" smtClean="0">
                <a:solidFill>
                  <a:srgbClr val="006D98"/>
                </a:solidFill>
                <a:effectLst/>
                <a:latin typeface="Naskh"/>
              </a:rPr>
              <a:t> وأنزل في الروح قوله تعالى:</a:t>
            </a:r>
            <a:r>
              <a:rPr lang="ar-SA" sz="3300" b="1" i="0" dirty="0" smtClean="0">
                <a:solidFill>
                  <a:srgbClr val="000000"/>
                </a:solidFill>
                <a:effectLst/>
                <a:latin typeface="Naskh"/>
              </a:rPr>
              <a:t> </a:t>
            </a:r>
            <a:r>
              <a:rPr lang="ar-SA" sz="3300" b="1" i="0" dirty="0" smtClean="0">
                <a:solidFill>
                  <a:srgbClr val="947721"/>
                </a:solidFill>
                <a:effectLst/>
                <a:latin typeface="Naskh"/>
              </a:rPr>
              <a:t>{وَيَسْأَلونَكَ عَنِ الرُّوحِ}</a:t>
            </a:r>
            <a:r>
              <a:rPr lang="ar-SA" sz="3300" b="1" i="0" dirty="0" smtClean="0">
                <a:solidFill>
                  <a:srgbClr val="000000"/>
                </a:solidFill>
                <a:effectLst/>
                <a:latin typeface="Naskh"/>
              </a:rPr>
              <a:t> </a:t>
            </a:r>
          </a:p>
          <a:p>
            <a:pPr marL="0" indent="0">
              <a:buNone/>
            </a:pPr>
            <a:r>
              <a:rPr lang="ar-SA" sz="3300" b="1" i="0" dirty="0" smtClean="0">
                <a:solidFill>
                  <a:srgbClr val="006D98"/>
                </a:solidFill>
                <a:effectLst/>
                <a:latin typeface="Naskh"/>
              </a:rPr>
              <a:t>وقد تكون الأسئلة عن أمور حاضرة ومشاهدة كقوله تعالى:</a:t>
            </a:r>
            <a:r>
              <a:rPr lang="ar-SA" sz="3300" b="1" i="0" dirty="0" smtClean="0">
                <a:solidFill>
                  <a:srgbClr val="000000"/>
                </a:solidFill>
                <a:effectLst/>
                <a:latin typeface="Naskh"/>
              </a:rPr>
              <a:t> </a:t>
            </a:r>
            <a:r>
              <a:rPr lang="ar-SA" sz="3300" b="1" i="0" dirty="0" smtClean="0">
                <a:solidFill>
                  <a:srgbClr val="947721"/>
                </a:solidFill>
                <a:effectLst/>
                <a:latin typeface="Naskh"/>
              </a:rPr>
              <a:t>{يَسْأَلونَكَ عَنِ الْأَهِلَّةِ}</a:t>
            </a:r>
            <a:r>
              <a:rPr lang="ar-SA" sz="3300" b="1" i="0" dirty="0" smtClean="0">
                <a:solidFill>
                  <a:srgbClr val="000000"/>
                </a:solidFill>
                <a:effectLst/>
                <a:latin typeface="Naskh"/>
              </a:rPr>
              <a:t> وقوله سبحانه: </a:t>
            </a:r>
            <a:r>
              <a:rPr lang="ar-SA" sz="3300" b="1" i="0" dirty="0" smtClean="0">
                <a:solidFill>
                  <a:srgbClr val="947721"/>
                </a:solidFill>
                <a:effectLst/>
                <a:latin typeface="Naskh"/>
              </a:rPr>
              <a:t>{يَسْأَلونَكَ مَاذَا يُنْفِقُونَ}</a:t>
            </a:r>
            <a:r>
              <a:rPr lang="ar-SA" sz="3300" b="1" i="0" dirty="0" smtClean="0">
                <a:solidFill>
                  <a:srgbClr val="000000"/>
                </a:solidFill>
                <a:effectLst/>
                <a:latin typeface="Naskh"/>
              </a:rPr>
              <a:t> وقوله سبحانه: </a:t>
            </a:r>
            <a:r>
              <a:rPr lang="ar-SA" sz="3300" b="1" i="0" dirty="0" smtClean="0">
                <a:solidFill>
                  <a:srgbClr val="947721"/>
                </a:solidFill>
                <a:effectLst/>
                <a:latin typeface="Naskh"/>
              </a:rPr>
              <a:t>{يَسْأَلونَكَ عَنِ الشَّهْرِ الْحَرَامِ قِتَالٍ فِيهِ قُلْ قِتَالٌ فِيهِ}</a:t>
            </a:r>
            <a:r>
              <a:rPr lang="ar-SA" sz="3300" b="1" i="0" dirty="0" smtClean="0">
                <a:solidFill>
                  <a:srgbClr val="000000"/>
                </a:solidFill>
                <a:effectLst/>
                <a:latin typeface="Naskh"/>
              </a:rPr>
              <a:t> وقوله سبحانه : </a:t>
            </a:r>
            <a:r>
              <a:rPr lang="ar-SA" sz="3300" b="1" i="0" dirty="0" smtClean="0">
                <a:solidFill>
                  <a:srgbClr val="947721"/>
                </a:solidFill>
                <a:effectLst/>
                <a:latin typeface="Naskh"/>
              </a:rPr>
              <a:t>{يَسْأَلونَكَ عَنِ الْخَمْرِ وَالْمَيْسِرِ}</a:t>
            </a:r>
            <a:r>
              <a:rPr lang="ar-SA" sz="3300" b="1" i="0" dirty="0" smtClean="0">
                <a:solidFill>
                  <a:srgbClr val="000000"/>
                </a:solidFill>
                <a:effectLst/>
                <a:latin typeface="Naskh"/>
              </a:rPr>
              <a:t> وقوله عز وجل: </a:t>
            </a:r>
            <a:r>
              <a:rPr lang="ar-SA" sz="3300" b="1" i="0" dirty="0" smtClean="0">
                <a:solidFill>
                  <a:srgbClr val="947721"/>
                </a:solidFill>
                <a:effectLst/>
                <a:latin typeface="Naskh"/>
              </a:rPr>
              <a:t>{وَيَسْأَلونَكَ عَنِ الْيَتَامَى}</a:t>
            </a:r>
            <a:r>
              <a:rPr lang="ar-SA" sz="3300" b="1" i="0" dirty="0" smtClean="0">
                <a:solidFill>
                  <a:srgbClr val="000000"/>
                </a:solidFill>
                <a:effectLst/>
                <a:latin typeface="Naskh"/>
              </a:rPr>
              <a:t> وقوله تعالى: </a:t>
            </a:r>
            <a:r>
              <a:rPr lang="ar-SA" sz="3300" b="1" i="0" dirty="0" smtClean="0">
                <a:solidFill>
                  <a:srgbClr val="947721"/>
                </a:solidFill>
                <a:effectLst/>
                <a:latin typeface="Naskh"/>
              </a:rPr>
              <a:t>{وَيَسْأَلونَكَ عَنِ الْمَحِيضِ}</a:t>
            </a:r>
            <a:r>
              <a:rPr lang="ar-SA" sz="3300" b="1" i="0" dirty="0" smtClean="0">
                <a:solidFill>
                  <a:srgbClr val="000000"/>
                </a:solidFill>
                <a:effectLst/>
                <a:latin typeface="Naskh"/>
              </a:rPr>
              <a:t> وغير ذلك من الأسئلة.</a:t>
            </a:r>
          </a:p>
          <a:p>
            <a:pPr marL="0" indent="0">
              <a:buNone/>
            </a:pPr>
            <a:r>
              <a:rPr lang="ar-SA" sz="3300" b="1" i="0" dirty="0" smtClean="0">
                <a:solidFill>
                  <a:srgbClr val="006D98"/>
                </a:solidFill>
                <a:effectLst/>
                <a:latin typeface="Naskh"/>
              </a:rPr>
              <a:t>وقد تكون الأسئلة عن أمور مستقبلة كقوله تعالى:</a:t>
            </a:r>
            <a:r>
              <a:rPr lang="ar-SA" sz="3300" b="1" i="0" dirty="0" smtClean="0">
                <a:solidFill>
                  <a:srgbClr val="000000"/>
                </a:solidFill>
                <a:effectLst/>
                <a:latin typeface="Naskh"/>
              </a:rPr>
              <a:t> </a:t>
            </a:r>
            <a:r>
              <a:rPr lang="ar-SA" sz="3300" b="1" i="0" dirty="0" smtClean="0">
                <a:solidFill>
                  <a:srgbClr val="947721"/>
                </a:solidFill>
                <a:effectLst/>
                <a:latin typeface="Naskh"/>
              </a:rPr>
              <a:t>{يَسْأَلونَكَ عَنِ السَّاعَةِ}</a:t>
            </a:r>
            <a:r>
              <a:rPr lang="ar-SA" sz="3300" b="1" i="0" dirty="0" smtClean="0">
                <a:solidFill>
                  <a:srgbClr val="000000"/>
                </a:solidFill>
                <a:effectLst/>
                <a:latin typeface="Naskh"/>
              </a:rPr>
              <a:t> وقوله جل جلاله: </a:t>
            </a:r>
            <a:r>
              <a:rPr lang="ar-SA" sz="3300" b="1" i="0" dirty="0" smtClean="0">
                <a:solidFill>
                  <a:srgbClr val="947721"/>
                </a:solidFill>
                <a:effectLst/>
                <a:latin typeface="Naskh"/>
              </a:rPr>
              <a:t>{وَيَسْأَلونَكَ عَنِ الْجِبَالِ فَقُلْ يَنْسِفُهَا رَبِّي نَسْفًا}</a:t>
            </a:r>
            <a:r>
              <a:rPr lang="ar-SA" sz="3300" b="1" i="0" dirty="0" smtClean="0">
                <a:solidFill>
                  <a:srgbClr val="000000"/>
                </a:solidFill>
                <a:effectLst/>
                <a:latin typeface="Naskh"/>
              </a:rPr>
              <a:t> .</a:t>
            </a:r>
          </a:p>
          <a:p>
            <a:pPr marL="0" indent="0">
              <a:buNone/>
            </a:pPr>
            <a:r>
              <a:rPr lang="ar-SA" sz="3300" b="1" i="0" dirty="0" smtClean="0">
                <a:solidFill>
                  <a:srgbClr val="FF0000"/>
                </a:solidFill>
                <a:effectLst/>
                <a:latin typeface="Naskh"/>
              </a:rPr>
              <a:t>وفي نزول القرآن منجمًا تتبع لتلك الأسئلة وما يجد منها والإجابة عنها في حينها.</a:t>
            </a:r>
          </a:p>
          <a:p>
            <a:pPr marL="0" indent="0">
              <a:buNone/>
            </a:pPr>
            <a:endParaRPr lang="ar-SA" dirty="0"/>
          </a:p>
        </p:txBody>
      </p:sp>
    </p:spTree>
    <p:extLst>
      <p:ext uri="{BB962C8B-B14F-4D97-AF65-F5344CB8AC3E}">
        <p14:creationId xmlns:p14="http://schemas.microsoft.com/office/powerpoint/2010/main" val="2827784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sz="4000" b="1" dirty="0" smtClean="0">
                <a:solidFill>
                  <a:srgbClr val="C00000"/>
                </a:solidFill>
              </a:rPr>
              <a:t>2- مجاراة الأقضية والوقائع في حينها ببيان   </a:t>
            </a:r>
            <a:br>
              <a:rPr lang="ar-SA" sz="4000" b="1" dirty="0" smtClean="0">
                <a:solidFill>
                  <a:srgbClr val="C00000"/>
                </a:solidFill>
              </a:rPr>
            </a:br>
            <a:r>
              <a:rPr lang="ar-SA" sz="4000" b="1" dirty="0">
                <a:solidFill>
                  <a:srgbClr val="C00000"/>
                </a:solidFill>
              </a:rPr>
              <a:t> </a:t>
            </a:r>
            <a:r>
              <a:rPr lang="ar-SA" sz="4000" b="1" dirty="0" smtClean="0">
                <a:solidFill>
                  <a:srgbClr val="C00000"/>
                </a:solidFill>
              </a:rPr>
              <a:t>    حكم الله فيها عند حدوثها:</a:t>
            </a:r>
            <a:r>
              <a:rPr lang="ar-SA" dirty="0" smtClean="0"/>
              <a:t/>
            </a:r>
            <a:br>
              <a:rPr lang="ar-SA" dirty="0" smtClean="0"/>
            </a:br>
            <a:endParaRPr lang="ar-SA" dirty="0"/>
          </a:p>
        </p:txBody>
      </p:sp>
      <p:sp>
        <p:nvSpPr>
          <p:cNvPr id="3" name="عنصر نائب للمحتوى 2"/>
          <p:cNvSpPr>
            <a:spLocks noGrp="1"/>
          </p:cNvSpPr>
          <p:nvPr>
            <p:ph idx="1"/>
          </p:nvPr>
        </p:nvSpPr>
        <p:spPr>
          <a:xfrm>
            <a:off x="251520" y="1340768"/>
            <a:ext cx="8568952" cy="5112568"/>
          </a:xfrm>
        </p:spPr>
        <p:txBody>
          <a:bodyPr>
            <a:normAutofit fontScale="85000" lnSpcReduction="10000"/>
          </a:bodyPr>
          <a:lstStyle/>
          <a:p>
            <a:pPr marL="0" indent="0">
              <a:buNone/>
            </a:pPr>
            <a:r>
              <a:rPr lang="ar-SA" dirty="0" smtClean="0"/>
              <a:t>وذلك أن الأحداث لم تقع جملة واحدة وإنما حدثت متفرقة في أوقات مختلفة وأماكن متعددة، فالمناسب أن ينزل القرآن كذلك منجمًا مفرقًا في أوقات مختلفة وأماكن متعددة معالجًا لكل قضية في حينها فمن ذلك:</a:t>
            </a:r>
          </a:p>
          <a:p>
            <a:pPr marL="0" indent="0">
              <a:buNone/>
            </a:pPr>
            <a:r>
              <a:rPr lang="ar-SA" b="1" dirty="0" smtClean="0">
                <a:solidFill>
                  <a:srgbClr val="00B050"/>
                </a:solidFill>
              </a:rPr>
              <a:t>أ - حادثة الإفك وهي الحادثة التي رمى فيها نفر من المنافقين -وتبعهم بعض المسلمين- عائشة رضي الله عنها بما برأها الله منه في القصة المشهورة، فأنزل الله قوله سبحانه: </a:t>
            </a:r>
            <a:r>
              <a:rPr lang="ar-SA" sz="3800" b="1" dirty="0" smtClean="0">
                <a:solidFill>
                  <a:srgbClr val="FF0000"/>
                </a:solidFill>
              </a:rPr>
              <a:t>{إِنَّ الَّذِينَ جَاءُوا بِالْإِفْكِ عُصْبَةٌ مِنْكُمْ...}.</a:t>
            </a:r>
            <a:endParaRPr lang="ar-SA" dirty="0" smtClean="0">
              <a:solidFill>
                <a:srgbClr val="FF0000"/>
              </a:solidFill>
            </a:endParaRPr>
          </a:p>
          <a:p>
            <a:pPr marL="0" indent="0">
              <a:buNone/>
            </a:pPr>
            <a:endParaRPr lang="ar-SA" b="1" dirty="0" smtClean="0">
              <a:solidFill>
                <a:schemeClr val="accent2">
                  <a:lumMod val="75000"/>
                </a:schemeClr>
              </a:solidFill>
            </a:endParaRPr>
          </a:p>
          <a:p>
            <a:pPr marL="0" indent="0">
              <a:buNone/>
            </a:pPr>
            <a:r>
              <a:rPr lang="ar-SA" b="1" dirty="0" smtClean="0">
                <a:solidFill>
                  <a:schemeClr val="accent2">
                    <a:lumMod val="75000"/>
                  </a:schemeClr>
                </a:solidFill>
              </a:rPr>
              <a:t>ب - وقصة خولة بنت ثعلبة التي ظاهرَ منها زوجها أوس بن الصامت فشكت ذلك إلى النبي </a:t>
            </a:r>
            <a:r>
              <a:rPr lang="ar-SA" sz="3800" b="1" dirty="0" smtClean="0">
                <a:solidFill>
                  <a:schemeClr val="accent2">
                    <a:lumMod val="75000"/>
                  </a:schemeClr>
                </a:solidFill>
              </a:rPr>
              <a:t>ﷺ </a:t>
            </a:r>
            <a:r>
              <a:rPr lang="ar-SA" b="1" dirty="0" smtClean="0">
                <a:solidFill>
                  <a:schemeClr val="accent2">
                    <a:lumMod val="75000"/>
                  </a:schemeClr>
                </a:solidFill>
              </a:rPr>
              <a:t>وقالت: يا رسول الله، أبلى شبابي، ونثرت له بطني، حتى إذا كبرت سني وانقطع ولدي؛ ظاهر مني، اللهم إني أشكو إليك، فما برحت حتى نزل جبريل عليه السلام بهذه الآيات: </a:t>
            </a:r>
            <a:r>
              <a:rPr lang="ar-SA" sz="3800" b="1" dirty="0" smtClean="0">
                <a:solidFill>
                  <a:srgbClr val="FF0000"/>
                </a:solidFill>
              </a:rPr>
              <a:t>{قَدْ سَمِعَ اللَّهُ قَوْلَ الَّتِي تُجَادِلُكَ فِي زَوْجِهَا وَتَشْتَكِي إِلَى اللَّهِ} .</a:t>
            </a:r>
            <a:endParaRPr lang="ar-SA" sz="3800" b="1" dirty="0">
              <a:solidFill>
                <a:srgbClr val="FF0000"/>
              </a:solidFill>
            </a:endParaRPr>
          </a:p>
        </p:txBody>
      </p:sp>
    </p:spTree>
    <p:extLst>
      <p:ext uri="{BB962C8B-B14F-4D97-AF65-F5344CB8AC3E}">
        <p14:creationId xmlns:p14="http://schemas.microsoft.com/office/powerpoint/2010/main" val="424522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b="1" dirty="0" smtClean="0">
                <a:solidFill>
                  <a:srgbClr val="C00000"/>
                </a:solidFill>
              </a:rPr>
              <a:t>3- تنبيه المسلمين إلى أخطائهم وإرشادهم إلى الصواب والكمال:</a:t>
            </a:r>
            <a:r>
              <a:rPr lang="ar-SA" dirty="0" smtClean="0"/>
              <a:t/>
            </a:r>
            <a:br>
              <a:rPr lang="ar-SA" dirty="0" smtClean="0"/>
            </a:br>
            <a:endParaRPr lang="ar-SA" dirty="0"/>
          </a:p>
        </p:txBody>
      </p:sp>
      <p:sp>
        <p:nvSpPr>
          <p:cNvPr id="3" name="عنصر نائب للمحتوى 2"/>
          <p:cNvSpPr>
            <a:spLocks noGrp="1"/>
          </p:cNvSpPr>
          <p:nvPr>
            <p:ph idx="1"/>
          </p:nvPr>
        </p:nvSpPr>
        <p:spPr>
          <a:xfrm>
            <a:off x="323528" y="1600200"/>
            <a:ext cx="8496944" cy="4525963"/>
          </a:xfrm>
        </p:spPr>
        <p:txBody>
          <a:bodyPr>
            <a:normAutofit/>
          </a:bodyPr>
          <a:lstStyle/>
          <a:p>
            <a:pPr marL="0" indent="0">
              <a:buNone/>
            </a:pPr>
            <a:r>
              <a:rPr lang="ar-SA" sz="3500" b="1" dirty="0" smtClean="0"/>
              <a:t>قد يقع ذلك من أحد أفراد الصحابة أو جماعة منهم أو من الرسول </a:t>
            </a:r>
            <a:r>
              <a:rPr lang="ar-SA" sz="3900" b="1" dirty="0" smtClean="0"/>
              <a:t>ﷺ </a:t>
            </a:r>
            <a:r>
              <a:rPr lang="ar-SA" sz="3500" b="1" dirty="0" smtClean="0"/>
              <a:t>فيرشده ربه إلى الأكمل والأتم لمقامه </a:t>
            </a:r>
            <a:r>
              <a:rPr lang="ar-SA" sz="3600" b="1" dirty="0" smtClean="0"/>
              <a:t>ﷺ</a:t>
            </a:r>
            <a:r>
              <a:rPr lang="ar-SA" sz="3500" b="1" dirty="0" smtClean="0"/>
              <a:t> </a:t>
            </a:r>
          </a:p>
          <a:p>
            <a:pPr marL="0" indent="0">
              <a:buNone/>
            </a:pPr>
            <a:r>
              <a:rPr lang="ar-SA" sz="3500" b="1" dirty="0" smtClean="0"/>
              <a:t>فهذا ثابت بن قيس </a:t>
            </a:r>
            <a:r>
              <a:rPr lang="ar-SA" sz="2000" dirty="0" smtClean="0"/>
              <a:t>- رضي الله عنه - </a:t>
            </a:r>
            <a:r>
              <a:rPr lang="ar-SA" sz="3500" b="1" dirty="0" smtClean="0"/>
              <a:t>لما نزل قوله تعالى:</a:t>
            </a:r>
          </a:p>
          <a:p>
            <a:pPr marL="0" indent="0">
              <a:buNone/>
            </a:pPr>
            <a:r>
              <a:rPr lang="ar-SA" sz="3500" b="1" dirty="0" smtClean="0"/>
              <a:t>{لا تَرْفَعُوا أَصْوَاتَكُمْ فَوْقَ صَوْتِ النَّبِيِّ} قال: أنا الذي كنت أرفع صوتي فوق صوت النبي وأنا من أهل النار، فذكر ذلك لرسول الله </a:t>
            </a:r>
            <a:r>
              <a:rPr lang="ar-SA" sz="3600" b="1" dirty="0">
                <a:solidFill>
                  <a:prstClr val="black"/>
                </a:solidFill>
              </a:rPr>
              <a:t>ﷺ</a:t>
            </a:r>
            <a:r>
              <a:rPr lang="ar-SA" sz="3500" b="1" dirty="0">
                <a:solidFill>
                  <a:prstClr val="black"/>
                </a:solidFill>
              </a:rPr>
              <a:t> </a:t>
            </a:r>
            <a:r>
              <a:rPr lang="ar-SA" sz="3500" b="1" dirty="0" smtClean="0"/>
              <a:t>فقال: "هو من أهل الجنة".</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239219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904656"/>
          </a:xfrm>
        </p:spPr>
        <p:txBody>
          <a:bodyPr>
            <a:normAutofit fontScale="92500"/>
          </a:bodyPr>
          <a:lstStyle/>
          <a:p>
            <a:pPr marL="0" indent="0">
              <a:buNone/>
            </a:pPr>
            <a:r>
              <a:rPr lang="ar-SA" b="1" i="0" dirty="0" smtClean="0">
                <a:solidFill>
                  <a:srgbClr val="000000"/>
                </a:solidFill>
                <a:effectLst/>
                <a:latin typeface="Naskh"/>
              </a:rPr>
              <a:t>ولما تزوج الرسول </a:t>
            </a:r>
            <a:r>
              <a:rPr lang="ar-SA" sz="3900" b="1" dirty="0">
                <a:solidFill>
                  <a:prstClr val="black"/>
                </a:solidFill>
              </a:rPr>
              <a:t>ﷺ </a:t>
            </a:r>
            <a:r>
              <a:rPr lang="ar-SA" b="1" i="0" dirty="0" smtClean="0">
                <a:solidFill>
                  <a:srgbClr val="000000"/>
                </a:solidFill>
                <a:effectLst/>
                <a:latin typeface="Naskh"/>
              </a:rPr>
              <a:t>زينب بنت جحش دعا القوم فطعموا، ثم جلسوا يتحدثون،</a:t>
            </a:r>
            <a:r>
              <a:rPr lang="ar-SA" b="1" i="0" dirty="0" smtClean="0">
                <a:solidFill>
                  <a:srgbClr val="006D98"/>
                </a:solidFill>
                <a:effectLst/>
                <a:latin typeface="Naskh"/>
              </a:rPr>
              <a:t> قال:</a:t>
            </a:r>
            <a:r>
              <a:rPr lang="ar-SA" b="1" i="0" dirty="0" smtClean="0">
                <a:solidFill>
                  <a:srgbClr val="000000"/>
                </a:solidFill>
                <a:effectLst/>
                <a:latin typeface="Naskh"/>
              </a:rPr>
              <a:t> فأخذ كأنه يتهيأ للقيام فلم يقوموا، فلما رأى ذلك قام. فلما قام </a:t>
            </a:r>
            <a:r>
              <a:rPr lang="ar-SA" b="1" i="0" dirty="0" err="1" smtClean="0">
                <a:solidFill>
                  <a:srgbClr val="000000"/>
                </a:solidFill>
                <a:effectLst/>
                <a:latin typeface="Naskh"/>
              </a:rPr>
              <a:t>قام</a:t>
            </a:r>
            <a:r>
              <a:rPr lang="ar-SA" b="1" i="0" dirty="0" smtClean="0">
                <a:solidFill>
                  <a:srgbClr val="000000"/>
                </a:solidFill>
                <a:effectLst/>
                <a:latin typeface="Naskh"/>
              </a:rPr>
              <a:t> من قام من القوم ... فقعد ثلاثة وأن النبي </a:t>
            </a:r>
            <a:r>
              <a:rPr lang="ar-SA" sz="3900" b="1" dirty="0" err="1" smtClean="0">
                <a:solidFill>
                  <a:prstClr val="black"/>
                </a:solidFill>
              </a:rPr>
              <a:t>ﷺ</a:t>
            </a:r>
            <a:r>
              <a:rPr lang="ar-SA" b="1" i="0" dirty="0" err="1" smtClean="0">
                <a:solidFill>
                  <a:srgbClr val="000000"/>
                </a:solidFill>
                <a:effectLst/>
                <a:latin typeface="Naskh"/>
              </a:rPr>
              <a:t>جاء</a:t>
            </a:r>
            <a:r>
              <a:rPr lang="ar-SA" b="1" i="0" dirty="0" smtClean="0">
                <a:solidFill>
                  <a:srgbClr val="000000"/>
                </a:solidFill>
                <a:effectLst/>
                <a:latin typeface="Naskh"/>
              </a:rPr>
              <a:t> ليدخل فإذا القوم جلوس ..</a:t>
            </a:r>
            <a:r>
              <a:rPr lang="ar-SA" b="1" i="0" dirty="0" smtClean="0">
                <a:solidFill>
                  <a:srgbClr val="006D98"/>
                </a:solidFill>
                <a:effectLst/>
                <a:latin typeface="Naskh"/>
              </a:rPr>
              <a:t>فنزل قوله تعالى:</a:t>
            </a:r>
            <a:r>
              <a:rPr lang="ar-SA" b="1" i="0" dirty="0" smtClean="0">
                <a:solidFill>
                  <a:srgbClr val="000000"/>
                </a:solidFill>
                <a:effectLst/>
                <a:latin typeface="Naskh"/>
              </a:rPr>
              <a:t> </a:t>
            </a:r>
          </a:p>
          <a:p>
            <a:pPr marL="0" indent="0">
              <a:buNone/>
            </a:pPr>
            <a:r>
              <a:rPr lang="ar-SA" b="1" i="0" dirty="0" smtClean="0">
                <a:solidFill>
                  <a:srgbClr val="947721"/>
                </a:solidFill>
                <a:effectLst/>
                <a:latin typeface="Naskh"/>
              </a:rPr>
              <a:t>{يَا أَيُّهَا الَّذِينَ آمَنُوا لا تَدْخُلُوا بُيُوتَ النَّبِيِّ إِلَّا أَنْ يُؤْذَنَ لَكُمْ إِلَى طَعَامٍ غَيْرَ نَاظِرِينَ إِنَاهُ وَلَكِنْ إِذَا دُعِيتُمْ فَادْخُلُوا فَإِذَا طَعِمْتُمْ فَانْتَشِرُوا}</a:t>
            </a:r>
            <a:r>
              <a:rPr lang="ar-SA" b="1" i="0" dirty="0" smtClean="0">
                <a:solidFill>
                  <a:srgbClr val="000000"/>
                </a:solidFill>
                <a:effectLst/>
                <a:latin typeface="Naskh"/>
              </a:rPr>
              <a:t> </a:t>
            </a:r>
          </a:p>
          <a:p>
            <a:pPr marL="0" indent="0">
              <a:buNone/>
            </a:pPr>
            <a:r>
              <a:rPr lang="ar-SA" b="1" dirty="0" smtClean="0"/>
              <a:t>وقد يقع من الرسول </a:t>
            </a:r>
            <a:r>
              <a:rPr lang="ar-SA" sz="3900" b="1" dirty="0">
                <a:solidFill>
                  <a:prstClr val="black"/>
                </a:solidFill>
              </a:rPr>
              <a:t>ﷺ </a:t>
            </a:r>
            <a:r>
              <a:rPr lang="ar-SA" b="1" dirty="0" smtClean="0"/>
              <a:t>ما يوجهه الله بعده إلى ما فيه الخير والكمال كما وقع من الرسول </a:t>
            </a:r>
            <a:r>
              <a:rPr lang="ar-SA" sz="3900" b="1" dirty="0">
                <a:solidFill>
                  <a:prstClr val="black"/>
                </a:solidFill>
              </a:rPr>
              <a:t>ﷺ </a:t>
            </a:r>
            <a:r>
              <a:rPr lang="ar-SA" b="1" dirty="0" smtClean="0"/>
              <a:t>حين جاءه ابن أم مكتوم وهو يخاطب أحد عظماء المشركين، قالت عائشة -رضي الله عنها- فجعل رسول الله </a:t>
            </a:r>
            <a:r>
              <a:rPr lang="ar-SA" sz="3900" b="1" dirty="0">
                <a:solidFill>
                  <a:prstClr val="black"/>
                </a:solidFill>
              </a:rPr>
              <a:t>ﷺ </a:t>
            </a:r>
            <a:r>
              <a:rPr lang="ar-SA" b="1" dirty="0" smtClean="0"/>
              <a:t>يعرض عنه ويقبل على الآخر ويقول: أترى بما أقول بأسًا؟ فيقول: لا. ففي هذا أنزلت عبس وتولى..</a:t>
            </a:r>
            <a:endParaRPr lang="ar-SA" b="1" dirty="0"/>
          </a:p>
        </p:txBody>
      </p:sp>
    </p:spTree>
    <p:extLst>
      <p:ext uri="{BB962C8B-B14F-4D97-AF65-F5344CB8AC3E}">
        <p14:creationId xmlns:p14="http://schemas.microsoft.com/office/powerpoint/2010/main" val="108608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496944" cy="1066130"/>
          </a:xfrm>
        </p:spPr>
        <p:txBody>
          <a:bodyPr>
            <a:normAutofit fontScale="90000"/>
          </a:bodyPr>
          <a:lstStyle/>
          <a:p>
            <a:pPr algn="r"/>
            <a:r>
              <a:rPr lang="ar-SA" dirty="0" smtClean="0"/>
              <a:t/>
            </a:r>
            <a:br>
              <a:rPr lang="ar-SA" dirty="0" smtClean="0"/>
            </a:br>
            <a:r>
              <a:rPr lang="ar-SA" dirty="0" smtClean="0">
                <a:solidFill>
                  <a:srgbClr val="C00000"/>
                </a:solidFill>
              </a:rPr>
              <a:t>4-</a:t>
            </a:r>
            <a:r>
              <a:rPr lang="ar-SA" dirty="0" smtClean="0"/>
              <a:t> </a:t>
            </a:r>
            <a:r>
              <a:rPr lang="ar-SA" sz="4000" b="1" dirty="0" smtClean="0">
                <a:solidFill>
                  <a:srgbClr val="C00000"/>
                </a:solidFill>
              </a:rPr>
              <a:t>كشف حال </a:t>
            </a:r>
            <a:r>
              <a:rPr lang="ar-SA" sz="3600" b="1" dirty="0" smtClean="0">
                <a:solidFill>
                  <a:srgbClr val="C00000"/>
                </a:solidFill>
              </a:rPr>
              <a:t>المنافقين</a:t>
            </a:r>
            <a:r>
              <a:rPr lang="ar-SA" sz="4000" b="1" dirty="0" smtClean="0">
                <a:solidFill>
                  <a:srgbClr val="C00000"/>
                </a:solidFill>
              </a:rPr>
              <a:t> وهتك أستارهم </a:t>
            </a:r>
            <a:r>
              <a:rPr lang="ar-SA" sz="3600" b="1" dirty="0" smtClean="0">
                <a:solidFill>
                  <a:srgbClr val="C00000"/>
                </a:solidFill>
              </a:rPr>
              <a:t>حتى</a:t>
            </a:r>
            <a:r>
              <a:rPr lang="ar-SA" sz="4000" b="1" dirty="0" smtClean="0">
                <a:solidFill>
                  <a:srgbClr val="C00000"/>
                </a:solidFill>
              </a:rPr>
              <a:t> يحذرهم </a:t>
            </a:r>
            <a:r>
              <a:rPr lang="ar-SA" sz="3600" b="1" dirty="0" smtClean="0">
                <a:solidFill>
                  <a:srgbClr val="C00000"/>
                </a:solidFill>
              </a:rPr>
              <a:t>المسلمون</a:t>
            </a:r>
            <a:r>
              <a:rPr lang="ar-SA" sz="4000" b="1" dirty="0" smtClean="0">
                <a:solidFill>
                  <a:srgbClr val="C00000"/>
                </a:solidFill>
              </a:rPr>
              <a:t> ويأمنوا مكرهم وشرهم:</a:t>
            </a:r>
            <a:r>
              <a:rPr lang="ar-SA" dirty="0" smtClean="0"/>
              <a:t/>
            </a:r>
            <a:br>
              <a:rPr lang="ar-SA" dirty="0" smtClean="0"/>
            </a:br>
            <a:endParaRPr lang="ar-SA" dirty="0"/>
          </a:p>
        </p:txBody>
      </p:sp>
      <p:sp>
        <p:nvSpPr>
          <p:cNvPr id="3" name="عنصر نائب للمحتوى 2"/>
          <p:cNvSpPr>
            <a:spLocks noGrp="1"/>
          </p:cNvSpPr>
          <p:nvPr>
            <p:ph idx="1"/>
          </p:nvPr>
        </p:nvSpPr>
        <p:spPr>
          <a:xfrm>
            <a:off x="323528" y="1412776"/>
            <a:ext cx="8496944" cy="5184576"/>
          </a:xfrm>
        </p:spPr>
        <p:txBody>
          <a:bodyPr>
            <a:normAutofit fontScale="92500" lnSpcReduction="20000"/>
          </a:bodyPr>
          <a:lstStyle/>
          <a:p>
            <a:pPr marL="0" indent="0">
              <a:buNone/>
            </a:pPr>
            <a:r>
              <a:rPr lang="ar-SA" b="1" dirty="0" smtClean="0"/>
              <a:t>اقتضت حكمة الله تعالى أن يكون في نزول القرآن منجمًا كشف لهؤلاء المنافقين الذين يظهرون الإيمان ويبطنون الكفر وهتك لأستارهم وتشنيع عليهم. فإذا نطق أحدهم قولًا مناوئًا للرسول </a:t>
            </a:r>
            <a:r>
              <a:rPr lang="ar-SA" sz="3900" b="1" dirty="0">
                <a:solidFill>
                  <a:prstClr val="black"/>
                </a:solidFill>
              </a:rPr>
              <a:t>ﷺ </a:t>
            </a:r>
            <a:r>
              <a:rPr lang="ar-SA" b="1" dirty="0" smtClean="0"/>
              <a:t>نزل فيه القرآن وكشف نفاقه حتى يحذره المسلمون ويرتدع.</a:t>
            </a:r>
          </a:p>
          <a:p>
            <a:pPr marL="0" indent="0">
              <a:buNone/>
            </a:pPr>
            <a:r>
              <a:rPr lang="ar-SA" b="1" dirty="0" smtClean="0"/>
              <a:t>روى سعيد بن جبير قال: قلت لابن عباس: سورة التوبة. قال: التوبة هي الفاضحة، ما زالت تنزل: </a:t>
            </a:r>
            <a:r>
              <a:rPr lang="ar-SA" b="1" dirty="0" smtClean="0">
                <a:solidFill>
                  <a:srgbClr val="0070C0"/>
                </a:solidFill>
              </a:rPr>
              <a:t>ومنهم </a:t>
            </a:r>
            <a:r>
              <a:rPr lang="ar-SA" b="1" dirty="0" err="1" smtClean="0">
                <a:solidFill>
                  <a:srgbClr val="0070C0"/>
                </a:solidFill>
              </a:rPr>
              <a:t>ومنهم</a:t>
            </a:r>
            <a:r>
              <a:rPr lang="ar-SA" b="1" dirty="0" smtClean="0">
                <a:solidFill>
                  <a:srgbClr val="0070C0"/>
                </a:solidFill>
              </a:rPr>
              <a:t> حتى ظنوا أنها لم تبق أحدًا منهم إلا ذكر فيها.</a:t>
            </a:r>
          </a:p>
          <a:p>
            <a:pPr marL="0" indent="0">
              <a:buNone/>
            </a:pPr>
            <a:r>
              <a:rPr lang="ar-SA" b="1" dirty="0" smtClean="0"/>
              <a:t>ويريد ابن عباس </a:t>
            </a:r>
            <a:r>
              <a:rPr lang="ar-SA" sz="1900" dirty="0" smtClean="0"/>
              <a:t>-رضي الله عنهما- </a:t>
            </a:r>
            <a:r>
              <a:rPr lang="ar-SA" b="1" dirty="0" smtClean="0"/>
              <a:t>بقوله: "ومنهم منهم" الآيات الكثيرة في سورة التوبة التي تحدثت عن المنافقين كقوله تعالى: </a:t>
            </a:r>
            <a:r>
              <a:rPr lang="ar-SA" b="1" dirty="0" smtClean="0">
                <a:solidFill>
                  <a:srgbClr val="FF0000"/>
                </a:solidFill>
              </a:rPr>
              <a:t>{وَمِنْهُمْ مَنْ يَقُولُ ائْذَنْ لِي وَلا تَفْتِنِّي أَلا فِي الْفِتْنَةِ سَقَطُوا}</a:t>
            </a:r>
            <a:r>
              <a:rPr lang="ar-SA" b="1" dirty="0" smtClean="0"/>
              <a:t> وقوله: </a:t>
            </a:r>
            <a:r>
              <a:rPr lang="ar-SA" b="1" dirty="0" smtClean="0">
                <a:solidFill>
                  <a:srgbClr val="FF0000"/>
                </a:solidFill>
              </a:rPr>
              <a:t>{وَمِنْهُمْ مَنْ يَلْمِزُكَ فِي الصَّدَقَاتِ} </a:t>
            </a:r>
            <a:r>
              <a:rPr lang="ar-SA" b="1" dirty="0" smtClean="0"/>
              <a:t>وقوله: </a:t>
            </a:r>
            <a:r>
              <a:rPr lang="ar-SA" b="1" dirty="0" smtClean="0">
                <a:solidFill>
                  <a:srgbClr val="FF0000"/>
                </a:solidFill>
              </a:rPr>
              <a:t>{وَمِنْهُمُ الَّذِينَ يُؤْذُونَ النَّبِيَّ وَيَقُولُونَ هُوَ أُذُنٌ قُلْ أُذُنُ خَيْرٍ لَكُمْ}</a:t>
            </a:r>
            <a:r>
              <a:rPr lang="ar-SA" b="1" dirty="0" smtClean="0"/>
              <a:t> وقوله: </a:t>
            </a:r>
            <a:r>
              <a:rPr lang="ar-SA" b="1" dirty="0" smtClean="0">
                <a:solidFill>
                  <a:srgbClr val="FF0000"/>
                </a:solidFill>
              </a:rPr>
              <a:t>{وَمِنْهُمْ مَنْ عَاهَدَ اللَّهَ لَئِنْ آتَانَا مِنْ فَضْلِهِ}</a:t>
            </a:r>
            <a:r>
              <a:rPr lang="ar-SA" b="1" dirty="0" smtClean="0"/>
              <a:t> وغير ذلك.</a:t>
            </a:r>
          </a:p>
          <a:p>
            <a:pPr marL="0" indent="0">
              <a:buNone/>
            </a:pPr>
            <a:endParaRPr lang="ar-SA" dirty="0"/>
          </a:p>
        </p:txBody>
      </p:sp>
    </p:spTree>
    <p:extLst>
      <p:ext uri="{BB962C8B-B14F-4D97-AF65-F5344CB8AC3E}">
        <p14:creationId xmlns:p14="http://schemas.microsoft.com/office/powerpoint/2010/main" val="2677399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SA" sz="4000" b="1" dirty="0" smtClean="0">
                <a:solidFill>
                  <a:srgbClr val="FF0000"/>
                </a:solidFill>
              </a:rPr>
              <a:t/>
            </a:r>
            <a:br>
              <a:rPr lang="ar-SA" sz="4000" b="1" dirty="0" smtClean="0">
                <a:solidFill>
                  <a:srgbClr val="FF0000"/>
                </a:solidFill>
              </a:rPr>
            </a:br>
            <a:r>
              <a:rPr lang="ar-SA" sz="4000" b="1" dirty="0" smtClean="0">
                <a:solidFill>
                  <a:srgbClr val="FF0000"/>
                </a:solidFill>
              </a:rPr>
              <a:t>5- </a:t>
            </a:r>
            <a:r>
              <a:rPr lang="ar-SA" sz="3600" b="1" dirty="0" smtClean="0">
                <a:solidFill>
                  <a:srgbClr val="FF0000"/>
                </a:solidFill>
              </a:rPr>
              <a:t>رد شبهات أهل الكتاب وإبطال كيدهم للإسلام والمسلمين:</a:t>
            </a:r>
            <a:r>
              <a:rPr lang="ar-SA" dirty="0" smtClean="0"/>
              <a:t/>
            </a:r>
            <a:br>
              <a:rPr lang="ar-SA" dirty="0" smtClean="0"/>
            </a:br>
            <a:endParaRPr lang="ar-SA" dirty="0"/>
          </a:p>
        </p:txBody>
      </p:sp>
      <p:sp>
        <p:nvSpPr>
          <p:cNvPr id="3" name="عنصر نائب للمحتوى 2"/>
          <p:cNvSpPr>
            <a:spLocks noGrp="1"/>
          </p:cNvSpPr>
          <p:nvPr>
            <p:ph idx="1"/>
          </p:nvPr>
        </p:nvSpPr>
        <p:spPr>
          <a:xfrm>
            <a:off x="251520" y="836712"/>
            <a:ext cx="8568952" cy="5760640"/>
          </a:xfrm>
        </p:spPr>
        <p:txBody>
          <a:bodyPr>
            <a:noAutofit/>
          </a:bodyPr>
          <a:lstStyle/>
          <a:p>
            <a:pPr marL="0" indent="0">
              <a:buNone/>
            </a:pPr>
            <a:r>
              <a:rPr lang="ar-SA" sz="2800" b="1" dirty="0" smtClean="0"/>
              <a:t>كان المسلمون يعيشون في المدينة ويخالطهم اليهود وهم أهل كيد ومكر وخبث وحقد على الإسلام والمسلمين، بذلوا كل ما يستطيعون لبث الفرقة بين المسلمين وبث الشبهات والشكوك في عقائد الإسلام، فكان في نزول القرآن منجمًا تتبع لخططهم وكشف لمآربهم ومحق لشبهاتهم والآيات في هذا المعنى كثيرة كقوله تعالى: </a:t>
            </a:r>
            <a:r>
              <a:rPr lang="ar-SA" sz="2800" b="1" dirty="0" smtClean="0">
                <a:solidFill>
                  <a:srgbClr val="FF0000"/>
                </a:solidFill>
              </a:rPr>
              <a:t>{قُلْ يَا أَهْلَ الْكِتَابِ لِمَ تَصُدُّونَ عَنْ سَبِيلِ اللَّهِ مَنْ آمَنَ </a:t>
            </a:r>
            <a:r>
              <a:rPr lang="ar-SA" sz="2800" b="1" dirty="0" err="1" smtClean="0">
                <a:solidFill>
                  <a:srgbClr val="FF0000"/>
                </a:solidFill>
              </a:rPr>
              <a:t>تَبْغُونَهَا</a:t>
            </a:r>
            <a:r>
              <a:rPr lang="ar-SA" sz="2800" b="1" dirty="0" smtClean="0">
                <a:solidFill>
                  <a:srgbClr val="FF0000"/>
                </a:solidFill>
              </a:rPr>
              <a:t> عِوَجًا وَأَنْتُمْ شُهَدَاءُ وَمَا اللَّهُ بِغَافِلٍ عَمَّا تَعْمَلُونَ} </a:t>
            </a:r>
            <a:r>
              <a:rPr lang="ar-SA" sz="2800" b="1" dirty="0" smtClean="0"/>
              <a:t>وحذر المسلمين منهم: </a:t>
            </a:r>
            <a:r>
              <a:rPr lang="ar-SA" sz="2800" b="1" dirty="0" smtClean="0">
                <a:solidFill>
                  <a:srgbClr val="0070C0"/>
                </a:solidFill>
              </a:rPr>
              <a:t>{يَا أَيُّهَا الَّذِينَ آمَنُوا إِنْ تُطِيعُوا فَرِيقًا مِنَ الَّذِينَ أُوتُوا الْكِتَابَ يَرُدُّوكُمْ بَعْدَ إِيمَانِكُمْ كَافِرِينَ} </a:t>
            </a:r>
            <a:r>
              <a:rPr lang="ar-SA" sz="2800" b="1" dirty="0" smtClean="0"/>
              <a:t>{وَقَالَتْ طَائِفَةٌ مِنْ أَهْلِ الْكِتَابِ آمِنُوا بِالَّذِي أُنْزِلَ عَلَى الَّذِينَ آمَنُوا وَجْهَ النَّهَارِ وَاكْفُرُوا آخِرَهُ لَعَلَّهُمْ يَرْجِعُونَ} </a:t>
            </a:r>
            <a:r>
              <a:rPr lang="ar-SA" sz="2800" b="1" dirty="0" smtClean="0">
                <a:solidFill>
                  <a:srgbClr val="00B050"/>
                </a:solidFill>
              </a:rPr>
              <a:t>{وَدَّتْ طَائِفَةٌ مِنْ أَهْلِ الْكِتَابِ لَوْ يُضِلُّونَكُمْ وَمَا يُضِلُّونَ إِلَّا أَنْفُسَهُمْ وَمَا يَشْعُرُونَ} </a:t>
            </a:r>
            <a:r>
              <a:rPr lang="ar-SA" sz="2800" b="1" dirty="0" smtClean="0">
                <a:solidFill>
                  <a:srgbClr val="FF0000"/>
                </a:solidFill>
              </a:rPr>
              <a:t>{مَا يَوَدُّ الَّذِينَ كَفَرُوا مِنْ أَهْلِ الْكِتَابِ وَلا الْمُشْرِكِينَ أَنْ يُنَزَّلَ عَلَيْكُمْ مِنْ خَيْرٍ مِنْ رَبِّكُمْ} </a:t>
            </a:r>
            <a:r>
              <a:rPr lang="ar-SA" sz="2800" b="1" dirty="0" smtClean="0"/>
              <a:t>{يَا أَيُّهَا الَّذِينَ آمَنُوا لا تَتَّخِذُوا بِطَانَةً مِنْ دُونِكُمْ} </a:t>
            </a:r>
            <a:r>
              <a:rPr lang="ar-SA" sz="2800" b="1" dirty="0" smtClean="0">
                <a:solidFill>
                  <a:srgbClr val="0070C0"/>
                </a:solidFill>
              </a:rPr>
              <a:t>{هَا أَنْتُمْ أُولاءِ تُحِبُّونَهُمْ وَلا يُحِبُّونَكُمْ} </a:t>
            </a:r>
            <a:r>
              <a:rPr lang="ar-SA" sz="2800" b="1" dirty="0" smtClean="0"/>
              <a:t>وغير ذلك من الآيات..</a:t>
            </a:r>
            <a:endParaRPr lang="ar-SA" sz="2800" b="1" dirty="0"/>
          </a:p>
        </p:txBody>
      </p:sp>
    </p:spTree>
    <p:extLst>
      <p:ext uri="{BB962C8B-B14F-4D97-AF65-F5344CB8AC3E}">
        <p14:creationId xmlns:p14="http://schemas.microsoft.com/office/powerpoint/2010/main" val="3302452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00B050"/>
                </a:solidFill>
              </a:rPr>
              <a:t>رابعًا: التدرج في التشريع وتربية الأمة:</a:t>
            </a:r>
            <a:endParaRPr lang="ar-SA" b="1" dirty="0">
              <a:solidFill>
                <a:srgbClr val="00B050"/>
              </a:solidFill>
            </a:endParaRPr>
          </a:p>
        </p:txBody>
      </p:sp>
      <p:sp>
        <p:nvSpPr>
          <p:cNvPr id="3" name="عنصر نائب للمحتوى 2"/>
          <p:cNvSpPr>
            <a:spLocks noGrp="1"/>
          </p:cNvSpPr>
          <p:nvPr>
            <p:ph idx="1"/>
          </p:nvPr>
        </p:nvSpPr>
        <p:spPr>
          <a:xfrm>
            <a:off x="457200" y="1268760"/>
            <a:ext cx="8229600" cy="4857403"/>
          </a:xfrm>
        </p:spPr>
        <p:txBody>
          <a:bodyPr>
            <a:normAutofit/>
          </a:bodyPr>
          <a:lstStyle/>
          <a:p>
            <a:pPr marL="0" indent="0">
              <a:buNone/>
            </a:pPr>
            <a:r>
              <a:rPr lang="ar-SA" dirty="0" smtClean="0"/>
              <a:t>من حكمة الله تعالى مراعاة حال الأمة في قدراتها وطاقتها فجاءت الأحكام والتشريعات متدرجة حسب طاقة الأمة؛ فجاء نزول القرآن الكريم منجمًا مطابقًا تمام المطابقة لما فيه الحكمة.</a:t>
            </a:r>
          </a:p>
          <a:p>
            <a:pPr marL="0" indent="0">
              <a:buNone/>
            </a:pPr>
            <a:r>
              <a:rPr lang="ar-SA" dirty="0" smtClean="0"/>
              <a:t>وأخبرت أم المؤمنين عائشة -رضي الله عنها- عن هذا حين قالت: "إنما نزل أول ما نزل منه سورة من المفصل فيها ذكر الجنة والنار حتى إذا ثاب الناس إلى الإسلام نزل الحلال والحرام، ولو نزل أول شيء لا تشربوا الخمر لقالوا لا ندع الخمر أبدا، ولو نزل لا تزنوا لقالوا لا ندع الزنا أبدا.</a:t>
            </a:r>
            <a:endParaRPr lang="ar-SA" dirty="0"/>
          </a:p>
        </p:txBody>
      </p:sp>
    </p:spTree>
    <p:extLst>
      <p:ext uri="{BB962C8B-B14F-4D97-AF65-F5344CB8AC3E}">
        <p14:creationId xmlns:p14="http://schemas.microsoft.com/office/powerpoint/2010/main" val="90336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a:bodyPr>
          <a:lstStyle/>
          <a:p>
            <a:pPr marL="0" indent="0">
              <a:buNone/>
            </a:pPr>
            <a:r>
              <a:rPr lang="ar-SA" b="1" dirty="0" smtClean="0"/>
              <a:t>فبدأ أولًا بتنقيتهم من أدران الشرك بنبذ الأوثان والأصنام وبيان أنها لا تضر ولا تنفع، ثم غرس في قلوبهم العقيدة الصحيحة وهي توحيد الله وإفراده بالعبادة.</a:t>
            </a:r>
          </a:p>
          <a:p>
            <a:pPr marL="0" indent="0">
              <a:buNone/>
            </a:pPr>
            <a:endParaRPr lang="ar-SA" dirty="0" smtClean="0"/>
          </a:p>
          <a:p>
            <a:pPr marL="0" indent="0">
              <a:buNone/>
            </a:pPr>
            <a:r>
              <a:rPr lang="ar-SA" b="1" dirty="0" smtClean="0">
                <a:solidFill>
                  <a:srgbClr val="C00000"/>
                </a:solidFill>
              </a:rPr>
              <a:t>ثم تدرج في فرض العبادات فبدأ بأصلها وعمودها وهي الصلاة التي شرعت في وقت مبكر ثم الزكاة والصيام ثم الحج، ونزل بعد ذلك مزيد تفصيل لهذه العبادات وغيرها من أنواع العبادة.</a:t>
            </a:r>
          </a:p>
          <a:p>
            <a:pPr marL="0" indent="0">
              <a:buNone/>
            </a:pPr>
            <a:endParaRPr lang="ar-SA" dirty="0" smtClean="0"/>
          </a:p>
          <a:p>
            <a:pPr marL="0" indent="0">
              <a:buNone/>
            </a:pPr>
            <a:r>
              <a:rPr lang="ar-SA" b="1" dirty="0" smtClean="0">
                <a:solidFill>
                  <a:srgbClr val="0070C0"/>
                </a:solidFill>
              </a:rPr>
              <a:t>ولم يزل يتدرج بهم في معالي الأمور وسامي الآداب والأخلاق حتى أصبحت هذه الأمة خير أمة أخرجت للناس وحتى أصبح هذا القرن من أصحابه خير القرون.</a:t>
            </a:r>
            <a:endParaRPr lang="ar-SA" b="1" dirty="0">
              <a:solidFill>
                <a:srgbClr val="0070C0"/>
              </a:solidFill>
            </a:endParaRPr>
          </a:p>
        </p:txBody>
      </p:sp>
    </p:spTree>
    <p:extLst>
      <p:ext uri="{BB962C8B-B14F-4D97-AF65-F5344CB8AC3E}">
        <p14:creationId xmlns:p14="http://schemas.microsoft.com/office/powerpoint/2010/main" val="721194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rmAutofit fontScale="90000"/>
          </a:bodyPr>
          <a:lstStyle/>
          <a:p>
            <a:r>
              <a:rPr lang="ar-SA" dirty="0" smtClean="0"/>
              <a:t/>
            </a:r>
            <a:br>
              <a:rPr lang="ar-SA" dirty="0" smtClean="0"/>
            </a:br>
            <a:r>
              <a:rPr lang="ar-SA" b="1" dirty="0" smtClean="0">
                <a:solidFill>
                  <a:srgbClr val="00B050"/>
                </a:solidFill>
              </a:rPr>
              <a:t>خامسًا: استمرار التحدي والإعجاز:</a:t>
            </a:r>
            <a:r>
              <a:rPr lang="ar-SA" dirty="0" smtClean="0"/>
              <a:t/>
            </a:r>
            <a:br>
              <a:rPr lang="ar-SA" dirty="0" smtClean="0"/>
            </a:br>
            <a:endParaRPr lang="ar-SA" dirty="0"/>
          </a:p>
        </p:txBody>
      </p:sp>
      <p:sp>
        <p:nvSpPr>
          <p:cNvPr id="3" name="عنصر نائب للمحتوى 2"/>
          <p:cNvSpPr>
            <a:spLocks noGrp="1"/>
          </p:cNvSpPr>
          <p:nvPr>
            <p:ph idx="1"/>
          </p:nvPr>
        </p:nvSpPr>
        <p:spPr>
          <a:xfrm>
            <a:off x="251520" y="980728"/>
            <a:ext cx="8568952" cy="5616624"/>
          </a:xfrm>
        </p:spPr>
        <p:txBody>
          <a:bodyPr>
            <a:normAutofit/>
          </a:bodyPr>
          <a:lstStyle/>
          <a:p>
            <a:pPr marL="0" indent="0">
              <a:buNone/>
            </a:pPr>
            <a:r>
              <a:rPr lang="ar-SA" b="1" dirty="0" smtClean="0"/>
              <a:t>وتجدد ثبوت الإعجاز عند تجدد عجزهم عن الإتيان بمثل كل آية تنزل على مر الأيام والسنين مدة نزول القرآن.</a:t>
            </a:r>
          </a:p>
          <a:p>
            <a:pPr marL="0" indent="0">
              <a:buNone/>
            </a:pPr>
            <a:r>
              <a:rPr lang="ar-SA" b="1" dirty="0" smtClean="0"/>
              <a:t>وذلك أن تكرر نزول القرآن مرات عديدة في أماكن مختلفة وأزمان متغايرة ومتباعدة مدة نزول القرآن وفي كل مرة يتحداهم أن يأتوا بمثله، فهذا دليل على تكرر الإعجاز واستمرار التحدي، ولو نزل القرآن جملة واحدة وتحداهم به عند النزول لكان التحدي وقع مرة واحدة والإعجاز كذلك. فكان في تنجيم نزوله وتكرره استمرار للتحدي وتكرار للإعجاز.</a:t>
            </a:r>
          </a:p>
          <a:p>
            <a:pPr marL="0" indent="0">
              <a:buNone/>
            </a:pPr>
            <a:r>
              <a:rPr lang="ar-SA" b="1" dirty="0" smtClean="0"/>
              <a:t>    ولا شك أن الذي يستطيع تكرار عمل ما يعجز عنه الناس أقوى إعجاز ممن يفعله مرة واحدة لا يعيدها أخرى.</a:t>
            </a:r>
            <a:endParaRPr lang="ar-SA" b="1" dirty="0"/>
          </a:p>
        </p:txBody>
      </p:sp>
    </p:spTree>
    <p:extLst>
      <p:ext uri="{BB962C8B-B14F-4D97-AF65-F5344CB8AC3E}">
        <p14:creationId xmlns:p14="http://schemas.microsoft.com/office/powerpoint/2010/main" val="3002526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b="1" dirty="0" smtClean="0">
                <a:solidFill>
                  <a:srgbClr val="00B050"/>
                </a:solidFill>
              </a:rPr>
              <a:t>سادسًا: الدلالة على مصدر القرآن، وأنه من الله تعالى وليس في قدرة البشر:</a:t>
            </a:r>
            <a:r>
              <a:rPr lang="ar-SA" dirty="0" smtClean="0"/>
              <a:t/>
            </a:r>
            <a:br>
              <a:rPr lang="ar-SA" dirty="0" smtClean="0"/>
            </a:br>
            <a:endParaRPr lang="ar-SA" dirty="0"/>
          </a:p>
        </p:txBody>
      </p:sp>
      <p:sp>
        <p:nvSpPr>
          <p:cNvPr id="3" name="عنصر نائب للمحتوى 2"/>
          <p:cNvSpPr>
            <a:spLocks noGrp="1"/>
          </p:cNvSpPr>
          <p:nvPr>
            <p:ph idx="1"/>
          </p:nvPr>
        </p:nvSpPr>
        <p:spPr>
          <a:xfrm>
            <a:off x="179512" y="1412776"/>
            <a:ext cx="8712968" cy="5256584"/>
          </a:xfrm>
        </p:spPr>
        <p:txBody>
          <a:bodyPr>
            <a:normAutofit fontScale="92500" lnSpcReduction="20000"/>
          </a:bodyPr>
          <a:lstStyle/>
          <a:p>
            <a:pPr marL="0" indent="0">
              <a:buNone/>
            </a:pPr>
            <a:r>
              <a:rPr lang="ar-SA" dirty="0" smtClean="0"/>
              <a:t> </a:t>
            </a:r>
            <a:r>
              <a:rPr lang="ar-SA" b="1" dirty="0" smtClean="0"/>
              <a:t>وبيان ذلك: أن القرآن </a:t>
            </a:r>
            <a:r>
              <a:rPr lang="ar-SA" b="1" dirty="0" err="1" smtClean="0"/>
              <a:t>تقرؤه</a:t>
            </a:r>
            <a:r>
              <a:rPr lang="ar-SA" b="1" dirty="0" smtClean="0"/>
              <a:t> من أوله إلى آخره، فإذا هو محكم السرد، دقيق السبك، متين الأسلوب، قوي الاتصال، آخذ بعضه برقاب بعض في سوره وآياته وجمله، كأنه سبيكة واحدة، ولا يوجد بين أجزائه تفكك، ولا تخاذل، كأنه حلقة مفرغة، أو كأنه سمط وحيد، وعقد فريد، يأخذ بالإبصار، نظمت حروفه وكلماته، ونسقت جمله وآياته، وجاء آخره مساوقًا لأوله، وبدا أوله </a:t>
            </a:r>
            <a:r>
              <a:rPr lang="ar-SA" b="1" dirty="0" err="1" smtClean="0"/>
              <a:t>مواتيًا</a:t>
            </a:r>
            <a:r>
              <a:rPr lang="ar-SA" b="1" dirty="0" smtClean="0"/>
              <a:t> لآخره.</a:t>
            </a:r>
          </a:p>
          <a:p>
            <a:pPr marL="0" indent="0">
              <a:buNone/>
            </a:pPr>
            <a:r>
              <a:rPr lang="ar-SA" b="1" dirty="0" smtClean="0">
                <a:solidFill>
                  <a:srgbClr val="FF0000"/>
                </a:solidFill>
              </a:rPr>
              <a:t>وهنا نتساءل: كيف اتسق للقرآن هذا </a:t>
            </a:r>
            <a:r>
              <a:rPr lang="ar-SA" b="1" dirty="0" err="1" smtClean="0">
                <a:solidFill>
                  <a:srgbClr val="FF0000"/>
                </a:solidFill>
              </a:rPr>
              <a:t>التآليف</a:t>
            </a:r>
            <a:r>
              <a:rPr lang="ar-SA" b="1" dirty="0" smtClean="0">
                <a:solidFill>
                  <a:srgbClr val="FF0000"/>
                </a:solidFill>
              </a:rPr>
              <a:t> المعجز؟ وكيف استقام له هذا التناسق المدهش؟ على حين أنه لم ينزل جملة واحدة، بل تنزل آحادًا مفرقة، تفرق الوقائع والحوادث في أكثر من عشرين سنة.</a:t>
            </a:r>
          </a:p>
          <a:p>
            <a:pPr marL="0" indent="0">
              <a:buNone/>
            </a:pPr>
            <a:endParaRPr lang="ar-SA" b="1" dirty="0" smtClean="0"/>
          </a:p>
          <a:p>
            <a:pPr marL="0" indent="0">
              <a:buNone/>
            </a:pPr>
            <a:r>
              <a:rPr lang="ar-SA" b="1" dirty="0" smtClean="0">
                <a:solidFill>
                  <a:srgbClr val="0070C0"/>
                </a:solidFill>
              </a:rPr>
              <a:t>الجواب: </a:t>
            </a:r>
            <a:r>
              <a:rPr lang="ar-SA" b="1" dirty="0" smtClean="0"/>
              <a:t>أننا نلمح هنا سرًّا جديدًا من أسرار الإعجاز، ونشهد سمة فذة من سمات الربوبية، ونقرأ دليلًا ساطعًا على مصدر القرآن وأنه كلام الواحد الديان: {وَلَوْ كَانَ مِنْ عِنْدِ غَيْرِ اللَّهِ لَوَجَدُوا فِيهِ اخْتِلافًا كَثِيرًا} </a:t>
            </a:r>
            <a:endParaRPr lang="ar-SA" b="1" dirty="0"/>
          </a:p>
        </p:txBody>
      </p:sp>
    </p:spTree>
    <p:extLst>
      <p:ext uri="{BB962C8B-B14F-4D97-AF65-F5344CB8AC3E}">
        <p14:creationId xmlns:p14="http://schemas.microsoft.com/office/powerpoint/2010/main" val="189076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i="0" dirty="0" smtClean="0">
                <a:solidFill>
                  <a:srgbClr val="00B050"/>
                </a:solidFill>
                <a:effectLst/>
                <a:latin typeface="Naskh"/>
              </a:rPr>
              <a:t>أولًا: تثبيت قلب الرسول  </a:t>
            </a:r>
            <a:r>
              <a:rPr lang="ar-SA" sz="6700" b="1" i="0" dirty="0" smtClean="0">
                <a:solidFill>
                  <a:srgbClr val="00B050"/>
                </a:solidFill>
                <a:effectLst/>
                <a:latin typeface="Times New Roman"/>
                <a:cs typeface="Times New Roman"/>
              </a:rPr>
              <a:t>ﷺ</a:t>
            </a:r>
            <a:r>
              <a:rPr lang="ar-SA" b="1" i="0" dirty="0" smtClean="0">
                <a:solidFill>
                  <a:srgbClr val="00B050"/>
                </a:solidFill>
                <a:effectLst/>
                <a:latin typeface="Naskh"/>
              </a:rPr>
              <a:t> </a:t>
            </a:r>
            <a:endParaRPr lang="ar-SA" dirty="0">
              <a:solidFill>
                <a:srgbClr val="00B050"/>
              </a:solidFill>
            </a:endParaRPr>
          </a:p>
        </p:txBody>
      </p:sp>
      <p:sp>
        <p:nvSpPr>
          <p:cNvPr id="3" name="عنصر نائب للمحتوى 2"/>
          <p:cNvSpPr>
            <a:spLocks noGrp="1"/>
          </p:cNvSpPr>
          <p:nvPr>
            <p:ph idx="1"/>
          </p:nvPr>
        </p:nvSpPr>
        <p:spPr>
          <a:xfrm>
            <a:off x="457200" y="1484784"/>
            <a:ext cx="8229600" cy="4896544"/>
          </a:xfrm>
        </p:spPr>
        <p:txBody>
          <a:bodyPr/>
          <a:lstStyle/>
          <a:p>
            <a:pPr marL="0" indent="0">
              <a:buNone/>
            </a:pPr>
            <a:r>
              <a:rPr lang="ar-SA" b="1" i="0" dirty="0" smtClean="0">
                <a:solidFill>
                  <a:srgbClr val="006D98"/>
                </a:solidFill>
                <a:effectLst/>
                <a:latin typeface="Naskh"/>
              </a:rPr>
              <a:t>قال تعالى:  </a:t>
            </a:r>
            <a:r>
              <a:rPr lang="ar-SA" b="1" i="0" dirty="0" smtClean="0">
                <a:solidFill>
                  <a:srgbClr val="947721"/>
                </a:solidFill>
                <a:effectLst/>
                <a:latin typeface="Naskh"/>
              </a:rPr>
              <a:t>﴿ وَقَالَ الَّذِينَ كَفَرُوا لَوْلا نُزِّلَ عَلَيْهِ الْقُرْآنُ جُمْلَةً وَاحِدَةً كَذَلِكَ لِنُثَبِّتَ بِهِ فُؤَادَكَ وَرَتَّلْنَاهُ تَرْتِيلًا ﴾</a:t>
            </a:r>
            <a:endParaRPr lang="ar-SA" b="1" i="0" dirty="0" smtClean="0">
              <a:solidFill>
                <a:srgbClr val="000000"/>
              </a:solidFill>
              <a:effectLst/>
              <a:latin typeface="Naskh"/>
            </a:endParaRPr>
          </a:p>
          <a:p>
            <a:pPr marL="0" indent="0">
              <a:buNone/>
            </a:pPr>
            <a:r>
              <a:rPr lang="ar-SA" b="1" i="0" dirty="0" smtClean="0">
                <a:solidFill>
                  <a:srgbClr val="000000"/>
                </a:solidFill>
                <a:effectLst/>
                <a:latin typeface="Naskh"/>
              </a:rPr>
              <a:t>وكان لتثبيت قلب الرسول </a:t>
            </a:r>
            <a:r>
              <a:rPr lang="ar-SA" sz="4400" b="1" i="0" dirty="0" smtClean="0">
                <a:solidFill>
                  <a:srgbClr val="000000"/>
                </a:solidFill>
                <a:effectLst/>
                <a:latin typeface="Naskh"/>
              </a:rPr>
              <a:t>ﷺ</a:t>
            </a:r>
            <a:r>
              <a:rPr lang="ar-SA" b="1" i="0" dirty="0" smtClean="0">
                <a:solidFill>
                  <a:srgbClr val="006D98"/>
                </a:solidFill>
                <a:effectLst/>
                <a:latin typeface="Naskh"/>
              </a:rPr>
              <a:t> صور متعددة منها:</a:t>
            </a:r>
          </a:p>
          <a:p>
            <a:pPr marL="0" indent="0">
              <a:buNone/>
            </a:pPr>
            <a:r>
              <a:rPr lang="ar-SA" b="1" i="0" dirty="0" smtClean="0">
                <a:solidFill>
                  <a:srgbClr val="FF0000"/>
                </a:solidFill>
                <a:effectLst/>
                <a:latin typeface="Naskh"/>
              </a:rPr>
              <a:t>1- إخباره أن ما جرى له من الأذى والتكذيب قد جرى للأنبياء السابقين من قبله</a:t>
            </a:r>
            <a:r>
              <a:rPr lang="ar-SA" b="1" i="0" dirty="0" smtClean="0">
                <a:solidFill>
                  <a:srgbClr val="000000"/>
                </a:solidFill>
                <a:effectLst/>
                <a:latin typeface="Naskh"/>
              </a:rPr>
              <a:t> </a:t>
            </a:r>
          </a:p>
          <a:p>
            <a:pPr marL="0" indent="0">
              <a:buNone/>
            </a:pPr>
            <a:r>
              <a:rPr lang="ar-SA" b="1" i="0" dirty="0" smtClean="0">
                <a:solidFill>
                  <a:srgbClr val="000000"/>
                </a:solidFill>
                <a:effectLst/>
                <a:latin typeface="Naskh"/>
              </a:rPr>
              <a:t>قال تعالى: </a:t>
            </a:r>
            <a:r>
              <a:rPr lang="ar-SA" b="1" i="0" dirty="0" smtClean="0">
                <a:solidFill>
                  <a:srgbClr val="947721"/>
                </a:solidFill>
                <a:effectLst/>
                <a:latin typeface="Naskh"/>
              </a:rPr>
              <a:t>{وَلَقَدْ كُذِّبَتْ رُسُلٌ مِنْ قَبْلِكَ فَصَبَرُوا عَلَى مَا كُذِّبُوا وَأُوذُوا حَتَّى أَتَاهُمْ نَصْرُنَا}</a:t>
            </a:r>
            <a:r>
              <a:rPr lang="ar-SA" b="1" i="0" dirty="0" smtClean="0">
                <a:solidFill>
                  <a:srgbClr val="000000"/>
                </a:solidFill>
                <a:effectLst/>
                <a:latin typeface="Naskh"/>
              </a:rPr>
              <a:t> وقال: </a:t>
            </a:r>
            <a:r>
              <a:rPr lang="ar-SA" b="1" i="0" dirty="0" smtClean="0">
                <a:solidFill>
                  <a:srgbClr val="947721"/>
                </a:solidFill>
                <a:effectLst/>
                <a:latin typeface="Naskh"/>
              </a:rPr>
              <a:t>{فَإِنْ كَذَّبُوكَ فَقَدْ كُذِّبَ رُسُلٌ مِنْ قَبْلِكَ جَاءُوا بِالْبَيِّنَاتِ وَالزُّبُرِ وَالْكِتَابِ الْمُنِيرِ}</a:t>
            </a:r>
            <a:endParaRPr lang="ar-SA" dirty="0"/>
          </a:p>
        </p:txBody>
      </p:sp>
    </p:spTree>
    <p:extLst>
      <p:ext uri="{BB962C8B-B14F-4D97-AF65-F5344CB8AC3E}">
        <p14:creationId xmlns:p14="http://schemas.microsoft.com/office/powerpoint/2010/main" val="144685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r>
              <a:rPr lang="ar-SA" sz="3600" b="1" dirty="0" smtClean="0">
                <a:solidFill>
                  <a:srgbClr val="FF0000"/>
                </a:solidFill>
              </a:rPr>
              <a:t>2- أمر الله تعالى لنبيه </a:t>
            </a:r>
            <a:r>
              <a:rPr lang="ar-SA" sz="4400" b="1" dirty="0" smtClean="0">
                <a:solidFill>
                  <a:srgbClr val="FF0000"/>
                </a:solidFill>
              </a:rPr>
              <a:t>ﷺ </a:t>
            </a:r>
            <a:r>
              <a:rPr lang="ar-SA" sz="3600" b="1" dirty="0" smtClean="0">
                <a:solidFill>
                  <a:srgbClr val="FF0000"/>
                </a:solidFill>
              </a:rPr>
              <a:t>بالصبر:</a:t>
            </a:r>
            <a:endParaRPr lang="ar-SA" sz="3600" dirty="0" smtClean="0"/>
          </a:p>
          <a:p>
            <a:pPr marL="0" indent="0">
              <a:buNone/>
            </a:pPr>
            <a:r>
              <a:rPr lang="ar-SA" sz="3600" b="1" i="0" dirty="0" smtClean="0">
                <a:solidFill>
                  <a:srgbClr val="000000"/>
                </a:solidFill>
                <a:effectLst/>
                <a:latin typeface="Naskh"/>
              </a:rPr>
              <a:t>أمر الله عز وجل لنبيه </a:t>
            </a:r>
            <a:r>
              <a:rPr lang="ar-SA" sz="4400" b="1" i="0" dirty="0" smtClean="0">
                <a:solidFill>
                  <a:srgbClr val="000000"/>
                </a:solidFill>
                <a:effectLst/>
                <a:latin typeface="Naskh"/>
              </a:rPr>
              <a:t>ﷺ </a:t>
            </a:r>
            <a:r>
              <a:rPr lang="ar-SA" sz="3600" b="1" i="0" dirty="0" smtClean="0">
                <a:solidFill>
                  <a:srgbClr val="006D98"/>
                </a:solidFill>
                <a:effectLst/>
                <a:latin typeface="Naskh"/>
              </a:rPr>
              <a:t> بالصبر من أقوى الأسباب لتثبيت قلبه سيما أن الأمر بالصبر كان مقترنًا أحيانًا بإخباره أن ما جرى له قد جرى للأنبياء السابقين وأنهم صبروا:</a:t>
            </a:r>
          </a:p>
          <a:p>
            <a:pPr marL="0" indent="0">
              <a:buNone/>
            </a:pPr>
            <a:r>
              <a:rPr lang="ar-SA" sz="3600" b="1" i="0" dirty="0" smtClean="0">
                <a:solidFill>
                  <a:srgbClr val="006D98"/>
                </a:solidFill>
                <a:effectLst/>
                <a:latin typeface="Naskh"/>
              </a:rPr>
              <a:t> قال تعالى: </a:t>
            </a:r>
            <a:r>
              <a:rPr lang="ar-SA" sz="3600" b="1" i="0" dirty="0" smtClean="0">
                <a:solidFill>
                  <a:srgbClr val="947721"/>
                </a:solidFill>
                <a:effectLst/>
                <a:latin typeface="Naskh"/>
              </a:rPr>
              <a:t>{وَلَقَدْ كُذِّبَتْ رُسُلٌ مِنْ قَبْلِكَ فَصَبَرُوا عَلَى مَا كُذِّبُوا وَأُوذُوا حَتَّى أَتَاهُمْ نَصْرُنَا}</a:t>
            </a:r>
            <a:r>
              <a:rPr lang="ar-SA" sz="3600" b="1" i="0" dirty="0" smtClean="0">
                <a:solidFill>
                  <a:srgbClr val="000000"/>
                </a:solidFill>
                <a:effectLst/>
                <a:latin typeface="Naskh"/>
              </a:rPr>
              <a:t> وقال: </a:t>
            </a:r>
            <a:r>
              <a:rPr lang="ar-SA" sz="3600" b="1" i="0" dirty="0" smtClean="0">
                <a:solidFill>
                  <a:srgbClr val="947721"/>
                </a:solidFill>
                <a:effectLst/>
                <a:latin typeface="Naskh"/>
              </a:rPr>
              <a:t>{فَاصْبِرْ كَمَا صَبَرَ أُولُوا الْعَزْمِ مِنَ الرُّسُلِ</a:t>
            </a:r>
            <a:r>
              <a:rPr lang="ar-SA" b="1" i="0" dirty="0" smtClean="0">
                <a:solidFill>
                  <a:srgbClr val="947721"/>
                </a:solidFill>
                <a:effectLst/>
                <a:latin typeface="Naskh"/>
              </a:rPr>
              <a:t>}</a:t>
            </a:r>
            <a:endParaRPr lang="ar-SA" dirty="0" smtClean="0"/>
          </a:p>
        </p:txBody>
      </p:sp>
    </p:spTree>
    <p:extLst>
      <p:ext uri="{BB962C8B-B14F-4D97-AF65-F5344CB8AC3E}">
        <p14:creationId xmlns:p14="http://schemas.microsoft.com/office/powerpoint/2010/main" val="46087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lvl="0" indent="0">
              <a:buNone/>
            </a:pPr>
            <a:r>
              <a:rPr lang="ar-SA" sz="3600" b="1" dirty="0">
                <a:solidFill>
                  <a:srgbClr val="FF0000"/>
                </a:solidFill>
              </a:rPr>
              <a:t>3- نهيه عن الحزن والضيق:</a:t>
            </a:r>
          </a:p>
          <a:p>
            <a:pPr marL="0" indent="0">
              <a:buNone/>
            </a:pPr>
            <a:r>
              <a:rPr lang="ar-SA" b="1" dirty="0" smtClean="0">
                <a:solidFill>
                  <a:srgbClr val="000000"/>
                </a:solidFill>
                <a:latin typeface="Naskh"/>
              </a:rPr>
              <a:t>قال </a:t>
            </a:r>
            <a:r>
              <a:rPr lang="ar-SA" b="1" dirty="0">
                <a:solidFill>
                  <a:srgbClr val="000000"/>
                </a:solidFill>
                <a:latin typeface="Naskh"/>
              </a:rPr>
              <a:t>تعالى</a:t>
            </a:r>
            <a:r>
              <a:rPr lang="ar-SA" b="1" dirty="0" smtClean="0">
                <a:solidFill>
                  <a:srgbClr val="000000"/>
                </a:solidFill>
                <a:latin typeface="Naskh"/>
              </a:rPr>
              <a:t>:</a:t>
            </a:r>
            <a:r>
              <a:rPr lang="ar-SA" dirty="0"/>
              <a:t> </a:t>
            </a:r>
            <a:r>
              <a:rPr lang="ar-SA" b="1" i="0" dirty="0" smtClean="0">
                <a:solidFill>
                  <a:srgbClr val="947721"/>
                </a:solidFill>
                <a:effectLst/>
                <a:latin typeface="Naskh"/>
              </a:rPr>
              <a:t>{وَاصْبِرْ وَمَا صَبْرُكَ إِلَّا بِاللَّهِ وَلا تَحْزَنْ عَلَيْهِمْ وَلا تَكُ فِي ضَيْقٍ مِمَّا يَمْكُرُونَ}</a:t>
            </a:r>
          </a:p>
          <a:p>
            <a:pPr marL="0" indent="0">
              <a:buNone/>
            </a:pPr>
            <a:r>
              <a:rPr lang="ar-SA" b="1" i="0" dirty="0" smtClean="0">
                <a:solidFill>
                  <a:srgbClr val="000000"/>
                </a:solidFill>
                <a:effectLst/>
                <a:latin typeface="Naskh"/>
              </a:rPr>
              <a:t> وقال تعالى: </a:t>
            </a:r>
            <a:r>
              <a:rPr lang="ar-SA" b="1" i="0" dirty="0" smtClean="0">
                <a:solidFill>
                  <a:srgbClr val="947721"/>
                </a:solidFill>
                <a:effectLst/>
                <a:latin typeface="Naskh"/>
              </a:rPr>
              <a:t>{وَلا تَحْزَنْ عَلَيْهِمْ وَلا تَكُنْ فِي ضَيْقٍ مِمَّا يَمْكُرُونَ}</a:t>
            </a:r>
            <a:r>
              <a:rPr lang="ar-SA" b="1" i="0" dirty="0" smtClean="0">
                <a:solidFill>
                  <a:srgbClr val="000000"/>
                </a:solidFill>
                <a:effectLst/>
                <a:latin typeface="Naskh"/>
              </a:rPr>
              <a:t> </a:t>
            </a:r>
          </a:p>
          <a:p>
            <a:pPr marL="0" indent="0">
              <a:buNone/>
            </a:pPr>
            <a:r>
              <a:rPr lang="ar-SA" b="1" i="0" dirty="0" smtClean="0">
                <a:solidFill>
                  <a:srgbClr val="000000"/>
                </a:solidFill>
                <a:effectLst/>
                <a:latin typeface="Naskh"/>
              </a:rPr>
              <a:t>وقال سبحانه: </a:t>
            </a:r>
            <a:r>
              <a:rPr lang="ar-SA" b="1" i="0" dirty="0" smtClean="0">
                <a:solidFill>
                  <a:srgbClr val="947721"/>
                </a:solidFill>
                <a:effectLst/>
                <a:latin typeface="Naskh"/>
              </a:rPr>
              <a:t>{فَلا يَحْزُنْكَ قَوْلُهُمْ إِنَّا نَعْلَمُ مَا يُسِرُّونَ وَمَا يُعْلِنُونَ}</a:t>
            </a:r>
            <a:r>
              <a:rPr lang="ar-SA" b="1" i="0" dirty="0" smtClean="0">
                <a:solidFill>
                  <a:srgbClr val="000000"/>
                </a:solidFill>
                <a:effectLst/>
                <a:latin typeface="Naskh"/>
              </a:rPr>
              <a:t> </a:t>
            </a:r>
          </a:p>
          <a:p>
            <a:pPr marL="0" indent="0">
              <a:buNone/>
            </a:pPr>
            <a:r>
              <a:rPr lang="ar-SA" b="1" i="0" dirty="0" smtClean="0">
                <a:solidFill>
                  <a:srgbClr val="000000"/>
                </a:solidFill>
                <a:effectLst/>
                <a:latin typeface="Naskh"/>
              </a:rPr>
              <a:t>وقال سبحانه: </a:t>
            </a:r>
            <a:r>
              <a:rPr lang="ar-SA" b="1" i="0" dirty="0" smtClean="0">
                <a:solidFill>
                  <a:srgbClr val="947721"/>
                </a:solidFill>
                <a:effectLst/>
                <a:latin typeface="Naskh"/>
              </a:rPr>
              <a:t>{يَا أَيُّهَا الرَّسُولُ لا يَحْزُنْكَ الَّذِينَ يُسَارِعُونَ فِي الْكُفْرِ}</a:t>
            </a:r>
            <a:endParaRPr lang="ar-SA" dirty="0"/>
          </a:p>
        </p:txBody>
      </p:sp>
    </p:spTree>
    <p:extLst>
      <p:ext uri="{BB962C8B-B14F-4D97-AF65-F5344CB8AC3E}">
        <p14:creationId xmlns:p14="http://schemas.microsoft.com/office/powerpoint/2010/main" val="68230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buNone/>
            </a:pPr>
            <a:r>
              <a:rPr lang="ar-SA" sz="3600" b="1" dirty="0" smtClean="0">
                <a:solidFill>
                  <a:srgbClr val="FF0000"/>
                </a:solidFill>
              </a:rPr>
              <a:t>4- إخباره بأن الله يعصمه من الناس:</a:t>
            </a:r>
            <a:endParaRPr lang="ar-SA" sz="3600" b="1" dirty="0">
              <a:solidFill>
                <a:srgbClr val="FF0000"/>
              </a:solidFill>
            </a:endParaRPr>
          </a:p>
          <a:p>
            <a:pPr marL="0" indent="0">
              <a:buNone/>
            </a:pPr>
            <a:r>
              <a:rPr lang="ar-SA" sz="3600" b="1" i="0" dirty="0" smtClean="0">
                <a:solidFill>
                  <a:srgbClr val="000000"/>
                </a:solidFill>
                <a:effectLst/>
                <a:latin typeface="Naskh"/>
              </a:rPr>
              <a:t>وذلك أنه إذا علم أن ما جرى له قد جرى للأنبياء السابقين من قبله، وأنهم صبروا فوطن نفسه على الصبر واستمر في الدعوة ولم يصبه الهم ولا الحزن، </a:t>
            </a:r>
            <a:r>
              <a:rPr lang="ar-SA" sz="3600" b="1" i="0" dirty="0" smtClean="0">
                <a:solidFill>
                  <a:srgbClr val="00B0F0"/>
                </a:solidFill>
                <a:effectLst/>
                <a:latin typeface="Naskh"/>
              </a:rPr>
              <a:t>لكنه يخشى أن يقتله قومه قبل أن يتم دعوته وهو الحريص عليهم الرحيم بهم</a:t>
            </a:r>
            <a:r>
              <a:rPr lang="ar-SA" sz="3600" b="1" i="0" dirty="0" smtClean="0">
                <a:solidFill>
                  <a:srgbClr val="000000"/>
                </a:solidFill>
                <a:effectLst/>
                <a:latin typeface="Naskh"/>
              </a:rPr>
              <a:t>، فأخبره الله بالعصمة من ذلك فقال: </a:t>
            </a:r>
            <a:r>
              <a:rPr lang="ar-SA" sz="4400" b="1" i="0" dirty="0" smtClean="0">
                <a:solidFill>
                  <a:srgbClr val="947721"/>
                </a:solidFill>
                <a:effectLst/>
                <a:latin typeface="Naskh"/>
              </a:rPr>
              <a:t>{وَاللَّهُ يَعْصِمُكَ مِنَ النَّاسِ}</a:t>
            </a:r>
          </a:p>
          <a:p>
            <a:pPr marL="0" indent="0">
              <a:buNone/>
            </a:pPr>
            <a:r>
              <a:rPr lang="ar-SA" sz="4000" b="1" i="0" dirty="0" smtClean="0">
                <a:solidFill>
                  <a:srgbClr val="000000"/>
                </a:solidFill>
                <a:effectLst/>
                <a:latin typeface="Naskh"/>
              </a:rPr>
              <a:t> </a:t>
            </a:r>
            <a:r>
              <a:rPr lang="ar-SA" sz="3600" b="1" i="0" dirty="0" smtClean="0">
                <a:solidFill>
                  <a:srgbClr val="000000"/>
                </a:solidFill>
                <a:effectLst/>
                <a:latin typeface="Naskh"/>
              </a:rPr>
              <a:t>فكانت هذه البشرى من أعظم الدوافع إلى الاستمرار في الدعوة.</a:t>
            </a:r>
            <a:endParaRPr lang="ar-SA" sz="3600" b="1" dirty="0">
              <a:solidFill>
                <a:srgbClr val="FF0000"/>
              </a:solidFill>
            </a:endParaRPr>
          </a:p>
        </p:txBody>
      </p:sp>
    </p:spTree>
    <p:extLst>
      <p:ext uri="{BB962C8B-B14F-4D97-AF65-F5344CB8AC3E}">
        <p14:creationId xmlns:p14="http://schemas.microsoft.com/office/powerpoint/2010/main" val="197439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lnSpcReduction="10000"/>
          </a:bodyPr>
          <a:lstStyle/>
          <a:p>
            <a:pPr marL="0" indent="0">
              <a:buNone/>
            </a:pPr>
            <a:r>
              <a:rPr lang="ar-SA" sz="4300" b="1" dirty="0" smtClean="0">
                <a:solidFill>
                  <a:srgbClr val="FF0000"/>
                </a:solidFill>
              </a:rPr>
              <a:t>5- تبشيره بالنصر والتمكين:</a:t>
            </a:r>
          </a:p>
          <a:p>
            <a:pPr marL="0" indent="0">
              <a:buNone/>
            </a:pPr>
            <a:r>
              <a:rPr lang="ar-SA" b="1" dirty="0" smtClean="0"/>
              <a:t>قال تعالى:{كَتَبَ اللَّهُ لَأَغْلِبَنَّ أَنَا وَرُسُلِي إِنَّ اللَّهَ قَوِيٌّ عَزِيزٌ} وقال </a:t>
            </a:r>
            <a:r>
              <a:rPr lang="ar-SA" sz="4000" b="1" dirty="0" smtClean="0"/>
              <a:t>ﷻ</a:t>
            </a:r>
            <a:r>
              <a:rPr lang="ar-SA" b="1" dirty="0" smtClean="0"/>
              <a:t>: {وَاللَّهُ غَالِبٌ عَلَى أَمْرِهِ وَلَكِنَّ أَكْثَرَ النَّاسِ لا يَعْلَمُونَ} وقال </a:t>
            </a:r>
            <a:r>
              <a:rPr lang="ar-SA" sz="4000" b="1" dirty="0">
                <a:solidFill>
                  <a:prstClr val="black"/>
                </a:solidFill>
              </a:rPr>
              <a:t>ﷻ </a:t>
            </a:r>
            <a:r>
              <a:rPr lang="ar-SA" b="1" dirty="0" smtClean="0"/>
              <a:t>: {فَإِنَّ حِزْبَ اللَّهِ هُمُ الْغَالِبُونَ} وقال </a:t>
            </a:r>
            <a:r>
              <a:rPr lang="ar-SA" sz="4000" b="1" dirty="0">
                <a:solidFill>
                  <a:prstClr val="black"/>
                </a:solidFill>
              </a:rPr>
              <a:t>ﷻ </a:t>
            </a:r>
            <a:r>
              <a:rPr lang="ar-SA" b="1" dirty="0" smtClean="0"/>
              <a:t>: {إِلاّ تَنْصُرُوهُ فَقَدْ نَصَرَهُ اللَّهُ} وقال </a:t>
            </a:r>
            <a:r>
              <a:rPr lang="ar-SA" sz="4000" b="1" dirty="0">
                <a:solidFill>
                  <a:prstClr val="black"/>
                </a:solidFill>
              </a:rPr>
              <a:t>ﷻ </a:t>
            </a:r>
            <a:r>
              <a:rPr lang="ar-SA" b="1" dirty="0" smtClean="0"/>
              <a:t>: {إِنَّا لَنَنْصُرُ رُسُلَنَا وَالَّذِينَ آمَنُوا فِي الْحَيَاةِ الدُّنْيَا} ووعده سبحانه بالنصر {وَيَنْصُرَكَ اللَّهُ نَصْرًا عَزِيزًا} {وَكَانَ حَقًّا عَلَيْنَا نَصْرُ الْمُؤْمِنِينَ} وقد تحقق نصر الله، فقد نصر عبده وأعز جنده {إِذَا جَاءَ نَصْرُ اللَّهِ وَالْفَتْحُ...}.</a:t>
            </a:r>
          </a:p>
          <a:p>
            <a:pPr marL="0" indent="0">
              <a:buNone/>
            </a:pPr>
            <a:r>
              <a:rPr lang="ar-SA" b="1" dirty="0" smtClean="0">
                <a:solidFill>
                  <a:srgbClr val="C00000"/>
                </a:solidFill>
              </a:rPr>
              <a:t>والوعد بالنصر والتمكين بعد الإخبار بالعصمة من أدعى الدواعي لتثبيت القلب وتجدد العزم.</a:t>
            </a:r>
            <a:endParaRPr lang="ar-SA" b="1" dirty="0">
              <a:solidFill>
                <a:srgbClr val="C00000"/>
              </a:solidFill>
            </a:endParaRPr>
          </a:p>
        </p:txBody>
      </p:sp>
    </p:spTree>
    <p:extLst>
      <p:ext uri="{BB962C8B-B14F-4D97-AF65-F5344CB8AC3E}">
        <p14:creationId xmlns:p14="http://schemas.microsoft.com/office/powerpoint/2010/main" val="374637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i="0" dirty="0" smtClean="0">
                <a:solidFill>
                  <a:srgbClr val="006D98"/>
                </a:solidFill>
                <a:effectLst/>
                <a:latin typeface="Naskh"/>
              </a:rPr>
              <a:t/>
            </a:r>
            <a:br>
              <a:rPr lang="ar-SA" b="1" i="0" dirty="0" smtClean="0">
                <a:solidFill>
                  <a:srgbClr val="006D98"/>
                </a:solidFill>
                <a:effectLst/>
                <a:latin typeface="Naskh"/>
              </a:rPr>
            </a:br>
            <a:r>
              <a:rPr lang="ar-SA" b="1" dirty="0">
                <a:solidFill>
                  <a:srgbClr val="006D98"/>
                </a:solidFill>
                <a:latin typeface="Naskh"/>
              </a:rPr>
              <a:t> </a:t>
            </a:r>
            <a:r>
              <a:rPr lang="ar-SA" sz="4900" b="1" i="0" dirty="0" smtClean="0">
                <a:solidFill>
                  <a:srgbClr val="00B050"/>
                </a:solidFill>
                <a:effectLst/>
                <a:latin typeface="Naskh"/>
              </a:rPr>
              <a:t>ثانيًا: تيسير حفظه وفهمه:</a:t>
            </a:r>
            <a:r>
              <a:rPr lang="ar-SA" b="1" i="0" dirty="0" smtClean="0">
                <a:solidFill>
                  <a:srgbClr val="000000"/>
                </a:solidFill>
                <a:effectLst/>
                <a:latin typeface="Naskh"/>
              </a:rPr>
              <a:t/>
            </a:r>
            <a:br>
              <a:rPr lang="ar-SA" b="1" i="0" dirty="0" smtClean="0">
                <a:solidFill>
                  <a:srgbClr val="000000"/>
                </a:solidFill>
                <a:effectLst/>
                <a:latin typeface="Naskh"/>
              </a:rPr>
            </a:br>
            <a:endParaRPr lang="ar-SA" dirty="0"/>
          </a:p>
        </p:txBody>
      </p:sp>
      <p:sp>
        <p:nvSpPr>
          <p:cNvPr id="3" name="عنصر نائب للمحتوى 2"/>
          <p:cNvSpPr>
            <a:spLocks noGrp="1"/>
          </p:cNvSpPr>
          <p:nvPr>
            <p:ph idx="1"/>
          </p:nvPr>
        </p:nvSpPr>
        <p:spPr/>
        <p:txBody>
          <a:bodyPr/>
          <a:lstStyle/>
          <a:p>
            <a:pPr marL="0" indent="0">
              <a:buNone/>
            </a:pPr>
            <a:endParaRPr lang="ar-SA" b="1" i="0" dirty="0" smtClean="0">
              <a:solidFill>
                <a:srgbClr val="950000"/>
              </a:solidFill>
              <a:effectLst/>
              <a:latin typeface="Naskh"/>
            </a:endParaRPr>
          </a:p>
          <a:p>
            <a:pPr marL="0" indent="0">
              <a:buNone/>
            </a:pPr>
            <a:r>
              <a:rPr lang="ar-SA" b="1" i="0" dirty="0" smtClean="0">
                <a:solidFill>
                  <a:srgbClr val="950000"/>
                </a:solidFill>
                <a:effectLst/>
                <a:latin typeface="Naskh"/>
              </a:rPr>
              <a:t>وكان النبي </a:t>
            </a:r>
            <a:r>
              <a:rPr lang="ar-SA" sz="3600" b="1" i="0" dirty="0" smtClean="0">
                <a:solidFill>
                  <a:srgbClr val="950000"/>
                </a:solidFill>
                <a:effectLst/>
                <a:latin typeface="Naskh"/>
              </a:rPr>
              <a:t>ﷺ </a:t>
            </a:r>
            <a:r>
              <a:rPr lang="ar-SA" b="1" i="0" dirty="0" smtClean="0">
                <a:solidFill>
                  <a:srgbClr val="950000"/>
                </a:solidFill>
                <a:effectLst/>
                <a:latin typeface="Naskh"/>
              </a:rPr>
              <a:t>أميًّا - </a:t>
            </a:r>
            <a:r>
              <a:rPr lang="ar-SA" sz="2800" i="0" dirty="0" smtClean="0">
                <a:solidFill>
                  <a:srgbClr val="950000"/>
                </a:solidFill>
                <a:effectLst/>
                <a:latin typeface="Naskh"/>
              </a:rPr>
              <a:t>والأمة التي بعث فيها كانت أمية </a:t>
            </a:r>
            <a:r>
              <a:rPr lang="ar-SA" b="1" i="0" dirty="0" smtClean="0">
                <a:solidFill>
                  <a:srgbClr val="950000"/>
                </a:solidFill>
                <a:effectLst/>
                <a:latin typeface="Naskh"/>
              </a:rPr>
              <a:t>- لا يكتب </a:t>
            </a:r>
          </a:p>
          <a:p>
            <a:pPr marL="0" indent="0">
              <a:buNone/>
            </a:pPr>
            <a:r>
              <a:rPr lang="ar-SA" b="1" i="0" dirty="0" smtClean="0">
                <a:solidFill>
                  <a:srgbClr val="950000"/>
                </a:solidFill>
                <a:effectLst/>
                <a:latin typeface="Naskh"/>
              </a:rPr>
              <a:t>ولا يقرأ ففرق عليه القرآن ليتيسر عليه حفظه، ولو نزل جملة </a:t>
            </a:r>
          </a:p>
          <a:p>
            <a:pPr marL="0" indent="0">
              <a:buNone/>
            </a:pPr>
            <a:r>
              <a:rPr lang="ar-SA" b="1" i="0" dirty="0" smtClean="0">
                <a:solidFill>
                  <a:srgbClr val="950000"/>
                </a:solidFill>
                <a:effectLst/>
                <a:latin typeface="Naskh"/>
              </a:rPr>
              <a:t>لتعذر عليه حفظه في وقت واحد على ما أجرى الله تعالى به </a:t>
            </a:r>
          </a:p>
          <a:p>
            <a:pPr marL="0" indent="0">
              <a:buNone/>
            </a:pPr>
            <a:r>
              <a:rPr lang="ar-SA" b="1" i="0" dirty="0" smtClean="0">
                <a:solidFill>
                  <a:srgbClr val="950000"/>
                </a:solidFill>
                <a:effectLst/>
                <a:latin typeface="Naskh"/>
              </a:rPr>
              <a:t>عوائد خلقه .</a:t>
            </a:r>
            <a:endParaRPr lang="ar-SA" dirty="0"/>
          </a:p>
        </p:txBody>
      </p:sp>
    </p:spTree>
    <p:extLst>
      <p:ext uri="{BB962C8B-B14F-4D97-AF65-F5344CB8AC3E}">
        <p14:creationId xmlns:p14="http://schemas.microsoft.com/office/powerpoint/2010/main" val="75462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sz="4900" b="1" dirty="0" smtClean="0">
                <a:solidFill>
                  <a:srgbClr val="00B050"/>
                </a:solidFill>
              </a:rPr>
              <a:t>ثالثًا: مسايرة الحوادث:</a:t>
            </a:r>
            <a:r>
              <a:rPr lang="ar-SA" dirty="0" smtClean="0"/>
              <a:t/>
            </a:r>
            <a:br>
              <a:rPr lang="ar-SA" dirty="0" smtClean="0"/>
            </a:br>
            <a:endParaRPr lang="ar-SA" dirty="0"/>
          </a:p>
        </p:txBody>
      </p:sp>
      <p:sp>
        <p:nvSpPr>
          <p:cNvPr id="3" name="عنصر نائب للمحتوى 2"/>
          <p:cNvSpPr>
            <a:spLocks noGrp="1"/>
          </p:cNvSpPr>
          <p:nvPr>
            <p:ph idx="1"/>
          </p:nvPr>
        </p:nvSpPr>
        <p:spPr>
          <a:xfrm>
            <a:off x="323528" y="1600200"/>
            <a:ext cx="8424936" cy="4525963"/>
          </a:xfrm>
        </p:spPr>
        <p:txBody>
          <a:bodyPr>
            <a:normAutofit fontScale="77500" lnSpcReduction="20000"/>
          </a:bodyPr>
          <a:lstStyle/>
          <a:p>
            <a:pPr marL="0" indent="0">
              <a:buNone/>
            </a:pPr>
            <a:endParaRPr lang="ar-SA" dirty="0" smtClean="0"/>
          </a:p>
          <a:p>
            <a:pPr marL="0" indent="0">
              <a:buNone/>
            </a:pPr>
            <a:r>
              <a:rPr lang="ar-SA" sz="4200" b="1" dirty="0" smtClean="0"/>
              <a:t>من المعلوم أن عجلة الحياة تدور، والحوادث تتجدد، وتقع </a:t>
            </a:r>
          </a:p>
          <a:p>
            <a:pPr marL="0" indent="0">
              <a:buNone/>
            </a:pPr>
            <a:r>
              <a:rPr lang="ar-SA" sz="4200" b="1" dirty="0" smtClean="0"/>
              <a:t>الوقائع، والمسلمون في معمعة هذه الأحداث ووسط هذه </a:t>
            </a:r>
          </a:p>
          <a:p>
            <a:pPr marL="0" indent="0">
              <a:buNone/>
            </a:pPr>
            <a:r>
              <a:rPr lang="ar-SA" sz="4200" b="1" dirty="0" smtClean="0"/>
              <a:t>الوقائع بحاجة إلى من يرشدهم إلى الحق ويدلهم إلى الصواب.</a:t>
            </a:r>
          </a:p>
          <a:p>
            <a:pPr marL="0" indent="0">
              <a:buNone/>
            </a:pPr>
            <a:endParaRPr lang="ar-SA" sz="4200" b="1" dirty="0" smtClean="0"/>
          </a:p>
          <a:p>
            <a:pPr marL="0" indent="0">
              <a:buNone/>
            </a:pPr>
            <a:r>
              <a:rPr lang="ar-SA" sz="4200" b="1" dirty="0" smtClean="0"/>
              <a:t>فكان في نزول القرآن الكريم منجمًا مسايرة لهذه الحوادث </a:t>
            </a:r>
          </a:p>
          <a:p>
            <a:pPr marL="0" indent="0">
              <a:buNone/>
            </a:pPr>
            <a:r>
              <a:rPr lang="ar-SA" sz="4200" b="1" dirty="0" smtClean="0"/>
              <a:t>والوقائع وعلاجًا لما يطرأ في حياة المسلمين من قضايا </a:t>
            </a:r>
          </a:p>
          <a:p>
            <a:pPr marL="0" indent="0">
              <a:buNone/>
            </a:pPr>
            <a:r>
              <a:rPr lang="ar-SA" sz="4200" b="1" dirty="0" smtClean="0"/>
              <a:t>ومشكلات، ولهذه الحوادث والوقائع صور متعددة منها:</a:t>
            </a:r>
          </a:p>
          <a:p>
            <a:pPr marL="0" indent="0">
              <a:buNone/>
            </a:pPr>
            <a:endParaRPr lang="ar-SA" dirty="0" smtClean="0"/>
          </a:p>
        </p:txBody>
      </p:sp>
    </p:spTree>
    <p:extLst>
      <p:ext uri="{BB962C8B-B14F-4D97-AF65-F5344CB8AC3E}">
        <p14:creationId xmlns:p14="http://schemas.microsoft.com/office/powerpoint/2010/main" val="335210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lnSpcReduction="10000"/>
          </a:bodyPr>
          <a:lstStyle/>
          <a:p>
            <a:pPr marL="0" indent="0">
              <a:buNone/>
            </a:pPr>
            <a:r>
              <a:rPr lang="ar-SA" b="1" dirty="0" smtClean="0">
                <a:solidFill>
                  <a:srgbClr val="C00000"/>
                </a:solidFill>
              </a:rPr>
              <a:t>1- الإجابة على ما يطرأ من أسئلة:</a:t>
            </a:r>
            <a:endParaRPr lang="ar-SA" dirty="0" smtClean="0"/>
          </a:p>
          <a:p>
            <a:pPr marL="0" indent="0">
              <a:buNone/>
            </a:pPr>
            <a:r>
              <a:rPr lang="ar-SA" b="1" dirty="0" smtClean="0">
                <a:solidFill>
                  <a:srgbClr val="0070C0"/>
                </a:solidFill>
              </a:rPr>
              <a:t>وهذه الأسئلة تقع من الكفار والمشركين للتثبت من رسالته وامتحانه أو لتجيزه بزعمهم، وتقع من المسلمين لغرض معرفة الحق والعمل به.</a:t>
            </a:r>
          </a:p>
          <a:p>
            <a:pPr marL="0" indent="0">
              <a:buNone/>
            </a:pPr>
            <a:r>
              <a:rPr lang="ar-SA" b="1" dirty="0" smtClean="0"/>
              <a:t>وتكون هذه الأسئلة أيضًا عن أمور ماضية وأحداث حاضرة أو مستقبلة.</a:t>
            </a:r>
            <a:endParaRPr lang="ar-SA" dirty="0" smtClean="0"/>
          </a:p>
          <a:p>
            <a:pPr marL="0" indent="0">
              <a:buNone/>
            </a:pPr>
            <a:r>
              <a:rPr lang="ar-SA" b="1" dirty="0" smtClean="0"/>
              <a:t>فمن الأسئلة عن أمور ماضية ما روي أن اليهود اجتمعوا فقالوا لقريش حين سألوهم عن شأن محمد وحاله: سلوا محمدًا عن الروح، وعن فتية فقدوا في أول الزمان، وعن رجل بلغ مشرق الأرض ومغربها، فإن أجاب في ذلك كله فليس بنبي، وإن لم يجب في ذلك كله فليس بنبي، وإن أجاب في بعض ذلك وأمسك عن بعضه فهو نبي، </a:t>
            </a:r>
          </a:p>
          <a:p>
            <a:pPr marL="0" indent="0">
              <a:buNone/>
            </a:pPr>
            <a:endParaRPr lang="ar-SA" dirty="0"/>
          </a:p>
        </p:txBody>
      </p:sp>
    </p:spTree>
    <p:extLst>
      <p:ext uri="{BB962C8B-B14F-4D97-AF65-F5344CB8AC3E}">
        <p14:creationId xmlns:p14="http://schemas.microsoft.com/office/powerpoint/2010/main" val="11689733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1462</Words>
  <Application>Microsoft Office PowerPoint</Application>
  <PresentationFormat>عرض على الشاشة (3:4)‏</PresentationFormat>
  <Paragraphs>79</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 الحكمة في نزول القرآن الكريم منجمًا:  </vt:lpstr>
      <vt:lpstr>أولًا: تثبيت قلب الرسول  ﷺ </vt:lpstr>
      <vt:lpstr>عرض تقديمي في PowerPoint</vt:lpstr>
      <vt:lpstr>عرض تقديمي في PowerPoint</vt:lpstr>
      <vt:lpstr>عرض تقديمي في PowerPoint</vt:lpstr>
      <vt:lpstr>عرض تقديمي في PowerPoint</vt:lpstr>
      <vt:lpstr>  ثانيًا: تيسير حفظه وفهمه: </vt:lpstr>
      <vt:lpstr> ثالثًا: مسايرة الحوادث: </vt:lpstr>
      <vt:lpstr>عرض تقديمي في PowerPoint</vt:lpstr>
      <vt:lpstr>عرض تقديمي في PowerPoint</vt:lpstr>
      <vt:lpstr> 2- مجاراة الأقضية والوقائع في حينها ببيان         حكم الله فيها عند حدوثها: </vt:lpstr>
      <vt:lpstr> 3- تنبيه المسلمين إلى أخطائهم وإرشادهم إلى الصواب والكمال: </vt:lpstr>
      <vt:lpstr>عرض تقديمي في PowerPoint</vt:lpstr>
      <vt:lpstr> 4- كشف حال المنافقين وهتك أستارهم حتى يحذرهم المسلمون ويأمنوا مكرهم وشرهم: </vt:lpstr>
      <vt:lpstr> 5- رد شبهات أهل الكتاب وإبطال كيدهم للإسلام والمسلمين: </vt:lpstr>
      <vt:lpstr>رابعًا: التدرج في التشريع وتربية الأمة:</vt:lpstr>
      <vt:lpstr>عرض تقديمي في PowerPoint</vt:lpstr>
      <vt:lpstr> خامسًا: استمرار التحدي والإعجاز: </vt:lpstr>
      <vt:lpstr> سادسًا: الدلالة على مصدر القرآن، وأنه من الله تعالى وليس في قدرة البشر: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الحكمة في نزول القرآن الكريم منجمًا:</dc:title>
  <dc:creator>USER</dc:creator>
  <cp:lastModifiedBy>USER</cp:lastModifiedBy>
  <cp:revision>15</cp:revision>
  <dcterms:created xsi:type="dcterms:W3CDTF">2020-03-07T19:38:06Z</dcterms:created>
  <dcterms:modified xsi:type="dcterms:W3CDTF">2020-03-07T22:26:31Z</dcterms:modified>
</cp:coreProperties>
</file>