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56" r:id="rId2"/>
    <p:sldId id="257" r:id="rId3"/>
    <p:sldId id="258" r:id="rId4"/>
    <p:sldId id="259" r:id="rId5"/>
    <p:sldId id="262" r:id="rId6"/>
    <p:sldId id="260" r:id="rId7"/>
    <p:sldId id="263" r:id="rId8"/>
    <p:sldId id="261" r:id="rId9"/>
    <p:sldId id="264" r:id="rId10"/>
    <p:sldId id="269" r:id="rId11"/>
    <p:sldId id="270" r:id="rId12"/>
    <p:sldId id="265" r:id="rId13"/>
    <p:sldId id="266" r:id="rId14"/>
    <p:sldId id="271" r:id="rId15"/>
    <p:sldId id="272" r:id="rId16"/>
    <p:sldId id="285" r:id="rId17"/>
    <p:sldId id="286" r:id="rId18"/>
    <p:sldId id="267" r:id="rId19"/>
    <p:sldId id="268" r:id="rId20"/>
    <p:sldId id="273" r:id="rId21"/>
    <p:sldId id="274" r:id="rId22"/>
    <p:sldId id="287" r:id="rId23"/>
    <p:sldId id="283" r:id="rId24"/>
    <p:sldId id="276" r:id="rId25"/>
    <p:sldId id="288"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1160EA64-D806-43AC-9DF2-F8C432F32B4C}" type="datetimeFigureOut">
              <a:rPr lang="en-US" smtClean="0"/>
              <a:t>11/21/2018</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8A7A6979-0714-4377-B894-6BE4C2D6E202}"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57653815"/>
      </p:ext>
    </p:extLst>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6136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67C6F52A-A82B-47A2-A83A-8C4C91F2D59F}" type="datetimeFigureOut">
              <a:rPr lang="en-US" smtClean="0"/>
              <a:t>11/21/2018</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8A7A6979-0714-4377-B894-6BE4C2D6E202}" type="slidenum">
              <a:rPr lang="en-US" smtClean="0"/>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39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7591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1160EA64-D806-43AC-9DF2-F8C432F32B4C}" type="datetimeFigureOut">
              <a:rPr lang="en-US" smtClean="0"/>
              <a:t>11/21/2018</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8A7A6979-0714-4377-B894-6BE4C2D6E202}"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1118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1223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11/21/2018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5066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3981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C278504F-A551-4DE0-9316-4DCD1D8CC752}" type="datetimeFigureOut">
              <a:rPr lang="en-US" smtClean="0"/>
              <a:t>11/21/2018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32509"/>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D1BE4249-C0D0-4B06-8692-E8BB871AF643}" type="datetimeFigureOut">
              <a:rPr lang="en-US" smtClean="0"/>
              <a:t>11/21/2018</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1157949094"/>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042B0DB6-F5C7-45FB-8CF3-31B45F9C2DAC}" type="datetimeFigureOut">
              <a:rPr lang="en-US" smtClean="0"/>
              <a:t>11/21/2018</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12228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1160EA64-D806-43AC-9DF2-F8C432F32B4C}" type="datetimeFigureOut">
              <a:rPr lang="en-US" smtClean="0"/>
              <a:t>11/21/2018</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8A7A6979-0714-4377-B894-6BE4C2D6E202}"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6881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1"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r" defTabSz="914400" rtl="1"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r" defTabSz="914400" rtl="1"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r" defTabSz="914400" rtl="1"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r" defTabSz="914400" rtl="1"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r" defTabSz="914400" rtl="1"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2023176"/>
            <a:ext cx="3793678" cy="3349641"/>
          </a:xfrm>
        </p:spPr>
        <p:txBody>
          <a:bodyPr/>
          <a:lstStyle/>
          <a:p>
            <a:pPr algn="ctr"/>
            <a:r>
              <a:rPr lang="en-US" dirty="0"/>
              <a:t>APPLE</a:t>
            </a: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686" y="3419334"/>
            <a:ext cx="3999809" cy="2380575"/>
          </a:xfrm>
          <a:prstGeom prst="rect">
            <a:avLst/>
          </a:prstGeom>
        </p:spPr>
      </p:pic>
    </p:spTree>
    <p:extLst>
      <p:ext uri="{BB962C8B-B14F-4D97-AF65-F5344CB8AC3E}">
        <p14:creationId xmlns:p14="http://schemas.microsoft.com/office/powerpoint/2010/main" val="415933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r>
              <a:rPr lang="ar-SA" sz="2400" dirty="0"/>
              <a:t>أُطلِقَ حاسوب ماكنتوش من شركة أبل في عام 1984م، وساهم الإعلان التسويقيّ الخاص به في وصوله إلى العديد من الأفراد، وفي عام 1985م ظهرت مُشكلات بين جوبز ورئيس شركة أبل التنفيذي جون سكالي، ونتج عن ذلك استقالة جوبز من الشركة، فسيطر سكالي عليها وواجه مُنافسةً مع رجل الأعمال والمُبرمج بيل جيتس صاحب شركة مايكروسوفت، وخاضت كلّاً من أبل ومايكروسوفت قضية أدّت لاحقاً إلى تضرُّر سُمعة أبل وتراجعها، وأثّر ذلك عليها بشكلٍ كبير؛ ممّا أدّى إلى تعيين جيل أميليو ليصبح رئيسها التنفيذيّ والذي حرص على عودة ستيف جوبز بمنصب مُستشار للشركة.</a:t>
            </a:r>
          </a:p>
          <a:p>
            <a:r>
              <a:rPr lang="ar-SA" sz="2400" dirty="0"/>
              <a:t>أصبح ستيف جوبز رئيساً تنفيذيّاً لشركة أبل بشكلٍ مُؤقت في عام 1997م، واهتمّ بإعادة هيكلة العملية الإنتاجيّة، كما أعلن عن تعاونٍ مع شركة مايكروسوفت في مجال إصدار نُسخٍ من برمجيّة مايكروسوفت أوفيس لتعمل على أجهزة أبل ماكنتوش، كما حرصت شركة أبل على افتتاح المتجر الخاص بها لتقديم كافة المُنتجات الجديدة لعُملائها. </a:t>
            </a:r>
            <a:endParaRPr lang="en-US" sz="2400" dirty="0"/>
          </a:p>
          <a:p>
            <a:endParaRPr lang="en-US" sz="2400" dirty="0"/>
          </a:p>
        </p:txBody>
      </p:sp>
    </p:spTree>
    <p:extLst>
      <p:ext uri="{BB962C8B-B14F-4D97-AF65-F5344CB8AC3E}">
        <p14:creationId xmlns:p14="http://schemas.microsoft.com/office/powerpoint/2010/main" val="373161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7337" y="2364376"/>
            <a:ext cx="8543109" cy="4101737"/>
          </a:xfrm>
        </p:spPr>
        <p:txBody>
          <a:bodyPr>
            <a:normAutofit fontScale="92500"/>
          </a:bodyPr>
          <a:lstStyle/>
          <a:p>
            <a:r>
              <a:rPr lang="ar-SA" sz="2400" dirty="0"/>
              <a:t>أنتجت أبل حاسوبها الجديد الذي تمكنت من بيع أكثر من 800,000 نسخة منه في عام 1998م، وساهم في تحقيق العديد من الأرباح للشركة، وفي عام 2001م أصدرت أبل نظام التشغيل الخاص بها والمُعروف باسم ماكنتوش، ومنذ عام 2005م حتى الوقت الحالي شهدت أبل تطورات عديدة؛ حيث أعلن جوبز عن استخدام معالجات إنتيل في صناعة أجهزة ماكنتوش، وفي عام 2006م ظهر كلّ من جهازي آي ماك وماك بوك برو، وفي هذه المرحلة الزمنيّة حققت أبل نجاحات واضحة أدّت إلى ارتفاع أسعار أسهمها بشكلٍ ملحوظ</a:t>
            </a:r>
            <a:r>
              <a:rPr lang="en-US" sz="2400" dirty="0"/>
              <a:t>.</a:t>
            </a:r>
            <a:endParaRPr lang="ar-SA" sz="2400" dirty="0"/>
          </a:p>
          <a:p>
            <a:r>
              <a:rPr lang="ar-SA" sz="2400" dirty="0"/>
              <a:t>اصبحت شركة ابل الآن أنجح شركة في التاريخ، ولا سيما أنها أصبحت أولى الشركات التي تصل قيمتها السوقية إلى تريليون دولار.</a:t>
            </a:r>
          </a:p>
          <a:p>
            <a:r>
              <a:rPr lang="ar-SA" sz="2400" dirty="0"/>
              <a:t>اصبحت شركة ابل الآن أنجح شركة في التاريخ، ولا سيما أنها أصبحت أولى الشركات التي تصل قيمتها السوقية إلى تريليون دولار.</a:t>
            </a:r>
            <a:endParaRPr lang="en-US" sz="2400" dirty="0"/>
          </a:p>
          <a:p>
            <a:endParaRPr lang="en-US" sz="2400" dirty="0"/>
          </a:p>
          <a:p>
            <a:endParaRPr lang="ar-SA" sz="2400" b="1" dirty="0"/>
          </a:p>
          <a:p>
            <a:endParaRPr lang="en-US" dirty="0"/>
          </a:p>
          <a:p>
            <a:endParaRPr lang="ar-SA" dirty="0"/>
          </a:p>
        </p:txBody>
      </p:sp>
    </p:spTree>
    <p:extLst>
      <p:ext uri="{BB962C8B-B14F-4D97-AF65-F5344CB8AC3E}">
        <p14:creationId xmlns:p14="http://schemas.microsoft.com/office/powerpoint/2010/main" val="308800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017" y="1830580"/>
            <a:ext cx="6109008" cy="1604952"/>
          </a:xfrm>
        </p:spPr>
        <p:txBody>
          <a:bodyPr>
            <a:normAutofit fontScale="90000"/>
          </a:bodyPr>
          <a:lstStyle/>
          <a:p>
            <a:r>
              <a:rPr lang="ar-SA" b="1" dirty="0"/>
              <a:t>ولكي تحقق شركة أبل هذا النجاح كان ينبغي عليها أن تقدم كثيرا من الميزات هذه أبرزها :</a:t>
            </a:r>
            <a:endParaRPr lang="en-US" dirty="0"/>
          </a:p>
        </p:txBody>
      </p:sp>
      <p:sp>
        <p:nvSpPr>
          <p:cNvPr id="3" name="Text Placeholder 2"/>
          <p:cNvSpPr>
            <a:spLocks noGrp="1"/>
          </p:cNvSpPr>
          <p:nvPr>
            <p:ph type="body" idx="1"/>
          </p:nvPr>
        </p:nvSpPr>
        <p:spPr/>
        <p:txBody>
          <a:bodyPr/>
          <a:lstStyle/>
          <a:p>
            <a:endParaRPr lang="ar-SA"/>
          </a:p>
        </p:txBody>
      </p:sp>
    </p:spTree>
    <p:extLst>
      <p:ext uri="{BB962C8B-B14F-4D97-AF65-F5344CB8AC3E}">
        <p14:creationId xmlns:p14="http://schemas.microsoft.com/office/powerpoint/2010/main" val="119491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a:r>
              <a:rPr lang="ar-SA" dirty="0"/>
              <a:t>1- ستيف جوبز</a:t>
            </a:r>
            <a:r>
              <a:rPr lang="en-US" dirty="0"/>
              <a:t/>
            </a:r>
            <a:br>
              <a:rPr lang="en-US" dirty="0"/>
            </a:br>
            <a:endParaRPr lang="ar-SA" dirty="0"/>
          </a:p>
        </p:txBody>
      </p:sp>
      <p:sp>
        <p:nvSpPr>
          <p:cNvPr id="3" name="Content Placeholder 2"/>
          <p:cNvSpPr>
            <a:spLocks noGrp="1"/>
          </p:cNvSpPr>
          <p:nvPr>
            <p:ph idx="1"/>
          </p:nvPr>
        </p:nvSpPr>
        <p:spPr/>
        <p:txBody>
          <a:bodyPr/>
          <a:lstStyle/>
          <a:p>
            <a:r>
              <a:rPr lang="ar-SA" dirty="0"/>
              <a:t>ستيف جوبز الشريك المؤسس للشركة وأكثر الأسماء بروزا في عالم تكنولوجيا المعلومات</a:t>
            </a:r>
            <a:r>
              <a:rPr lang="en-US" dirty="0"/>
              <a:t>.</a:t>
            </a:r>
          </a:p>
          <a:p>
            <a:r>
              <a:rPr lang="ar-SA" dirty="0"/>
              <a:t>ووضع جوبز، الذي كان اسمه يعد علامة تجارية في حد ذاته، شركة أبل في مقدمة الشركات التي استغلت ثورة المعلومات وقدم العديد من المنتجات التي أصبحت مرغوبة بشدة بدءا من الأيبود إلى الأيباد</a:t>
            </a:r>
            <a:r>
              <a:rPr lang="en-US" dirty="0"/>
              <a:t>.</a:t>
            </a:r>
          </a:p>
          <a:p>
            <a:r>
              <a:rPr lang="ar-SA" dirty="0"/>
              <a:t>وكانت أبل مرغوبة بشدة لدرجة أنه عندما طرحت أسهمها في البورصة عام 1980 كانت أكبر شركة من نوعها منذ طرح شركة فورد عام 1956</a:t>
            </a:r>
            <a:r>
              <a:rPr lang="en-US" dirty="0"/>
              <a:t>.</a:t>
            </a:r>
          </a:p>
          <a:p>
            <a:endParaRPr lang="ar-SA" dirty="0"/>
          </a:p>
        </p:txBody>
      </p:sp>
    </p:spTree>
    <p:extLst>
      <p:ext uri="{BB962C8B-B14F-4D97-AF65-F5344CB8AC3E}">
        <p14:creationId xmlns:p14="http://schemas.microsoft.com/office/powerpoint/2010/main" val="295851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a:r>
              <a:rPr lang="ar-SA" dirty="0"/>
              <a:t>2- ثورة آيفون</a:t>
            </a:r>
            <a:r>
              <a:rPr lang="en-US" dirty="0"/>
              <a:t/>
            </a:r>
            <a:br>
              <a:rPr lang="en-US" dirty="0"/>
            </a:br>
            <a:endParaRPr lang="ar-SA" dirty="0"/>
          </a:p>
        </p:txBody>
      </p:sp>
      <p:sp>
        <p:nvSpPr>
          <p:cNvPr id="3" name="Content Placeholder 2"/>
          <p:cNvSpPr>
            <a:spLocks noGrp="1"/>
          </p:cNvSpPr>
          <p:nvPr>
            <p:ph idx="1"/>
          </p:nvPr>
        </p:nvSpPr>
        <p:spPr/>
        <p:txBody>
          <a:bodyPr/>
          <a:lstStyle/>
          <a:p>
            <a:r>
              <a:rPr lang="ar-SA" dirty="0"/>
              <a:t>مثلت الثورة التي قدمها طرح الآيفون عام 2007 ثورة غير مسبوقة في عالم الاتصالات والهواتف المحمولة، حتى أن الشركة باعت 1.4 مليون هاتف من هذا النوع خلال السنة الأولى من طرحه</a:t>
            </a:r>
            <a:r>
              <a:rPr lang="en-US" dirty="0"/>
              <a:t>.</a:t>
            </a:r>
          </a:p>
          <a:p>
            <a:r>
              <a:rPr lang="ar-SA" dirty="0"/>
              <a:t>ورغم أن أبل تشغل المركز الثالث بين شركات تصنيع الهواتف الذكية بعد سامسونغ وهواوي، إلا أن هواتف آيفون تعد أكثر الهواتف طلبا وقد باعت الشركة 41 مليون هاتف خلال الأشهر الثلاثة قبل انتصاف العام الجاري</a:t>
            </a:r>
            <a:r>
              <a:rPr lang="en-US" dirty="0"/>
              <a:t>.</a:t>
            </a:r>
          </a:p>
          <a:p>
            <a:endParaRPr lang="ar-SA" dirty="0"/>
          </a:p>
        </p:txBody>
      </p:sp>
    </p:spTree>
    <p:extLst>
      <p:ext uri="{BB962C8B-B14F-4D97-AF65-F5344CB8AC3E}">
        <p14:creationId xmlns:p14="http://schemas.microsoft.com/office/powerpoint/2010/main" val="2098541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143110"/>
            <a:ext cx="8770571" cy="1560716"/>
          </a:xfrm>
        </p:spPr>
        <p:txBody>
          <a:bodyPr/>
          <a:lstStyle/>
          <a:p>
            <a:pPr lvl="0" algn="r"/>
            <a:r>
              <a:rPr lang="ar-SA" dirty="0"/>
              <a:t>3- خدمات أبل والولاء للعلامة التجارية</a:t>
            </a:r>
            <a:r>
              <a:rPr lang="en-US" dirty="0"/>
              <a:t/>
            </a:r>
            <a:br>
              <a:rPr lang="en-US" dirty="0"/>
            </a:br>
            <a:endParaRPr lang="ar-SA" dirty="0"/>
          </a:p>
        </p:txBody>
      </p:sp>
      <p:sp>
        <p:nvSpPr>
          <p:cNvPr id="3" name="Content Placeholder 2"/>
          <p:cNvSpPr>
            <a:spLocks noGrp="1"/>
          </p:cNvSpPr>
          <p:nvPr>
            <p:ph idx="1"/>
          </p:nvPr>
        </p:nvSpPr>
        <p:spPr/>
        <p:txBody>
          <a:bodyPr>
            <a:normAutofit/>
          </a:bodyPr>
          <a:lstStyle/>
          <a:p>
            <a:r>
              <a:rPr lang="en-US" dirty="0"/>
              <a:t/>
            </a:r>
            <a:br>
              <a:rPr lang="en-US" dirty="0"/>
            </a:br>
            <a:r>
              <a:rPr lang="ar-SA" dirty="0"/>
              <a:t>خدمات تقدمها أبل مثل أي تيونز وأبل ميوزيك وأب ستور وأي كلاود وأبل باي أسهمت جميعا في دفع الشركة إلى الأمام كما أنها تعد مع غيرها من الخدمات أسرع القطاعات نموا في شركة أبل وأكثرها إدرارا للعوائد</a:t>
            </a:r>
            <a:r>
              <a:rPr lang="en-US" dirty="0"/>
              <a:t>.</a:t>
            </a:r>
          </a:p>
          <a:p>
            <a:r>
              <a:rPr lang="ar-SA" dirty="0"/>
              <a:t>وخلال الأشهر الثلاثة الأخيرة قبل منتصف العام الجاري حقق قطاع الخدمات في شركة أبل نموا بلغ 31 في المائة</a:t>
            </a:r>
            <a:r>
              <a:rPr lang="en-US" dirty="0"/>
              <a:t>.</a:t>
            </a:r>
          </a:p>
          <a:p>
            <a:pPr marL="0" lvl="0" indent="0">
              <a:buNone/>
            </a:pPr>
            <a:r>
              <a:rPr lang="en-US" dirty="0"/>
              <a:t/>
            </a:r>
            <a:br>
              <a:rPr lang="en-US" dirty="0"/>
            </a:br>
            <a:endParaRPr lang="en-US" dirty="0"/>
          </a:p>
          <a:p>
            <a:endParaRPr lang="ar-SA" dirty="0"/>
          </a:p>
        </p:txBody>
      </p:sp>
    </p:spTree>
    <p:extLst>
      <p:ext uri="{BB962C8B-B14F-4D97-AF65-F5344CB8AC3E}">
        <p14:creationId xmlns:p14="http://schemas.microsoft.com/office/powerpoint/2010/main" val="1147181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051671"/>
            <a:ext cx="8770571" cy="1560716"/>
          </a:xfrm>
        </p:spPr>
        <p:txBody>
          <a:bodyPr/>
          <a:lstStyle/>
          <a:p>
            <a:pPr lvl="0" algn="r"/>
            <a:r>
              <a:rPr lang="ar-SA" dirty="0"/>
              <a:t>4- الصين والنمو الاقتصادي</a:t>
            </a:r>
            <a:r>
              <a:rPr lang="en-US" dirty="0"/>
              <a:t/>
            </a:r>
            <a:br>
              <a:rPr lang="en-US" dirty="0"/>
            </a:br>
            <a:endParaRPr lang="ar-SA" dirty="0"/>
          </a:p>
        </p:txBody>
      </p:sp>
      <p:sp>
        <p:nvSpPr>
          <p:cNvPr id="3" name="Content Placeholder 2"/>
          <p:cNvSpPr>
            <a:spLocks noGrp="1"/>
          </p:cNvSpPr>
          <p:nvPr>
            <p:ph idx="1"/>
          </p:nvPr>
        </p:nvSpPr>
        <p:spPr/>
        <p:txBody>
          <a:bodyPr/>
          <a:lstStyle/>
          <a:p>
            <a:r>
              <a:rPr lang="ar-SA" dirty="0"/>
              <a:t>بدون السوق الصيني الذي يعد أكبر سوق للهواتف الذكية في العالم كان تطور شركة أبل ونجاحها الاقتصادي سيبدو مختلفا عن الواقع</a:t>
            </a:r>
            <a:r>
              <a:rPr lang="en-US" dirty="0"/>
              <a:t>.</a:t>
            </a:r>
          </a:p>
          <a:p>
            <a:r>
              <a:rPr lang="ar-SA" dirty="0"/>
              <a:t>إذ تقدم الصين نحو ربع حجم الأرباح الصافية التي تحققها أبل علاوة على ذلك فإن أغلب الهواتف التي تبيعها أبل تُصنع في مقاطعة شينزن جنوب غربي الصين</a:t>
            </a:r>
            <a:r>
              <a:rPr lang="en-US" dirty="0"/>
              <a:t>.</a:t>
            </a:r>
          </a:p>
          <a:p>
            <a:endParaRPr lang="ar-SA" dirty="0"/>
          </a:p>
        </p:txBody>
      </p:sp>
    </p:spTree>
    <p:extLst>
      <p:ext uri="{BB962C8B-B14F-4D97-AF65-F5344CB8AC3E}">
        <p14:creationId xmlns:p14="http://schemas.microsoft.com/office/powerpoint/2010/main" val="298028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103922"/>
            <a:ext cx="8770571" cy="1560716"/>
          </a:xfrm>
        </p:spPr>
        <p:txBody>
          <a:bodyPr/>
          <a:lstStyle/>
          <a:p>
            <a:pPr lvl="0" algn="r"/>
            <a:r>
              <a:rPr lang="ar-SA" dirty="0"/>
              <a:t>5- علامة أبل التجارية الآن </a:t>
            </a:r>
            <a:r>
              <a:rPr lang="en-US" dirty="0"/>
              <a:t/>
            </a:r>
            <a:br>
              <a:rPr lang="en-US" dirty="0"/>
            </a:br>
            <a:endParaRPr lang="ar-SA" dirty="0"/>
          </a:p>
        </p:txBody>
      </p:sp>
      <p:sp>
        <p:nvSpPr>
          <p:cNvPr id="3" name="Content Placeholder 2"/>
          <p:cNvSpPr>
            <a:spLocks noGrp="1"/>
          </p:cNvSpPr>
          <p:nvPr>
            <p:ph idx="1"/>
          </p:nvPr>
        </p:nvSpPr>
        <p:spPr>
          <a:xfrm>
            <a:off x="3579223" y="2438400"/>
            <a:ext cx="8125048" cy="3635829"/>
          </a:xfrm>
        </p:spPr>
        <p:txBody>
          <a:bodyPr>
            <a:normAutofit/>
          </a:bodyPr>
          <a:lstStyle/>
          <a:p>
            <a:r>
              <a:rPr lang="ar-SA" sz="2800" dirty="0"/>
              <a:t>قائمة مجلة فوربس، التي تقدر قيمة الشركات والعلامات التجارية حول العالم عبر تقدير عوائدها السنوية، صنفت شركة أبل كأغلى علامة تجارية في العالم لثمانية أعوام متتالية والعام الجاري قدرت فوربس قيمة العلامة التجارية لأبل بما يقرب من 183 مليار دولار</a:t>
            </a:r>
            <a:r>
              <a:rPr lang="en-US" sz="2800" dirty="0"/>
              <a:t>.</a:t>
            </a:r>
            <a:endParaRPr lang="ar-SA" sz="2800" dirty="0"/>
          </a:p>
        </p:txBody>
      </p:sp>
    </p:spTree>
    <p:extLst>
      <p:ext uri="{BB962C8B-B14F-4D97-AF65-F5344CB8AC3E}">
        <p14:creationId xmlns:p14="http://schemas.microsoft.com/office/powerpoint/2010/main" val="168737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ما هو احتكار القلة - </a:t>
            </a:r>
            <a:r>
              <a:rPr lang="en-US" b="1" dirty="0"/>
              <a:t>Oligopoly</a:t>
            </a:r>
            <a:br>
              <a:rPr lang="en-US" b="1" dirty="0"/>
            </a:br>
            <a:endParaRPr lang="ar-SA" dirty="0"/>
          </a:p>
        </p:txBody>
      </p:sp>
      <p:sp>
        <p:nvSpPr>
          <p:cNvPr id="3" name="Text Placeholder 2"/>
          <p:cNvSpPr>
            <a:spLocks noGrp="1"/>
          </p:cNvSpPr>
          <p:nvPr>
            <p:ph type="body" idx="1"/>
          </p:nvPr>
        </p:nvSpPr>
        <p:spPr/>
        <p:txBody>
          <a:bodyPr/>
          <a:lstStyle/>
          <a:p>
            <a:endParaRPr lang="ar-SA"/>
          </a:p>
        </p:txBody>
      </p:sp>
    </p:spTree>
    <p:extLst>
      <p:ext uri="{BB962C8B-B14F-4D97-AF65-F5344CB8AC3E}">
        <p14:creationId xmlns:p14="http://schemas.microsoft.com/office/powerpoint/2010/main" val="1260717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3082834" y="2307772"/>
            <a:ext cx="8778192" cy="4419600"/>
          </a:xfrm>
        </p:spPr>
        <p:txBody>
          <a:bodyPr>
            <a:normAutofit lnSpcReduction="10000"/>
          </a:bodyPr>
          <a:lstStyle/>
          <a:p>
            <a:r>
              <a:rPr lang="ar-SA" sz="2400" dirty="0"/>
              <a:t>يعتبر احتكار القلة هيكل سوقي لعدد قليل من الشركات التي تملك الغالبية العظمى من حصتها في السوق،حيث  يشبه احتكار القلة الاحتكار، إلا أنه بدلا من أن تهيمن شركة واحدة على السوق، تهيمن اثنين أو أكثر كما لا يوجد حد معين دقيق لعدد الشركات في احتكار القلة، ولكن يجب أن يكون العدد منخفضا بما فيه الكفاية لأن أعمال شركة واحدة تؤثر بشكل كبير وتؤثر أيضا على الأخرين.</a:t>
            </a:r>
            <a:endParaRPr lang="en-US" sz="2400" dirty="0"/>
          </a:p>
          <a:p>
            <a:r>
              <a:rPr lang="ar-SA" sz="2400" dirty="0"/>
              <a:t>تتسم سوق احتكار القلة بعدد قليل من البائعين، الذين يقومون ببيع السلع المتجانسة وغير المتجانسة</a:t>
            </a:r>
            <a:r>
              <a:rPr lang="en-US" sz="2400" dirty="0"/>
              <a:t>.</a:t>
            </a:r>
            <a:br>
              <a:rPr lang="en-US" sz="2400" dirty="0"/>
            </a:br>
            <a:r>
              <a:rPr lang="ar-SA" sz="2400" dirty="0"/>
              <a:t>تشمل السلع المتجانسة منتجات مثل الألومنيوم، الحديد، الزنك، والنحاس، بينما تتضمن السلع غير المتجانسة منتجات مثل السيارات، الغسالات، والثلاجات</a:t>
            </a:r>
            <a:r>
              <a:rPr lang="en-US" sz="2400" dirty="0"/>
              <a:t/>
            </a:r>
            <a:br>
              <a:rPr lang="en-US" sz="2400" dirty="0"/>
            </a:br>
            <a:r>
              <a:rPr lang="ar-SA" sz="2400" dirty="0"/>
              <a:t>ويقع سوق احتكار القلة بين الاحتكار التام والمنافسة الاحتكارية، حيث يهيمن عدد قليل من البائعين على السوق، ويتحكمون في سعر المنتج</a:t>
            </a:r>
            <a:r>
              <a:rPr lang="en-US" sz="2400" dirty="0"/>
              <a:t>.</a:t>
            </a:r>
          </a:p>
          <a:p>
            <a:endParaRPr lang="ar-SA" dirty="0"/>
          </a:p>
        </p:txBody>
      </p:sp>
    </p:spTree>
    <p:extLst>
      <p:ext uri="{BB962C8B-B14F-4D97-AF65-F5344CB8AC3E}">
        <p14:creationId xmlns:p14="http://schemas.microsoft.com/office/powerpoint/2010/main" val="405981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0" y="2125286"/>
            <a:ext cx="5859724" cy="1841715"/>
          </a:xfrm>
        </p:spPr>
        <p:txBody>
          <a:bodyPr/>
          <a:lstStyle/>
          <a:p>
            <a:r>
              <a:rPr lang="ar-SA" b="1" dirty="0"/>
              <a:t>شركة أبل</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257" y="3046144"/>
            <a:ext cx="4151811" cy="2179701"/>
          </a:xfrm>
          <a:prstGeom prst="rect">
            <a:avLst/>
          </a:prstGeom>
        </p:spPr>
      </p:pic>
    </p:spTree>
    <p:extLst>
      <p:ext uri="{BB962C8B-B14F-4D97-AF65-F5344CB8AC3E}">
        <p14:creationId xmlns:p14="http://schemas.microsoft.com/office/powerpoint/2010/main" val="494758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t>وهناك 10 خصائص تتسم بها سوق احتكار القلة </a:t>
            </a:r>
            <a:r>
              <a:rPr lang="en-US" b="1" dirty="0"/>
              <a:t>:</a:t>
            </a:r>
            <a:endParaRPr lang="ar-SA" dirty="0"/>
          </a:p>
        </p:txBody>
      </p:sp>
      <p:sp>
        <p:nvSpPr>
          <p:cNvPr id="3" name="Text Placeholder 2"/>
          <p:cNvSpPr>
            <a:spLocks noGrp="1"/>
          </p:cNvSpPr>
          <p:nvPr>
            <p:ph type="body" idx="1"/>
          </p:nvPr>
        </p:nvSpPr>
        <p:spPr/>
        <p:txBody>
          <a:bodyPr/>
          <a:lstStyle/>
          <a:p>
            <a:endParaRPr lang="ar-SA"/>
          </a:p>
        </p:txBody>
      </p:sp>
    </p:spTree>
    <p:extLst>
      <p:ext uri="{BB962C8B-B14F-4D97-AF65-F5344CB8AC3E}">
        <p14:creationId xmlns:p14="http://schemas.microsoft.com/office/powerpoint/2010/main" val="409508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2651760" y="2438399"/>
            <a:ext cx="9052511" cy="3831771"/>
          </a:xfrm>
        </p:spPr>
        <p:txBody>
          <a:bodyPr>
            <a:normAutofit lnSpcReduction="10000"/>
          </a:bodyPr>
          <a:lstStyle/>
          <a:p>
            <a:pPr lvl="0"/>
            <a:r>
              <a:rPr lang="ar-SA" sz="2200" b="1" dirty="0"/>
              <a:t>قلة عدد البائعين</a:t>
            </a:r>
            <a:r>
              <a:rPr lang="en-US" sz="2200" dirty="0"/>
              <a:t/>
            </a:r>
            <a:br>
              <a:rPr lang="en-US" sz="2200" dirty="0"/>
            </a:br>
            <a:r>
              <a:rPr lang="ar-SA" sz="2200" dirty="0"/>
              <a:t>تتسم هذا السوق بقلة عدد الشركات وكثرة العملاء</a:t>
            </a:r>
            <a:r>
              <a:rPr lang="en-US" sz="2200" dirty="0"/>
              <a:t>.</a:t>
            </a:r>
          </a:p>
          <a:p>
            <a:pPr lvl="0"/>
            <a:r>
              <a:rPr lang="ar-SA" sz="2200" b="1" dirty="0"/>
              <a:t>الترابط بين الشركات</a:t>
            </a:r>
            <a:r>
              <a:rPr lang="en-US" sz="2200" dirty="0"/>
              <a:t/>
            </a:r>
            <a:br>
              <a:rPr lang="en-US" sz="2200" dirty="0"/>
            </a:br>
            <a:r>
              <a:rPr lang="ar-SA" sz="2200" dirty="0"/>
              <a:t>لأن عدد البائعين قليل، فإن أي تغيير تقوم به الشركة المنافسة في السعر أو الخطة الترويجية، تمتثل له باقي الشركات للبقاء في دائرة المنافسة</a:t>
            </a:r>
            <a:r>
              <a:rPr lang="en-US" sz="2200" dirty="0"/>
              <a:t>.</a:t>
            </a:r>
          </a:p>
          <a:p>
            <a:pPr lvl="0"/>
            <a:r>
              <a:rPr lang="ar-SA" sz="2200" b="1" dirty="0"/>
              <a:t>تكثيف الإعلانات</a:t>
            </a:r>
            <a:r>
              <a:rPr lang="en-US" sz="2200" b="1" dirty="0"/>
              <a:t> </a:t>
            </a:r>
            <a:r>
              <a:rPr lang="en-US" sz="2200" dirty="0"/>
              <a:t/>
            </a:r>
            <a:br>
              <a:rPr lang="en-US" sz="2200" dirty="0"/>
            </a:br>
            <a:r>
              <a:rPr lang="en-US" sz="2200" dirty="0"/>
              <a:t> – </a:t>
            </a:r>
            <a:r>
              <a:rPr lang="ar-SA" sz="2200" dirty="0"/>
              <a:t>تعتمد الشركات في هذه السوق على الإعلان عن منتجاتها بشكل متكرر ومستمر، لجذب المزيد من العملاء</a:t>
            </a:r>
            <a:r>
              <a:rPr lang="en-US" sz="2200" dirty="0"/>
              <a:t>.</a:t>
            </a:r>
            <a:br>
              <a:rPr lang="en-US" sz="2200" dirty="0"/>
            </a:br>
            <a:r>
              <a:rPr lang="en-US" sz="2200" dirty="0"/>
              <a:t>–  </a:t>
            </a:r>
            <a:r>
              <a:rPr lang="ar-SA" sz="2200" dirty="0"/>
              <a:t>الإعلانات هي أداة مهمة بالنسبة لهذه السوق، فالشركة التي تفشل في مواكبة منافسيها من حيث ميزانية الدعاية، قد تخسر عملاءها الذين سوف يتجهون للشركات المنافسة</a:t>
            </a:r>
            <a:r>
              <a:rPr lang="en-US" sz="2200" dirty="0"/>
              <a:t>.</a:t>
            </a:r>
          </a:p>
          <a:p>
            <a:endParaRPr lang="ar-SA" dirty="0"/>
          </a:p>
        </p:txBody>
      </p:sp>
    </p:spTree>
    <p:extLst>
      <p:ext uri="{BB962C8B-B14F-4D97-AF65-F5344CB8AC3E}">
        <p14:creationId xmlns:p14="http://schemas.microsoft.com/office/powerpoint/2010/main" val="2186634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lvl="0"/>
            <a:r>
              <a:rPr lang="ar-SA" b="1" dirty="0"/>
              <a:t>سلوك الجماعة</a:t>
            </a:r>
            <a:r>
              <a:rPr lang="en-US" dirty="0"/>
              <a:t/>
            </a:r>
            <a:br>
              <a:rPr lang="en-US" dirty="0"/>
            </a:br>
            <a:r>
              <a:rPr lang="en-US" dirty="0"/>
              <a:t> – </a:t>
            </a:r>
            <a:r>
              <a:rPr lang="ar-SA" dirty="0"/>
              <a:t>لا تحتوي هذه السوق سوى على عدد قليل من الشركات، وبالتالي فإن كل شركة تعرف أن أعمالها سوف يكون لها تأثير على بعض الشركات الأخرى المنافسة</a:t>
            </a:r>
            <a:r>
              <a:rPr lang="en-US" dirty="0"/>
              <a:t>.</a:t>
            </a:r>
            <a:br>
              <a:rPr lang="en-US" dirty="0"/>
            </a:br>
            <a:r>
              <a:rPr lang="en-US" dirty="0"/>
              <a:t>–  </a:t>
            </a:r>
            <a:r>
              <a:rPr lang="ar-SA" dirty="0"/>
              <a:t>في المقابل في ظل المنافسة الكاملة يكون هناك عدد كبير من الشركات، التي تحاول كل واحدة تحقيق أقصى قدر من الأرباح</a:t>
            </a:r>
            <a:r>
              <a:rPr lang="en-US" dirty="0"/>
              <a:t>.</a:t>
            </a:r>
          </a:p>
          <a:p>
            <a:pPr lvl="0"/>
            <a:r>
              <a:rPr lang="ar-SA" b="1" dirty="0"/>
              <a:t>المنافسة</a:t>
            </a:r>
            <a:r>
              <a:rPr lang="en-US" b="1" dirty="0"/>
              <a:t> </a:t>
            </a:r>
            <a:r>
              <a:rPr lang="en-US" dirty="0"/>
              <a:t/>
            </a:r>
            <a:br>
              <a:rPr lang="en-US" dirty="0"/>
            </a:br>
            <a:r>
              <a:rPr lang="ar-SA" dirty="0"/>
              <a:t>مع وجود عدد قليل من الشركات تكون المنافسة شديدة، وهي منافسة حقيقية توجد فقط في هذه السوق</a:t>
            </a:r>
            <a:r>
              <a:rPr lang="en-US" dirty="0"/>
              <a:t>.</a:t>
            </a:r>
          </a:p>
          <a:p>
            <a:endParaRPr lang="ar-SA" dirty="0"/>
          </a:p>
        </p:txBody>
      </p:sp>
    </p:spTree>
    <p:extLst>
      <p:ext uri="{BB962C8B-B14F-4D97-AF65-F5344CB8AC3E}">
        <p14:creationId xmlns:p14="http://schemas.microsoft.com/office/powerpoint/2010/main" val="2734211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pPr lvl="0"/>
            <a:r>
              <a:rPr lang="ar-SA" b="1" dirty="0"/>
              <a:t>عوائق دخول السوق</a:t>
            </a:r>
            <a:r>
              <a:rPr lang="en-US" b="1" dirty="0"/>
              <a:t> </a:t>
            </a:r>
            <a:r>
              <a:rPr lang="en-US" dirty="0"/>
              <a:t/>
            </a:r>
            <a:br>
              <a:rPr lang="en-US" dirty="0"/>
            </a:br>
            <a:r>
              <a:rPr lang="ar-SA" dirty="0"/>
              <a:t>قد تواجه الشركات الجديدة عدة عوائق عند الدخول إلى السوق، مثل الحصول على ترخيص، ارتفاع متطلبات رأس المال مثل تكاليف الصناعة والإعلانات، التكنولوجيا المعقدة، واقتصادات الحجم التي تتمتع بها الشركات الكبيرة</a:t>
            </a:r>
            <a:r>
              <a:rPr lang="en-US" dirty="0"/>
              <a:t>.</a:t>
            </a:r>
          </a:p>
          <a:p>
            <a:pPr lvl="0"/>
            <a:r>
              <a:rPr lang="ar-SA" b="1" dirty="0"/>
              <a:t>نقص التجانس</a:t>
            </a:r>
            <a:r>
              <a:rPr lang="en-US" dirty="0"/>
              <a:t/>
            </a:r>
            <a:br>
              <a:rPr lang="en-US" dirty="0"/>
            </a:br>
            <a:r>
              <a:rPr lang="ar-SA" dirty="0"/>
              <a:t>عدم الاتساق في حجم الشركات، فبعض الشركات تكون كبيرة جدًا، وبعضها الآخر تكون متناهية الصغر</a:t>
            </a:r>
            <a:r>
              <a:rPr lang="en-US" dirty="0"/>
              <a:t>.</a:t>
            </a:r>
          </a:p>
          <a:p>
            <a:pPr lvl="0"/>
            <a:r>
              <a:rPr lang="ar-SA" b="1" dirty="0"/>
              <a:t>جمود الأسعار</a:t>
            </a:r>
            <a:r>
              <a:rPr lang="en-US" dirty="0"/>
              <a:t/>
            </a:r>
            <a:br>
              <a:rPr lang="en-US" dirty="0"/>
            </a:br>
            <a:r>
              <a:rPr lang="en-US" dirty="0"/>
              <a:t> – </a:t>
            </a:r>
            <a:r>
              <a:rPr lang="ar-SA" dirty="0"/>
              <a:t>في هذه السوق تتمسك كل شركة بسعر محدد للمنتجات، فإذا قامت إحدى الشركات بخفض سعر منتجها، سوف تنتقم باقي الشركات منها بخفض أسعارها بصورة أكبر، ما يؤدي إلى حرب أسعار لا يستفيد منها سوى المستهلك</a:t>
            </a:r>
            <a:r>
              <a:rPr lang="en-US" dirty="0"/>
              <a:t>.</a:t>
            </a:r>
            <a:br>
              <a:rPr lang="en-US" dirty="0"/>
            </a:br>
            <a:r>
              <a:rPr lang="en-US" dirty="0"/>
              <a:t> – </a:t>
            </a:r>
            <a:r>
              <a:rPr lang="ar-SA" dirty="0"/>
              <a:t>وعلى الجانب الآخر إذا قامت شركة بزيادة أسعارها بهدف زيادة الأرباح، لن تتبعها الشركات المنافسة، وبالتالي لن ترغب أي شركة في خفض أو رفع أسعارها في هذه السوق التي تتسم بجمود الأسعار</a:t>
            </a:r>
            <a:r>
              <a:rPr lang="en-US" dirty="0"/>
              <a:t>.</a:t>
            </a:r>
          </a:p>
          <a:p>
            <a:endParaRPr lang="ar-SA" dirty="0"/>
          </a:p>
        </p:txBody>
      </p:sp>
    </p:spTree>
    <p:extLst>
      <p:ext uri="{BB962C8B-B14F-4D97-AF65-F5344CB8AC3E}">
        <p14:creationId xmlns:p14="http://schemas.microsoft.com/office/powerpoint/2010/main" val="398017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lvl="0"/>
            <a:r>
              <a:rPr lang="ar-SA" b="1" dirty="0"/>
              <a:t>ليس هناك نمط فريد للتسعير</a:t>
            </a:r>
            <a:r>
              <a:rPr lang="en-US" dirty="0"/>
              <a:t/>
            </a:r>
            <a:br>
              <a:rPr lang="en-US" dirty="0"/>
            </a:br>
            <a:r>
              <a:rPr lang="en-US" dirty="0"/>
              <a:t>–  </a:t>
            </a:r>
            <a:r>
              <a:rPr lang="ar-SA" dirty="0"/>
              <a:t>في ظل هذه السوق يكون لدى الشركات المتنافسة دوافع متضاربة، فكل شركة تسعى لتحقيق أقصى قدر من الأرباح</a:t>
            </a:r>
            <a:r>
              <a:rPr lang="en-US" dirty="0"/>
              <a:t>.</a:t>
            </a:r>
            <a:br>
              <a:rPr lang="en-US" dirty="0"/>
            </a:br>
            <a:r>
              <a:rPr lang="en-US" dirty="0"/>
              <a:t> – </a:t>
            </a:r>
            <a:r>
              <a:rPr lang="ar-SA" dirty="0"/>
              <a:t>وفي الوقت ذاته ومن أجل تحقيق هذا الدافع، ترغب كل شركة في التعاون مع الشركات المتنافسة من أجل الحد أو القضاء على عنصر عدم التيقن</a:t>
            </a:r>
            <a:r>
              <a:rPr lang="en-US" dirty="0"/>
              <a:t>.</a:t>
            </a:r>
            <a:br>
              <a:rPr lang="en-US" dirty="0"/>
            </a:br>
            <a:r>
              <a:rPr lang="en-US" dirty="0"/>
              <a:t> – </a:t>
            </a:r>
            <a:r>
              <a:rPr lang="ar-SA" dirty="0"/>
              <a:t>وبالتالي يكون هناك اتفاق ضمني أو رسمي بين الشركات المتنافسة حول التغييرات في الأسعار</a:t>
            </a:r>
            <a:r>
              <a:rPr lang="en-US" dirty="0"/>
              <a:t>.</a:t>
            </a:r>
            <a:br>
              <a:rPr lang="en-US" dirty="0"/>
            </a:br>
            <a:r>
              <a:rPr lang="en-US" dirty="0"/>
              <a:t>–  </a:t>
            </a:r>
            <a:r>
              <a:rPr lang="ar-SA" dirty="0"/>
              <a:t>قد يؤدي ذلك إلى نوع من الاحتكار داخل احتكار القلة، ويتم الاعتراف بوجود بائع واحد كقائد تتبعه باقي الشركات عند خفض أو رفع الأسعار، ويعكس منحنى الطلب الفردي في هذه الحالة منحنى الطلب في الصناعة كلها</a:t>
            </a:r>
            <a:r>
              <a:rPr lang="en-US" dirty="0"/>
              <a:t>.</a:t>
            </a:r>
            <a:br>
              <a:rPr lang="en-US" dirty="0"/>
            </a:br>
            <a:r>
              <a:rPr lang="en-US" dirty="0"/>
              <a:t> – </a:t>
            </a:r>
            <a:r>
              <a:rPr lang="ar-SA" dirty="0"/>
              <a:t>نظرًا لهذه المواقف المتضاربة لا يمكن التنبؤ بأي نمط فريد للتسعير في هذه السوق</a:t>
            </a:r>
            <a:r>
              <a:rPr lang="en-US" dirty="0"/>
              <a:t>.</a:t>
            </a:r>
          </a:p>
          <a:p>
            <a:endParaRPr lang="ar-SA" dirty="0"/>
          </a:p>
        </p:txBody>
      </p:sp>
    </p:spTree>
    <p:extLst>
      <p:ext uri="{BB962C8B-B14F-4D97-AF65-F5344CB8AC3E}">
        <p14:creationId xmlns:p14="http://schemas.microsoft.com/office/powerpoint/2010/main" val="1316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lvl="0"/>
            <a:r>
              <a:rPr lang="ar-SA" b="1" dirty="0"/>
              <a:t>منحنى الطلب غير محدد</a:t>
            </a:r>
            <a:r>
              <a:rPr lang="en-US" dirty="0"/>
              <a:t/>
            </a:r>
            <a:br>
              <a:rPr lang="en-US" dirty="0"/>
            </a:br>
            <a:r>
              <a:rPr lang="en-US" dirty="0"/>
              <a:t> –  </a:t>
            </a:r>
            <a:r>
              <a:rPr lang="ar-SA" dirty="0"/>
              <a:t>في باقي الأسواق يكون منحنى الطلب محددًا، إلا أن الترابط بين شركات سوق احتكار القلة يجعل من المستحيل رسم منحنى طلب للشركات</a:t>
            </a:r>
            <a:r>
              <a:rPr lang="en-US" dirty="0"/>
              <a:t>.</a:t>
            </a:r>
            <a:br>
              <a:rPr lang="en-US" dirty="0"/>
            </a:br>
            <a:r>
              <a:rPr lang="en-US" dirty="0"/>
              <a:t>–  </a:t>
            </a:r>
            <a:r>
              <a:rPr lang="ar-SA" dirty="0"/>
              <a:t>في ظل هذه السوق يكون منحنى الطلب غير محدد، فالشركة يمكن أن تتوقع ردود أفعال مختلفة من منافسيها عند خفضها لأسعارها.</a:t>
            </a:r>
            <a:endParaRPr lang="en-US" dirty="0"/>
          </a:p>
          <a:p>
            <a:endParaRPr lang="ar-SA" dirty="0"/>
          </a:p>
        </p:txBody>
      </p:sp>
    </p:spTree>
    <p:extLst>
      <p:ext uri="{BB962C8B-B14F-4D97-AF65-F5344CB8AC3E}">
        <p14:creationId xmlns:p14="http://schemas.microsoft.com/office/powerpoint/2010/main" val="3352565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4444" y="958553"/>
            <a:ext cx="3793678" cy="3349641"/>
          </a:xfrm>
        </p:spPr>
        <p:txBody>
          <a:bodyPr>
            <a:normAutofit fontScale="90000"/>
          </a:bodyPr>
          <a:lstStyle/>
          <a:p>
            <a:pPr algn="r"/>
            <a:r>
              <a:rPr lang="ar-SA" dirty="0"/>
              <a:t>شاكرين حسن استماعكم .</a:t>
            </a:r>
            <a:br>
              <a:rPr lang="ar-SA" dirty="0"/>
            </a:br>
            <a:r>
              <a:rPr lang="ar-SA" dirty="0"/>
              <a:t/>
            </a:r>
            <a:br>
              <a:rPr lang="ar-SA" dirty="0"/>
            </a:br>
            <a:r>
              <a:rPr lang="ar-SA" sz="3100" dirty="0"/>
              <a:t>طالبات المجموعة :</a:t>
            </a:r>
            <a:br>
              <a:rPr lang="ar-SA" sz="3100" dirty="0"/>
            </a:br>
            <a:r>
              <a:rPr lang="ar-SA" sz="3100" dirty="0"/>
              <a:t>1- سارة الشمري</a:t>
            </a:r>
            <a:br>
              <a:rPr lang="ar-SA" sz="3100" dirty="0"/>
            </a:br>
            <a:r>
              <a:rPr lang="ar-SA" sz="3100" dirty="0"/>
              <a:t>2- موضي البابطين</a:t>
            </a:r>
            <a:br>
              <a:rPr lang="ar-SA" sz="3100" dirty="0"/>
            </a:br>
            <a:r>
              <a:rPr lang="ar-SA" sz="3100" dirty="0"/>
              <a:t>3-بشرى بن سرحان</a:t>
            </a:r>
            <a:br>
              <a:rPr lang="ar-SA" sz="3100" dirty="0"/>
            </a:br>
            <a:r>
              <a:rPr lang="ar-SA" sz="3100" dirty="0"/>
              <a:t>4-رزان القحطاني</a:t>
            </a:r>
            <a:br>
              <a:rPr lang="ar-SA" sz="3100" dirty="0"/>
            </a:br>
            <a:r>
              <a:rPr lang="ar-SA" sz="3100" dirty="0"/>
              <a:t>5- فلوه القحطاني</a:t>
            </a:r>
            <a:br>
              <a:rPr lang="ar-SA" sz="3100" dirty="0"/>
            </a:br>
            <a:r>
              <a:rPr lang="ar-SA" sz="3100" dirty="0"/>
              <a:t>6- شذى القحطاني</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1" y="2194560"/>
            <a:ext cx="6051214" cy="3971109"/>
          </a:xfrm>
          <a:prstGeom prst="rect">
            <a:avLst/>
          </a:prstGeom>
        </p:spPr>
      </p:pic>
    </p:spTree>
    <p:extLst>
      <p:ext uri="{BB962C8B-B14F-4D97-AF65-F5344CB8AC3E}">
        <p14:creationId xmlns:p14="http://schemas.microsoft.com/office/powerpoint/2010/main" val="241944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r>
              <a:rPr lang="ar-SA" sz="2800" dirty="0"/>
              <a:t> تعد شركة أبل واحدة من الشركات التقنيّة والحاسوبيّة المشهورة عالميّاً، وتقع في الولايات المُتّحدة الأمريكيّة، وتُصنف بأنّها من الشركات مُتعدّدة الجنسيّات، وتعتمد طبيعة عملها الرئيسيّ على التخصص في صناعة وإنتاج وتطوير وتحسين وبيع البرامج الحاسوبيّة وأجهزة الهواتف الذكيّة وأجهزة الحاسوب، وتمتلك سلسلة من الأجهزة الإلكترونيّة، مثل آيباد وآيفون وحاسوب ماك. </a:t>
            </a:r>
            <a:endParaRPr lang="en-US" sz="2800" dirty="0"/>
          </a:p>
          <a:p>
            <a:endParaRPr lang="ar-SA" dirty="0"/>
          </a:p>
        </p:txBody>
      </p:sp>
    </p:spTree>
    <p:extLst>
      <p:ext uri="{BB962C8B-B14F-4D97-AF65-F5344CB8AC3E}">
        <p14:creationId xmlns:p14="http://schemas.microsoft.com/office/powerpoint/2010/main" val="302645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959" y="1843641"/>
            <a:ext cx="5859724" cy="1841715"/>
          </a:xfrm>
        </p:spPr>
        <p:txBody>
          <a:bodyPr/>
          <a:lstStyle/>
          <a:p>
            <a:r>
              <a:rPr lang="ar-SA" b="1" dirty="0"/>
              <a:t>رؤية شركة أبل </a:t>
            </a:r>
            <a:r>
              <a:rPr lang="en-US" dirty="0"/>
              <a:t/>
            </a:r>
            <a:br>
              <a:rPr lang="en-US" dirty="0"/>
            </a:br>
            <a:endParaRPr lang="ar-SA" dirty="0"/>
          </a:p>
        </p:txBody>
      </p:sp>
      <p:sp>
        <p:nvSpPr>
          <p:cNvPr id="3" name="Text Placeholder 2"/>
          <p:cNvSpPr>
            <a:spLocks noGrp="1"/>
          </p:cNvSpPr>
          <p:nvPr>
            <p:ph type="body" idx="1"/>
          </p:nvPr>
        </p:nvSpPr>
        <p:spPr/>
        <p:txBody>
          <a:bodyPr/>
          <a:lstStyle/>
          <a:p>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584" y="2933474"/>
            <a:ext cx="4566474" cy="2281464"/>
          </a:xfrm>
          <a:prstGeom prst="rect">
            <a:avLst/>
          </a:prstGeom>
        </p:spPr>
      </p:pic>
    </p:spTree>
    <p:extLst>
      <p:ext uri="{BB962C8B-B14F-4D97-AF65-F5344CB8AC3E}">
        <p14:creationId xmlns:p14="http://schemas.microsoft.com/office/powerpoint/2010/main" val="177711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sz="2800" dirty="0"/>
              <a:t>تلتزم الرؤية الخاصة بشركة أبل في صناعة وتوفير الأجهزة الإلكترونيّة الموسيقيّة والحواسيب الشخصيّة للأفراد من المُعلمين والموظفين والطلاب، والحواسيب التي تُستخدم في الهيئات الحكوميّة والشركات؛ حيث اهتمّت استراتيجيّة عمل شركة أبل بتعزيز إمكانياتها في تصميم نظام تشغيلها والمساهمة في تطويره، وتقديم العديد من المُنتجات الأُخرى للعُملاء التي تتميّز بسهولة استخدامها وتصميمها المميّز والمُبتكر. </a:t>
            </a:r>
            <a:endParaRPr lang="en-US" sz="2800" dirty="0"/>
          </a:p>
          <a:p>
            <a:endParaRPr lang="ar-SA" dirty="0"/>
          </a:p>
        </p:txBody>
      </p:sp>
    </p:spTree>
    <p:extLst>
      <p:ext uri="{BB962C8B-B14F-4D97-AF65-F5344CB8AC3E}">
        <p14:creationId xmlns:p14="http://schemas.microsoft.com/office/powerpoint/2010/main" val="322303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شعار شركة أبل</a:t>
            </a:r>
            <a:r>
              <a:rPr lang="en-US" dirty="0"/>
              <a:t/>
            </a:r>
            <a:br>
              <a:rPr lang="en-US" dirty="0"/>
            </a:br>
            <a:endParaRPr lang="ar-SA" dirty="0"/>
          </a:p>
        </p:txBody>
      </p:sp>
      <p:sp>
        <p:nvSpPr>
          <p:cNvPr id="3" name="Text Placeholder 2"/>
          <p:cNvSpPr>
            <a:spLocks noGrp="1"/>
          </p:cNvSpPr>
          <p:nvPr>
            <p:ph type="body" idx="1"/>
          </p:nvPr>
        </p:nvSpPr>
        <p:spPr/>
        <p:txBody>
          <a:bodyPr/>
          <a:lstStyle/>
          <a:p>
            <a:endParaRPr lang="ar-S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232" y="2770007"/>
            <a:ext cx="4889862" cy="2444931"/>
          </a:xfrm>
          <a:prstGeom prst="rect">
            <a:avLst/>
          </a:prstGeom>
        </p:spPr>
      </p:pic>
    </p:spTree>
    <p:extLst>
      <p:ext uri="{BB962C8B-B14F-4D97-AF65-F5344CB8AC3E}">
        <p14:creationId xmlns:p14="http://schemas.microsoft.com/office/powerpoint/2010/main" val="29922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r>
              <a:rPr lang="ar-SA" sz="2400" dirty="0"/>
              <a:t>تختلف الآراء حول قصة شعار شركة أبل الذي يرمز إلى تفّاحة مقضومة؛ حيث يرى أحد الآراء السائدة أنّ فكرة الشعار تعود لذكاء مُؤسّس الشركة ستيف جوبز والذي استخدم هذا الشعار للإشارة إلى التفاحة التي سقطت على رأس العالِم نيوتن، أمّا سبب وجود قضمة فيها فهو للدلالة على أفكار جوبز المُرتبطة بعدم الاكتمال في الحياة بشكلٍ عام، ويوجد رأي آخر يربط اختيار شعار التفاحة المقضومة مع بداية وجود البشريّة على سطح الأرض، كما ترى آراء أُخرى أنّ فكرة اختراع وتصميم جهاز آي ماك كانت في منطقةٍ تحتوي على الكثير من أشجار التفاح</a:t>
            </a:r>
            <a:r>
              <a:rPr lang="en-US" sz="2400" dirty="0"/>
              <a:t>.</a:t>
            </a:r>
            <a:endParaRPr lang="ar-SA" sz="2400" dirty="0"/>
          </a:p>
        </p:txBody>
      </p:sp>
    </p:spTree>
    <p:extLst>
      <p:ext uri="{BB962C8B-B14F-4D97-AF65-F5344CB8AC3E}">
        <p14:creationId xmlns:p14="http://schemas.microsoft.com/office/powerpoint/2010/main" val="350857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نشأة شركة أبل</a:t>
            </a:r>
            <a:endParaRPr lang="ar-SA" dirty="0"/>
          </a:p>
        </p:txBody>
      </p:sp>
      <p:sp>
        <p:nvSpPr>
          <p:cNvPr id="3" name="Text Placeholder 2"/>
          <p:cNvSpPr>
            <a:spLocks noGrp="1"/>
          </p:cNvSpPr>
          <p:nvPr>
            <p:ph type="body" idx="1"/>
          </p:nvPr>
        </p:nvSpPr>
        <p:spPr/>
        <p:txBody>
          <a:bodyPr/>
          <a:lstStyle/>
          <a:p>
            <a:endParaRPr lang="ar-S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25" y="2779620"/>
            <a:ext cx="6539876" cy="2435318"/>
          </a:xfrm>
          <a:prstGeom prst="rect">
            <a:avLst/>
          </a:prstGeom>
        </p:spPr>
      </p:pic>
    </p:spTree>
    <p:extLst>
      <p:ext uri="{BB962C8B-B14F-4D97-AF65-F5344CB8AC3E}">
        <p14:creationId xmlns:p14="http://schemas.microsoft.com/office/powerpoint/2010/main" val="274993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sz="2400" dirty="0"/>
              <a:t> تُعدّ شركة أبل من الشركات الرائدة في العصر الحديث، واعتمد وجودها على تاريخٍ طويل وحافلٍ بالأحداث المهمة؛ حيث أُسّست على يدِّ كلٍّ من ستيف جوبز وزميله في الدراسة ستيف وزنياك، وفي عام 1976م تمكّنا من تصميم جهاز حاسوب شكّل بداية ظهور أجهزة حاسوب أبل في الفترة الزمنيّة بين سنوات 1981م إلى 1985م؛ حيث حرص جوبز على المُشاركة مع مجموعةٍ من المُهندسين بتأسيس جهاز حاسوب أُطلق عليه اسم أبل ليزا، وحصلت مُشكلات أدّت إلى انفصال جوبز عن المُهندسين، ولكن نجح جهاز ليزا في الوصول إلى الأسواق في عام 1983م، ولكنّه واجه فشلاً؛ بسبب البرامج المحدودة التي يُقدمها والتكلفة المُرتفعة لإنتاجه.</a:t>
            </a:r>
            <a:endParaRPr lang="en-US" sz="2400" dirty="0"/>
          </a:p>
          <a:p>
            <a:endParaRPr lang="ar-SA" dirty="0"/>
          </a:p>
        </p:txBody>
      </p:sp>
    </p:spTree>
    <p:extLst>
      <p:ext uri="{BB962C8B-B14F-4D97-AF65-F5344CB8AC3E}">
        <p14:creationId xmlns:p14="http://schemas.microsoft.com/office/powerpoint/2010/main" val="3738695500"/>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62</TotalTime>
  <Words>888</Words>
  <Application>Microsoft Office PowerPoint</Application>
  <PresentationFormat>Custom</PresentationFormat>
  <Paragraphs>48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Feathered</vt:lpstr>
      <vt:lpstr>APPLE</vt:lpstr>
      <vt:lpstr>شركة أبل</vt:lpstr>
      <vt:lpstr>PowerPoint Presentation</vt:lpstr>
      <vt:lpstr>رؤية شركة أبل  </vt:lpstr>
      <vt:lpstr>PowerPoint Presentation</vt:lpstr>
      <vt:lpstr>شعار شركة أبل </vt:lpstr>
      <vt:lpstr>PowerPoint Presentation</vt:lpstr>
      <vt:lpstr>نشأة شركة أبل</vt:lpstr>
      <vt:lpstr>PowerPoint Presentation</vt:lpstr>
      <vt:lpstr>PowerPoint Presentation</vt:lpstr>
      <vt:lpstr>PowerPoint Presentation</vt:lpstr>
      <vt:lpstr>ولكي تحقق شركة أبل هذا النجاح كان ينبغي عليها أن تقدم كثيرا من الميزات هذه أبرزها :</vt:lpstr>
      <vt:lpstr>1- ستيف جوبز </vt:lpstr>
      <vt:lpstr>2- ثورة آيفون </vt:lpstr>
      <vt:lpstr>3- خدمات أبل والولاء للعلامة التجارية </vt:lpstr>
      <vt:lpstr>4- الصين والنمو الاقتصادي </vt:lpstr>
      <vt:lpstr>5- علامة أبل التجارية الآن  </vt:lpstr>
      <vt:lpstr>ما هو احتكار القلة - Oligopoly </vt:lpstr>
      <vt:lpstr>PowerPoint Presentation</vt:lpstr>
      <vt:lpstr>وهناك 10 خصائص تتسم بها سوق احتكار القلة :</vt:lpstr>
      <vt:lpstr>PowerPoint Presentation</vt:lpstr>
      <vt:lpstr>PowerPoint Presentation</vt:lpstr>
      <vt:lpstr>PowerPoint Presentation</vt:lpstr>
      <vt:lpstr>PowerPoint Presentation</vt:lpstr>
      <vt:lpstr>PowerPoint Presentation</vt:lpstr>
      <vt:lpstr>شاكرين حسن استماعكم .  طالبات المجموعة : 1- سارة الشمري 2- موضي البابطين 3-بشرى بن سرحان 4-رزان القحطاني 5- فلوه القحطاني 6- شذى القحطاني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MODI ..</dc:creator>
  <cp:lastModifiedBy>sara al-shammari</cp:lastModifiedBy>
  <cp:revision>7</cp:revision>
  <dcterms:created xsi:type="dcterms:W3CDTF">2018-11-20T13:33:03Z</dcterms:created>
  <dcterms:modified xsi:type="dcterms:W3CDTF">2018-11-21T07:12:49Z</dcterms:modified>
</cp:coreProperties>
</file>