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omments/comment1.xml" ContentType="application/vnd.openxmlformats-officedocument.presentationml.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38"/>
  </p:notesMasterIdLst>
  <p:sldIdLst>
    <p:sldId id="256" r:id="rId5"/>
    <p:sldId id="267" r:id="rId6"/>
    <p:sldId id="268" r:id="rId7"/>
    <p:sldId id="269" r:id="rId8"/>
    <p:sldId id="270" r:id="rId9"/>
    <p:sldId id="294" r:id="rId10"/>
    <p:sldId id="272" r:id="rId11"/>
    <p:sldId id="285" r:id="rId12"/>
    <p:sldId id="295" r:id="rId13"/>
    <p:sldId id="296" r:id="rId14"/>
    <p:sldId id="299" r:id="rId15"/>
    <p:sldId id="300" r:id="rId16"/>
    <p:sldId id="286" r:id="rId17"/>
    <p:sldId id="287" r:id="rId18"/>
    <p:sldId id="288" r:id="rId19"/>
    <p:sldId id="289" r:id="rId20"/>
    <p:sldId id="290" r:id="rId21"/>
    <p:sldId id="292" r:id="rId22"/>
    <p:sldId id="291" r:id="rId23"/>
    <p:sldId id="293" r:id="rId24"/>
    <p:sldId id="274" r:id="rId25"/>
    <p:sldId id="275" r:id="rId26"/>
    <p:sldId id="276" r:id="rId27"/>
    <p:sldId id="278" r:id="rId28"/>
    <p:sldId id="280" r:id="rId29"/>
    <p:sldId id="282" r:id="rId30"/>
    <p:sldId id="284" r:id="rId31"/>
    <p:sldId id="260" r:id="rId32"/>
    <p:sldId id="262" r:id="rId33"/>
    <p:sldId id="263" r:id="rId34"/>
    <p:sldId id="265" r:id="rId35"/>
    <p:sldId id="266" r:id="rId36"/>
    <p:sldId id="25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k"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48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778" y="22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11-23T20:30:23.578" idx="1">
    <p:pos x="5498" y="329"/>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4AF097-14CB-40F4-9089-52AEA091B6EF}" type="datetimeFigureOut">
              <a:rPr lang="en-US" smtClean="0"/>
              <a:pPr/>
              <a:t>11/16/2015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F6BBE4-0161-4743-9A4E-C87D979D9028}" type="slidenum">
              <a:rPr lang="en-GB" smtClean="0"/>
              <a:pPr/>
              <a:t>‹#›</a:t>
            </a:fld>
            <a:endParaRPr lang="en-GB"/>
          </a:p>
        </p:txBody>
      </p:sp>
    </p:spTree>
    <p:extLst>
      <p:ext uri="{BB962C8B-B14F-4D97-AF65-F5344CB8AC3E}">
        <p14:creationId xmlns:p14="http://schemas.microsoft.com/office/powerpoint/2010/main" val="2956984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1CB26-A77D-4178-AEC1-FF534C32022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1CB26-A77D-4178-AEC1-FF534C32022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B38C3D-6C0E-4AAC-91DE-3A69AC7F877F}"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B38C3D-6C0E-4AAC-91DE-3A69AC7F877F}"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B38C3D-6C0E-4AAC-91DE-3A69AC7F877F}" type="slidenum">
              <a:rPr lang="en-GB" smtClean="0"/>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B38C3D-6C0E-4AAC-91DE-3A69AC7F877F}" type="slidenum">
              <a:rPr lang="en-GB" smtClean="0"/>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CB38C3D-6C0E-4AAC-91DE-3A69AC7F877F}" type="slidenum">
              <a:rPr lang="en-GB" smtClean="0"/>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45E3832-A6B0-4C61-8754-66C797BE96A8}" type="slidenum">
              <a:rPr lang="en-GB" smtClean="0"/>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45E3832-A6B0-4C61-8754-66C797BE96A8}" type="slidenum">
              <a:rPr lang="en-GB" smtClean="0"/>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45E3832-A6B0-4C61-8754-66C797BE96A8}" type="slidenum">
              <a:rPr lang="en-GB" smtClean="0"/>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45E3832-A6B0-4C61-8754-66C797BE96A8}" type="slidenum">
              <a:rPr lang="en-GB" smtClean="0"/>
              <a:pPr/>
              <a:t>31</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32</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33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F6BBE4-0161-4743-9A4E-C87D979D9028}"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17" name="عنصر نائب للتذييل 16"/>
          <p:cNvSpPr>
            <a:spLocks noGrp="1"/>
          </p:cNvSpPr>
          <p:nvPr>
            <p:ph type="ftr" sz="quarter" idx="11"/>
          </p:nvPr>
        </p:nvSpPr>
        <p:spPr/>
        <p:txBody>
          <a:bodyPr/>
          <a:lstStyle/>
          <a:p>
            <a:endParaRPr lang="en-US"/>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en-US"/>
          </a:p>
        </p:txBody>
      </p:sp>
      <p:sp>
        <p:nvSpPr>
          <p:cNvPr id="4" name="عنصر نائب للتاريخ 3"/>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1D8BD707-D9CF-40AE-B4C6-C98DA3205C09}" type="datetimeFigureOut">
              <a:rPr lang="en-US" smtClean="0"/>
              <a:pPr/>
              <a:t>11/16/2015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pPr/>
              <a:t>‹#›</a:t>
            </a:fld>
            <a:endParaRPr lang="en-US"/>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8" name="عنصر نائب للتذييل 7"/>
          <p:cNvSpPr>
            <a:spLocks noGrp="1"/>
          </p:cNvSpPr>
          <p:nvPr>
            <p:ph type="ftr" sz="quarter" idx="11"/>
          </p:nvPr>
        </p:nvSpPr>
        <p:spPr>
          <a:xfrm>
            <a:off x="304800" y="6409944"/>
            <a:ext cx="3581400" cy="365760"/>
          </a:xfrm>
        </p:spPr>
        <p:txBody>
          <a:bodyPr/>
          <a:lstStyle/>
          <a:p>
            <a:endParaRPr lang="en-US"/>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6" name="عنصر نائب للتذييل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1D8BD707-D9CF-40AE-B4C6-C98DA3205C09}" type="datetimeFigureOut">
              <a:rPr lang="en-US" smtClean="0"/>
              <a:pPr/>
              <a:t>11/16/2015</a:t>
            </a:fld>
            <a:endParaRPr lang="en-US"/>
          </a:p>
        </p:txBody>
      </p:sp>
      <p:sp>
        <p:nvSpPr>
          <p:cNvPr id="6" name="عنصر نائب للتذييل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11/16/2015</a:t>
            </a:fld>
            <a:endParaRPr lang="en-US"/>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SA" sz="3200" dirty="0" smtClean="0"/>
              <a:t>الفصل السادس</a:t>
            </a:r>
            <a:r>
              <a:rPr lang="en-GB" sz="3200" dirty="0" smtClean="0"/>
              <a:t/>
            </a:r>
            <a:br>
              <a:rPr lang="en-GB" sz="3200" dirty="0" smtClean="0"/>
            </a:br>
            <a:endParaRPr lang="en-GB" sz="3200" dirty="0"/>
          </a:p>
        </p:txBody>
      </p:sp>
      <p:sp>
        <p:nvSpPr>
          <p:cNvPr id="3" name="مربع نص 2"/>
          <p:cNvSpPr txBox="1"/>
          <p:nvPr/>
        </p:nvSpPr>
        <p:spPr>
          <a:xfrm>
            <a:off x="2375713" y="3682041"/>
            <a:ext cx="4301178" cy="584775"/>
          </a:xfrm>
          <a:prstGeom prst="rect">
            <a:avLst/>
          </a:prstGeom>
          <a:noFill/>
        </p:spPr>
        <p:txBody>
          <a:bodyPr wrap="none" rtlCol="1">
            <a:spAutoFit/>
          </a:bodyPr>
          <a:lstStyle/>
          <a:p>
            <a:pPr algn="ctr"/>
            <a:r>
              <a:rPr lang="ar-SA" sz="3200" dirty="0" smtClean="0"/>
              <a:t>النقدية </a:t>
            </a:r>
            <a:r>
              <a:rPr lang="ar-SA" sz="3200" dirty="0"/>
              <a:t>والمدينون وأوراق القبض</a:t>
            </a:r>
          </a:p>
        </p:txBody>
      </p:sp>
    </p:spTree>
  </p:cSld>
  <p:clrMapOvr>
    <a:masterClrMapping/>
  </p:clrMapOvr>
  <p:transition spd="med">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0" y="304800"/>
            <a:ext cx="8229600" cy="5702300"/>
          </a:xfrm>
        </p:spPr>
        <p:txBody>
          <a:bodyPr>
            <a:normAutofit/>
          </a:bodyPr>
          <a:lstStyle/>
          <a:p>
            <a:pPr algn="r"/>
            <a:r>
              <a:rPr lang="ar-SA" sz="2000" dirty="0" smtClean="0"/>
              <a:t>منشأة الاسراء</a:t>
            </a:r>
            <a:br>
              <a:rPr lang="ar-SA" sz="2000" dirty="0" smtClean="0"/>
            </a:br>
            <a:r>
              <a:rPr lang="ar-SA" sz="2000" dirty="0" smtClean="0"/>
              <a:t>مذكرة تسوية رصيد البنك والدفاتر إلى الرصيد الصحيح (الفعلي)</a:t>
            </a:r>
            <a:br>
              <a:rPr lang="ar-SA" sz="2000" dirty="0" smtClean="0"/>
            </a:br>
            <a:r>
              <a:rPr lang="ar-SA" sz="2000" dirty="0" smtClean="0"/>
              <a:t>في ٣٠ شعبان ١٤٢١ </a:t>
            </a:r>
            <a:br>
              <a:rPr lang="ar-SA" sz="2000" dirty="0" smtClean="0"/>
            </a:br>
            <a:r>
              <a:rPr lang="ar-SA" sz="2000" dirty="0" smtClean="0"/>
              <a:t>                                                         هجري      ريال </a:t>
            </a:r>
            <a:br>
              <a:rPr lang="ar-SA" sz="2000" dirty="0" smtClean="0"/>
            </a:br>
            <a:r>
              <a:rPr lang="ar-SA" sz="2000" dirty="0" smtClean="0"/>
              <a:t>الرصيد طبقا لكشف حساب البنك في ٣٠/٨/١٤٢١         ٣٠       ٢٢٣٦٥</a:t>
            </a:r>
            <a:br>
              <a:rPr lang="ar-SA" sz="2000" dirty="0" smtClean="0"/>
            </a:br>
            <a:r>
              <a:rPr lang="ar-SA" sz="2000" dirty="0" smtClean="0"/>
              <a:t>+:الايداعات غير المدرجة                                      ٤٠       ٣٦٨٠</a:t>
            </a:r>
            <a:br>
              <a:rPr lang="ar-SA" sz="2000" dirty="0" smtClean="0"/>
            </a:br>
            <a:r>
              <a:rPr lang="ar-SA" sz="2000" dirty="0" smtClean="0"/>
              <a:t>                                                                    ٧٠      ٢٦٠٥٣</a:t>
            </a:r>
            <a:br>
              <a:rPr lang="ar-SA" sz="2000" dirty="0" smtClean="0"/>
            </a:br>
            <a:r>
              <a:rPr lang="ar-SA" sz="2000" dirty="0" smtClean="0"/>
              <a:t>-:شيكات حررت لمستفيدي ولم تقدم للبنك:</a:t>
            </a:r>
            <a:br>
              <a:rPr lang="ar-SA" sz="2000" dirty="0" smtClean="0"/>
            </a:br>
            <a:r>
              <a:rPr lang="ar-SA" sz="2000" dirty="0" smtClean="0"/>
              <a:t> شيك رقم ٤٦٧٤٢٣٤      ١٥٠،٥٠</a:t>
            </a:r>
            <a:br>
              <a:rPr lang="ar-SA" sz="2000" dirty="0" smtClean="0"/>
            </a:br>
            <a:r>
              <a:rPr lang="ar-SA" sz="2000" dirty="0" smtClean="0"/>
              <a:t>الشيك رقم ٤٦٧٤٢٣٩  ٣٠،٦٠ </a:t>
            </a:r>
            <a:br>
              <a:rPr lang="ar-SA" sz="2000" dirty="0" smtClean="0"/>
            </a:br>
            <a:r>
              <a:rPr lang="ar-SA" sz="2000" dirty="0" smtClean="0"/>
              <a:t>الشيك رقم ٤٦٧٤٢٦٦  ٤٨٢٠،٠٠                              ١٠      ٥٠٠١</a:t>
            </a:r>
            <a:br>
              <a:rPr lang="ar-SA" sz="2000" dirty="0" smtClean="0"/>
            </a:br>
            <a:r>
              <a:rPr lang="ar-SA" sz="2000" dirty="0" smtClean="0"/>
              <a:t>الرصيد الصحيح في ٣٠/٨/١٤٢١                             ٦٠     ٢١٠٤٤</a:t>
            </a:r>
            <a:br>
              <a:rPr lang="ar-SA" sz="2000" dirty="0" smtClean="0"/>
            </a:br>
            <a:r>
              <a:rPr lang="ar-SA" sz="2000" dirty="0" smtClean="0"/>
              <a:t>الرصيد بدفاتر المنشأة في ٣٠/٨/١٤٢١                       ٧٠     ٢٠٤٥٢</a:t>
            </a:r>
            <a:br>
              <a:rPr lang="ar-SA" sz="2000" dirty="0" smtClean="0"/>
            </a:br>
            <a:r>
              <a:rPr lang="ar-SA" sz="2000" dirty="0" smtClean="0"/>
              <a:t>+:فوائد سندت محصلة بواسطة البنك في ٣٠/٨/١٤٢١ </a:t>
            </a:r>
            <a:br>
              <a:rPr lang="ar-SA" sz="2000" dirty="0" smtClean="0"/>
            </a:br>
            <a:r>
              <a:rPr lang="ar-SA" sz="2000" dirty="0" smtClean="0"/>
              <a:t>وغير مسجلة بدفاتر الشركة                                       ٠٠     ٦٠٠</a:t>
            </a:r>
            <a:br>
              <a:rPr lang="ar-SA" sz="2000" dirty="0" smtClean="0"/>
            </a:br>
            <a:r>
              <a:rPr lang="ar-SA" sz="2000" dirty="0" smtClean="0"/>
              <a:t>                                                                     ٧٠   ٣١٠٥٢</a:t>
            </a:r>
            <a:br>
              <a:rPr lang="ar-SA" sz="2000" dirty="0" smtClean="0"/>
            </a:br>
            <a:r>
              <a:rPr lang="ar-SA" sz="2000" dirty="0" smtClean="0"/>
              <a:t>-:مصروفات البنك غير المسجلة بدفاتر المنشأة                   ١٠   ٨</a:t>
            </a:r>
            <a:br>
              <a:rPr lang="ar-SA" sz="2000" dirty="0" smtClean="0"/>
            </a:br>
            <a:r>
              <a:rPr lang="ar-SA" sz="2000" dirty="0" smtClean="0"/>
              <a:t>الرصيد في دفاتر الشركة في ٣٠/٨/١٤٢١                       ٦٠   ٢١٠٤٤</a:t>
            </a:r>
          </a:p>
          <a:p>
            <a:pPr algn="r"/>
            <a:endParaRPr lang="en-GB"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609600"/>
            <a:ext cx="8229600" cy="5397691"/>
          </a:xfrm>
        </p:spPr>
        <p:txBody>
          <a:bodyPr>
            <a:normAutofit/>
          </a:bodyPr>
          <a:lstStyle/>
          <a:p>
            <a:r>
              <a:rPr lang="ar-SA" sz="2000" dirty="0" smtClean="0">
                <a:solidFill>
                  <a:schemeClr val="accent1"/>
                </a:solidFill>
              </a:rPr>
              <a:t> </a:t>
            </a:r>
            <a:r>
              <a:rPr lang="ar-SA" sz="2400" b="1" dirty="0" smtClean="0">
                <a:solidFill>
                  <a:schemeClr val="accent1"/>
                </a:solidFill>
              </a:rPr>
              <a:t>قيود التسوية </a:t>
            </a:r>
            <a:r>
              <a:rPr lang="ar-SA" sz="2000" dirty="0" smtClean="0">
                <a:solidFill>
                  <a:schemeClr val="accent1"/>
                </a:solidFill>
              </a:rPr>
              <a:t>: </a:t>
            </a:r>
          </a:p>
          <a:p>
            <a:pPr marL="0" indent="0" algn="r">
              <a:buNone/>
            </a:pPr>
            <a:r>
              <a:rPr lang="ar-SA" sz="2000" dirty="0" smtClean="0"/>
              <a:t/>
            </a:r>
            <a:br>
              <a:rPr lang="ar-SA" sz="2000" dirty="0" smtClean="0"/>
            </a:br>
            <a:endParaRPr lang="ar-SA" sz="2000" dirty="0" smtClean="0"/>
          </a:p>
          <a:p>
            <a:pPr marL="0" indent="0" algn="r">
              <a:buNone/>
            </a:pPr>
            <a:r>
              <a:rPr lang="ar-SA" sz="2800" dirty="0" smtClean="0"/>
              <a:t>بعد اعداد مذكرة التسوية يتم اجراء قيود التسوية الخاصة بإثبات المعاملات التي قام البنك بإثباتها في حين لم يتم تسجيلها بدفاتر المنشأة أو تلك المتعلقة بتصحيح الاخطاء حال وجودها بدفاتر المنشأة .</a:t>
            </a:r>
            <a:br>
              <a:rPr lang="ar-SA" sz="2800" dirty="0" smtClean="0"/>
            </a:br>
            <a:r>
              <a:rPr lang="ar-SA" sz="2800" dirty="0" smtClean="0"/>
              <a:t>التسوية في ٣٠/٨/١٤٢١علي النحو التالي:</a:t>
            </a:r>
            <a:br>
              <a:rPr lang="ar-SA" sz="2800" dirty="0" smtClean="0"/>
            </a:br>
            <a:r>
              <a:rPr lang="ar-SA" sz="2800" dirty="0" smtClean="0"/>
              <a:t>٦٠٠         ح/النقدية بالبنك</a:t>
            </a:r>
            <a:br>
              <a:rPr lang="ar-SA" sz="2800" dirty="0" smtClean="0"/>
            </a:br>
            <a:r>
              <a:rPr lang="ar-SA" sz="2800" dirty="0" smtClean="0"/>
              <a:t>       ٦٠٠           ح/ايرادات فوائد سندات</a:t>
            </a:r>
            <a:br>
              <a:rPr lang="ar-SA" sz="2800" dirty="0" smtClean="0"/>
            </a:br>
            <a:r>
              <a:rPr lang="ar-SA" sz="2800" dirty="0" smtClean="0"/>
              <a:t/>
            </a:r>
            <a:br>
              <a:rPr lang="ar-SA" sz="2800" dirty="0" smtClean="0"/>
            </a:br>
            <a:r>
              <a:rPr lang="ar-SA" sz="2800" dirty="0" smtClean="0"/>
              <a:t> ٨,١٠        ح/مصروفات بنكية</a:t>
            </a:r>
            <a:br>
              <a:rPr lang="ar-SA" sz="2800" dirty="0" smtClean="0"/>
            </a:br>
            <a:r>
              <a:rPr lang="ar-SA" sz="2800" dirty="0" smtClean="0"/>
              <a:t>       ٨,١٠          ح/النقدية بالبنك </a:t>
            </a:r>
            <a:endParaRPr lang="en-GB"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457200" y="609600"/>
            <a:ext cx="8229600" cy="5245100"/>
          </a:xfrm>
        </p:spPr>
        <p:txBody>
          <a:bodyPr>
            <a:normAutofit fontScale="77500" lnSpcReduction="20000"/>
          </a:bodyPr>
          <a:lstStyle/>
          <a:p>
            <a:pPr algn="r"/>
            <a:r>
              <a:rPr lang="ar-SA" b="1" u="sng" dirty="0" smtClean="0">
                <a:solidFill>
                  <a:schemeClr val="accent1"/>
                </a:solidFill>
              </a:rPr>
              <a:t>التقرير عن النقدية والبنود المرتبطة بها</a:t>
            </a:r>
            <a:r>
              <a:rPr lang="ar-SA" dirty="0" smtClean="0">
                <a:solidFill>
                  <a:schemeClr val="accent1"/>
                </a:solidFill>
              </a:rPr>
              <a:t>:</a:t>
            </a:r>
          </a:p>
          <a:p>
            <a:pPr marL="0" indent="0" algn="r">
              <a:buNone/>
            </a:pPr>
            <a:r>
              <a:rPr lang="ar-SA" dirty="0" smtClean="0">
                <a:solidFill>
                  <a:srgbClr val="00B0F0"/>
                </a:solidFill>
              </a:rPr>
              <a:t/>
            </a:r>
            <a:br>
              <a:rPr lang="ar-SA" dirty="0" smtClean="0">
                <a:solidFill>
                  <a:srgbClr val="00B0F0"/>
                </a:solidFill>
              </a:rPr>
            </a:br>
            <a:r>
              <a:rPr lang="ar-SA" dirty="0" smtClean="0"/>
              <a:t>يعتبر التقرير عن النقدية من الامور المحددة إلى حد ما،غير ان هناك عددا من القضايا المرتبطة تستلزم اهتماما خاصا ،ولعل من اهم هذه القضايا مايلي :</a:t>
            </a:r>
            <a:br>
              <a:rPr lang="ar-SA" dirty="0" smtClean="0"/>
            </a:br>
            <a:r>
              <a:rPr lang="ar-SA" dirty="0" smtClean="0"/>
              <a:t>١-النقدية الخاضعة للقيود.</a:t>
            </a:r>
            <a:br>
              <a:rPr lang="ar-SA" dirty="0" smtClean="0"/>
            </a:br>
            <a:r>
              <a:rPr lang="ar-SA" dirty="0" smtClean="0"/>
              <a:t>٢-البنك سحب على المكشوف.</a:t>
            </a:r>
            <a:br>
              <a:rPr lang="ar-SA" dirty="0" smtClean="0"/>
            </a:br>
            <a:r>
              <a:rPr lang="ar-SA" dirty="0" smtClean="0"/>
              <a:t>٣-البنود المعادلة للنقدية (المكافئ النقدي)</a:t>
            </a:r>
            <a:br>
              <a:rPr lang="ar-SA" dirty="0" smtClean="0"/>
            </a:br>
            <a:endParaRPr lang="ar-SA" dirty="0" smtClean="0"/>
          </a:p>
          <a:p>
            <a:pPr algn="r"/>
            <a:r>
              <a:rPr lang="ar-SA" b="1" u="sng" dirty="0" smtClean="0">
                <a:solidFill>
                  <a:schemeClr val="accent1"/>
                </a:solidFill>
              </a:rPr>
              <a:t> النقدية الخاضعة لقيود: </a:t>
            </a:r>
            <a:r>
              <a:rPr lang="en-GB" b="1" u="sng" dirty="0" smtClean="0">
                <a:solidFill>
                  <a:schemeClr val="accent1"/>
                </a:solidFill>
              </a:rPr>
              <a:t>Restricted cash</a:t>
            </a:r>
            <a:endParaRPr lang="ar-SA" b="1" u="sng" dirty="0" smtClean="0">
              <a:solidFill>
                <a:schemeClr val="accent1"/>
              </a:solidFill>
            </a:endParaRPr>
          </a:p>
          <a:p>
            <a:pPr marL="0" indent="0">
              <a:buNone/>
            </a:pPr>
            <a:r>
              <a:rPr lang="en-GB" dirty="0" smtClean="0"/>
              <a:t/>
            </a:r>
            <a:br>
              <a:rPr lang="en-GB" dirty="0" smtClean="0"/>
            </a:br>
            <a:r>
              <a:rPr lang="ar-SA" dirty="0" smtClean="0"/>
              <a:t>قد توجد قيود او ارتباطات واردة على النقدية ،وهو الامر الذي ينعكس في انه يتطلب </a:t>
            </a:r>
            <a:br>
              <a:rPr lang="ar-SA" dirty="0" smtClean="0"/>
            </a:br>
            <a:r>
              <a:rPr lang="ar-SA" dirty="0" smtClean="0"/>
              <a:t>افصاحا خاصا وذلك مثل:</a:t>
            </a:r>
          </a:p>
          <a:p>
            <a:pPr marL="0" indent="0">
              <a:buNone/>
            </a:pPr>
            <a:endParaRPr lang="ar-SA" dirty="0" smtClean="0"/>
          </a:p>
          <a:p>
            <a:r>
              <a:rPr lang="ar-SA" b="1" u="sng" dirty="0" smtClean="0">
                <a:solidFill>
                  <a:schemeClr val="accent1"/>
                </a:solidFill>
              </a:rPr>
              <a:t>أرصدة التعويض: </a:t>
            </a:r>
            <a:r>
              <a:rPr lang="en-GB" b="1" u="sng" dirty="0" smtClean="0">
                <a:solidFill>
                  <a:schemeClr val="accent1"/>
                </a:solidFill>
              </a:rPr>
              <a:t>Compensating Balance</a:t>
            </a:r>
            <a:endParaRPr lang="ar-SA" b="1" u="sng" dirty="0" smtClean="0">
              <a:solidFill>
                <a:schemeClr val="accent1"/>
              </a:solidFill>
            </a:endParaRPr>
          </a:p>
          <a:p>
            <a:pPr marL="0" indent="0" algn="r">
              <a:buNone/>
            </a:pPr>
            <a:endParaRPr lang="en-GB" dirty="0" smtClean="0">
              <a:solidFill>
                <a:srgbClr val="00B0F0"/>
              </a:solidFill>
            </a:endParaRPr>
          </a:p>
          <a:p>
            <a:pPr marL="0" indent="0" algn="r">
              <a:buNone/>
            </a:pPr>
            <a:r>
              <a:rPr lang="ar-SA" dirty="0" smtClean="0"/>
              <a:t>غالبا ماتتطلب البنوك ومؤسسات الاقتراض الأخرى من العملاء الذين اقترضو أموالا بالاحتفاض بحد ادني معين من رصيد النقدية-وذلك كمتطللب للاقتراض -ويسمى هذى الحد الادنى برصيد التعويض.</a:t>
            </a:r>
            <a:r>
              <a:rPr lang="en-US" dirty="0" smtClean="0"/>
              <a:t> </a:t>
            </a:r>
            <a:r>
              <a:rPr lang="ar-SA" dirty="0" smtClean="0"/>
              <a:t> </a:t>
            </a:r>
          </a:p>
          <a:p>
            <a:pPr algn="r"/>
            <a:endParaRPr lang="en-GB" dirty="0"/>
          </a:p>
        </p:txBody>
      </p:sp>
    </p:spTree>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457200" y="304800"/>
            <a:ext cx="8229600" cy="6096000"/>
          </a:xfrm>
        </p:spPr>
        <p:txBody>
          <a:bodyPr>
            <a:normAutofit/>
          </a:bodyPr>
          <a:lstStyle/>
          <a:p>
            <a:pPr algn="r">
              <a:buNone/>
            </a:pPr>
            <a:r>
              <a:rPr lang="ar-SA" b="1" dirty="0" smtClean="0">
                <a:solidFill>
                  <a:schemeClr val="accent1"/>
                </a:solidFill>
              </a:rPr>
              <a:t>ثانيا.المدينون:</a:t>
            </a:r>
          </a:p>
          <a:p>
            <a:pPr algn="r">
              <a:buNone/>
            </a:pPr>
            <a:r>
              <a:rPr lang="ar-SA" sz="2400" dirty="0" smtClean="0"/>
              <a:t>يمثل حق المنشاه في تحصيل نقديه او سلع او خدمات من الغير خلال سنه ماليه واحده او دورة تشغيل ايهما اطول.وينقسم اصل المدينين الى مجموعتين :</a:t>
            </a:r>
          </a:p>
          <a:p>
            <a:pPr algn="r">
              <a:buNone/>
            </a:pPr>
            <a:r>
              <a:rPr lang="ar-SA" sz="2400" dirty="0" smtClean="0"/>
              <a:t> </a:t>
            </a:r>
            <a:endParaRPr lang="ar-SA" sz="2400" dirty="0"/>
          </a:p>
          <a:p>
            <a:pPr algn="r">
              <a:buNone/>
            </a:pPr>
            <a:r>
              <a:rPr lang="ar-SA" sz="1800" b="1" u="sng" dirty="0" smtClean="0">
                <a:solidFill>
                  <a:schemeClr val="accent1"/>
                </a:solidFill>
              </a:rPr>
              <a:t>1.المدينون التجاريون:</a:t>
            </a:r>
          </a:p>
          <a:p>
            <a:pPr algn="r">
              <a:buNone/>
            </a:pPr>
            <a:r>
              <a:rPr lang="ar-SA" sz="2000" dirty="0" smtClean="0"/>
              <a:t>وهم عباره عن الديون الواجب تحصيلها من العملاء التجاريين للمنشاه.وتمثل جزء كبير من حسابات المدينين،وتنتج عن عمليات البيع الاجل لسلع والخدمات.</a:t>
            </a:r>
          </a:p>
          <a:p>
            <a:pPr algn="r">
              <a:buNone/>
            </a:pPr>
            <a:endParaRPr lang="ar-SA" sz="2000" dirty="0"/>
          </a:p>
          <a:p>
            <a:pPr algn="r">
              <a:buNone/>
            </a:pPr>
            <a:r>
              <a:rPr lang="ar-SA" sz="2000" b="1" u="sng" dirty="0" smtClean="0">
                <a:solidFill>
                  <a:schemeClr val="accent1"/>
                </a:solidFill>
              </a:rPr>
              <a:t>2.المدينون المتنوعون:</a:t>
            </a:r>
            <a:endParaRPr lang="ar-SA" sz="2000" dirty="0" smtClean="0">
              <a:solidFill>
                <a:schemeClr val="accent1"/>
              </a:solidFill>
            </a:endParaRPr>
          </a:p>
          <a:p>
            <a:pPr marL="514350" indent="-514350" algn="r">
              <a:buNone/>
            </a:pPr>
            <a:r>
              <a:rPr lang="ar-SA" sz="2000" dirty="0" smtClean="0">
                <a:solidFill>
                  <a:schemeClr val="tx2"/>
                </a:solidFill>
              </a:rPr>
              <a:t>1.</a:t>
            </a:r>
            <a:r>
              <a:rPr lang="ar-SA" sz="2000" dirty="0" smtClean="0"/>
              <a:t>القروض او السلفيات التي تقدمها المنشاه لموظفيها</a:t>
            </a:r>
          </a:p>
          <a:p>
            <a:pPr marL="514350" indent="-514350" algn="r">
              <a:buNone/>
            </a:pPr>
            <a:r>
              <a:rPr lang="ar-SA" sz="2000" dirty="0" smtClean="0">
                <a:solidFill>
                  <a:schemeClr val="tx2"/>
                </a:solidFill>
              </a:rPr>
              <a:t>2.</a:t>
            </a:r>
            <a:r>
              <a:rPr lang="ar-SA" sz="2000" dirty="0" smtClean="0"/>
              <a:t>القروض لشركات التابعه </a:t>
            </a:r>
            <a:endParaRPr lang="ar-SA" sz="2000" dirty="0" smtClean="0">
              <a:solidFill>
                <a:schemeClr val="tx2"/>
              </a:solidFill>
            </a:endParaRPr>
          </a:p>
          <a:p>
            <a:pPr marL="514350" indent="-514350" algn="r">
              <a:buNone/>
            </a:pPr>
            <a:r>
              <a:rPr lang="ar-SA" sz="2000" dirty="0" smtClean="0">
                <a:solidFill>
                  <a:schemeClr val="tx2"/>
                </a:solidFill>
              </a:rPr>
              <a:t>3.</a:t>
            </a:r>
            <a:r>
              <a:rPr lang="ar-SA" sz="2000" dirty="0" smtClean="0"/>
              <a:t>المطالبات المتعلقه باسترداد ضرائب يكون قد تم الاتفاق عليها</a:t>
            </a:r>
            <a:endParaRPr lang="ar-SA" sz="2000" dirty="0" smtClean="0">
              <a:solidFill>
                <a:schemeClr val="tx2"/>
              </a:solidFill>
            </a:endParaRPr>
          </a:p>
          <a:p>
            <a:pPr marL="514350" indent="-514350" algn="r">
              <a:buNone/>
            </a:pPr>
            <a:r>
              <a:rPr lang="ar-SA" sz="2000" dirty="0" smtClean="0">
                <a:solidFill>
                  <a:schemeClr val="tx2"/>
                </a:solidFill>
              </a:rPr>
              <a:t>4.</a:t>
            </a:r>
            <a:r>
              <a:rPr lang="ar-SA" sz="2000" dirty="0" smtClean="0"/>
              <a:t>ديون على شركات التامين كتعويضات متفق عليها</a:t>
            </a:r>
            <a:endParaRPr lang="ar-SA" sz="2000" dirty="0" smtClean="0">
              <a:solidFill>
                <a:schemeClr val="tx2"/>
              </a:solidFill>
            </a:endParaRPr>
          </a:p>
          <a:p>
            <a:pPr marL="514350" indent="-514350" algn="r">
              <a:buNone/>
            </a:pPr>
            <a:r>
              <a:rPr lang="ar-SA" sz="2000" dirty="0" smtClean="0">
                <a:solidFill>
                  <a:schemeClr val="tx2"/>
                </a:solidFill>
              </a:rPr>
              <a:t>5.</a:t>
            </a:r>
            <a:r>
              <a:rPr lang="ar-SA" sz="2000" dirty="0" smtClean="0"/>
              <a:t>الرهونات والودائع للتامين ضد الخسائر او التلفيات</a:t>
            </a:r>
            <a:endParaRPr lang="en-US" sz="2000" dirty="0"/>
          </a:p>
        </p:txBody>
      </p:sp>
    </p:spTree>
  </p:cSld>
  <p:clrMapOvr>
    <a:masterClrMapping/>
  </p:clrMapOvr>
  <p:transition spd="slow">
    <p:strip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457200" y="381000"/>
            <a:ext cx="8229600" cy="6172200"/>
          </a:xfrm>
        </p:spPr>
        <p:txBody>
          <a:bodyPr>
            <a:normAutofit/>
          </a:bodyPr>
          <a:lstStyle/>
          <a:p>
            <a:pPr algn="r">
              <a:buNone/>
            </a:pPr>
            <a:r>
              <a:rPr lang="ar-SA" sz="2000" b="1" u="sng" dirty="0" smtClean="0">
                <a:solidFill>
                  <a:schemeClr val="accent1"/>
                </a:solidFill>
              </a:rPr>
              <a:t>المشاكل المحاسبيه التي تتعلق بتقييم المدينين :</a:t>
            </a:r>
          </a:p>
          <a:p>
            <a:pPr algn="r">
              <a:buNone/>
            </a:pPr>
            <a:r>
              <a:rPr lang="ar-SA" sz="2000" dirty="0" smtClean="0">
                <a:solidFill>
                  <a:schemeClr val="tx2"/>
                </a:solidFill>
              </a:rPr>
              <a:t>1.</a:t>
            </a:r>
            <a:r>
              <a:rPr lang="ar-SA" sz="2000" dirty="0" smtClean="0"/>
              <a:t>تحديد المبالغ المستحقه على المدينين </a:t>
            </a:r>
          </a:p>
          <a:p>
            <a:pPr algn="r">
              <a:buNone/>
            </a:pPr>
            <a:r>
              <a:rPr lang="ar-SA" sz="2000" dirty="0" smtClean="0">
                <a:solidFill>
                  <a:schemeClr val="tx2"/>
                </a:solidFill>
              </a:rPr>
              <a:t>2.</a:t>
            </a:r>
            <a:r>
              <a:rPr lang="ar-SA" sz="2000" dirty="0" smtClean="0"/>
              <a:t>تقدير احتمال عدم تحصيل الارصده المستحقه</a:t>
            </a:r>
            <a:endParaRPr lang="ar-SA" sz="2000" dirty="0" smtClean="0">
              <a:solidFill>
                <a:schemeClr val="tx2"/>
              </a:solidFill>
            </a:endParaRPr>
          </a:p>
          <a:p>
            <a:pPr algn="r">
              <a:buNone/>
            </a:pPr>
            <a:r>
              <a:rPr lang="ar-SA" sz="2000" b="1" dirty="0" smtClean="0">
                <a:solidFill>
                  <a:schemeClr val="accent1"/>
                </a:solidFill>
              </a:rPr>
              <a:t>اولا تحديد المبالغ المستحقه على المدينين:</a:t>
            </a:r>
          </a:p>
          <a:p>
            <a:pPr algn="r">
              <a:buNone/>
            </a:pPr>
            <a:r>
              <a:rPr lang="ar-SA" sz="2000" dirty="0" smtClean="0"/>
              <a:t>يمكن القول انه حال القيام بتقييم المدينين وتحديد المبالغ المستحقه عليهم فان هناك بعض العمليات الماليه التي يجب اخذها في الاعتبار نظرا لتاثيرها المباشر والتي يمكن تناولها فيما يلي:.</a:t>
            </a:r>
            <a:endParaRPr lang="en-US" sz="2000" dirty="0" smtClean="0"/>
          </a:p>
          <a:p>
            <a:pPr algn="r">
              <a:buNone/>
            </a:pPr>
            <a:r>
              <a:rPr lang="ar-SA" sz="2000" dirty="0" smtClean="0">
                <a:solidFill>
                  <a:schemeClr val="accent1"/>
                </a:solidFill>
              </a:rPr>
              <a:t> </a:t>
            </a:r>
            <a:r>
              <a:rPr lang="en-GB" sz="2000" dirty="0" smtClean="0">
                <a:solidFill>
                  <a:schemeClr val="accent1"/>
                </a:solidFill>
              </a:rPr>
              <a:t/>
            </a:r>
            <a:br>
              <a:rPr lang="en-GB" sz="2000" dirty="0" smtClean="0">
                <a:solidFill>
                  <a:schemeClr val="accent1"/>
                </a:solidFill>
              </a:rPr>
            </a:br>
            <a:r>
              <a:rPr lang="ar-SA" sz="2000" b="1" dirty="0" smtClean="0">
                <a:solidFill>
                  <a:schemeClr val="accent1"/>
                </a:solidFill>
              </a:rPr>
              <a:t>أ.الخصم التجاري :</a:t>
            </a:r>
          </a:p>
          <a:p>
            <a:pPr algn="r">
              <a:buNone/>
            </a:pPr>
            <a:r>
              <a:rPr lang="ar-SA" sz="2000" dirty="0" smtClean="0"/>
              <a:t>عباره عن خصم يمنحه البائع للمشتري كوسيله لترويج المبيعات ،ونظرا لانه في الكثير من المنشات يتم التعامل مع العملاء وفقا لقوائم او كتالوجات اسعار معده مسبقا .وفي الاغلب يتم احتساب الخصم التجاري كنسبه من السعر في قوائم الاسعار.</a:t>
            </a:r>
          </a:p>
          <a:p>
            <a:pPr algn="r">
              <a:buNone/>
            </a:pPr>
            <a:r>
              <a:rPr lang="ar-SA" sz="2000" dirty="0" smtClean="0">
                <a:solidFill>
                  <a:schemeClr val="accent1"/>
                </a:solidFill>
              </a:rPr>
              <a:t>مثال .افتراض ان المنشاه باعت بضاعه الى العميل“منشاه الامل“بما قيمته 10000 ريال وفقا لقائمه الاسعار مع خصم تجاري10% فان مقدار الخصم =10000*10%=1000 وصافي المبيعات=10000-1000=9000ريال ويتم قيد البيع بالصافي  </a:t>
            </a:r>
          </a:p>
          <a:p>
            <a:pPr algn="r">
              <a:buNone/>
            </a:pPr>
            <a:r>
              <a:rPr lang="ar-SA" sz="2000" dirty="0" smtClean="0">
                <a:solidFill>
                  <a:schemeClr val="tx2"/>
                </a:solidFill>
              </a:rPr>
              <a:t>                  </a:t>
            </a:r>
            <a:r>
              <a:rPr lang="ar-SA" sz="2000" dirty="0" smtClean="0"/>
              <a:t>9000 حـ/العميل“منشاه الامل“</a:t>
            </a:r>
          </a:p>
          <a:p>
            <a:pPr algn="r">
              <a:buNone/>
            </a:pPr>
            <a:r>
              <a:rPr lang="ar-SA" sz="1800" dirty="0" smtClean="0">
                <a:solidFill>
                  <a:schemeClr val="tx2"/>
                </a:solidFill>
              </a:rPr>
              <a:t>                                               </a:t>
            </a:r>
            <a:r>
              <a:rPr lang="ar-SA" sz="1800" dirty="0" smtClean="0"/>
              <a:t>9000 حـ/المبيعات</a:t>
            </a:r>
            <a:endParaRPr lang="en-US" sz="1800" dirty="0" smtClean="0">
              <a:solidFill>
                <a:schemeClr val="tx2"/>
              </a:solidFill>
            </a:endParaRPr>
          </a:p>
          <a:p>
            <a:endParaRPr lang="en-GB" sz="1800" dirty="0"/>
          </a:p>
        </p:txBody>
      </p:sp>
    </p:spTree>
  </p:cSld>
  <p:clrMapOvr>
    <a:masterClrMapping/>
  </p:clrMapOvr>
  <p:transition spd="med">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533400" y="381000"/>
            <a:ext cx="8229600" cy="5778500"/>
          </a:xfrm>
        </p:spPr>
        <p:txBody>
          <a:bodyPr>
            <a:normAutofit/>
          </a:bodyPr>
          <a:lstStyle/>
          <a:p>
            <a:pPr algn="r">
              <a:buNone/>
            </a:pPr>
            <a:r>
              <a:rPr lang="ar-SA" sz="2800" b="1" dirty="0" smtClean="0">
                <a:solidFill>
                  <a:schemeClr val="accent1"/>
                </a:solidFill>
              </a:rPr>
              <a:t>ب.الخصم النقدي:</a:t>
            </a:r>
          </a:p>
          <a:p>
            <a:pPr algn="r">
              <a:buNone/>
            </a:pPr>
            <a:r>
              <a:rPr lang="ar-SA" sz="2800" dirty="0" smtClean="0"/>
              <a:t>عباره عن خصم يمنحه البائع للمشتري لشجيعه على سرعة السداد ولذلك فانه ايضا يسمى خصم تعجيل الدفع.</a:t>
            </a:r>
          </a:p>
          <a:p>
            <a:pPr algn="r">
              <a:buNone/>
            </a:pPr>
            <a:r>
              <a:rPr lang="ar-SA" sz="2800" u="sng" dirty="0" smtClean="0">
                <a:solidFill>
                  <a:schemeClr val="accent1"/>
                </a:solidFill>
              </a:rPr>
              <a:t>الطرق المتبعه لتسجيل المبيعات والخصم النقدي المتعلق بها:</a:t>
            </a:r>
          </a:p>
          <a:p>
            <a:pPr algn="r">
              <a:buNone/>
            </a:pPr>
            <a:endParaRPr lang="ar-SA" sz="2800" dirty="0" smtClean="0">
              <a:solidFill>
                <a:schemeClr val="accent1"/>
              </a:solidFill>
            </a:endParaRPr>
          </a:p>
          <a:p>
            <a:pPr algn="r">
              <a:buNone/>
            </a:pPr>
            <a:r>
              <a:rPr lang="ar-SA" sz="2800" dirty="0" smtClean="0">
                <a:solidFill>
                  <a:schemeClr val="accent1"/>
                </a:solidFill>
              </a:rPr>
              <a:t>1</a:t>
            </a:r>
            <a:r>
              <a:rPr lang="ar-SA" sz="2800" b="1" dirty="0" smtClean="0">
                <a:solidFill>
                  <a:schemeClr val="accent1"/>
                </a:solidFill>
              </a:rPr>
              <a:t>/تسجيل المبيعات على اساس القيمه الاجمالية</a:t>
            </a:r>
            <a:r>
              <a:rPr lang="ar-SA" sz="2800" dirty="0" smtClean="0">
                <a:solidFill>
                  <a:schemeClr val="accent1"/>
                </a:solidFill>
              </a:rPr>
              <a:t> </a:t>
            </a:r>
          </a:p>
          <a:p>
            <a:pPr algn="r">
              <a:buNone/>
            </a:pPr>
            <a:r>
              <a:rPr lang="ar-SA" sz="2400" dirty="0" smtClean="0">
                <a:solidFill>
                  <a:schemeClr val="accent1"/>
                </a:solidFill>
              </a:rPr>
              <a:t> </a:t>
            </a:r>
            <a:r>
              <a:rPr lang="ar-SA" sz="2800" b="1" dirty="0" smtClean="0">
                <a:solidFill>
                  <a:schemeClr val="accent1"/>
                </a:solidFill>
              </a:rPr>
              <a:t>2/تسجيل المبيعات على اساس صافي المبيعات</a:t>
            </a:r>
          </a:p>
          <a:p>
            <a:pPr algn="r">
              <a:buNone/>
            </a:pPr>
            <a:r>
              <a:rPr lang="ar-SA" sz="2800" b="1" dirty="0" smtClean="0">
                <a:solidFill>
                  <a:schemeClr val="accent1"/>
                </a:solidFill>
              </a:rPr>
              <a:t>3 / تسجيل المبيعات على طريقة المخصص</a:t>
            </a:r>
            <a:r>
              <a:rPr lang="ar-SA" sz="2000" b="1" dirty="0" smtClean="0">
                <a:solidFill>
                  <a:schemeClr val="accent1"/>
                </a:solidFill>
              </a:rPr>
              <a:t> </a:t>
            </a:r>
            <a:r>
              <a:rPr lang="en-US" sz="2000" b="1" dirty="0" smtClean="0">
                <a:solidFill>
                  <a:schemeClr val="accent1"/>
                </a:solidFill>
              </a:rPr>
              <a:t> </a:t>
            </a:r>
          </a:p>
          <a:p>
            <a:endParaRPr lang="en-GB"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1752" y="381000"/>
            <a:ext cx="8534400" cy="606552"/>
          </a:xfrm>
        </p:spPr>
        <p:txBody>
          <a:bodyPr>
            <a:noAutofit/>
          </a:bodyPr>
          <a:lstStyle/>
          <a:p>
            <a:pPr algn="r"/>
            <a:r>
              <a:rPr lang="ar-SA" sz="2400" b="1" dirty="0" smtClean="0">
                <a:solidFill>
                  <a:schemeClr val="accent1"/>
                </a:solidFill>
              </a:rPr>
              <a:t>3/تسجيل </a:t>
            </a:r>
            <a:r>
              <a:rPr lang="ar-SA" sz="2400" b="1" dirty="0">
                <a:solidFill>
                  <a:schemeClr val="accent1"/>
                </a:solidFill>
              </a:rPr>
              <a:t>المبيعات على طريقة المخصص:</a:t>
            </a:r>
            <a:br>
              <a:rPr lang="ar-SA" sz="2400" b="1" dirty="0">
                <a:solidFill>
                  <a:schemeClr val="accent1"/>
                </a:solidFill>
              </a:rPr>
            </a:br>
            <a:endParaRPr lang="en-GB" sz="2400" dirty="0">
              <a:solidFill>
                <a:schemeClr val="accent1"/>
              </a:solidFill>
            </a:endParaRPr>
          </a:p>
        </p:txBody>
      </p:sp>
      <p:sp>
        <p:nvSpPr>
          <p:cNvPr id="2" name="Content Placeholder 1"/>
          <p:cNvSpPr>
            <a:spLocks noGrp="1"/>
          </p:cNvSpPr>
          <p:nvPr>
            <p:ph sz="quarter" idx="1"/>
          </p:nvPr>
        </p:nvSpPr>
        <p:spPr>
          <a:xfrm>
            <a:off x="457200" y="1752600"/>
            <a:ext cx="8229600" cy="4254691"/>
          </a:xfrm>
        </p:spPr>
        <p:txBody>
          <a:bodyPr>
            <a:normAutofit/>
          </a:bodyPr>
          <a:lstStyle/>
          <a:p>
            <a:pPr algn="r">
              <a:buNone/>
            </a:pPr>
            <a:r>
              <a:rPr lang="ar-SA" sz="2000" dirty="0" smtClean="0"/>
              <a:t>نظرا لانه عند حدوث واقعة البيع فان المدينين تسجل بجعلها مدينه بالقيمه الاجماليه للفاتوره ،في حين تجعل المبيعات دائنه بقيمة صافي الفاتوره والفرق بينهما يمثل مقدار الخصم المسموح به المتوقع منحه ويكون به مخصص يسمى مخصص الخصم المسموح به يجعل دائنا.</a:t>
            </a:r>
          </a:p>
          <a:p>
            <a:pPr algn="r">
              <a:buNone/>
            </a:pPr>
            <a:endParaRPr lang="ar-SA" sz="2000" dirty="0" smtClean="0"/>
          </a:p>
          <a:p>
            <a:pPr algn="r">
              <a:buNone/>
            </a:pPr>
            <a:r>
              <a:rPr lang="ar-SA" sz="2000" dirty="0" smtClean="0"/>
              <a:t>وفي حالة منح الخصم النقدي للعميل تجعل النقديه مدينه بالمبلغ المستلم ومخصص الخصم المسموح به مدينا بمقدار الخصم وحساب المدينين دائنا باجمالي قيمتها.واذا تم السداد بعد المهله فان النقديه تجعل مدينه وحساب المدينين دائنا بقيمة المبلغ المحصل</a:t>
            </a:r>
            <a:endParaRPr lang="en-US" sz="2000" dirty="0" smtClean="0"/>
          </a:p>
          <a:p>
            <a:endParaRPr lang="en-GB"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762000"/>
            <a:ext cx="8229600" cy="5245291"/>
          </a:xfrm>
        </p:spPr>
        <p:txBody>
          <a:bodyPr/>
          <a:lstStyle/>
          <a:p>
            <a:pPr algn="r">
              <a:buNone/>
            </a:pPr>
            <a:endParaRPr lang="ar-SA" dirty="0" smtClean="0">
              <a:solidFill>
                <a:schemeClr val="tx2"/>
              </a:solidFill>
            </a:endParaRPr>
          </a:p>
          <a:p>
            <a:pPr algn="r">
              <a:buNone/>
            </a:pPr>
            <a:endParaRPr lang="ar-SA" sz="2400" dirty="0" smtClean="0">
              <a:solidFill>
                <a:schemeClr val="tx2"/>
              </a:solidFill>
            </a:endParaRPr>
          </a:p>
          <a:p>
            <a:pPr algn="r">
              <a:buNone/>
            </a:pPr>
            <a:endParaRPr lang="ar-SA" sz="2400" dirty="0">
              <a:solidFill>
                <a:schemeClr val="tx2"/>
              </a:solidFill>
            </a:endParaRPr>
          </a:p>
          <a:p>
            <a:pPr algn="r">
              <a:buNone/>
            </a:pPr>
            <a:r>
              <a:rPr lang="ar-SA" sz="2400" dirty="0" smtClean="0"/>
              <a:t>افترض ان منشاة الاسراء باعت سلعا بمبلغ 80000ريال لعملاء مختلفين في 5ذي الحجه 1420بشروط10/2صافي30يوم وبفرض انه في 15ذي الحجه قام العملاء بسداد فاتوره اجماليها55000ريال ، وفي 30 ذي الحجه قاموا بسداد فاتوره قيمتها 15000ريال في حين ان المبلغ المتبقي 10000ريال لم يحصل حتى نهاية السنه في30/12/1420- فان فان قيود اليوميه والتسويه الخاصه بهذه المعاملات تظهر فالجدول في ظل كل من الطرق الثلاثه:</a:t>
            </a:r>
            <a:endParaRPr lang="en-US" sz="2400" dirty="0" smtClean="0"/>
          </a:p>
          <a:p>
            <a:endParaRPr lang="en-GB" dirty="0"/>
          </a:p>
        </p:txBody>
      </p:sp>
      <p:sp>
        <p:nvSpPr>
          <p:cNvPr id="3" name="مستطيل 2"/>
          <p:cNvSpPr/>
          <p:nvPr/>
        </p:nvSpPr>
        <p:spPr>
          <a:xfrm>
            <a:off x="4038600" y="457200"/>
            <a:ext cx="4572000" cy="461665"/>
          </a:xfrm>
          <a:prstGeom prst="rect">
            <a:avLst/>
          </a:prstGeom>
        </p:spPr>
        <p:txBody>
          <a:bodyPr>
            <a:spAutoFit/>
          </a:bodyPr>
          <a:lstStyle/>
          <a:p>
            <a:pPr algn="r">
              <a:buNone/>
            </a:pPr>
            <a:r>
              <a:rPr lang="ar-SA" sz="2400" b="1" u="sng" dirty="0">
                <a:solidFill>
                  <a:schemeClr val="accent1"/>
                </a:solidFill>
              </a:rPr>
              <a:t>مثال لتوضيح الطرق </a:t>
            </a:r>
            <a:r>
              <a:rPr lang="ar-SA" sz="2400" b="1" u="sng" dirty="0" err="1">
                <a:solidFill>
                  <a:schemeClr val="accent1"/>
                </a:solidFill>
              </a:rPr>
              <a:t>الثلاثه</a:t>
            </a:r>
            <a:r>
              <a:rPr lang="ar-SA" sz="2400" b="1" u="sng" dirty="0" smtClean="0">
                <a:solidFill>
                  <a:schemeClr val="accent1"/>
                </a:solidFill>
              </a:rPr>
              <a:t>:</a:t>
            </a:r>
            <a:endParaRPr lang="ar-SA" sz="2400" b="1" u="sng" dirty="0">
              <a:solidFill>
                <a:schemeClr val="accent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ar-SA" b="1" dirty="0" smtClean="0"/>
              <a:t>الطريقه البديله للمحاسبه عن الخصم النقدي</a:t>
            </a:r>
            <a:endParaRPr lang="en-US" b="1" dirty="0"/>
          </a:p>
        </p:txBody>
      </p:sp>
      <p:graphicFrame>
        <p:nvGraphicFramePr>
          <p:cNvPr id="4" name="Content Placeholder 3"/>
          <p:cNvGraphicFramePr>
            <a:graphicFrameLocks noGrp="1"/>
          </p:cNvGraphicFramePr>
          <p:nvPr>
            <p:ph sz="quarter" idx="1"/>
          </p:nvPr>
        </p:nvGraphicFramePr>
        <p:xfrm>
          <a:off x="304800" y="1066800"/>
          <a:ext cx="8610601" cy="5334000"/>
        </p:xfrm>
        <a:graphic>
          <a:graphicData uri="http://schemas.openxmlformats.org/drawingml/2006/table">
            <a:tbl>
              <a:tblPr firstRow="1" bandRow="1">
                <a:tableStyleId>{5C22544A-7EE6-4342-B048-85BDC9FD1C3A}</a:tableStyleId>
              </a:tblPr>
              <a:tblGrid>
                <a:gridCol w="2094990"/>
                <a:gridCol w="2094990"/>
                <a:gridCol w="2094990"/>
                <a:gridCol w="2325631"/>
              </a:tblGrid>
              <a:tr h="770809">
                <a:tc>
                  <a:txBody>
                    <a:bodyPr/>
                    <a:lstStyle/>
                    <a:p>
                      <a:pPr algn="r"/>
                      <a:r>
                        <a:rPr lang="ar-SA" sz="1600" dirty="0" smtClean="0"/>
                        <a:t>3طريقة المخصص</a:t>
                      </a:r>
                      <a:endParaRPr lang="en-US" sz="1600" dirty="0"/>
                    </a:p>
                  </a:txBody>
                  <a:tcPr/>
                </a:tc>
                <a:tc>
                  <a:txBody>
                    <a:bodyPr/>
                    <a:lstStyle/>
                    <a:p>
                      <a:pPr algn="r"/>
                      <a:r>
                        <a:rPr lang="ar-SA" sz="1600" dirty="0" smtClean="0"/>
                        <a:t>2طريقة التسجيل على اساس صافي المبيعات</a:t>
                      </a:r>
                      <a:endParaRPr lang="en-US" sz="1600" dirty="0"/>
                    </a:p>
                  </a:txBody>
                  <a:tcPr/>
                </a:tc>
                <a:tc>
                  <a:txBody>
                    <a:bodyPr/>
                    <a:lstStyle/>
                    <a:p>
                      <a:pPr algn="r"/>
                      <a:r>
                        <a:rPr lang="ar-SA" sz="1600" dirty="0" smtClean="0"/>
                        <a:t>1طريقة التسجيل على اساس اجمالي</a:t>
                      </a:r>
                      <a:r>
                        <a:rPr lang="ar-SA" sz="1600" baseline="0" dirty="0" smtClean="0"/>
                        <a:t> المبيعات</a:t>
                      </a:r>
                      <a:endParaRPr lang="en-US" sz="1600" dirty="0"/>
                    </a:p>
                  </a:txBody>
                  <a:tcPr/>
                </a:tc>
                <a:tc>
                  <a:txBody>
                    <a:bodyPr/>
                    <a:lstStyle/>
                    <a:p>
                      <a:pPr algn="r"/>
                      <a:endParaRPr lang="en-US" sz="1600" dirty="0"/>
                    </a:p>
                  </a:txBody>
                  <a:tcPr/>
                </a:tc>
              </a:tr>
              <a:tr h="1079133">
                <a:tc>
                  <a:txBody>
                    <a:bodyPr/>
                    <a:lstStyle/>
                    <a:p>
                      <a:pPr algn="r"/>
                      <a:r>
                        <a:rPr lang="ar-SA" sz="1600" dirty="0" smtClean="0"/>
                        <a:t>80000حـ/المدينون</a:t>
                      </a:r>
                    </a:p>
                    <a:p>
                      <a:pPr algn="r"/>
                      <a:r>
                        <a:rPr lang="ar-SA" sz="1600" dirty="0" smtClean="0"/>
                        <a:t>78400حـ/المبيعات</a:t>
                      </a:r>
                    </a:p>
                    <a:p>
                      <a:pPr algn="r"/>
                      <a:r>
                        <a:rPr lang="ar-SA" sz="1600" baseline="0" dirty="0" smtClean="0"/>
                        <a:t>    1699حـ/مخصص خصم مسموح به </a:t>
                      </a:r>
                      <a:endParaRPr lang="ar-SA" sz="1600" dirty="0" smtClean="0"/>
                    </a:p>
                  </a:txBody>
                  <a:tcPr/>
                </a:tc>
                <a:tc>
                  <a:txBody>
                    <a:bodyPr/>
                    <a:lstStyle/>
                    <a:p>
                      <a:pPr algn="r"/>
                      <a:r>
                        <a:rPr lang="ar-SA" sz="1600" dirty="0" smtClean="0"/>
                        <a:t>78400حـ/المدينون </a:t>
                      </a:r>
                    </a:p>
                    <a:p>
                      <a:pPr algn="r"/>
                      <a:r>
                        <a:rPr lang="ar-SA" sz="1600" dirty="0" smtClean="0"/>
                        <a:t>    78400حـ/المبيعات</a:t>
                      </a:r>
                      <a:r>
                        <a:rPr lang="ar-SA" sz="1600" baseline="0" dirty="0" smtClean="0"/>
                        <a:t> </a:t>
                      </a:r>
                    </a:p>
                    <a:p>
                      <a:pPr algn="r"/>
                      <a:r>
                        <a:rPr lang="ar-SA" sz="1600" baseline="0" dirty="0" smtClean="0"/>
                        <a:t>الصافي=(8000-(8000*2%))</a:t>
                      </a:r>
                      <a:endParaRPr lang="en-US" sz="1600" dirty="0"/>
                    </a:p>
                  </a:txBody>
                  <a:tcPr/>
                </a:tc>
                <a:tc>
                  <a:txBody>
                    <a:bodyPr/>
                    <a:lstStyle/>
                    <a:p>
                      <a:pPr algn="r"/>
                      <a:r>
                        <a:rPr lang="ar-SA" sz="1600" dirty="0" smtClean="0"/>
                        <a:t>8000 حـ/المدينون               8000حـ/المبيعات</a:t>
                      </a:r>
                      <a:endParaRPr lang="en-US" sz="1600" dirty="0"/>
                    </a:p>
                  </a:txBody>
                  <a:tcPr/>
                </a:tc>
                <a:tc>
                  <a:txBody>
                    <a:bodyPr/>
                    <a:lstStyle/>
                    <a:p>
                      <a:pPr algn="r"/>
                      <a:r>
                        <a:rPr lang="ar-SA" sz="1600" dirty="0" smtClean="0"/>
                        <a:t>تسجيل واقعه البيع في</a:t>
                      </a:r>
                      <a:r>
                        <a:rPr lang="ar-SA" sz="1600" baseline="0" dirty="0" smtClean="0"/>
                        <a:t> 5ذي الحجه 1420هـ</a:t>
                      </a:r>
                      <a:endParaRPr lang="en-US" sz="1600" dirty="0"/>
                    </a:p>
                  </a:txBody>
                  <a:tcPr/>
                </a:tc>
              </a:tr>
              <a:tr h="1325792">
                <a:tc>
                  <a:txBody>
                    <a:bodyPr/>
                    <a:lstStyle/>
                    <a:p>
                      <a:pPr algn="r"/>
                      <a:r>
                        <a:rPr lang="ar-SA" sz="1600" dirty="0" smtClean="0"/>
                        <a:t>53900حـ/النقديه</a:t>
                      </a:r>
                    </a:p>
                    <a:p>
                      <a:pPr algn="r"/>
                      <a:r>
                        <a:rPr lang="ar-SA" sz="1600" dirty="0" smtClean="0"/>
                        <a:t>1100حـ/الخصم المسموح به</a:t>
                      </a:r>
                      <a:r>
                        <a:rPr lang="ar-SA" sz="1600" baseline="0" dirty="0" smtClean="0"/>
                        <a:t> </a:t>
                      </a:r>
                    </a:p>
                    <a:p>
                      <a:pPr algn="r"/>
                      <a:r>
                        <a:rPr lang="ar-SA" sz="1600" baseline="0" dirty="0" smtClean="0"/>
                        <a:t>   55000حـ/المدينون</a:t>
                      </a:r>
                      <a:endParaRPr lang="en-US" sz="1600" dirty="0"/>
                    </a:p>
                  </a:txBody>
                  <a:tcPr/>
                </a:tc>
                <a:tc>
                  <a:txBody>
                    <a:bodyPr/>
                    <a:lstStyle/>
                    <a:p>
                      <a:pPr algn="r"/>
                      <a:r>
                        <a:rPr lang="ar-SA" sz="1600" dirty="0" smtClean="0"/>
                        <a:t>53900حـ/النقديه</a:t>
                      </a:r>
                    </a:p>
                    <a:p>
                      <a:pPr algn="r"/>
                      <a:r>
                        <a:rPr lang="ar-SA" sz="1600" dirty="0" smtClean="0"/>
                        <a:t>    53900حـ/المديونون</a:t>
                      </a:r>
                      <a:endParaRPr lang="en-US" sz="1600" dirty="0"/>
                    </a:p>
                  </a:txBody>
                  <a:tcPr/>
                </a:tc>
                <a:tc>
                  <a:txBody>
                    <a:bodyPr/>
                    <a:lstStyle/>
                    <a:p>
                      <a:pPr algn="r"/>
                      <a:r>
                        <a:rPr lang="ar-SA" sz="1600" dirty="0" smtClean="0"/>
                        <a:t>53900حـ/النقديه</a:t>
                      </a:r>
                    </a:p>
                    <a:p>
                      <a:pPr algn="r"/>
                      <a:r>
                        <a:rPr lang="ar-SA" sz="1600" dirty="0" smtClean="0"/>
                        <a:t>1100حـ/الخصم</a:t>
                      </a:r>
                      <a:r>
                        <a:rPr lang="ar-SA" sz="1600" baseline="0" dirty="0" smtClean="0"/>
                        <a:t> المسموح به</a:t>
                      </a:r>
                    </a:p>
                    <a:p>
                      <a:pPr algn="r"/>
                      <a:r>
                        <a:rPr lang="ar-SA" sz="1600" baseline="0" dirty="0" smtClean="0"/>
                        <a:t>     55000حـ/المدينون</a:t>
                      </a:r>
                    </a:p>
                    <a:p>
                      <a:pPr algn="r"/>
                      <a:r>
                        <a:rPr lang="ar-SA" sz="1600" baseline="0" dirty="0" smtClean="0"/>
                        <a:t>الخصم=(55000*2%=1100)</a:t>
                      </a:r>
                    </a:p>
                  </a:txBody>
                  <a:tcPr/>
                </a:tc>
                <a:tc>
                  <a:txBody>
                    <a:bodyPr/>
                    <a:lstStyle/>
                    <a:p>
                      <a:pPr algn="r"/>
                      <a:r>
                        <a:rPr lang="ar-SA" sz="1600" dirty="0" smtClean="0"/>
                        <a:t>تسجيل</a:t>
                      </a:r>
                      <a:r>
                        <a:rPr lang="ar-SA" sz="1600" baseline="0" dirty="0" smtClean="0"/>
                        <a:t> المتحصلات المستلمه في 15ذي الحجه 1420هـ</a:t>
                      </a:r>
                      <a:endParaRPr lang="en-US" sz="1600" dirty="0"/>
                    </a:p>
                  </a:txBody>
                  <a:tcPr/>
                </a:tc>
              </a:tr>
              <a:tr h="1325792">
                <a:tc>
                  <a:txBody>
                    <a:bodyPr/>
                    <a:lstStyle/>
                    <a:p>
                      <a:pPr algn="r"/>
                      <a:r>
                        <a:rPr lang="ar-SA" sz="1600" dirty="0" smtClean="0"/>
                        <a:t>15000حـ/النقديه</a:t>
                      </a:r>
                    </a:p>
                    <a:p>
                      <a:pPr algn="r"/>
                      <a:r>
                        <a:rPr lang="ar-SA" sz="1600" dirty="0" smtClean="0"/>
                        <a:t>   15000حـ/المدينون</a:t>
                      </a:r>
                      <a:endParaRPr lang="ar-SA" sz="1600" i="1" u="none" dirty="0" smtClean="0"/>
                    </a:p>
                    <a:p>
                      <a:pPr algn="r"/>
                      <a:r>
                        <a:rPr lang="ar-SA" sz="1600" b="0" i="0" u="none" dirty="0" smtClean="0"/>
                        <a:t>300مخصص</a:t>
                      </a:r>
                      <a:r>
                        <a:rPr lang="ar-SA" sz="1600" b="0" i="0" u="none" baseline="0" dirty="0" smtClean="0"/>
                        <a:t> خصم مسموح </a:t>
                      </a:r>
                    </a:p>
                    <a:p>
                      <a:pPr algn="r"/>
                      <a:r>
                        <a:rPr lang="ar-SA" sz="1600" b="0" i="0" u="none" baseline="0" dirty="0" smtClean="0"/>
                        <a:t>به </a:t>
                      </a:r>
                    </a:p>
                    <a:p>
                      <a:pPr algn="r"/>
                      <a:r>
                        <a:rPr lang="ar-SA" sz="1600" b="0" i="0" u="none" baseline="0" dirty="0" smtClean="0"/>
                        <a:t>   300حـ/خصم مسموح به</a:t>
                      </a:r>
                      <a:endParaRPr lang="en-US" sz="1600" b="0" i="0" dirty="0"/>
                    </a:p>
                  </a:txBody>
                  <a:tcPr/>
                </a:tc>
                <a:tc>
                  <a:txBody>
                    <a:bodyPr/>
                    <a:lstStyle/>
                    <a:p>
                      <a:pPr algn="r"/>
                      <a:r>
                        <a:rPr lang="ar-SA" sz="1600" dirty="0" smtClean="0"/>
                        <a:t>15000حـ/النقديه</a:t>
                      </a:r>
                    </a:p>
                    <a:p>
                      <a:pPr algn="r"/>
                      <a:r>
                        <a:rPr lang="ar-SA" sz="1600" dirty="0" smtClean="0"/>
                        <a:t>14700حـ/االمدينون</a:t>
                      </a:r>
                    </a:p>
                    <a:p>
                      <a:pPr algn="r"/>
                      <a:r>
                        <a:rPr lang="ar-SA" sz="1600" baseline="0" dirty="0" smtClean="0"/>
                        <a:t>    300حـ/خصم غيرماخوذ</a:t>
                      </a:r>
                    </a:p>
                    <a:p>
                      <a:pPr algn="r"/>
                      <a:r>
                        <a:rPr lang="ar-SA" sz="1600" baseline="0" dirty="0" smtClean="0"/>
                        <a:t>=(15000*2%)</a:t>
                      </a:r>
                      <a:endParaRPr lang="en-US" sz="1600" dirty="0"/>
                    </a:p>
                  </a:txBody>
                  <a:tcPr/>
                </a:tc>
                <a:tc>
                  <a:txBody>
                    <a:bodyPr/>
                    <a:lstStyle/>
                    <a:p>
                      <a:pPr algn="r"/>
                      <a:r>
                        <a:rPr lang="ar-SA" sz="1600" dirty="0" smtClean="0"/>
                        <a:t>15000حـ/النقديه</a:t>
                      </a:r>
                    </a:p>
                    <a:p>
                      <a:pPr algn="r"/>
                      <a:r>
                        <a:rPr lang="ar-SA" sz="1600" dirty="0" smtClean="0"/>
                        <a:t>     15000حـ/المدينون</a:t>
                      </a:r>
                      <a:endParaRPr lang="en-US" sz="1600" dirty="0"/>
                    </a:p>
                  </a:txBody>
                  <a:tcPr/>
                </a:tc>
                <a:tc>
                  <a:txBody>
                    <a:bodyPr/>
                    <a:lstStyle/>
                    <a:p>
                      <a:pPr algn="r"/>
                      <a:r>
                        <a:rPr lang="ar-SA" sz="1600" dirty="0" smtClean="0"/>
                        <a:t>تسجيل المتحصلات</a:t>
                      </a:r>
                      <a:r>
                        <a:rPr lang="ar-SA" sz="1600" baseline="0" dirty="0" smtClean="0"/>
                        <a:t> المستلمه في 30 ذي الحجه 1420هـ</a:t>
                      </a:r>
                      <a:endParaRPr lang="en-US" sz="1600" dirty="0"/>
                    </a:p>
                  </a:txBody>
                  <a:tcPr/>
                </a:tc>
              </a:tr>
              <a:tr h="832474">
                <a:tc>
                  <a:txBody>
                    <a:bodyPr/>
                    <a:lstStyle/>
                    <a:p>
                      <a:pPr algn="r"/>
                      <a:r>
                        <a:rPr lang="ar-SA" sz="1600" dirty="0" smtClean="0"/>
                        <a:t>200حـ/مخصص</a:t>
                      </a:r>
                      <a:r>
                        <a:rPr lang="ar-SA" sz="1600" baseline="0" dirty="0" smtClean="0"/>
                        <a:t> خصم مسموح به</a:t>
                      </a:r>
                    </a:p>
                    <a:p>
                      <a:pPr algn="r"/>
                      <a:r>
                        <a:rPr lang="ar-SA" sz="1600" baseline="0" dirty="0" smtClean="0"/>
                        <a:t>    200حـ/خصم غير ماخوذ</a:t>
                      </a:r>
                      <a:endParaRPr lang="en-US" sz="1600" dirty="0"/>
                    </a:p>
                  </a:txBody>
                  <a:tcPr/>
                </a:tc>
                <a:tc>
                  <a:txBody>
                    <a:bodyPr/>
                    <a:lstStyle/>
                    <a:p>
                      <a:pPr algn="r"/>
                      <a:r>
                        <a:rPr lang="ar-SA" sz="1600" dirty="0" smtClean="0"/>
                        <a:t>200حـ/المدينون   200حـ/الخصم غير</a:t>
                      </a:r>
                      <a:r>
                        <a:rPr lang="ar-SA" sz="1600" baseline="0" dirty="0" smtClean="0"/>
                        <a:t>ماخوذ</a:t>
                      </a:r>
                      <a:endParaRPr lang="en-US" sz="1600" dirty="0"/>
                    </a:p>
                  </a:txBody>
                  <a:tcPr/>
                </a:tc>
                <a:tc>
                  <a:txBody>
                    <a:bodyPr/>
                    <a:lstStyle/>
                    <a:p>
                      <a:pPr algn="r"/>
                      <a:r>
                        <a:rPr lang="ar-SA" sz="1600" dirty="0" smtClean="0"/>
                        <a:t>ليس هناك حاجه لاجراء</a:t>
                      </a:r>
                      <a:r>
                        <a:rPr lang="ar-SA" sz="1600" baseline="0" dirty="0" smtClean="0"/>
                        <a:t> أي تسويات </a:t>
                      </a:r>
                      <a:endParaRPr lang="en-US" sz="1600" dirty="0"/>
                    </a:p>
                  </a:txBody>
                  <a:tcPr/>
                </a:tc>
                <a:tc>
                  <a:txBody>
                    <a:bodyPr/>
                    <a:lstStyle/>
                    <a:p>
                      <a:pPr algn="r"/>
                      <a:r>
                        <a:rPr lang="ar-SA" sz="1600" dirty="0" smtClean="0"/>
                        <a:t>التسويات في نهاية الفتره</a:t>
                      </a:r>
                      <a:endParaRPr lang="en-US" sz="1600" dirty="0"/>
                    </a:p>
                  </a:txBody>
                  <a:tcPr/>
                </a:tc>
              </a:tr>
            </a:tbl>
          </a:graphicData>
        </a:graphic>
      </p:graphicFrame>
    </p:spTree>
  </p:cSld>
  <p:clrMapOvr>
    <a:masterClrMapping/>
  </p:clrMapOvr>
  <p:transition spd="slow">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990600"/>
            <a:ext cx="8229600" cy="5016691"/>
          </a:xfrm>
        </p:spPr>
        <p:txBody>
          <a:bodyPr>
            <a:normAutofit fontScale="92500" lnSpcReduction="20000"/>
          </a:bodyPr>
          <a:lstStyle/>
          <a:p>
            <a:pPr algn="r">
              <a:buNone/>
            </a:pPr>
            <a:r>
              <a:rPr lang="en-US" sz="2800" u="sng" dirty="0" smtClean="0"/>
              <a:t> </a:t>
            </a:r>
            <a:endParaRPr lang="ar-SA" sz="2800" u="sng" dirty="0" smtClean="0"/>
          </a:p>
          <a:p>
            <a:pPr algn="r">
              <a:buNone/>
            </a:pPr>
            <a:endParaRPr lang="ar-SA" dirty="0" smtClean="0">
              <a:solidFill>
                <a:schemeClr val="tx2"/>
              </a:solidFill>
            </a:endParaRPr>
          </a:p>
          <a:p>
            <a:pPr algn="r">
              <a:buNone/>
            </a:pPr>
            <a:r>
              <a:rPr lang="ar-SA" sz="2800" dirty="0" smtClean="0"/>
              <a:t>عند تقييم المدينين ينبغى الاخذ في الاعتبار احتمال قيام بعض المدينين برد البضاعه المباعه اليهم او قيامهم بالمطالبه ببعض المسموحات او الخصومات وذلك بسبب عدم توفر كافة الشروط والمواصفات في البضاعة المباعة اليهم فلا شك انه يترتب على هذه العمليات تخفيض المبالغ التي سيتم تحصيلها من المدينين</a:t>
            </a:r>
          </a:p>
          <a:p>
            <a:pPr algn="r">
              <a:buNone/>
            </a:pPr>
            <a:endParaRPr lang="ar-SA" sz="2800" dirty="0" smtClean="0"/>
          </a:p>
          <a:p>
            <a:pPr algn="r">
              <a:buNone/>
            </a:pPr>
            <a:r>
              <a:rPr lang="ar-SA" sz="2800" dirty="0" smtClean="0">
                <a:solidFill>
                  <a:schemeClr val="accent1"/>
                </a:solidFill>
              </a:rPr>
              <a:t>مثال اذا افترضنا ان رصيد المدينين في 30/12/1421هـ يبلغ 1000000ريال وان خبرة المنشاه تشير ان نسبة المردودات والمسموحات المتوقعه(جوهريه) وتبلغ في المتوسط 5%ففي هذه الحاله يتم اجراء قيد التسويه التالي:</a:t>
            </a:r>
          </a:p>
          <a:p>
            <a:pPr algn="r">
              <a:buNone/>
            </a:pPr>
            <a:r>
              <a:rPr lang="ar-SA" sz="2800" dirty="0" smtClean="0"/>
              <a:t>     50000 حـ/ مردودات ومسموحات المبيعات</a:t>
            </a:r>
          </a:p>
          <a:p>
            <a:pPr algn="r">
              <a:buNone/>
            </a:pPr>
            <a:r>
              <a:rPr lang="ar-SA" sz="2800" dirty="0" smtClean="0"/>
              <a:t>                              50000حـ/ مخصص مردودات ومسموحات المبيعات</a:t>
            </a:r>
            <a:endParaRPr lang="en-US" sz="2800" dirty="0" smtClean="0"/>
          </a:p>
          <a:p>
            <a:endParaRPr lang="en-GB" dirty="0"/>
          </a:p>
        </p:txBody>
      </p:sp>
      <p:sp>
        <p:nvSpPr>
          <p:cNvPr id="5" name="مستطيل 4"/>
          <p:cNvSpPr/>
          <p:nvPr/>
        </p:nvSpPr>
        <p:spPr>
          <a:xfrm>
            <a:off x="4191000" y="381000"/>
            <a:ext cx="4141165" cy="400110"/>
          </a:xfrm>
          <a:prstGeom prst="rect">
            <a:avLst/>
          </a:prstGeom>
        </p:spPr>
        <p:txBody>
          <a:bodyPr wrap="square">
            <a:spAutoFit/>
          </a:bodyPr>
          <a:lstStyle/>
          <a:p>
            <a:pPr algn="r">
              <a:buNone/>
            </a:pPr>
            <a:r>
              <a:rPr lang="ar-SA" sz="2000" b="1" dirty="0" err="1">
                <a:solidFill>
                  <a:schemeClr val="accent1"/>
                </a:solidFill>
              </a:rPr>
              <a:t>ج.مردودات</a:t>
            </a:r>
            <a:r>
              <a:rPr lang="ar-SA" sz="2000" b="1" dirty="0">
                <a:solidFill>
                  <a:schemeClr val="accent1"/>
                </a:solidFill>
              </a:rPr>
              <a:t> ومسموحات المبيعات</a:t>
            </a:r>
            <a:r>
              <a:rPr lang="ar-SA" sz="2000" dirty="0">
                <a:solidFill>
                  <a:schemeClr val="accent1"/>
                </a:solidFill>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228600" y="304800"/>
            <a:ext cx="8686800" cy="6324600"/>
          </a:xfrm>
        </p:spPr>
        <p:txBody>
          <a:bodyPr>
            <a:normAutofit lnSpcReduction="10000"/>
          </a:bodyPr>
          <a:lstStyle/>
          <a:p>
            <a:pPr algn="r" rtl="1">
              <a:buNone/>
            </a:pPr>
            <a:r>
              <a:rPr lang="ar-SA" sz="2400" b="1" dirty="0" smtClean="0">
                <a:solidFill>
                  <a:schemeClr val="accent1"/>
                </a:solidFill>
                <a:latin typeface="Rod" pitchFamily="49" charset="-79"/>
              </a:rPr>
              <a:t/>
            </a:r>
            <a:br>
              <a:rPr lang="ar-SA" sz="2400" b="1" dirty="0" smtClean="0">
                <a:solidFill>
                  <a:schemeClr val="accent1"/>
                </a:solidFill>
                <a:latin typeface="Rod" pitchFamily="49" charset="-79"/>
              </a:rPr>
            </a:br>
            <a:r>
              <a:rPr lang="ar-SA" sz="2400" b="1" dirty="0" smtClean="0">
                <a:solidFill>
                  <a:schemeClr val="accent1"/>
                </a:solidFill>
                <a:latin typeface="Agency FB" pitchFamily="34" charset="0"/>
              </a:rPr>
              <a:t>النقـــــدية:</a:t>
            </a:r>
          </a:p>
          <a:p>
            <a:pPr algn="r" rtl="1">
              <a:buNone/>
            </a:pPr>
            <a:endParaRPr lang="ar-SA" sz="2400" b="1" dirty="0" smtClean="0">
              <a:solidFill>
                <a:srgbClr val="00B0F0"/>
              </a:solidFill>
              <a:latin typeface="Agency FB" pitchFamily="34" charset="0"/>
            </a:endParaRPr>
          </a:p>
          <a:p>
            <a:pPr algn="r" rtl="1">
              <a:buNone/>
            </a:pPr>
            <a:r>
              <a:rPr lang="ar-SA" sz="2400" dirty="0" smtClean="0">
                <a:latin typeface="Rod" pitchFamily="49" charset="-79"/>
              </a:rPr>
              <a:t>تعتبر النقدية وسيطا للتبادل تقدم أساسا للقياس والمحاسبة عن باقي العناصر الأخرى , ويتم تبويبها باعتبارها أصلا متداولا.</a:t>
            </a:r>
          </a:p>
          <a:p>
            <a:pPr algn="r" rtl="1">
              <a:buNone/>
            </a:pPr>
            <a:r>
              <a:rPr lang="ar-SA" sz="2400" dirty="0" smtClean="0">
                <a:latin typeface="Rod" pitchFamily="49" charset="-79"/>
              </a:rPr>
              <a:t>وفي واقع الأمر هناك قاعدة يمكن الاحتكام إليها بصدد تحديد البنود التي تدرج أو لا تدرج ضمن النقدية , </a:t>
            </a:r>
            <a:r>
              <a:rPr lang="ar-SA" sz="2400" u="sng" dirty="0" smtClean="0">
                <a:latin typeface="Rod" pitchFamily="49" charset="-79"/>
              </a:rPr>
              <a:t>وهي توافر الشرطين التاليين</a:t>
            </a:r>
            <a:r>
              <a:rPr lang="ar-SA" sz="2400" dirty="0" smtClean="0">
                <a:latin typeface="Rod" pitchFamily="49" charset="-79"/>
              </a:rPr>
              <a:t>:</a:t>
            </a:r>
            <a:r>
              <a:rPr lang="en-GB" sz="2400" dirty="0" smtClean="0">
                <a:latin typeface="Rod" pitchFamily="49" charset="-79"/>
              </a:rPr>
              <a:t/>
            </a:r>
            <a:br>
              <a:rPr lang="en-GB" sz="2400" dirty="0" smtClean="0">
                <a:latin typeface="Rod" pitchFamily="49" charset="-79"/>
              </a:rPr>
            </a:br>
            <a:endParaRPr lang="ar-SA" sz="2400" dirty="0" smtClean="0">
              <a:latin typeface="Rod" pitchFamily="49" charset="-79"/>
            </a:endParaRPr>
          </a:p>
          <a:p>
            <a:pPr algn="r" rtl="1"/>
            <a:r>
              <a:rPr lang="ar-SA" sz="2400" dirty="0" smtClean="0">
                <a:latin typeface="Rod" pitchFamily="49" charset="-79"/>
              </a:rPr>
              <a:t>أن يكون هذا البند متاحا للاستخدام الفوري في سداد الالتزامات المتداولة.</a:t>
            </a:r>
          </a:p>
          <a:p>
            <a:pPr algn="r" rtl="1"/>
            <a:r>
              <a:rPr lang="ar-SA" sz="2400" dirty="0" smtClean="0">
                <a:latin typeface="Rod" pitchFamily="49" charset="-79"/>
              </a:rPr>
              <a:t>أن يكون البند خاليا من أي قيود تحد من استخدامه.</a:t>
            </a:r>
            <a:br>
              <a:rPr lang="ar-SA" sz="2400" dirty="0" smtClean="0">
                <a:latin typeface="Rod" pitchFamily="49" charset="-79"/>
              </a:rPr>
            </a:br>
            <a:endParaRPr lang="ar-SA" sz="2400" dirty="0" smtClean="0">
              <a:solidFill>
                <a:srgbClr val="00B0F0"/>
              </a:solidFill>
              <a:latin typeface="Rod" pitchFamily="49" charset="-79"/>
            </a:endParaRPr>
          </a:p>
          <a:p>
            <a:pPr algn="r" rtl="1">
              <a:buNone/>
            </a:pPr>
            <a:r>
              <a:rPr lang="ar-SA" sz="2400" b="1" dirty="0" smtClean="0">
                <a:solidFill>
                  <a:schemeClr val="accent1"/>
                </a:solidFill>
                <a:latin typeface="Rod" pitchFamily="49" charset="-79"/>
              </a:rPr>
              <a:t> واستنادا إلى القاعدة السابقة فان البنود التالية لا تعتبر نقدية:</a:t>
            </a:r>
          </a:p>
          <a:p>
            <a:pPr algn="r" rtl="1"/>
            <a:r>
              <a:rPr lang="ar-SA" sz="2400" dirty="0" smtClean="0">
                <a:latin typeface="Rod" pitchFamily="49" charset="-79"/>
              </a:rPr>
              <a:t>شهادات الادخار والاستثمار لفترة تزيد عن سنه ماليه.</a:t>
            </a:r>
          </a:p>
          <a:p>
            <a:pPr algn="r" rtl="1"/>
            <a:r>
              <a:rPr lang="ar-SA" sz="2400" dirty="0" smtClean="0">
                <a:latin typeface="Rod" pitchFamily="49" charset="-79"/>
              </a:rPr>
              <a:t>طوابع البريد بصندوق المصروفات النثرية.</a:t>
            </a:r>
          </a:p>
          <a:p>
            <a:pPr algn="r" rtl="1"/>
            <a:r>
              <a:rPr lang="ar-SA" sz="2400" dirty="0" smtClean="0">
                <a:latin typeface="Rod" pitchFamily="49" charset="-79"/>
              </a:rPr>
              <a:t>الشيكات التي تستحق لأمر المنشاة في تواريخ لاحقه.</a:t>
            </a:r>
          </a:p>
          <a:p>
            <a:pPr algn="r" rtl="1"/>
            <a:r>
              <a:rPr lang="ar-SA" sz="2400" b="1" dirty="0">
                <a:latin typeface="Rod" pitchFamily="49" charset="-79"/>
              </a:rPr>
              <a:t>ا</a:t>
            </a:r>
            <a:r>
              <a:rPr lang="ar-SA" sz="2400" dirty="0" smtClean="0">
                <a:latin typeface="Rod" pitchFamily="49" charset="-79"/>
              </a:rPr>
              <a:t>لسلف الموقتة الممنوحة للموظفين.</a:t>
            </a:r>
          </a:p>
          <a:p>
            <a:pPr algn="r" rtl="1">
              <a:buNone/>
            </a:pPr>
            <a:endParaRPr lang="ar-SA" sz="2400" dirty="0">
              <a:latin typeface="Rod" pitchFamily="49" charset="-79"/>
            </a:endParaRPr>
          </a:p>
        </p:txBody>
      </p:sp>
    </p:spTree>
  </p:cSld>
  <p:clrMapOvr>
    <a:masterClrMapping/>
  </p:clrMapOvr>
  <p:transition spd="med">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685800"/>
            <a:ext cx="8229600" cy="5638800"/>
          </a:xfrm>
        </p:spPr>
        <p:txBody>
          <a:bodyPr>
            <a:normAutofit fontScale="92500" lnSpcReduction="20000"/>
          </a:bodyPr>
          <a:lstStyle/>
          <a:p>
            <a:pPr algn="r">
              <a:buNone/>
            </a:pPr>
            <a:r>
              <a:rPr lang="ar-SA" sz="2600" u="sng" dirty="0" smtClean="0">
                <a:solidFill>
                  <a:schemeClr val="accent1"/>
                </a:solidFill>
              </a:rPr>
              <a:t> </a:t>
            </a:r>
            <a:r>
              <a:rPr lang="ar-SA" sz="3000" u="sng" dirty="0" smtClean="0">
                <a:solidFill>
                  <a:schemeClr val="accent1"/>
                </a:solidFill>
              </a:rPr>
              <a:t>الطرق البديلة لمعالجة مردودات ومسموحات المبيعات:</a:t>
            </a:r>
          </a:p>
          <a:p>
            <a:pPr algn="r">
              <a:buNone/>
            </a:pPr>
            <a:endParaRPr lang="ar-SA" sz="3000" dirty="0" smtClean="0">
              <a:solidFill>
                <a:schemeClr val="tx2"/>
              </a:solidFill>
            </a:endParaRPr>
          </a:p>
          <a:p>
            <a:pPr algn="r">
              <a:buNone/>
            </a:pPr>
            <a:r>
              <a:rPr lang="ar-SA" sz="3000" dirty="0" smtClean="0"/>
              <a:t>1-اذاكانت المردودات والمسموحات المتوقعه غيرجوهريه من حيث اثرهاعلى القوائم الماليه، فانه يمكن عدم اخذها في الاعتبار في نهاية كل سنه والاكتفاء بتسجيلها حال حدوثها.</a:t>
            </a:r>
          </a:p>
          <a:p>
            <a:pPr algn="r">
              <a:buNone/>
            </a:pPr>
            <a:endParaRPr lang="ar-SA" sz="3000" dirty="0" smtClean="0"/>
          </a:p>
          <a:p>
            <a:pPr algn="r">
              <a:buNone/>
            </a:pPr>
            <a:r>
              <a:rPr lang="ar-SA" sz="3000" dirty="0" smtClean="0"/>
              <a:t>2-اذاكانت المردودات والمسموحات المتوقعه جوهريه من حيث اثرها على القائمه الماليه فانه يجب تقديرها في نهاية كل فتره محاسبيه،واجراء قيد التسويه باستخدام مخصص مردودات ومسموحات المبيعات.</a:t>
            </a:r>
          </a:p>
          <a:p>
            <a:pPr algn="r">
              <a:buNone/>
            </a:pPr>
            <a:endParaRPr lang="ar-SA" sz="3000" dirty="0" smtClean="0"/>
          </a:p>
          <a:p>
            <a:pPr algn="r">
              <a:buNone/>
            </a:pPr>
            <a:r>
              <a:rPr lang="ar-SA" sz="3000" dirty="0" smtClean="0"/>
              <a:t>3-اذا كانت مردودات ومسموحات المبيعات المتوقعه مرتفعه جدا فانه من المفضل في هذه الحالات تاجيل تسجيل المبيعات حتى تنتهي الفتره </a:t>
            </a:r>
            <a:r>
              <a:rPr lang="ar-SA" sz="2800" dirty="0" smtClean="0"/>
              <a:t>الممنوحه للمدينين ومن ثم يكون هناك تاكد من اتمام عملية البيع</a:t>
            </a:r>
          </a:p>
          <a:p>
            <a:endParaRPr lang="en-GB" dirty="0"/>
          </a:p>
        </p:txBody>
      </p:sp>
    </p:spTree>
  </p:cSld>
  <p:clrMapOvr>
    <a:masterClrMapping/>
  </p:clrMapOvr>
  <p:transition spd="med">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79388" y="152400"/>
            <a:ext cx="8640762" cy="6140142"/>
          </a:xfrm>
          <a:prstGeom prst="rect">
            <a:avLst/>
          </a:prstGeom>
          <a:noFill/>
          <a:ln w="9525">
            <a:noFill/>
            <a:miter lim="800000"/>
            <a:headEnd/>
            <a:tailEnd/>
          </a:ln>
          <a:effectLst/>
        </p:spPr>
        <p:txBody>
          <a:bodyPr wrap="square">
            <a:spAutoFit/>
          </a:bodyPr>
          <a:lstStyle/>
          <a:p>
            <a:pPr algn="r">
              <a:spcBef>
                <a:spcPct val="50000"/>
              </a:spcBef>
            </a:pPr>
            <a:r>
              <a:rPr lang="ar-SA" sz="2400" b="1" dirty="0">
                <a:solidFill>
                  <a:schemeClr val="accent1"/>
                </a:solidFill>
              </a:rPr>
              <a:t>الحسابات المشكوك في تحصيلها :</a:t>
            </a:r>
          </a:p>
          <a:p>
            <a:pPr algn="r">
              <a:spcBef>
                <a:spcPct val="50000"/>
              </a:spcBef>
            </a:pPr>
            <a:r>
              <a:rPr lang="ar-SA" dirty="0"/>
              <a:t>تمثل أرصدة المدينين المشكوك في تحصيلها خسارة في الايرادات تتطلب من خلال اجرا قيد مناسب تخفيض صافي أرصدة حساب المدينين في قائمة المركز المالي وتخفيض حسابي الدخل وحقوق الملكية .</a:t>
            </a:r>
          </a:p>
          <a:p>
            <a:pPr algn="r">
              <a:spcBef>
                <a:spcPct val="50000"/>
              </a:spcBef>
            </a:pPr>
            <a:r>
              <a:rPr lang="ar-SA" dirty="0"/>
              <a:t>والمشكلة الأساسيه في تسجيلها هي تحديد الوقت الذي يتم عنده تسجيل هذه الخسارة .</a:t>
            </a:r>
          </a:p>
          <a:p>
            <a:pPr algn="r">
              <a:spcBef>
                <a:spcPct val="50000"/>
              </a:spcBef>
            </a:pPr>
            <a:r>
              <a:rPr lang="en-GB" u="sng" dirty="0" smtClean="0"/>
              <a:t/>
            </a:r>
            <a:br>
              <a:rPr lang="en-GB" u="sng" dirty="0" smtClean="0"/>
            </a:br>
            <a:r>
              <a:rPr lang="ar-SA" u="sng" dirty="0" smtClean="0"/>
              <a:t>وهناك </a:t>
            </a:r>
            <a:r>
              <a:rPr lang="ar-SA" u="sng" dirty="0"/>
              <a:t>اجراءين محاسبيين يستخدمان لإثبات الديون المشكوك في تحصيلها </a:t>
            </a:r>
            <a:r>
              <a:rPr lang="ar-SA" dirty="0"/>
              <a:t>:</a:t>
            </a:r>
          </a:p>
          <a:p>
            <a:pPr algn="r">
              <a:spcBef>
                <a:spcPct val="50000"/>
              </a:spcBef>
            </a:pPr>
            <a:r>
              <a:rPr lang="ar-SA" dirty="0"/>
              <a:t>1-( الطريقه المباشره )الانتظار حتى يثبت فعلا عدم امكانية تحصيل رصيد حساب العميل المعين الذي لن يمكن تحصيل المبلغ المستحق عليه نتيجة اعدام هذا الدين فعلا او صدور حكم قضائي بإعدامه وعندئذ يتم تسجيل الخسارة بالقيد التالي </a:t>
            </a:r>
            <a:r>
              <a:rPr lang="ar-SA" dirty="0" smtClean="0"/>
              <a:t>:</a:t>
            </a:r>
            <a:endParaRPr lang="ar-SA" dirty="0"/>
          </a:p>
          <a:p>
            <a:pPr algn="r">
              <a:spcBef>
                <a:spcPct val="50000"/>
              </a:spcBef>
            </a:pPr>
            <a:r>
              <a:rPr lang="ar-SA" dirty="0" smtClean="0"/>
              <a:t>                                                     </a:t>
            </a:r>
          </a:p>
          <a:p>
            <a:pPr algn="r">
              <a:spcBef>
                <a:spcPct val="50000"/>
              </a:spcBef>
            </a:pPr>
            <a:r>
              <a:rPr lang="en-GB" dirty="0" smtClean="0"/>
              <a:t/>
            </a:r>
            <a:br>
              <a:rPr lang="en-GB" dirty="0" smtClean="0"/>
            </a:br>
            <a:r>
              <a:rPr lang="en-GB" dirty="0" smtClean="0"/>
              <a:t/>
            </a:r>
            <a:br>
              <a:rPr lang="en-GB" dirty="0" smtClean="0"/>
            </a:br>
            <a:r>
              <a:rPr lang="ar-SA" dirty="0" smtClean="0"/>
              <a:t>2-(طريقة المخصص) في نهاية كل فتره يتم تقدير قيمة المبيعات الآجلة المشكوك في تحصيلها او ما يعني التنبؤ بمقدار حسابات المدينين المشكوك في تحصيلها ويتم تسجيلها بالقيد التالي :</a:t>
            </a:r>
          </a:p>
          <a:p>
            <a:pPr algn="r">
              <a:spcBef>
                <a:spcPct val="50000"/>
              </a:spcBef>
            </a:pPr>
            <a:r>
              <a:rPr lang="ar-SA" dirty="0" smtClean="0"/>
              <a:t>                                              </a:t>
            </a:r>
            <a:endParaRPr lang="ar-SA" dirty="0"/>
          </a:p>
          <a:p>
            <a:pPr algn="r">
              <a:spcBef>
                <a:spcPct val="50000"/>
              </a:spcBef>
            </a:pPr>
            <a:r>
              <a:rPr lang="ar-SA" dirty="0"/>
              <a:t> </a:t>
            </a:r>
            <a:r>
              <a:rPr lang="ar-SA" dirty="0" smtClean="0"/>
              <a:t>                                                </a:t>
            </a:r>
            <a:endParaRPr lang="ar-SA" dirty="0"/>
          </a:p>
          <a:p>
            <a:pPr algn="r">
              <a:spcBef>
                <a:spcPct val="50000"/>
              </a:spcBef>
            </a:pPr>
            <a:r>
              <a:rPr lang="ar-SA" dirty="0"/>
              <a:t>ويسجل هذا القيد في الفترة المحاسبيه التي سجلت خلالها المبيعات الآجلة </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06718955"/>
              </p:ext>
            </p:extLst>
          </p:nvPr>
        </p:nvGraphicFramePr>
        <p:xfrm>
          <a:off x="609600" y="3352800"/>
          <a:ext cx="8001000" cy="731520"/>
        </p:xfrm>
        <a:graphic>
          <a:graphicData uri="http://schemas.openxmlformats.org/drawingml/2006/table">
            <a:tbl>
              <a:tblPr firstRow="1" bandRow="1">
                <a:tableStyleId>{F5AB1C69-6EDB-4FF4-983F-18BD219EF322}</a:tableStyleId>
              </a:tblPr>
              <a:tblGrid>
                <a:gridCol w="5131076"/>
                <a:gridCol w="1391479"/>
                <a:gridCol w="1478445"/>
              </a:tblGrid>
              <a:tr h="266700">
                <a:tc>
                  <a:txBody>
                    <a:bodyPr/>
                    <a:lstStyle/>
                    <a:p>
                      <a:pPr algn="r"/>
                      <a:r>
                        <a:rPr lang="ar-SA" dirty="0" smtClean="0"/>
                        <a:t>حـ\مصروف الديون المعدومة</a:t>
                      </a:r>
                      <a:endParaRPr lang="en-GB" dirty="0"/>
                    </a:p>
                  </a:txBody>
                  <a:tcPr/>
                </a:tc>
                <a:tc>
                  <a:txBody>
                    <a:bodyPr/>
                    <a:lstStyle/>
                    <a:p>
                      <a:endParaRPr lang="en-GB" dirty="0"/>
                    </a:p>
                  </a:txBody>
                  <a:tcPr/>
                </a:tc>
                <a:tc>
                  <a:txBody>
                    <a:bodyPr/>
                    <a:lstStyle/>
                    <a:p>
                      <a:pPr algn="r"/>
                      <a:r>
                        <a:rPr lang="en-GB" dirty="0" smtClean="0"/>
                        <a:t>xx</a:t>
                      </a:r>
                      <a:endParaRPr lang="en-GB" dirty="0"/>
                    </a:p>
                  </a:txBody>
                  <a:tcPr/>
                </a:tc>
              </a:tr>
              <a:tr h="266700">
                <a:tc>
                  <a:txBody>
                    <a:bodyPr/>
                    <a:lstStyle/>
                    <a:p>
                      <a:pPr algn="r"/>
                      <a:r>
                        <a:rPr lang="ar-SA" dirty="0" smtClean="0"/>
                        <a:t>           حـ\المدينون </a:t>
                      </a:r>
                      <a:endParaRPr lang="en-GB" dirty="0"/>
                    </a:p>
                  </a:txBody>
                  <a:tcPr/>
                </a:tc>
                <a:tc>
                  <a:txBody>
                    <a:bodyPr/>
                    <a:lstStyle/>
                    <a:p>
                      <a:pPr algn="r"/>
                      <a:r>
                        <a:rPr lang="en-GB" dirty="0" smtClean="0"/>
                        <a:t>xx</a:t>
                      </a:r>
                      <a:endParaRPr lang="en-GB" dirty="0"/>
                    </a:p>
                  </a:txBody>
                  <a:tcPr/>
                </a:tc>
                <a:tc>
                  <a:txBody>
                    <a:bodyPr/>
                    <a:lstStyle/>
                    <a:p>
                      <a:endParaRPr lang="en-GB"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146831487"/>
              </p:ext>
            </p:extLst>
          </p:nvPr>
        </p:nvGraphicFramePr>
        <p:xfrm>
          <a:off x="533400" y="5105400"/>
          <a:ext cx="8077200" cy="741680"/>
        </p:xfrm>
        <a:graphic>
          <a:graphicData uri="http://schemas.openxmlformats.org/drawingml/2006/table">
            <a:tbl>
              <a:tblPr firstRow="1" bandRow="1">
                <a:tableStyleId>{F5AB1C69-6EDB-4FF4-983F-18BD219EF322}</a:tableStyleId>
              </a:tblPr>
              <a:tblGrid>
                <a:gridCol w="5483604"/>
                <a:gridCol w="1185644"/>
                <a:gridCol w="1407952"/>
              </a:tblGrid>
              <a:tr h="370840">
                <a:tc>
                  <a:txBody>
                    <a:bodyPr/>
                    <a:lstStyle/>
                    <a:p>
                      <a:pPr algn="r"/>
                      <a:r>
                        <a:rPr lang="ar-SA" dirty="0" smtClean="0"/>
                        <a:t>حـ\ مصروفات الديون المشكوك في تحصيلها</a:t>
                      </a:r>
                      <a:endParaRPr lang="en-GB" dirty="0"/>
                    </a:p>
                  </a:txBody>
                  <a:tcPr/>
                </a:tc>
                <a:tc>
                  <a:txBody>
                    <a:bodyPr/>
                    <a:lstStyle/>
                    <a:p>
                      <a:pPr algn="r"/>
                      <a:endParaRPr lang="en-GB"/>
                    </a:p>
                  </a:txBody>
                  <a:tcPr/>
                </a:tc>
                <a:tc>
                  <a:txBody>
                    <a:bodyPr/>
                    <a:lstStyle/>
                    <a:p>
                      <a:pPr algn="r"/>
                      <a:r>
                        <a:rPr lang="en-GB" dirty="0" smtClean="0"/>
                        <a:t>xx</a:t>
                      </a:r>
                      <a:endParaRPr lang="en-GB" dirty="0"/>
                    </a:p>
                  </a:txBody>
                  <a:tcPr/>
                </a:tc>
              </a:tr>
              <a:tr h="370840">
                <a:tc>
                  <a:txBody>
                    <a:bodyPr/>
                    <a:lstStyle/>
                    <a:p>
                      <a:pPr algn="r"/>
                      <a:r>
                        <a:rPr lang="ar-SA" dirty="0" smtClean="0"/>
                        <a:t>         حـ\ مخصص الديون المشكوك في تحصيلها</a:t>
                      </a:r>
                      <a:endParaRPr lang="en-GB" dirty="0"/>
                    </a:p>
                  </a:txBody>
                  <a:tcPr/>
                </a:tc>
                <a:tc>
                  <a:txBody>
                    <a:bodyPr/>
                    <a:lstStyle/>
                    <a:p>
                      <a:pPr algn="r"/>
                      <a:r>
                        <a:rPr lang="en-GB" dirty="0" smtClean="0"/>
                        <a:t>xx</a:t>
                      </a:r>
                      <a:endParaRPr lang="en-GB" dirty="0"/>
                    </a:p>
                  </a:txBody>
                  <a:tcPr/>
                </a:tc>
                <a:tc>
                  <a:txBody>
                    <a:bodyPr/>
                    <a:lstStyle/>
                    <a:p>
                      <a:pPr algn="r"/>
                      <a:endParaRPr lang="en-GB"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flipV="1">
            <a:off x="457200" y="0"/>
            <a:ext cx="8229600" cy="274638"/>
          </a:xfrm>
        </p:spPr>
        <p:txBody>
          <a:bodyPr>
            <a:normAutofit fontScale="90000"/>
          </a:bodyPr>
          <a:lstStyle/>
          <a:p>
            <a:r>
              <a:rPr lang="en-GB" dirty="0" smtClean="0"/>
              <a:t>  </a:t>
            </a:r>
            <a:endParaRPr lang="en-GB" dirty="0"/>
          </a:p>
        </p:txBody>
      </p:sp>
      <p:sp>
        <p:nvSpPr>
          <p:cNvPr id="2" name="Content Placeholder 1"/>
          <p:cNvSpPr>
            <a:spLocks noGrp="1"/>
          </p:cNvSpPr>
          <p:nvPr>
            <p:ph sz="quarter" idx="1"/>
          </p:nvPr>
        </p:nvSpPr>
        <p:spPr>
          <a:xfrm>
            <a:off x="457200" y="228600"/>
            <a:ext cx="8458200" cy="5778691"/>
          </a:xfrm>
        </p:spPr>
        <p:txBody>
          <a:bodyPr>
            <a:noAutofit/>
          </a:bodyPr>
          <a:lstStyle/>
          <a:p>
            <a:pPr algn="r">
              <a:spcBef>
                <a:spcPct val="50000"/>
              </a:spcBef>
              <a:buNone/>
            </a:pPr>
            <a:r>
              <a:rPr lang="en-US" sz="2400" dirty="0" smtClean="0"/>
              <a:t>  </a:t>
            </a:r>
            <a:endParaRPr lang="ar-SA" sz="2400" dirty="0" smtClean="0"/>
          </a:p>
          <a:p>
            <a:pPr algn="r">
              <a:spcBef>
                <a:spcPct val="50000"/>
              </a:spcBef>
            </a:pPr>
            <a:endParaRPr lang="ar-SA" sz="2400" dirty="0" smtClean="0"/>
          </a:p>
          <a:p>
            <a:pPr algn="r">
              <a:spcBef>
                <a:spcPct val="50000"/>
              </a:spcBef>
            </a:pPr>
            <a:r>
              <a:rPr lang="ar-SA" sz="2400" dirty="0" smtClean="0"/>
              <a:t>ويدعي </a:t>
            </a:r>
            <a:r>
              <a:rPr lang="ar-SA" sz="2400" b="1" dirty="0" smtClean="0"/>
              <a:t>مؤيدي الطريقه المباشرة </a:t>
            </a:r>
            <a:r>
              <a:rPr lang="ar-SA" sz="2400" dirty="0" smtClean="0"/>
              <a:t>انه من الأفضل تسجيل حقائق فعليه بدلا من تسجيل تقديرات بالدفاتر المحاسبيه .والواقع أنه بالرغم من سهولة تطبيق هذه الطريقه (عمليا)الا إنها (نظريا) تتعارض مع مبدأ مقابلة مصروفات الفتره بنفس ايرادات الفتره .</a:t>
            </a:r>
          </a:p>
          <a:p>
            <a:pPr algn="r">
              <a:spcBef>
                <a:spcPct val="50000"/>
              </a:spcBef>
            </a:pPr>
            <a:r>
              <a:rPr lang="ar-SA" sz="2400" dirty="0" smtClean="0"/>
              <a:t>أما </a:t>
            </a:r>
            <a:r>
              <a:rPr lang="ar-SA" sz="2400" b="1" dirty="0" smtClean="0"/>
              <a:t>مؤيدو اتباع طريقة المخصص </a:t>
            </a:r>
            <a:r>
              <a:rPr lang="ar-SA" sz="2400" dirty="0" smtClean="0"/>
              <a:t>فإنهم يعتقدون أن يجب تسجيل مصروف الديون المعدومة في دفاتر نقس الفترة المحاسبية التي حدثت فيها المبيعات وذلك للحصول على مقابلة سليمه بين ايرادات ومصروفات الفترة.</a:t>
            </a:r>
          </a:p>
          <a:p>
            <a:pPr algn="r">
              <a:spcBef>
                <a:spcPct val="50000"/>
              </a:spcBef>
            </a:pPr>
            <a:r>
              <a:rPr lang="ar-SA" sz="2400" dirty="0" smtClean="0"/>
              <a:t>ونظرا لأن حسابات المدينون المشكوك في تحصيلها تعتير خسارة احتمالية , فان طريقة المخصص تعتمد على ممارسة نوع من التقدير لاحتمال عدم تحصيل بعض أرصدة المدينين وذلك بهدف تجنب المغالاة في ارصدة المدينين وفي الإيرادات خلال الفترة التي تمت فيها المبيعات وبهدف طبيق مبدأ المقابلة بصوره سليمة.</a:t>
            </a:r>
            <a:endParaRPr lang="en-GB" sz="2400" dirty="0" smtClean="0"/>
          </a:p>
          <a:p>
            <a:pPr algn="r"/>
            <a:endParaRPr lang="en-GB"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152400" y="228600"/>
            <a:ext cx="8839200" cy="6400800"/>
          </a:xfrm>
        </p:spPr>
        <p:txBody>
          <a:bodyPr>
            <a:normAutofit/>
          </a:bodyPr>
          <a:lstStyle/>
          <a:p>
            <a:pPr algn="r">
              <a:spcBef>
                <a:spcPct val="50000"/>
              </a:spcBef>
              <a:buNone/>
            </a:pPr>
            <a:r>
              <a:rPr lang="en-US" sz="1600" b="1" dirty="0" smtClean="0"/>
              <a:t> </a:t>
            </a:r>
            <a:endParaRPr lang="en-GB" sz="1600" b="1" dirty="0" smtClean="0"/>
          </a:p>
          <a:p>
            <a:pPr algn="r">
              <a:spcBef>
                <a:spcPct val="50000"/>
              </a:spcBef>
            </a:pPr>
            <a:r>
              <a:rPr lang="ar-SA" sz="2400" b="1" u="sng" dirty="0" smtClean="0">
                <a:solidFill>
                  <a:schemeClr val="accent1"/>
                </a:solidFill>
              </a:rPr>
              <a:t>تقدير الديون المشكوك في تحصيلها :</a:t>
            </a:r>
          </a:p>
          <a:p>
            <a:pPr algn="r">
              <a:spcBef>
                <a:spcPct val="50000"/>
              </a:spcBef>
            </a:pPr>
            <a:endParaRPr lang="ar-SA" sz="2400" b="1" u="sng" dirty="0" smtClean="0"/>
          </a:p>
          <a:p>
            <a:pPr algn="r">
              <a:spcBef>
                <a:spcPct val="50000"/>
              </a:spcBef>
            </a:pPr>
            <a:r>
              <a:rPr lang="ar-SA" sz="2400" dirty="0" smtClean="0">
                <a:latin typeface="AngsanaUPC" pitchFamily="18" charset="-34"/>
              </a:rPr>
              <a:t>1- تقديرها كنسبة من المبيعات الآجلة :</a:t>
            </a:r>
          </a:p>
          <a:p>
            <a:pPr algn="r">
              <a:spcBef>
                <a:spcPct val="50000"/>
              </a:spcBef>
            </a:pPr>
            <a:r>
              <a:rPr lang="ar-SA" sz="2400" dirty="0" smtClean="0">
                <a:latin typeface="AngsanaUPC" pitchFamily="18" charset="-34"/>
              </a:rPr>
              <a:t>ويتم تحديد هذه النسبة على أساس خبرة المنشأة في تحصيل المبيعات الآجلة خلال سنوات عدة سابقة . ومن الجدير بالذكر أنه في ظل تقدير الديون المشكوك فيها كنسبة من رصيد المبيعات الآجلة فإن مقدار الديون المشكوك فيها يتم اجراء قيد تسويه بقيمتها مباشره </a:t>
            </a:r>
            <a:endParaRPr lang="ar-SA" sz="1600" dirty="0" smtClean="0">
              <a:latin typeface="AngsanaUPC" pitchFamily="18" charset="-34"/>
            </a:endParaRPr>
          </a:p>
          <a:p>
            <a:pPr algn="r"/>
            <a:endParaRPr lang="en-GB" sz="1800" dirty="0">
              <a:latin typeface="AngsanaUPC" pitchFamily="18" charset="-34"/>
              <a:cs typeface="AngsanaUPC" pitchFamily="18" charset="-34"/>
            </a:endParaRPr>
          </a:p>
        </p:txBody>
      </p:sp>
    </p:spTree>
  </p:cSld>
  <p:clrMapOvr>
    <a:masterClrMapping/>
  </p:clrMapOvr>
  <p:transition spd="med">
    <p:diamon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457200" y="333377"/>
            <a:ext cx="8587626" cy="1323439"/>
          </a:xfrm>
          <a:prstGeom prst="rect">
            <a:avLst/>
          </a:prstGeom>
          <a:noFill/>
          <a:ln w="9525">
            <a:noFill/>
            <a:miter lim="800000"/>
            <a:headEnd/>
            <a:tailEnd/>
          </a:ln>
          <a:effectLst/>
        </p:spPr>
        <p:txBody>
          <a:bodyPr wrap="square">
            <a:spAutoFit/>
          </a:bodyPr>
          <a:lstStyle/>
          <a:p>
            <a:pPr algn="r">
              <a:spcBef>
                <a:spcPct val="50000"/>
              </a:spcBef>
            </a:pPr>
            <a:r>
              <a:rPr lang="ar-SA" sz="2000" dirty="0"/>
              <a:t>مثال </a:t>
            </a:r>
            <a:r>
              <a:rPr lang="ar-SA" sz="2000" dirty="0" smtClean="0"/>
              <a:t>:</a:t>
            </a:r>
            <a:endParaRPr lang="ar-SA" sz="2000" dirty="0"/>
          </a:p>
          <a:p>
            <a:pPr algn="r">
              <a:spcBef>
                <a:spcPct val="50000"/>
              </a:spcBef>
            </a:pPr>
            <a:r>
              <a:rPr lang="ar-SA" sz="2400" dirty="0"/>
              <a:t>في 30\12\1421هـ ظهرت الأرصده التالية في ميزان المراجعة الخاص بمنشأة آسر قبل التسويات :</a:t>
            </a:r>
            <a:endParaRPr lang="en-GB" sz="2400" dirty="0"/>
          </a:p>
        </p:txBody>
      </p:sp>
      <p:graphicFrame>
        <p:nvGraphicFramePr>
          <p:cNvPr id="12350" name="Group 62"/>
          <p:cNvGraphicFramePr>
            <a:graphicFrameLocks noGrp="1"/>
          </p:cNvGraphicFramePr>
          <p:nvPr/>
        </p:nvGraphicFramePr>
        <p:xfrm>
          <a:off x="381000" y="1916113"/>
          <a:ext cx="8458199" cy="1950720"/>
        </p:xfrm>
        <a:graphic>
          <a:graphicData uri="http://schemas.openxmlformats.org/drawingml/2006/table">
            <a:tbl>
              <a:tblPr rtl="1"/>
              <a:tblGrid>
                <a:gridCol w="2328904"/>
                <a:gridCol w="2099199"/>
                <a:gridCol w="4030096"/>
              </a:tblGrid>
              <a:tr h="280417">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charset="0"/>
                          <a:cs typeface="Arial" charset="0"/>
                        </a:rPr>
                        <a:t>مــــنـه</a:t>
                      </a:r>
                      <a:endParaRPr kumimoji="0" lang="en-GB" sz="24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 لــــــه</a:t>
                      </a:r>
                      <a:endParaRPr kumimoji="0" lang="en-GB"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charset="0"/>
                          <a:cs typeface="Arial" charset="0"/>
                        </a:rPr>
                        <a:t>البيان</a:t>
                      </a:r>
                      <a:endParaRPr kumimoji="0" lang="en-GB"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41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charset="0"/>
                          <a:cs typeface="Arial" charset="0"/>
                        </a:rPr>
                        <a:t>350000</a:t>
                      </a:r>
                      <a:endParaRPr kumimoji="0" lang="en-GB" sz="24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chemeClr val="tx1"/>
                          </a:solidFill>
                          <a:effectLst/>
                          <a:latin typeface="Arial" charset="0"/>
                          <a:cs typeface="Arial" charset="0"/>
                        </a:rPr>
                        <a:t>مدينون</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42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chemeClr val="tx1"/>
                          </a:solidFill>
                          <a:effectLst/>
                          <a:latin typeface="Arial" charset="0"/>
                          <a:cs typeface="Arial" charset="0"/>
                        </a:rPr>
                        <a:t>300000</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chemeClr val="tx1"/>
                          </a:solidFill>
                          <a:effectLst/>
                          <a:latin typeface="Arial" charset="0"/>
                          <a:cs typeface="Arial" charset="0"/>
                        </a:rPr>
                        <a:t>مبيعات</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42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chemeClr val="tx1"/>
                          </a:solidFill>
                          <a:effectLst/>
                          <a:latin typeface="Arial" charset="0"/>
                          <a:cs typeface="Arial" charset="0"/>
                        </a:rPr>
                        <a:t>2500</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charset="0"/>
                          <a:cs typeface="Arial" charset="0"/>
                        </a:rPr>
                        <a:t>مخصص ديون مشكوك فيها</a:t>
                      </a:r>
                      <a:endParaRPr kumimoji="0" lang="en-GB"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49" name="Text Box 61"/>
          <p:cNvSpPr txBox="1">
            <a:spLocks noChangeArrowheads="1"/>
          </p:cNvSpPr>
          <p:nvPr/>
        </p:nvSpPr>
        <p:spPr bwMode="auto">
          <a:xfrm>
            <a:off x="367486" y="4038601"/>
            <a:ext cx="8624114" cy="2092881"/>
          </a:xfrm>
          <a:prstGeom prst="rect">
            <a:avLst/>
          </a:prstGeom>
          <a:noFill/>
          <a:ln w="9525">
            <a:noFill/>
            <a:miter lim="800000"/>
            <a:headEnd/>
            <a:tailEnd/>
          </a:ln>
          <a:effectLst/>
        </p:spPr>
        <p:txBody>
          <a:bodyPr wrap="square">
            <a:spAutoFit/>
          </a:bodyPr>
          <a:lstStyle/>
          <a:p>
            <a:pPr algn="r">
              <a:spcBef>
                <a:spcPct val="50000"/>
              </a:spcBef>
            </a:pPr>
            <a:r>
              <a:rPr lang="ar-SA" sz="2000" dirty="0"/>
              <a:t>فإذا علمت أن :</a:t>
            </a:r>
          </a:p>
          <a:p>
            <a:pPr algn="r">
              <a:spcBef>
                <a:spcPct val="50000"/>
              </a:spcBef>
            </a:pPr>
            <a:r>
              <a:rPr lang="ar-SA" sz="2000" dirty="0"/>
              <a:t>1- المبيعات الظاهره في الميزان كلها مبيعات آجلة</a:t>
            </a:r>
          </a:p>
          <a:p>
            <a:pPr algn="r">
              <a:spcBef>
                <a:spcPct val="50000"/>
              </a:spcBef>
            </a:pPr>
            <a:r>
              <a:rPr lang="ar-SA" sz="2000" dirty="0"/>
              <a:t>2- أنه يتم تكوين المخصص بنسبة 3% من قيمة المبيعات الآجلة .</a:t>
            </a:r>
          </a:p>
          <a:p>
            <a:pPr algn="r">
              <a:spcBef>
                <a:spcPct val="50000"/>
              </a:spcBef>
            </a:pPr>
            <a:r>
              <a:rPr lang="ar-SA" sz="2000" dirty="0"/>
              <a:t>المطلوب : اجراء قيد التسوية المناسب وتصوير حساب مخصص الديون المشكوك فيها وبيان الأثر على قائمة المركز المالي وقائمة الدخل.</a:t>
            </a:r>
            <a:endParaRPr lang="en-GB" sz="2000" dirty="0"/>
          </a:p>
        </p:txBody>
      </p:sp>
    </p:spTree>
  </p:cSld>
  <p:clrMapOvr>
    <a:masterClrMapping/>
  </p:clrMapOvr>
  <p:transition spd="med">
    <p:randomBa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6804025" y="476250"/>
            <a:ext cx="2016125" cy="457200"/>
          </a:xfrm>
          <a:prstGeom prst="rect">
            <a:avLst/>
          </a:prstGeom>
          <a:noFill/>
          <a:ln w="9525">
            <a:noFill/>
            <a:miter lim="800000"/>
            <a:headEnd/>
            <a:tailEnd/>
          </a:ln>
          <a:effectLst/>
        </p:spPr>
        <p:txBody>
          <a:bodyPr>
            <a:spAutoFit/>
          </a:bodyPr>
          <a:lstStyle/>
          <a:p>
            <a:pPr algn="r">
              <a:spcBef>
                <a:spcPct val="50000"/>
              </a:spcBef>
            </a:pPr>
            <a:r>
              <a:rPr lang="ar-SA" sz="2400" dirty="0"/>
              <a:t>الحل :</a:t>
            </a:r>
            <a:endParaRPr lang="en-GB" sz="2400" dirty="0"/>
          </a:p>
        </p:txBody>
      </p:sp>
      <p:sp>
        <p:nvSpPr>
          <p:cNvPr id="13317" name="Text Box 5"/>
          <p:cNvSpPr txBox="1">
            <a:spLocks noChangeArrowheads="1"/>
          </p:cNvSpPr>
          <p:nvPr/>
        </p:nvSpPr>
        <p:spPr bwMode="auto">
          <a:xfrm>
            <a:off x="-180975" y="1052513"/>
            <a:ext cx="9074150" cy="366712"/>
          </a:xfrm>
          <a:prstGeom prst="rect">
            <a:avLst/>
          </a:prstGeom>
          <a:noFill/>
          <a:ln w="9525">
            <a:noFill/>
            <a:miter lim="800000"/>
            <a:headEnd/>
            <a:tailEnd/>
          </a:ln>
          <a:effectLst/>
        </p:spPr>
        <p:txBody>
          <a:bodyPr>
            <a:spAutoFit/>
          </a:bodyPr>
          <a:lstStyle/>
          <a:p>
            <a:pPr algn="r">
              <a:spcBef>
                <a:spcPct val="50000"/>
              </a:spcBef>
            </a:pPr>
            <a:endParaRPr lang="en-US"/>
          </a:p>
        </p:txBody>
      </p:sp>
      <p:sp>
        <p:nvSpPr>
          <p:cNvPr id="13318" name="Text Box 6"/>
          <p:cNvSpPr txBox="1">
            <a:spLocks noChangeArrowheads="1"/>
          </p:cNvSpPr>
          <p:nvPr/>
        </p:nvSpPr>
        <p:spPr bwMode="auto">
          <a:xfrm>
            <a:off x="457200" y="908050"/>
            <a:ext cx="8220075" cy="2554545"/>
          </a:xfrm>
          <a:prstGeom prst="rect">
            <a:avLst/>
          </a:prstGeom>
          <a:noFill/>
          <a:ln w="9525">
            <a:noFill/>
            <a:miter lim="800000"/>
            <a:headEnd/>
            <a:tailEnd/>
          </a:ln>
          <a:effectLst/>
        </p:spPr>
        <p:txBody>
          <a:bodyPr wrap="square">
            <a:spAutoFit/>
          </a:bodyPr>
          <a:lstStyle/>
          <a:p>
            <a:pPr algn="r">
              <a:spcBef>
                <a:spcPct val="50000"/>
              </a:spcBef>
            </a:pPr>
            <a:r>
              <a:rPr lang="ar-SA" sz="1600" b="1" dirty="0"/>
              <a:t>الديون المشكوك فيها المقدرة = 300000* 3\100 = 9000 ريال</a:t>
            </a:r>
          </a:p>
          <a:p>
            <a:pPr algn="r">
              <a:spcBef>
                <a:spcPct val="50000"/>
              </a:spcBef>
            </a:pPr>
            <a:r>
              <a:rPr lang="ar-SA" sz="1600" b="1" dirty="0"/>
              <a:t>قيد التسوية :</a:t>
            </a:r>
          </a:p>
          <a:p>
            <a:pPr algn="r">
              <a:spcBef>
                <a:spcPct val="50000"/>
              </a:spcBef>
            </a:pPr>
            <a:r>
              <a:rPr lang="ar-SA" sz="1600" b="1" dirty="0"/>
              <a:t>9000 حـ\مصروفات الديون المشكوك فيها</a:t>
            </a:r>
          </a:p>
          <a:p>
            <a:pPr algn="r">
              <a:spcBef>
                <a:spcPct val="50000"/>
              </a:spcBef>
            </a:pPr>
            <a:r>
              <a:rPr lang="ar-SA" sz="1600" b="1" dirty="0"/>
              <a:t>   </a:t>
            </a:r>
            <a:r>
              <a:rPr lang="ar-SA" sz="1600" b="1" dirty="0" smtClean="0"/>
              <a:t>          </a:t>
            </a:r>
            <a:r>
              <a:rPr lang="ar-SA" sz="1600" b="1" dirty="0"/>
              <a:t>9000 حـ\مخصص الديون المشكوك فيها </a:t>
            </a:r>
          </a:p>
          <a:p>
            <a:pPr algn="r">
              <a:spcBef>
                <a:spcPct val="50000"/>
              </a:spcBef>
            </a:pPr>
            <a:endParaRPr lang="ar-SA" sz="1600" b="1" dirty="0"/>
          </a:p>
          <a:p>
            <a:pPr algn="r">
              <a:spcBef>
                <a:spcPct val="50000"/>
              </a:spcBef>
            </a:pPr>
            <a:r>
              <a:rPr lang="ar-SA" sz="1600" b="1" dirty="0"/>
              <a:t>-----------------------------------------------------------</a:t>
            </a:r>
          </a:p>
          <a:p>
            <a:pPr algn="r">
              <a:spcBef>
                <a:spcPct val="50000"/>
              </a:spcBef>
            </a:pPr>
            <a:r>
              <a:rPr lang="ar-SA" sz="1600" b="1" dirty="0" smtClean="0"/>
              <a:t>                                             حـ\مخصص </a:t>
            </a:r>
            <a:r>
              <a:rPr lang="ar-SA" sz="1600" b="1" dirty="0"/>
              <a:t>الديون المشكوك فيها</a:t>
            </a:r>
            <a:endParaRPr lang="en-GB" sz="1600" b="1" dirty="0"/>
          </a:p>
        </p:txBody>
      </p:sp>
      <p:graphicFrame>
        <p:nvGraphicFramePr>
          <p:cNvPr id="13357" name="Group 45"/>
          <p:cNvGraphicFramePr>
            <a:graphicFrameLocks noGrp="1"/>
          </p:cNvGraphicFramePr>
          <p:nvPr/>
        </p:nvGraphicFramePr>
        <p:xfrm>
          <a:off x="228600" y="3581400"/>
          <a:ext cx="8686800" cy="2028772"/>
        </p:xfrm>
        <a:graphic>
          <a:graphicData uri="http://schemas.openxmlformats.org/drawingml/2006/table">
            <a:tbl>
              <a:tblPr rtl="1"/>
              <a:tblGrid>
                <a:gridCol w="1593635"/>
                <a:gridCol w="2749765"/>
                <a:gridCol w="1554980"/>
                <a:gridCol w="2788420"/>
              </a:tblGrid>
              <a:tr h="39970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charset="0"/>
                          <a:cs typeface="Arial" charset="0"/>
                        </a:rPr>
                        <a:t>11500</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charset="0"/>
                          <a:cs typeface="Arial" charset="0"/>
                        </a:rPr>
                        <a:t>رصيد 30\12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charset="0"/>
                          <a:cs typeface="Arial" charset="0"/>
                        </a:rPr>
                        <a:t>2500</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charset="0"/>
                          <a:cs typeface="Arial" charset="0"/>
                        </a:rPr>
                        <a:t>رصيد 1\1</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50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charset="0"/>
                          <a:cs typeface="Arial" charset="0"/>
                        </a:rPr>
                        <a:t>9000</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charset="0"/>
                          <a:cs typeface="Arial" charset="0"/>
                        </a:rPr>
                        <a:t>حـ\رصيد الديون المشكوك فيها 30 \12\1421هـ</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75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charset="0"/>
                          <a:cs typeface="Arial" charset="0"/>
                        </a:rPr>
                        <a:t>11500</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22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charset="0"/>
                          <a:cs typeface="Arial" charset="0"/>
                        </a:rPr>
                        <a:t>11500</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charset="0"/>
                          <a:cs typeface="Arial" charset="0"/>
                        </a:rPr>
                        <a:t>11500</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dirty="0" smtClean="0">
                          <a:ln>
                            <a:noFill/>
                          </a:ln>
                          <a:solidFill>
                            <a:schemeClr val="tx1"/>
                          </a:solidFill>
                          <a:effectLst/>
                          <a:latin typeface="Arial" charset="0"/>
                          <a:cs typeface="Arial" charset="0"/>
                        </a:rPr>
                        <a:t>رصيد 1\1\1422هـ</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252413" y="333375"/>
            <a:ext cx="9217026" cy="1754326"/>
          </a:xfrm>
          <a:prstGeom prst="rect">
            <a:avLst/>
          </a:prstGeom>
          <a:noFill/>
          <a:ln w="9525">
            <a:noFill/>
            <a:miter lim="800000"/>
            <a:headEnd/>
            <a:tailEnd/>
          </a:ln>
          <a:effectLst/>
        </p:spPr>
        <p:txBody>
          <a:bodyPr>
            <a:spAutoFit/>
          </a:bodyPr>
          <a:lstStyle/>
          <a:p>
            <a:pPr algn="r">
              <a:spcBef>
                <a:spcPct val="50000"/>
              </a:spcBef>
            </a:pPr>
            <a:r>
              <a:rPr lang="ar-SA" u="sng" dirty="0"/>
              <a:t>ويكون الأثر على قائمة المركز الدخل وقائمة المركز المالي</a:t>
            </a:r>
            <a:r>
              <a:rPr lang="ar-SA" dirty="0" smtClean="0"/>
              <a:t>:</a:t>
            </a:r>
            <a:br>
              <a:rPr lang="ar-SA" dirty="0" smtClean="0"/>
            </a:br>
            <a:endParaRPr lang="ar-SA" dirty="0"/>
          </a:p>
          <a:p>
            <a:pPr algn="r">
              <a:spcBef>
                <a:spcPct val="50000"/>
              </a:spcBef>
            </a:pPr>
            <a:r>
              <a:rPr lang="ar-SA" dirty="0" smtClean="0">
                <a:solidFill>
                  <a:schemeClr val="accent1"/>
                </a:solidFill>
              </a:rPr>
              <a:t>قائمة </a:t>
            </a:r>
            <a:r>
              <a:rPr lang="ar-SA" dirty="0">
                <a:solidFill>
                  <a:schemeClr val="accent1"/>
                </a:solidFill>
              </a:rPr>
              <a:t>الدخل عن السنة المنتهيه </a:t>
            </a:r>
            <a:r>
              <a:rPr lang="ar-SA" dirty="0" smtClean="0">
                <a:solidFill>
                  <a:schemeClr val="accent1"/>
                </a:solidFill>
              </a:rPr>
              <a:t>30\12\1421هـ</a:t>
            </a:r>
            <a:r>
              <a:rPr lang="ar-SA" dirty="0" smtClean="0">
                <a:latin typeface="Arial" charset="0"/>
                <a:cs typeface="Arial" charset="0"/>
              </a:rPr>
              <a:t/>
            </a:r>
            <a:br>
              <a:rPr lang="ar-SA" dirty="0" smtClean="0">
                <a:latin typeface="Arial" charset="0"/>
                <a:cs typeface="Arial" charset="0"/>
              </a:rPr>
            </a:br>
            <a:r>
              <a:rPr lang="ar-SA" dirty="0" smtClean="0">
                <a:latin typeface="Arial" charset="0"/>
                <a:cs typeface="Arial" charset="0"/>
              </a:rPr>
              <a:t>    9000       مصرفات ديون مشكوك فيها</a:t>
            </a:r>
            <a:endParaRPr lang="en-GB" dirty="0" smtClean="0">
              <a:latin typeface="Arial" charset="0"/>
              <a:cs typeface="Arial" charset="0"/>
            </a:endParaRPr>
          </a:p>
          <a:p>
            <a:pPr algn="r">
              <a:spcBef>
                <a:spcPct val="50000"/>
              </a:spcBef>
            </a:pPr>
            <a:endParaRPr lang="en-GB" dirty="0"/>
          </a:p>
        </p:txBody>
      </p:sp>
      <p:sp>
        <p:nvSpPr>
          <p:cNvPr id="14364" name="Text Box 28"/>
          <p:cNvSpPr txBox="1">
            <a:spLocks noChangeArrowheads="1"/>
          </p:cNvSpPr>
          <p:nvPr/>
        </p:nvSpPr>
        <p:spPr bwMode="auto">
          <a:xfrm>
            <a:off x="1403350" y="2133600"/>
            <a:ext cx="7512050" cy="923330"/>
          </a:xfrm>
          <a:prstGeom prst="rect">
            <a:avLst/>
          </a:prstGeom>
          <a:noFill/>
          <a:ln w="9525">
            <a:noFill/>
            <a:miter lim="800000"/>
            <a:headEnd/>
            <a:tailEnd/>
          </a:ln>
          <a:effectLst/>
        </p:spPr>
        <p:txBody>
          <a:bodyPr wrap="square">
            <a:spAutoFit/>
          </a:bodyPr>
          <a:lstStyle/>
          <a:p>
            <a:pPr algn="r">
              <a:spcBef>
                <a:spcPct val="50000"/>
              </a:spcBef>
            </a:pPr>
            <a:r>
              <a:rPr lang="ar-SA" dirty="0">
                <a:solidFill>
                  <a:schemeClr val="accent1"/>
                </a:solidFill>
              </a:rPr>
              <a:t>قائمة المركز المالي عن السنه المنتهيه 30 \12\1421 </a:t>
            </a:r>
            <a:r>
              <a:rPr lang="ar-SA" dirty="0" smtClean="0">
                <a:solidFill>
                  <a:schemeClr val="accent1"/>
                </a:solidFill>
              </a:rPr>
              <a:t>هـ</a:t>
            </a:r>
            <a:endParaRPr lang="ar-SA" dirty="0">
              <a:solidFill>
                <a:schemeClr val="accent1"/>
              </a:solidFill>
            </a:endParaRPr>
          </a:p>
          <a:p>
            <a:pPr algn="r">
              <a:spcBef>
                <a:spcPct val="50000"/>
              </a:spcBef>
            </a:pPr>
            <a:endParaRPr lang="en-GB" sz="2400" dirty="0"/>
          </a:p>
        </p:txBody>
      </p:sp>
      <p:graphicFrame>
        <p:nvGraphicFramePr>
          <p:cNvPr id="14391" name="Group 55"/>
          <p:cNvGraphicFramePr>
            <a:graphicFrameLocks noGrp="1"/>
          </p:cNvGraphicFramePr>
          <p:nvPr/>
        </p:nvGraphicFramePr>
        <p:xfrm>
          <a:off x="2514600" y="2590799"/>
          <a:ext cx="6192837" cy="1447800"/>
        </p:xfrm>
        <a:graphic>
          <a:graphicData uri="http://schemas.openxmlformats.org/drawingml/2006/table">
            <a:tbl>
              <a:tblPr rtl="1"/>
              <a:tblGrid>
                <a:gridCol w="1152525"/>
                <a:gridCol w="1223962"/>
                <a:gridCol w="3816350"/>
              </a:tblGrid>
              <a:tr h="43770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charset="0"/>
                          <a:cs typeface="Arial" charset="0"/>
                        </a:rPr>
                        <a:t>350000</a:t>
                      </a:r>
                      <a:endParaRPr kumimoji="0" lang="en-GB"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charset="0"/>
                          <a:cs typeface="Arial" charset="0"/>
                        </a:rPr>
                        <a:t>مدينون</a:t>
                      </a:r>
                      <a:endParaRPr kumimoji="0" lang="en-GB"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770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dirty="0" smtClean="0">
                          <a:ln>
                            <a:noFill/>
                          </a:ln>
                          <a:solidFill>
                            <a:schemeClr val="tx1"/>
                          </a:solidFill>
                          <a:effectLst/>
                          <a:latin typeface="Arial" charset="0"/>
                          <a:cs typeface="Arial" charset="0"/>
                        </a:rPr>
                        <a:t>11500</a:t>
                      </a:r>
                      <a:endParaRPr kumimoji="0" lang="en-GB"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charset="0"/>
                          <a:cs typeface="Arial" charset="0"/>
                        </a:rPr>
                        <a:t>يطرح:مخصص ديون مشكوك فيها</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2386">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charset="0"/>
                          <a:cs typeface="Arial" charset="0"/>
                        </a:rPr>
                        <a:t>334500</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1042988" y="908050"/>
            <a:ext cx="6049962"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6389" name="Text Box 5"/>
          <p:cNvSpPr txBox="1">
            <a:spLocks noChangeArrowheads="1"/>
          </p:cNvSpPr>
          <p:nvPr/>
        </p:nvSpPr>
        <p:spPr bwMode="auto">
          <a:xfrm>
            <a:off x="1547813" y="1954490"/>
            <a:ext cx="6192837" cy="523220"/>
          </a:xfrm>
          <a:prstGeom prst="rect">
            <a:avLst/>
          </a:prstGeom>
          <a:noFill/>
          <a:ln w="9525">
            <a:noFill/>
            <a:miter lim="800000"/>
            <a:headEnd/>
            <a:tailEnd/>
          </a:ln>
          <a:effectLst/>
        </p:spPr>
        <p:txBody>
          <a:bodyPr wrap="square">
            <a:spAutoFit/>
          </a:bodyPr>
          <a:lstStyle/>
          <a:p>
            <a:pPr algn="ctr">
              <a:spcBef>
                <a:spcPct val="50000"/>
              </a:spcBef>
            </a:pPr>
            <a:r>
              <a:rPr lang="ar-SA" sz="2800" b="1" dirty="0" smtClean="0"/>
              <a:t> </a:t>
            </a:r>
            <a:endParaRPr lang="en-GB" sz="2800" b="1" dirty="0"/>
          </a:p>
        </p:txBody>
      </p:sp>
      <p:sp>
        <p:nvSpPr>
          <p:cNvPr id="16390" name="Rectangle 6"/>
          <p:cNvSpPr>
            <a:spLocks noChangeArrowheads="1"/>
          </p:cNvSpPr>
          <p:nvPr/>
        </p:nvSpPr>
        <p:spPr bwMode="auto">
          <a:xfrm>
            <a:off x="900113" y="2895600"/>
            <a:ext cx="6872287" cy="2549525"/>
          </a:xfrm>
          <a:prstGeom prst="rect">
            <a:avLst/>
          </a:prstGeom>
          <a:noFill/>
          <a:ln w="9525">
            <a:solidFill>
              <a:schemeClr val="tx1"/>
            </a:solidFill>
            <a:miter lim="800000"/>
            <a:headEnd/>
            <a:tailEnd/>
          </a:ln>
          <a:effectLst/>
        </p:spPr>
        <p:txBody>
          <a:bodyPr wrap="none" anchor="ctr"/>
          <a:lstStyle/>
          <a:p>
            <a:endParaRPr lang="en-GB"/>
          </a:p>
        </p:txBody>
      </p:sp>
      <p:sp>
        <p:nvSpPr>
          <p:cNvPr id="16391" name="Rectangle 7"/>
          <p:cNvSpPr>
            <a:spLocks noChangeArrowheads="1"/>
          </p:cNvSpPr>
          <p:nvPr/>
        </p:nvSpPr>
        <p:spPr bwMode="auto">
          <a:xfrm>
            <a:off x="4787900" y="3048000"/>
            <a:ext cx="2832100" cy="1676400"/>
          </a:xfrm>
          <a:prstGeom prst="rect">
            <a:avLst/>
          </a:prstGeom>
          <a:solidFill>
            <a:schemeClr val="accent1"/>
          </a:solidFill>
          <a:ln w="9525">
            <a:solidFill>
              <a:schemeClr val="tx1"/>
            </a:solidFill>
            <a:miter lim="800000"/>
            <a:headEnd/>
            <a:tailEnd/>
          </a:ln>
          <a:effectLst/>
        </p:spPr>
        <p:txBody>
          <a:bodyPr wrap="none" anchor="ctr"/>
          <a:lstStyle/>
          <a:p>
            <a:endParaRPr lang="en-GB" dirty="0"/>
          </a:p>
        </p:txBody>
      </p:sp>
      <p:sp>
        <p:nvSpPr>
          <p:cNvPr id="16392" name="Rectangle 8"/>
          <p:cNvSpPr>
            <a:spLocks noChangeArrowheads="1"/>
          </p:cNvSpPr>
          <p:nvPr/>
        </p:nvSpPr>
        <p:spPr bwMode="auto">
          <a:xfrm>
            <a:off x="1187450" y="3048000"/>
            <a:ext cx="3003550" cy="1676400"/>
          </a:xfrm>
          <a:prstGeom prst="rect">
            <a:avLst/>
          </a:prstGeom>
          <a:solidFill>
            <a:schemeClr val="accent1"/>
          </a:solidFill>
          <a:ln w="9525">
            <a:solidFill>
              <a:schemeClr val="tx1"/>
            </a:solidFill>
            <a:miter lim="800000"/>
            <a:headEnd/>
            <a:tailEnd/>
          </a:ln>
          <a:effectLst/>
        </p:spPr>
        <p:txBody>
          <a:bodyPr wrap="none" anchor="ctr"/>
          <a:lstStyle/>
          <a:p>
            <a:pPr algn="ctr"/>
            <a:endParaRPr lang="en-US"/>
          </a:p>
        </p:txBody>
      </p:sp>
      <p:sp>
        <p:nvSpPr>
          <p:cNvPr id="16393" name="Text Box 9"/>
          <p:cNvSpPr txBox="1">
            <a:spLocks noChangeArrowheads="1"/>
          </p:cNvSpPr>
          <p:nvPr/>
        </p:nvSpPr>
        <p:spPr bwMode="auto">
          <a:xfrm>
            <a:off x="4859338" y="2997200"/>
            <a:ext cx="2881312" cy="1338828"/>
          </a:xfrm>
          <a:prstGeom prst="rect">
            <a:avLst/>
          </a:prstGeom>
          <a:noFill/>
          <a:ln w="9525">
            <a:noFill/>
            <a:miter lim="800000"/>
            <a:headEnd/>
            <a:tailEnd/>
          </a:ln>
          <a:effectLst/>
        </p:spPr>
        <p:txBody>
          <a:bodyPr>
            <a:spAutoFit/>
          </a:bodyPr>
          <a:lstStyle/>
          <a:p>
            <a:pPr algn="ctr">
              <a:spcBef>
                <a:spcPct val="50000"/>
              </a:spcBef>
            </a:pPr>
            <a:r>
              <a:rPr lang="ar-SA" b="1" dirty="0" smtClean="0"/>
              <a:t/>
            </a:r>
            <a:br>
              <a:rPr lang="ar-SA" b="1" dirty="0" smtClean="0"/>
            </a:br>
            <a:r>
              <a:rPr lang="ar-SA" b="1" dirty="0" smtClean="0"/>
              <a:t>نسبة من المبيعات المقابلة </a:t>
            </a:r>
          </a:p>
          <a:p>
            <a:pPr algn="ctr">
              <a:spcBef>
                <a:spcPct val="50000"/>
              </a:spcBef>
            </a:pPr>
            <a:r>
              <a:rPr lang="ar-SA" b="1" dirty="0" smtClean="0"/>
              <a:t>المبيعات       مصروف الديون المعدومة</a:t>
            </a:r>
            <a:endParaRPr lang="en-GB" b="1" dirty="0"/>
          </a:p>
        </p:txBody>
      </p:sp>
      <p:sp>
        <p:nvSpPr>
          <p:cNvPr id="16396" name="Text Box 12"/>
          <p:cNvSpPr txBox="1">
            <a:spLocks noChangeArrowheads="1"/>
          </p:cNvSpPr>
          <p:nvPr/>
        </p:nvSpPr>
        <p:spPr bwMode="auto">
          <a:xfrm>
            <a:off x="1116013" y="2924175"/>
            <a:ext cx="2952750" cy="1754326"/>
          </a:xfrm>
          <a:prstGeom prst="rect">
            <a:avLst/>
          </a:prstGeom>
          <a:noFill/>
          <a:ln w="9525">
            <a:noFill/>
            <a:miter lim="800000"/>
            <a:headEnd/>
            <a:tailEnd/>
          </a:ln>
          <a:effectLst/>
        </p:spPr>
        <p:txBody>
          <a:bodyPr>
            <a:spAutoFit/>
          </a:bodyPr>
          <a:lstStyle/>
          <a:p>
            <a:pPr algn="ctr">
              <a:spcBef>
                <a:spcPct val="50000"/>
              </a:spcBef>
            </a:pPr>
            <a:r>
              <a:rPr lang="ar-SA" b="1" dirty="0" smtClean="0"/>
              <a:t/>
            </a:r>
            <a:br>
              <a:rPr lang="ar-SA" b="1" dirty="0" smtClean="0"/>
            </a:br>
            <a:r>
              <a:rPr lang="ar-SA" b="1" dirty="0" smtClean="0"/>
              <a:t>نسبة </a:t>
            </a:r>
            <a:r>
              <a:rPr lang="ar-SA" b="1" dirty="0"/>
              <a:t>من </a:t>
            </a:r>
            <a:r>
              <a:rPr lang="ar-SA" b="1" dirty="0" smtClean="0"/>
              <a:t>المدينين</a:t>
            </a:r>
            <a:endParaRPr lang="ar-SA" b="1" dirty="0"/>
          </a:p>
          <a:p>
            <a:pPr algn="ctr">
              <a:spcBef>
                <a:spcPct val="50000"/>
              </a:spcBef>
            </a:pPr>
            <a:r>
              <a:rPr lang="ar-SA" b="1" dirty="0"/>
              <a:t>صافي القيمة القابلة للتحقق</a:t>
            </a:r>
          </a:p>
          <a:p>
            <a:pPr algn="ctr">
              <a:spcBef>
                <a:spcPct val="50000"/>
              </a:spcBef>
            </a:pPr>
            <a:r>
              <a:rPr lang="ar-SA" b="1" dirty="0"/>
              <a:t>حسابات المدينين      مخصص الديون المشكوك فيها</a:t>
            </a:r>
            <a:endParaRPr lang="en-GB" b="1" dirty="0"/>
          </a:p>
        </p:txBody>
      </p:sp>
      <p:sp>
        <p:nvSpPr>
          <p:cNvPr id="16398" name="Line 14"/>
          <p:cNvSpPr>
            <a:spLocks noChangeShapeType="1"/>
          </p:cNvSpPr>
          <p:nvPr/>
        </p:nvSpPr>
        <p:spPr bwMode="auto">
          <a:xfrm flipH="1">
            <a:off x="6443663" y="3644900"/>
            <a:ext cx="288925" cy="0"/>
          </a:xfrm>
          <a:prstGeom prst="line">
            <a:avLst/>
          </a:prstGeom>
          <a:noFill/>
          <a:ln w="38100">
            <a:solidFill>
              <a:schemeClr val="tx1"/>
            </a:solidFill>
            <a:round/>
            <a:headEnd type="triangle" w="med" len="med"/>
            <a:tailEnd type="triangle" w="med" len="med"/>
          </a:ln>
          <a:effectLst/>
        </p:spPr>
        <p:txBody>
          <a:bodyPr/>
          <a:lstStyle/>
          <a:p>
            <a:endParaRPr lang="en-GB"/>
          </a:p>
        </p:txBody>
      </p:sp>
      <p:sp>
        <p:nvSpPr>
          <p:cNvPr id="16399" name="Line 15"/>
          <p:cNvSpPr>
            <a:spLocks noChangeShapeType="1"/>
          </p:cNvSpPr>
          <p:nvPr/>
        </p:nvSpPr>
        <p:spPr bwMode="auto">
          <a:xfrm flipH="1">
            <a:off x="2124075" y="3933825"/>
            <a:ext cx="287338" cy="0"/>
          </a:xfrm>
          <a:prstGeom prst="line">
            <a:avLst/>
          </a:prstGeom>
          <a:noFill/>
          <a:ln w="38100">
            <a:solidFill>
              <a:schemeClr val="tx1"/>
            </a:solidFill>
            <a:round/>
            <a:headEnd type="triangle" w="med" len="med"/>
            <a:tailEnd type="triangle" w="med" len="med"/>
          </a:ln>
          <a:effectLst/>
        </p:spPr>
        <p:txBody>
          <a:bodyPr/>
          <a:lstStyle/>
          <a:p>
            <a:endParaRPr lang="en-GB"/>
          </a:p>
        </p:txBody>
      </p:sp>
      <p:sp>
        <p:nvSpPr>
          <p:cNvPr id="11" name="TextBox 10"/>
          <p:cNvSpPr txBox="1"/>
          <p:nvPr/>
        </p:nvSpPr>
        <p:spPr>
          <a:xfrm>
            <a:off x="533400" y="228600"/>
            <a:ext cx="8382000" cy="369332"/>
          </a:xfrm>
          <a:prstGeom prst="rect">
            <a:avLst/>
          </a:prstGeom>
          <a:noFill/>
        </p:spPr>
        <p:txBody>
          <a:bodyPr wrap="square" rtlCol="0">
            <a:spAutoFit/>
          </a:bodyPr>
          <a:lstStyle/>
          <a:p>
            <a:endParaRPr lang="en-GB" dirty="0"/>
          </a:p>
        </p:txBody>
      </p:sp>
      <p:sp>
        <p:nvSpPr>
          <p:cNvPr id="12" name="TextBox 11"/>
          <p:cNvSpPr txBox="1"/>
          <p:nvPr/>
        </p:nvSpPr>
        <p:spPr>
          <a:xfrm>
            <a:off x="762000" y="5791200"/>
            <a:ext cx="7772400" cy="523220"/>
          </a:xfrm>
          <a:prstGeom prst="rect">
            <a:avLst/>
          </a:prstGeom>
          <a:noFill/>
        </p:spPr>
        <p:txBody>
          <a:bodyPr wrap="square" rtlCol="0">
            <a:spAutoFit/>
          </a:bodyPr>
          <a:lstStyle/>
          <a:p>
            <a:pPr algn="ctr"/>
            <a:r>
              <a:rPr lang="ar-SA" sz="2800" b="1" dirty="0" smtClean="0">
                <a:solidFill>
                  <a:schemeClr val="accent1"/>
                </a:solidFill>
              </a:rPr>
              <a:t>مقارنة بين طريقتي الديون المشكوك في تحصيلها</a:t>
            </a:r>
            <a:endParaRPr lang="en-GB" sz="2800" dirty="0">
              <a:solidFill>
                <a:schemeClr val="accent1"/>
              </a:solidFill>
            </a:endParaRPr>
          </a:p>
        </p:txBody>
      </p:sp>
      <p:sp>
        <p:nvSpPr>
          <p:cNvPr id="13" name="TextBox 12"/>
          <p:cNvSpPr txBox="1"/>
          <p:nvPr/>
        </p:nvSpPr>
        <p:spPr>
          <a:xfrm>
            <a:off x="228600" y="228600"/>
            <a:ext cx="8686800" cy="2893100"/>
          </a:xfrm>
          <a:prstGeom prst="rect">
            <a:avLst/>
          </a:prstGeom>
          <a:noFill/>
        </p:spPr>
        <p:txBody>
          <a:bodyPr wrap="square" rtlCol="0">
            <a:spAutoFit/>
          </a:bodyPr>
          <a:lstStyle/>
          <a:p>
            <a:pPr algn="r"/>
            <a:r>
              <a:rPr lang="ar-SA" sz="2000" b="1" dirty="0" smtClean="0">
                <a:solidFill>
                  <a:schemeClr val="accent1"/>
                </a:solidFill>
              </a:rPr>
              <a:t>2- تقديرها كنسبة من رصيد المدينين</a:t>
            </a:r>
            <a:r>
              <a:rPr lang="ar-SA" b="1" dirty="0" smtClean="0">
                <a:solidFill>
                  <a:schemeClr val="accent1"/>
                </a:solidFill>
              </a:rPr>
              <a:t> :</a:t>
            </a:r>
          </a:p>
          <a:p>
            <a:pPr algn="r"/>
            <a:endParaRPr lang="ar-SA" dirty="0" smtClean="0"/>
          </a:p>
          <a:p>
            <a:pPr algn="r"/>
            <a:r>
              <a:rPr lang="ar-SA" dirty="0" smtClean="0"/>
              <a:t>باستخدام الخبرة السابقة للمنشأة فإنه يتم تقدير نسبة مئوية من رصيد المدينين كديون مشكوك في تحصيها ودون الحاجة إلى تحليل الأرصدة التفصيلية لحسابات المدينين وهذا الأجراء على الرغم من أنه يقدم تقديرا معقولا لقيمة المدينين القابلة للتحقق في أي لحظة زمنيه , إلا أنه لا يؤدي إلى تطبيق مبدأ مقابلة المصروفات بالايردات بطريقة سليمة ولذلك يطلق على هذه الطريقة مدخل الميزانية .</a:t>
            </a:r>
          </a:p>
          <a:p>
            <a:pPr algn="r"/>
            <a:r>
              <a:rPr lang="ar-SA" dirty="0" smtClean="0"/>
              <a:t>كما ان هناك مدخلا آخر يمكن اعتباره أكثر حساسية للوضع الحقيقي لحسابات المدينين وذلك من خلال تحليل حسابات المدينين أخر الفترة المحاسبيه وتعميرها أي تقسيمها إلى مجموعات حسب عمر الحساب وتحديد احتمال عدم التحصيل لكل مجموعة , باعتبار أنه كلما طالت فترة وجود الحساب قل احتمال تحصيله.</a:t>
            </a:r>
          </a:p>
          <a:p>
            <a:pPr algn="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990600" y="620687"/>
            <a:ext cx="7533928" cy="5932513"/>
          </a:xfrm>
        </p:spPr>
        <p:txBody>
          <a:bodyPr>
            <a:normAutofit/>
          </a:bodyPr>
          <a:lstStyle/>
          <a:p>
            <a:pPr algn="r"/>
            <a:r>
              <a:rPr lang="ar-SA" sz="2000" b="1" spc="0" dirty="0" smtClean="0">
                <a:solidFill>
                  <a:schemeClr val="accent1"/>
                </a:solidFill>
                <a:latin typeface="Times New Roman" panose="02020603050405020304" pitchFamily="18" charset="0"/>
                <a:cs typeface="Times New Roman" panose="02020603050405020304" pitchFamily="18" charset="0"/>
              </a:rPr>
              <a:t>3-3 معالجة الديون المعدومة:</a:t>
            </a:r>
          </a:p>
          <a:p>
            <a:pPr algn="r"/>
            <a:r>
              <a:rPr lang="ar-SA" sz="2000" spc="0" dirty="0" smtClean="0">
                <a:solidFill>
                  <a:schemeClr val="tx1"/>
                </a:solidFill>
                <a:latin typeface="Times New Roman" panose="02020603050405020304" pitchFamily="18" charset="0"/>
                <a:cs typeface="Times New Roman" panose="02020603050405020304" pitchFamily="18" charset="0"/>
              </a:rPr>
              <a:t>في حال إتباع طريقة مخصص الديون المشكوك فيها ,وعندما يتقرر إعدام دين على أحد المدينون ,يتم تحميل قييمة هذه الديون على حساب مخصص الديون المشكوك فيها ,وذلك </a:t>
            </a:r>
            <a:r>
              <a:rPr lang="en-GB" sz="2000" spc="0" dirty="0" smtClean="0">
                <a:solidFill>
                  <a:schemeClr val="tx1"/>
                </a:solidFill>
                <a:latin typeface="Times New Roman" panose="02020603050405020304" pitchFamily="18" charset="0"/>
                <a:cs typeface="Times New Roman" panose="02020603050405020304" pitchFamily="18" charset="0"/>
              </a:rPr>
              <a:t/>
            </a:r>
            <a:br>
              <a:rPr lang="en-GB" sz="2000" spc="0" dirty="0" smtClean="0">
                <a:solidFill>
                  <a:schemeClr val="tx1"/>
                </a:solidFill>
                <a:latin typeface="Times New Roman" panose="02020603050405020304" pitchFamily="18" charset="0"/>
                <a:cs typeface="Times New Roman" panose="02020603050405020304" pitchFamily="18" charset="0"/>
              </a:rPr>
            </a:br>
            <a:r>
              <a:rPr lang="ar-SA" sz="2000" spc="0" dirty="0" smtClean="0">
                <a:solidFill>
                  <a:schemeClr val="tx1"/>
                </a:solidFill>
                <a:latin typeface="Times New Roman" panose="02020603050405020304" pitchFamily="18" charset="0"/>
                <a:cs typeface="Times New Roman" panose="02020603050405020304" pitchFamily="18" charset="0"/>
              </a:rPr>
              <a:t>بالقيد التالي:</a:t>
            </a:r>
            <a:r>
              <a:rPr lang="ar-SA" sz="2000" spc="0" dirty="0" smtClean="0">
                <a:latin typeface="Times New Roman" panose="02020603050405020304" pitchFamily="18" charset="0"/>
                <a:cs typeface="Times New Roman" panose="02020603050405020304" pitchFamily="18" charset="0"/>
              </a:rPr>
              <a:t/>
            </a:r>
            <a:br>
              <a:rPr lang="ar-SA" sz="2000" spc="0" dirty="0" smtClean="0">
                <a:latin typeface="Times New Roman" panose="02020603050405020304" pitchFamily="18" charset="0"/>
                <a:cs typeface="Times New Roman" panose="02020603050405020304" pitchFamily="18" charset="0"/>
              </a:rPr>
            </a:br>
            <a:r>
              <a:rPr lang="ar-SA" sz="2000" spc="0" dirty="0" smtClean="0">
                <a:latin typeface="Times New Roman" panose="02020603050405020304" pitchFamily="18" charset="0"/>
                <a:cs typeface="Times New Roman" panose="02020603050405020304" pitchFamily="18" charset="0"/>
              </a:rPr>
              <a:t/>
            </a:r>
            <a:br>
              <a:rPr lang="ar-SA" sz="2000" spc="0" dirty="0" smtClean="0">
                <a:latin typeface="Times New Roman" panose="02020603050405020304" pitchFamily="18" charset="0"/>
                <a:cs typeface="Times New Roman" panose="02020603050405020304" pitchFamily="18" charset="0"/>
              </a:rPr>
            </a:br>
            <a:r>
              <a:rPr lang="ar-SA" sz="2000" spc="0" dirty="0" smtClean="0">
                <a:latin typeface="Times New Roman" panose="02020603050405020304" pitchFamily="18" charset="0"/>
                <a:cs typeface="Times New Roman" panose="02020603050405020304" pitchFamily="18" charset="0"/>
              </a:rPr>
              <a:t/>
            </a:r>
            <a:br>
              <a:rPr lang="ar-SA" sz="2000" spc="0" dirty="0" smtClean="0">
                <a:latin typeface="Times New Roman" panose="02020603050405020304" pitchFamily="18" charset="0"/>
                <a:cs typeface="Times New Roman" panose="02020603050405020304" pitchFamily="18" charset="0"/>
              </a:rPr>
            </a:br>
            <a:endParaRPr lang="ar-SA" sz="2000" spc="0" dirty="0" smtClean="0">
              <a:latin typeface="Times New Roman" panose="02020603050405020304" pitchFamily="18" charset="0"/>
              <a:cs typeface="Times New Roman" panose="02020603050405020304" pitchFamily="18" charset="0"/>
            </a:endParaRPr>
          </a:p>
          <a:p>
            <a:pPr algn="r"/>
            <a:endParaRPr lang="ar-SA" sz="2000" spc="0" dirty="0">
              <a:latin typeface="Times New Roman" panose="02020603050405020304" pitchFamily="18" charset="0"/>
              <a:cs typeface="Times New Roman" panose="02020603050405020304" pitchFamily="18" charset="0"/>
            </a:endParaRPr>
          </a:p>
          <a:p>
            <a:pPr algn="r"/>
            <a:r>
              <a:rPr lang="ar-SA" sz="2000" spc="0" dirty="0" smtClean="0">
                <a:latin typeface="Times New Roman" panose="02020603050405020304" pitchFamily="18" charset="0"/>
                <a:cs typeface="Times New Roman" panose="02020603050405020304" pitchFamily="18" charset="0"/>
              </a:rPr>
              <a:t/>
            </a:r>
            <a:br>
              <a:rPr lang="ar-SA" sz="2000" spc="0" dirty="0" smtClean="0">
                <a:latin typeface="Times New Roman" panose="02020603050405020304" pitchFamily="18" charset="0"/>
                <a:cs typeface="Times New Roman" panose="02020603050405020304" pitchFamily="18" charset="0"/>
              </a:rPr>
            </a:br>
            <a:endParaRPr lang="ar-SA" sz="2000" spc="0" dirty="0" smtClean="0">
              <a:latin typeface="Times New Roman" panose="02020603050405020304" pitchFamily="18" charset="0"/>
              <a:cs typeface="Times New Roman" panose="02020603050405020304" pitchFamily="18" charset="0"/>
            </a:endParaRPr>
          </a:p>
          <a:p>
            <a:pPr algn="r"/>
            <a:r>
              <a:rPr lang="ar-SA" sz="2000" spc="0" dirty="0" smtClean="0">
                <a:latin typeface="Times New Roman" panose="02020603050405020304" pitchFamily="18" charset="0"/>
                <a:cs typeface="Times New Roman" panose="02020603050405020304" pitchFamily="18" charset="0"/>
              </a:rPr>
              <a:t/>
            </a:r>
            <a:br>
              <a:rPr lang="ar-SA" sz="2000" spc="0" dirty="0" smtClean="0">
                <a:latin typeface="Times New Roman" panose="02020603050405020304" pitchFamily="18" charset="0"/>
                <a:cs typeface="Times New Roman" panose="02020603050405020304" pitchFamily="18" charset="0"/>
              </a:rPr>
            </a:br>
            <a:r>
              <a:rPr lang="ar-SA" sz="2000" b="1" spc="0" dirty="0" smtClean="0">
                <a:solidFill>
                  <a:schemeClr val="accent1"/>
                </a:solidFill>
                <a:latin typeface="Times New Roman" panose="02020603050405020304" pitchFamily="18" charset="0"/>
                <a:cs typeface="Times New Roman" panose="02020603050405020304" pitchFamily="18" charset="0"/>
              </a:rPr>
              <a:t>3-4 تحصيل الديون السابق إعدامها:</a:t>
            </a:r>
            <a:r>
              <a:rPr lang="ar-SA" sz="2000" spc="0" dirty="0" smtClean="0">
                <a:latin typeface="Times New Roman" panose="02020603050405020304" pitchFamily="18" charset="0"/>
                <a:cs typeface="Times New Roman" panose="02020603050405020304" pitchFamily="18" charset="0"/>
              </a:rPr>
              <a:t/>
            </a:r>
            <a:br>
              <a:rPr lang="ar-SA" sz="2000" spc="0" dirty="0" smtClean="0">
                <a:latin typeface="Times New Roman" panose="02020603050405020304" pitchFamily="18" charset="0"/>
                <a:cs typeface="Times New Roman" panose="02020603050405020304" pitchFamily="18" charset="0"/>
              </a:rPr>
            </a:br>
            <a:r>
              <a:rPr lang="ar-SA" sz="2000" spc="0" dirty="0" smtClean="0">
                <a:solidFill>
                  <a:schemeClr val="tx1"/>
                </a:solidFill>
                <a:latin typeface="Times New Roman" panose="02020603050405020304" pitchFamily="18" charset="0"/>
                <a:cs typeface="Times New Roman" panose="02020603050405020304" pitchFamily="18" charset="0"/>
              </a:rPr>
              <a:t>قد يحدث في بعض الحالات تحصيل بعض الديون التي سبق  للمنشأه إعدامها من قبل,حيث ينبغي إجراء قيد عكسي للقيد الذي سبق إجراؤه عند واقعة أعدام الدين.</a:t>
            </a:r>
          </a:p>
          <a:p>
            <a:pPr algn="r"/>
            <a:r>
              <a:rPr lang="ar-SA" sz="2000" b="1" spc="0" dirty="0" smtClean="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مثال: </a:t>
            </a:r>
          </a:p>
          <a:p>
            <a:pPr algn="r"/>
            <a:r>
              <a:rPr lang="ar-SA" sz="1600" b="1" spc="0" dirty="0" smtClean="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أن المنشأه سبق أن أعدمت مبلغ 500 ريال على أحد العملاء وبعد مرور 6 أشهرنظرا لتحسن  ظروف العميل المادية ورغبته في سداد المستحق عليه, فعليها أن تتبع الآتــي :</a:t>
            </a:r>
            <a:endParaRPr lang="ar-SA" sz="1600" b="1" spc="0"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19236971"/>
              </p:ext>
            </p:extLst>
          </p:nvPr>
        </p:nvGraphicFramePr>
        <p:xfrm>
          <a:off x="2667000" y="2819400"/>
          <a:ext cx="4671393" cy="822960"/>
        </p:xfrm>
        <a:graphic>
          <a:graphicData uri="http://schemas.openxmlformats.org/drawingml/2006/table">
            <a:tbl>
              <a:tblPr rtl="1"/>
              <a:tblGrid>
                <a:gridCol w="760042"/>
                <a:gridCol w="890051"/>
                <a:gridCol w="3021300"/>
              </a:tblGrid>
              <a:tr h="761999">
                <a:tc>
                  <a:txBody>
                    <a:bodyPr/>
                    <a:lstStyle/>
                    <a:p>
                      <a:pPr algn="r" rtl="1"/>
                      <a:r>
                        <a:rPr lang="en-US" sz="1600" b="1" dirty="0" smtClean="0"/>
                        <a:t>xx</a:t>
                      </a:r>
                      <a:endParaRPr lang="ar-SA" sz="1600" b="1"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algn="r" rtl="1"/>
                      <a:endParaRPr lang="ar-SA" sz="1600" b="1" dirty="0" smtClean="0"/>
                    </a:p>
                    <a:p>
                      <a:pPr algn="r" rtl="1"/>
                      <a:endParaRPr lang="ar-SA" sz="1600" b="1" dirty="0" smtClean="0"/>
                    </a:p>
                    <a:p>
                      <a:pPr algn="r" rtl="1"/>
                      <a:r>
                        <a:rPr lang="en-US" sz="1600" b="1" dirty="0" smtClean="0"/>
                        <a:t>xx</a:t>
                      </a:r>
                      <a:endParaRPr lang="ar-SA"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en-US" sz="1600" b="1" dirty="0" smtClean="0"/>
                        <a:t> </a:t>
                      </a:r>
                      <a:r>
                        <a:rPr lang="ar-SA" sz="1600" b="1" dirty="0" smtClean="0"/>
                        <a:t>مخصص</a:t>
                      </a:r>
                      <a:r>
                        <a:rPr lang="ar-SA" sz="1600" b="1" baseline="0" dirty="0" smtClean="0"/>
                        <a:t> الديون المشكوك فيها</a:t>
                      </a:r>
                    </a:p>
                    <a:p>
                      <a:pPr algn="r" rtl="1"/>
                      <a:endParaRPr lang="ar-SA" sz="1600" b="1" baseline="0" dirty="0" smtClean="0"/>
                    </a:p>
                    <a:p>
                      <a:pPr algn="r" rtl="1"/>
                      <a:r>
                        <a:rPr lang="ar-SA" sz="1600" b="1" baseline="0" dirty="0" smtClean="0"/>
                        <a:t>المدينون</a:t>
                      </a:r>
                      <a:endParaRPr lang="ar-SA" sz="1600" b="1"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53869650"/>
              </p:ext>
            </p:extLst>
          </p:nvPr>
        </p:nvGraphicFramePr>
        <p:xfrm>
          <a:off x="3429001" y="975359"/>
          <a:ext cx="5410199" cy="701040"/>
        </p:xfrm>
        <a:graphic>
          <a:graphicData uri="http://schemas.openxmlformats.org/drawingml/2006/table">
            <a:tbl>
              <a:tblPr rtl="1"/>
              <a:tblGrid>
                <a:gridCol w="594527"/>
                <a:gridCol w="849325"/>
                <a:gridCol w="3966347"/>
              </a:tblGrid>
              <a:tr h="533399">
                <a:tc>
                  <a:txBody>
                    <a:bodyPr/>
                    <a:lstStyle/>
                    <a:p>
                      <a:pPr algn="r" rtl="1"/>
                      <a:r>
                        <a:rPr lang="ar-SA" sz="2000" dirty="0" smtClean="0"/>
                        <a:t>500</a:t>
                      </a:r>
                      <a:endParaRPr lang="ar-SA" sz="2000"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algn="r" rtl="1"/>
                      <a:endParaRPr lang="ar-SA" sz="2000" dirty="0" smtClean="0"/>
                    </a:p>
                    <a:p>
                      <a:pPr algn="r" rtl="1"/>
                      <a:r>
                        <a:rPr lang="ar-SA" sz="2000" dirty="0" smtClean="0"/>
                        <a:t>500</a:t>
                      </a:r>
                      <a:endParaRPr lang="ar-S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2000" dirty="0" smtClean="0"/>
                        <a:t>ح/المدينون</a:t>
                      </a:r>
                    </a:p>
                    <a:p>
                      <a:pPr algn="r" rtl="1"/>
                      <a:r>
                        <a:rPr lang="ar-SA" sz="2000" dirty="0" smtClean="0"/>
                        <a:t>ح/</a:t>
                      </a:r>
                      <a:r>
                        <a:rPr lang="ar-SA" sz="2000" baseline="0" dirty="0" smtClean="0"/>
                        <a:t> مخصص الديون المشكوك فيها</a:t>
                      </a:r>
                      <a:endParaRPr lang="ar-SA" sz="2000"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63948393"/>
              </p:ext>
            </p:extLst>
          </p:nvPr>
        </p:nvGraphicFramePr>
        <p:xfrm>
          <a:off x="3474076" y="2667000"/>
          <a:ext cx="5291087" cy="838199"/>
        </p:xfrm>
        <a:graphic>
          <a:graphicData uri="http://schemas.openxmlformats.org/drawingml/2006/table">
            <a:tbl>
              <a:tblPr rtl="1"/>
              <a:tblGrid>
                <a:gridCol w="927652"/>
                <a:gridCol w="1325218"/>
                <a:gridCol w="3038217"/>
              </a:tblGrid>
              <a:tr h="838199">
                <a:tc>
                  <a:txBody>
                    <a:bodyPr/>
                    <a:lstStyle/>
                    <a:p>
                      <a:pPr rtl="1"/>
                      <a:r>
                        <a:rPr lang="ar-SA" sz="2000" dirty="0" smtClean="0"/>
                        <a:t>500</a:t>
                      </a:r>
                      <a:endParaRPr lang="ar-SA" sz="2000"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rtl="1"/>
                      <a:endParaRPr lang="ar-SA" sz="2000" dirty="0" smtClean="0"/>
                    </a:p>
                    <a:p>
                      <a:pPr rtl="1"/>
                      <a:r>
                        <a:rPr lang="ar-SA" sz="2000" dirty="0" smtClean="0"/>
                        <a:t>500</a:t>
                      </a:r>
                      <a:endParaRPr lang="ar-S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dirty="0" smtClean="0"/>
                        <a:t>ح/ النقدية</a:t>
                      </a:r>
                    </a:p>
                    <a:p>
                      <a:pPr marL="0" marR="0" indent="0" algn="r" defTabSz="914400" rtl="1" eaLnBrk="1" fontAlgn="auto" latinLnBrk="0" hangingPunct="1">
                        <a:lnSpc>
                          <a:spcPct val="100000"/>
                        </a:lnSpc>
                        <a:spcBef>
                          <a:spcPts val="0"/>
                        </a:spcBef>
                        <a:spcAft>
                          <a:spcPts val="0"/>
                        </a:spcAft>
                        <a:buClrTx/>
                        <a:buSzTx/>
                        <a:buFontTx/>
                        <a:buNone/>
                        <a:tabLst/>
                        <a:defRPr/>
                      </a:pPr>
                      <a:r>
                        <a:rPr lang="ar-SA" sz="2000" dirty="0" smtClean="0"/>
                        <a:t>ح/المدينون</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88773864"/>
              </p:ext>
            </p:extLst>
          </p:nvPr>
        </p:nvGraphicFramePr>
        <p:xfrm>
          <a:off x="3396802" y="4495800"/>
          <a:ext cx="5224345" cy="990599"/>
        </p:xfrm>
        <a:graphic>
          <a:graphicData uri="http://schemas.openxmlformats.org/drawingml/2006/table">
            <a:tbl>
              <a:tblPr rtl="1"/>
              <a:tblGrid>
                <a:gridCol w="927652"/>
                <a:gridCol w="1325218"/>
                <a:gridCol w="2971475"/>
              </a:tblGrid>
              <a:tr h="990599">
                <a:tc>
                  <a:txBody>
                    <a:bodyPr/>
                    <a:lstStyle/>
                    <a:p>
                      <a:pPr rtl="1"/>
                      <a:r>
                        <a:rPr lang="ar-SA" sz="1800" dirty="0" smtClean="0"/>
                        <a:t>500</a:t>
                      </a:r>
                      <a:endParaRPr lang="ar-SA" sz="1800"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rtl="1"/>
                      <a:endParaRPr lang="ar-SA" sz="1800" dirty="0" smtClean="0"/>
                    </a:p>
                    <a:p>
                      <a:pPr rtl="1"/>
                      <a:r>
                        <a:rPr lang="ar-SA" sz="1800" dirty="0" smtClean="0"/>
                        <a:t>500</a:t>
                      </a:r>
                      <a:endParaRPr lang="ar-SA"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800" dirty="0" smtClean="0"/>
                        <a:t>ح/ النقدية</a:t>
                      </a:r>
                    </a:p>
                    <a:p>
                      <a:pPr rtl="1"/>
                      <a:r>
                        <a:rPr lang="ar-SA" sz="1800" dirty="0" smtClean="0"/>
                        <a:t>ح/ ايرادات ديون غير محصلة</a:t>
                      </a:r>
                      <a:r>
                        <a:rPr lang="ar-SA" sz="1800" baseline="0" dirty="0" smtClean="0"/>
                        <a:t> </a:t>
                      </a:r>
                      <a:r>
                        <a:rPr lang="ar-SA" sz="1800" dirty="0" smtClean="0"/>
                        <a:t>مستردة</a:t>
                      </a:r>
                      <a:endParaRPr lang="ar-SA" sz="1800"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TextBox 8"/>
          <p:cNvSpPr txBox="1"/>
          <p:nvPr/>
        </p:nvSpPr>
        <p:spPr>
          <a:xfrm>
            <a:off x="611560" y="2186462"/>
            <a:ext cx="8208912" cy="369332"/>
          </a:xfrm>
          <a:prstGeom prst="rect">
            <a:avLst/>
          </a:prstGeom>
          <a:noFill/>
        </p:spPr>
        <p:txBody>
          <a:bodyPr wrap="square" rtlCol="1">
            <a:spAutoFit/>
          </a:bodyPr>
          <a:lstStyle/>
          <a:p>
            <a:pPr algn="r"/>
            <a:r>
              <a:rPr lang="ar-SA" dirty="0" smtClean="0">
                <a:latin typeface="Times New Roman" panose="02020603050405020304" pitchFamily="18" charset="0"/>
                <a:ea typeface="Tahoma" pitchFamily="34" charset="0"/>
                <a:cs typeface="Times New Roman" panose="02020603050405020304" pitchFamily="18" charset="0"/>
              </a:rPr>
              <a:t>ثم يعقب ذلك قيد إثبات سداد العميل وإقفال حسابه:</a:t>
            </a:r>
            <a:endParaRPr lang="ar-SA" dirty="0">
              <a:latin typeface="Times New Roman" panose="02020603050405020304" pitchFamily="18" charset="0"/>
              <a:ea typeface="Tahoma" pitchFamily="34" charset="0"/>
              <a:cs typeface="Times New Roman" panose="02020603050405020304" pitchFamily="18" charset="0"/>
            </a:endParaRPr>
          </a:p>
        </p:txBody>
      </p:sp>
      <p:sp>
        <p:nvSpPr>
          <p:cNvPr id="10" name="TextBox 9"/>
          <p:cNvSpPr txBox="1"/>
          <p:nvPr/>
        </p:nvSpPr>
        <p:spPr>
          <a:xfrm>
            <a:off x="1187624" y="3634264"/>
            <a:ext cx="7488832" cy="369332"/>
          </a:xfrm>
          <a:prstGeom prst="rect">
            <a:avLst/>
          </a:prstGeom>
          <a:noFill/>
        </p:spPr>
        <p:txBody>
          <a:bodyPr wrap="square" rtlCol="1">
            <a:spAutoFit/>
          </a:bodyPr>
          <a:lstStyle/>
          <a:p>
            <a:pPr algn="r"/>
            <a:r>
              <a:rPr lang="ar-SA" dirty="0" smtClean="0">
                <a:latin typeface="Times New Roman" panose="02020603050405020304" pitchFamily="18" charset="0"/>
                <a:ea typeface="Tahoma" pitchFamily="34" charset="0"/>
                <a:cs typeface="Times New Roman" panose="02020603050405020304" pitchFamily="18" charset="0"/>
              </a:rPr>
              <a:t>ويمكن إستخدام طريقه أخرى مباشرة لإثبات تحصيل الديون السابق إعدامها بالقيد التالي</a:t>
            </a:r>
            <a:r>
              <a:rPr lang="ar-SA" sz="1200" dirty="0" smtClean="0">
                <a:latin typeface="Times New Roman" panose="02020603050405020304" pitchFamily="18" charset="0"/>
                <a:ea typeface="Tahoma" pitchFamily="34" charset="0"/>
                <a:cs typeface="Times New Roman" panose="02020603050405020304" pitchFamily="18" charset="0"/>
              </a:rPr>
              <a:t>:</a:t>
            </a:r>
            <a:endParaRPr lang="ar-SA" sz="1200" dirty="0">
              <a:latin typeface="Times New Roman" panose="02020603050405020304" pitchFamily="18" charset="0"/>
              <a:ea typeface="Tahoma" pitchFamily="34" charset="0"/>
              <a:cs typeface="Times New Roman" panose="02020603050405020304" pitchFamily="18" charset="0"/>
            </a:endParaRPr>
          </a:p>
        </p:txBody>
      </p:sp>
      <p:sp>
        <p:nvSpPr>
          <p:cNvPr id="8" name="TextBox 7"/>
          <p:cNvSpPr txBox="1"/>
          <p:nvPr/>
        </p:nvSpPr>
        <p:spPr>
          <a:xfrm>
            <a:off x="3581400" y="381000"/>
            <a:ext cx="5257800" cy="369332"/>
          </a:xfrm>
          <a:prstGeom prst="rect">
            <a:avLst/>
          </a:prstGeom>
          <a:noFill/>
        </p:spPr>
        <p:txBody>
          <a:bodyPr wrap="square" rtlCol="0">
            <a:spAutoFit/>
          </a:bodyPr>
          <a:lstStyle/>
          <a:p>
            <a:pPr algn="r"/>
            <a:r>
              <a:rPr lang="en-GB" dirty="0" smtClean="0">
                <a:latin typeface="Times New Roman" panose="02020603050405020304" pitchFamily="18" charset="0"/>
                <a:ea typeface="Tahoma" pitchFamily="34" charset="0"/>
                <a:cs typeface="Times New Roman" panose="02020603050405020304" pitchFamily="18" charset="0"/>
              </a:rPr>
              <a:t> </a:t>
            </a:r>
            <a:r>
              <a:rPr lang="ar-SA" dirty="0" smtClean="0">
                <a:latin typeface="Times New Roman" panose="02020603050405020304" pitchFamily="18" charset="0"/>
                <a:ea typeface="Tahoma" pitchFamily="34" charset="0"/>
                <a:cs typeface="Times New Roman" panose="02020603050405020304" pitchFamily="18" charset="0"/>
              </a:rPr>
              <a:t>يتم إجراء القيد العكسي لقيد إعدام الدين:</a:t>
            </a:r>
            <a:endParaRPr lang="en-GB" dirty="0">
              <a:latin typeface="Times New Roman" panose="02020603050405020304" pitchFamily="18" charset="0"/>
              <a:ea typeface="Tahoma" pitchFamily="34" charset="0"/>
              <a:cs typeface="Times New Roman" panose="02020603050405020304" pitchFamily="18" charset="0"/>
            </a:endParaRPr>
          </a:p>
        </p:txBody>
      </p:sp>
    </p:spTree>
  </p:cSld>
  <p:clrMapOvr>
    <a:masterClrMapping/>
  </p:clrMapOvr>
  <p:transition spd="med">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52400"/>
            <a:ext cx="8229600" cy="6477000"/>
          </a:xfrm>
        </p:spPr>
        <p:txBody>
          <a:bodyPr>
            <a:normAutofit fontScale="85000" lnSpcReduction="20000"/>
          </a:bodyPr>
          <a:lstStyle/>
          <a:p>
            <a:pPr marL="0" indent="0" algn="r" rtl="1">
              <a:buNone/>
            </a:pPr>
            <a:r>
              <a:rPr lang="ar-SA" b="1" dirty="0" smtClean="0">
                <a:solidFill>
                  <a:schemeClr val="accent1"/>
                </a:solidFill>
                <a:latin typeface="Arial" pitchFamily="34" charset="0"/>
                <a:ea typeface="Arial Unicode MS" pitchFamily="34" charset="-128"/>
                <a:cs typeface="Arial" pitchFamily="34" charset="0"/>
              </a:rPr>
              <a:t/>
            </a:r>
            <a:br>
              <a:rPr lang="ar-SA" b="1" dirty="0" smtClean="0">
                <a:solidFill>
                  <a:schemeClr val="accent1"/>
                </a:solidFill>
                <a:latin typeface="Arial" pitchFamily="34" charset="0"/>
                <a:ea typeface="Arial Unicode MS" pitchFamily="34" charset="-128"/>
                <a:cs typeface="Arial" pitchFamily="34" charset="0"/>
              </a:rPr>
            </a:br>
            <a:r>
              <a:rPr lang="ar-SA" sz="2800" b="1" dirty="0" smtClean="0">
                <a:solidFill>
                  <a:schemeClr val="accent1"/>
                </a:solidFill>
                <a:latin typeface="Arial" pitchFamily="34" charset="0"/>
                <a:ea typeface="Arial Unicode MS" pitchFamily="34" charset="-128"/>
                <a:cs typeface="Arial" pitchFamily="34" charset="0"/>
              </a:rPr>
              <a:t>1- إدارة ورقابة النقدية:</a:t>
            </a:r>
          </a:p>
          <a:p>
            <a:pPr marL="0" indent="0" algn="r" rtl="1">
              <a:buNone/>
            </a:pPr>
            <a:endParaRPr lang="ar-SA" sz="2800" b="1" dirty="0">
              <a:solidFill>
                <a:schemeClr val="accent1"/>
              </a:solidFill>
              <a:latin typeface="Arial" pitchFamily="34" charset="0"/>
              <a:ea typeface="Arial Unicode MS" pitchFamily="34" charset="-128"/>
              <a:cs typeface="Arial" pitchFamily="34" charset="0"/>
            </a:endParaRPr>
          </a:p>
          <a:p>
            <a:pPr marL="0" indent="0" algn="r" rtl="1">
              <a:buNone/>
            </a:pPr>
            <a:endParaRPr lang="ar-SA" sz="2800" dirty="0" smtClean="0">
              <a:solidFill>
                <a:schemeClr val="accent1"/>
              </a:solidFill>
              <a:latin typeface="Arial" pitchFamily="34" charset="0"/>
              <a:ea typeface="Arial Unicode MS" pitchFamily="34" charset="-128"/>
              <a:cs typeface="Arial" pitchFamily="34" charset="0"/>
            </a:endParaRPr>
          </a:p>
          <a:p>
            <a:pPr algn="r" rtl="1">
              <a:buNone/>
            </a:pPr>
            <a:r>
              <a:rPr lang="ar-SA" sz="2800" dirty="0" smtClean="0">
                <a:latin typeface="Arial" pitchFamily="34" charset="0"/>
                <a:ea typeface="Arial Unicode MS" pitchFamily="34" charset="-128"/>
                <a:cs typeface="Arial" pitchFamily="34" charset="0"/>
              </a:rPr>
              <a:t>          تثير النقدية بعض المشاكل ذات الطبيعة الخاصة فيما يتعلق بإدارتها والرقابة عليها وهذا بسبب الاعتبارين التاليين:</a:t>
            </a:r>
          </a:p>
          <a:p>
            <a:pPr marL="0" indent="0" algn="r" rtl="1">
              <a:buNone/>
            </a:pPr>
            <a:r>
              <a:rPr lang="ar-SA" sz="2800" b="1" dirty="0" smtClean="0">
                <a:latin typeface="Arial" pitchFamily="34" charset="0"/>
                <a:ea typeface="Arial Unicode MS" pitchFamily="34" charset="-128"/>
                <a:cs typeface="Arial" pitchFamily="34" charset="0"/>
              </a:rPr>
              <a:t>أولا:</a:t>
            </a:r>
            <a:r>
              <a:rPr lang="ar-SA" sz="2800" dirty="0" smtClean="0">
                <a:latin typeface="Arial" pitchFamily="34" charset="0"/>
                <a:ea typeface="Arial Unicode MS" pitchFamily="34" charset="-128"/>
                <a:cs typeface="Arial" pitchFamily="34" charset="0"/>
              </a:rPr>
              <a:t>النقدية هي الأصل الوحيد المتاح للتحول إلى أي نوع آخر من الأصول ، كما انه من السهل إخفاؤه أو نقله ، فضلا عن انه أمر مرغوب في جميع الأحوال.</a:t>
            </a:r>
          </a:p>
          <a:p>
            <a:pPr marL="0" indent="0" algn="r" rtl="1">
              <a:buNone/>
            </a:pPr>
            <a:r>
              <a:rPr lang="ar-SA" sz="2800" b="1" dirty="0" smtClean="0">
                <a:latin typeface="Arial" pitchFamily="34" charset="0"/>
                <a:ea typeface="Arial Unicode MS" pitchFamily="34" charset="-128"/>
                <a:cs typeface="Arial" pitchFamily="34" charset="0"/>
              </a:rPr>
              <a:t>ثانيا:</a:t>
            </a:r>
            <a:r>
              <a:rPr lang="ar-SA" sz="2800" dirty="0" smtClean="0">
                <a:latin typeface="Arial" pitchFamily="34" charset="0"/>
                <a:ea typeface="Arial Unicode MS" pitchFamily="34" charset="-128"/>
                <a:cs typeface="Arial" pitchFamily="34" charset="0"/>
              </a:rPr>
              <a:t> أن كميه النقدية المملوكة للمنشاة يجب الاحتفاظ بها بشكل سليم بحيث لا تكون أكثر أو اقل مما يجب في أي وقت.</a:t>
            </a:r>
            <a:br>
              <a:rPr lang="ar-SA" sz="2800" dirty="0" smtClean="0">
                <a:latin typeface="Arial" pitchFamily="34" charset="0"/>
                <a:ea typeface="Arial Unicode MS" pitchFamily="34" charset="-128"/>
                <a:cs typeface="Arial" pitchFamily="34" charset="0"/>
              </a:rPr>
            </a:br>
            <a:endParaRPr lang="ar-SA" sz="2800" dirty="0" smtClean="0">
              <a:latin typeface="Arial" pitchFamily="34" charset="0"/>
              <a:ea typeface="Arial Unicode MS" pitchFamily="34" charset="-128"/>
              <a:cs typeface="Arial" pitchFamily="34" charset="0"/>
            </a:endParaRPr>
          </a:p>
          <a:p>
            <a:pPr algn="r" rtl="1">
              <a:buNone/>
            </a:pPr>
            <a:r>
              <a:rPr lang="ar-SA" sz="2800" b="1" dirty="0" smtClean="0">
                <a:solidFill>
                  <a:schemeClr val="accent1"/>
                </a:solidFill>
                <a:latin typeface="Arial" pitchFamily="34" charset="0"/>
                <a:ea typeface="Arial Unicode MS" pitchFamily="34" charset="-128"/>
                <a:cs typeface="Arial" pitchFamily="34" charset="0"/>
              </a:rPr>
              <a:t>وتتطلب الرقابة على النقدية بصفه عامه توافر المقومات التالية:</a:t>
            </a:r>
          </a:p>
          <a:p>
            <a:pPr algn="r" rtl="1"/>
            <a:r>
              <a:rPr lang="ar-SA" sz="2800" dirty="0" smtClean="0">
                <a:latin typeface="Arial" pitchFamily="34" charset="0"/>
                <a:ea typeface="Arial Unicode MS" pitchFamily="34" charset="-128"/>
                <a:cs typeface="Arial" pitchFamily="34" charset="0"/>
              </a:rPr>
              <a:t>إعداد موازنة نقدية تفصيلية توضح التدفقات النقدية.</a:t>
            </a:r>
          </a:p>
          <a:p>
            <a:pPr algn="r" rtl="1"/>
            <a:r>
              <a:rPr lang="ar-SA" sz="2800" dirty="0" smtClean="0">
                <a:latin typeface="Arial" pitchFamily="34" charset="0"/>
                <a:ea typeface="Arial Unicode MS" pitchFamily="34" charset="-128"/>
                <a:cs typeface="Arial" pitchFamily="34" charset="0"/>
              </a:rPr>
              <a:t>وجود مجموعه من التقارير الرقابية التفصيلية .</a:t>
            </a:r>
          </a:p>
          <a:p>
            <a:pPr algn="r" rtl="1"/>
            <a:r>
              <a:rPr lang="ar-SA" sz="2800" dirty="0" smtClean="0">
                <a:latin typeface="Arial" pitchFamily="34" charset="0"/>
                <a:ea typeface="Arial Unicode MS" pitchFamily="34" charset="-128"/>
                <a:cs typeface="Arial" pitchFamily="34" charset="0"/>
              </a:rPr>
              <a:t>وجود نظام قوي للرقابة الداخلية يتضمن الفصل الواضح في المسؤوليات.</a:t>
            </a:r>
          </a:p>
          <a:p>
            <a:pPr algn="r" rtl="1"/>
            <a:r>
              <a:rPr lang="ar-SA" sz="2800" dirty="0" smtClean="0">
                <a:latin typeface="Arial" pitchFamily="34" charset="0"/>
                <a:ea typeface="Arial Unicode MS" pitchFamily="34" charset="-128"/>
                <a:cs typeface="Arial" pitchFamily="34" charset="0"/>
              </a:rPr>
              <a:t>المحاسبة التفصيلية عن كل من المتحصلات النقدية والمدفوعات النقدية.</a:t>
            </a:r>
          </a:p>
          <a:p>
            <a:pPr algn="r" rtl="1"/>
            <a:r>
              <a:rPr lang="ar-SA" sz="2800" dirty="0" smtClean="0">
                <a:latin typeface="Arial" pitchFamily="34" charset="0"/>
                <a:ea typeface="Arial Unicode MS" pitchFamily="34" charset="-128"/>
                <a:cs typeface="Arial" pitchFamily="34" charset="0"/>
              </a:rPr>
              <a:t>الإفصاح التام عن التدفقات النقدية الداخلة والخارجة.</a:t>
            </a:r>
          </a:p>
          <a:p>
            <a:pPr algn="r" rtl="1">
              <a:buNone/>
            </a:pPr>
            <a:endParaRPr lang="ar-SA" dirty="0" smtClean="0">
              <a:latin typeface="Arial" pitchFamily="34" charset="0"/>
              <a:ea typeface="Arial Unicode MS" pitchFamily="34" charset="-128"/>
              <a:cs typeface="Arial" pitchFamily="34" charset="0"/>
            </a:endParaRPr>
          </a:p>
          <a:p>
            <a:pPr algn="r"/>
            <a:endParaRPr lang="en-GB" dirty="0">
              <a:latin typeface="Arial" pitchFamily="34" charset="0"/>
              <a:ea typeface="Arial Unicode MS" pitchFamily="34" charset="-128"/>
              <a:cs typeface="Arial" pitchFamily="34" charset="0"/>
            </a:endParaRPr>
          </a:p>
        </p:txBody>
      </p:sp>
    </p:spTree>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1800" b="1" dirty="0" smtClean="0">
                <a:solidFill>
                  <a:schemeClr val="accent1"/>
                </a:solidFill>
                <a:effectLst/>
                <a:latin typeface="Times New Roman" panose="02020603050405020304" pitchFamily="18" charset="0"/>
                <a:ea typeface="Tahoma" pitchFamily="34" charset="0"/>
                <a:cs typeface="Times New Roman" panose="02020603050405020304" pitchFamily="18" charset="0"/>
              </a:rPr>
              <a:t>3-5 حسابات المدينين كمصدر للنقدية</a:t>
            </a:r>
            <a:r>
              <a:rPr lang="ar-SA" sz="3200" b="1" dirty="0" smtClean="0">
                <a:solidFill>
                  <a:schemeClr val="accent1"/>
                </a:solidFill>
                <a:effectLst/>
                <a:latin typeface="Times New Roman" panose="02020603050405020304" pitchFamily="18" charset="0"/>
                <a:ea typeface="Tahoma" pitchFamily="34" charset="0"/>
                <a:cs typeface="Times New Roman" panose="02020603050405020304" pitchFamily="18" charset="0"/>
              </a:rPr>
              <a:t>:</a:t>
            </a:r>
            <a:endParaRPr lang="ar-SA" sz="3200" b="1" dirty="0">
              <a:solidFill>
                <a:schemeClr val="accent1"/>
              </a:solidFill>
              <a:effectLst/>
              <a:latin typeface="Times New Roman" panose="02020603050405020304" pitchFamily="18" charset="0"/>
              <a:ea typeface="Tahoma" pitchFamily="34" charset="0"/>
              <a:cs typeface="Times New Roman" panose="02020603050405020304" pitchFamily="18" charset="0"/>
            </a:endParaRPr>
          </a:p>
        </p:txBody>
      </p:sp>
      <p:sp>
        <p:nvSpPr>
          <p:cNvPr id="3" name="Content Placeholder 2"/>
          <p:cNvSpPr>
            <a:spLocks noGrp="1"/>
          </p:cNvSpPr>
          <p:nvPr>
            <p:ph sz="quarter" idx="1"/>
          </p:nvPr>
        </p:nvSpPr>
        <p:spPr>
          <a:xfrm>
            <a:off x="685800" y="1417638"/>
            <a:ext cx="8229600" cy="4830762"/>
          </a:xfrm>
        </p:spPr>
        <p:txBody>
          <a:bodyPr>
            <a:normAutofit/>
          </a:bodyPr>
          <a:lstStyle/>
          <a:p>
            <a:pPr algn="r"/>
            <a:r>
              <a:rPr lang="ar-SA" sz="1800" dirty="0" smtClean="0">
                <a:latin typeface="Times New Roman" panose="02020603050405020304" pitchFamily="18" charset="0"/>
                <a:ea typeface="Tahoma" pitchFamily="34" charset="0"/>
                <a:cs typeface="Times New Roman" panose="02020603050405020304" pitchFamily="18" charset="0"/>
              </a:rPr>
              <a:t>بصفه عامه </a:t>
            </a:r>
            <a:r>
              <a:rPr lang="ar-SA" sz="1800" dirty="0">
                <a:latin typeface="Times New Roman" panose="02020603050405020304" pitchFamily="18" charset="0"/>
                <a:ea typeface="Tahoma" pitchFamily="34" charset="0"/>
                <a:cs typeface="Times New Roman" panose="02020603050405020304" pitchFamily="18" charset="0"/>
              </a:rPr>
              <a:t>ت</a:t>
            </a:r>
            <a:r>
              <a:rPr lang="ar-SA" sz="1800" dirty="0" smtClean="0">
                <a:latin typeface="Times New Roman" panose="02020603050405020304" pitchFamily="18" charset="0"/>
                <a:ea typeface="Tahoma" pitchFamily="34" charset="0"/>
                <a:cs typeface="Times New Roman" panose="02020603050405020304" pitchFamily="18" charset="0"/>
              </a:rPr>
              <a:t>ست</a:t>
            </a:r>
            <a:r>
              <a:rPr lang="ar-SA" sz="1800" dirty="0" smtClean="0">
                <a:latin typeface="Times New Roman" panose="02020603050405020304" pitchFamily="18" charset="0"/>
                <a:ea typeface="Tahoma" pitchFamily="34" charset="0"/>
                <a:cs typeface="Times New Roman" panose="02020603050405020304" pitchFamily="18" charset="0"/>
              </a:rPr>
              <a:t>طيع </a:t>
            </a:r>
            <a:r>
              <a:rPr lang="ar-SA" sz="1800" dirty="0" smtClean="0">
                <a:latin typeface="Times New Roman" panose="02020603050405020304" pitchFamily="18" charset="0"/>
                <a:ea typeface="Tahoma" pitchFamily="34" charset="0"/>
                <a:cs typeface="Times New Roman" panose="02020603050405020304" pitchFamily="18" charset="0"/>
              </a:rPr>
              <a:t>المنشإه أن تستخدم حسابات المدينين كمصدر للنقدية عن طريق:</a:t>
            </a:r>
          </a:p>
          <a:p>
            <a:r>
              <a:rPr lang="ar-SA" sz="1800" dirty="0" smtClean="0">
                <a:latin typeface="Times New Roman" panose="02020603050405020304" pitchFamily="18" charset="0"/>
                <a:ea typeface="Tahoma" pitchFamily="34" charset="0"/>
                <a:cs typeface="Times New Roman" panose="02020603050405020304" pitchFamily="18" charset="0"/>
              </a:rPr>
              <a:t> </a:t>
            </a:r>
            <a:r>
              <a:rPr lang="en-US" sz="1800" dirty="0" smtClean="0">
                <a:latin typeface="Times New Roman" panose="02020603050405020304" pitchFamily="18" charset="0"/>
                <a:ea typeface="Tahoma" pitchFamily="34" charset="0"/>
                <a:cs typeface="Times New Roman" panose="02020603050405020304" pitchFamily="18" charset="0"/>
              </a:rPr>
              <a:t>factoring accounts receivable </a:t>
            </a:r>
            <a:r>
              <a:rPr lang="ar-SA" sz="1800" dirty="0" smtClean="0">
                <a:latin typeface="Times New Roman" panose="02020603050405020304" pitchFamily="18" charset="0"/>
                <a:ea typeface="Tahoma" pitchFamily="34" charset="0"/>
                <a:cs typeface="Times New Roman" panose="02020603050405020304" pitchFamily="18" charset="0"/>
              </a:rPr>
              <a:t> أ.بيع حسابات المدينين                   </a:t>
            </a:r>
            <a:endParaRPr lang="en-US" sz="1800" dirty="0" smtClean="0">
              <a:latin typeface="Times New Roman" panose="02020603050405020304" pitchFamily="18" charset="0"/>
              <a:ea typeface="Tahoma" pitchFamily="34" charset="0"/>
              <a:cs typeface="Times New Roman" panose="02020603050405020304" pitchFamily="18" charset="0"/>
            </a:endParaRPr>
          </a:p>
          <a:p>
            <a:r>
              <a:rPr lang="en-US" sz="1800" dirty="0" smtClean="0">
                <a:latin typeface="Times New Roman" panose="02020603050405020304" pitchFamily="18" charset="0"/>
                <a:ea typeface="Tahoma" pitchFamily="34" charset="0"/>
                <a:cs typeface="Times New Roman" panose="02020603050405020304" pitchFamily="18" charset="0"/>
              </a:rPr>
              <a:t> Assignment of accounts receivable</a:t>
            </a:r>
            <a:r>
              <a:rPr lang="ar-SA" sz="1800" dirty="0" smtClean="0">
                <a:latin typeface="Times New Roman" panose="02020603050405020304" pitchFamily="18" charset="0"/>
                <a:ea typeface="Tahoma" pitchFamily="34" charset="0"/>
                <a:cs typeface="Times New Roman" panose="02020603050405020304" pitchFamily="18" charset="0"/>
              </a:rPr>
              <a:t>  </a:t>
            </a:r>
            <a:r>
              <a:rPr lang="en-US" sz="1800" dirty="0" smtClean="0">
                <a:latin typeface="Times New Roman" panose="02020603050405020304" pitchFamily="18" charset="0"/>
                <a:ea typeface="Tahoma" pitchFamily="34" charset="0"/>
                <a:cs typeface="Times New Roman" panose="02020603050405020304" pitchFamily="18" charset="0"/>
              </a:rPr>
              <a:t> </a:t>
            </a:r>
            <a:r>
              <a:rPr lang="ar-SA" sz="1800" dirty="0" smtClean="0">
                <a:latin typeface="Times New Roman" panose="02020603050405020304" pitchFamily="18" charset="0"/>
                <a:ea typeface="Tahoma" pitchFamily="34" charset="0"/>
                <a:cs typeface="Times New Roman" panose="02020603050405020304" pitchFamily="18" charset="0"/>
              </a:rPr>
              <a:t>  ب. تخصيص حسابات المدينين</a:t>
            </a:r>
          </a:p>
          <a:p>
            <a:pPr algn="r">
              <a:buNone/>
            </a:pPr>
            <a:r>
              <a:rPr lang="ar-SA" sz="1800" dirty="0" smtClean="0">
                <a:latin typeface="Times New Roman" panose="02020603050405020304" pitchFamily="18" charset="0"/>
                <a:ea typeface="Tahoma" pitchFamily="34" charset="0"/>
                <a:cs typeface="Times New Roman" panose="02020603050405020304" pitchFamily="18" charset="0"/>
              </a:rPr>
              <a:t>ويمكن التعرض لكل من الطريقتين السابقتين على النحو التالي:</a:t>
            </a:r>
          </a:p>
          <a:p>
            <a:endParaRPr lang="ar-SA" sz="2400" dirty="0">
              <a:latin typeface="Tahoma" pitchFamily="34" charset="0"/>
              <a:ea typeface="Tahoma" pitchFamily="34" charset="0"/>
              <a:cs typeface="Tahoma" pitchFamily="34" charset="0"/>
            </a:endParaRPr>
          </a:p>
        </p:txBody>
      </p:sp>
      <p:sp>
        <p:nvSpPr>
          <p:cNvPr id="6" name="Title 1"/>
          <p:cNvSpPr txBox="1">
            <a:spLocks/>
          </p:cNvSpPr>
          <p:nvPr/>
        </p:nvSpPr>
        <p:spPr>
          <a:xfrm>
            <a:off x="457200" y="274638"/>
            <a:ext cx="8229600" cy="1143000"/>
          </a:xfrm>
          <a:prstGeom prst="rect">
            <a:avLst/>
          </a:prstGeom>
        </p:spPr>
        <p:txBody>
          <a:bodyPr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ar-SA"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7" name="Content Placeholder 2"/>
          <p:cNvSpPr txBox="1">
            <a:spLocks/>
          </p:cNvSpPr>
          <p:nvPr/>
        </p:nvSpPr>
        <p:spPr>
          <a:xfrm>
            <a:off x="457200" y="2971800"/>
            <a:ext cx="8229600" cy="3154363"/>
          </a:xfrm>
          <a:prstGeom prst="rect">
            <a:avLst/>
          </a:prstGeom>
        </p:spPr>
        <p:txBody>
          <a:bodyPr>
            <a:normAutofit/>
          </a:bodyPr>
          <a:lstStyle/>
          <a:p>
            <a:pPr marL="82296" lvl="0" algn="r">
              <a:spcBef>
                <a:spcPts val="600"/>
              </a:spcBef>
              <a:buClr>
                <a:schemeClr val="accent1"/>
              </a:buClr>
              <a:buSzPct val="80000"/>
            </a:pPr>
            <a:r>
              <a:rPr lang="ar-SA" b="1" u="sng" dirty="0" smtClean="0">
                <a:solidFill>
                  <a:schemeClr val="accent1"/>
                </a:solidFill>
                <a:latin typeface="Times New Roman" panose="02020603050405020304" pitchFamily="18" charset="0"/>
                <a:ea typeface="Tahoma" pitchFamily="34" charset="0"/>
                <a:cs typeface="Times New Roman" panose="02020603050405020304" pitchFamily="18" charset="0"/>
              </a:rPr>
              <a:t>أولا:بيع أرصدة المدينين:</a:t>
            </a:r>
            <a:r>
              <a:rPr kumimoji="0" lang="ar-SA" b="0" i="0" u="none" strike="noStrike" kern="1200" cap="none" spc="0" normalizeH="0" baseline="0" noProof="0" dirty="0" smtClean="0">
                <a:ln>
                  <a:noFill/>
                </a:ln>
                <a:solidFill>
                  <a:schemeClr val="accent1"/>
                </a:solidFill>
                <a:effectLst/>
                <a:uLnTx/>
                <a:uFillTx/>
                <a:latin typeface="Times New Roman" panose="02020603050405020304" pitchFamily="18" charset="0"/>
                <a:ea typeface="Tahoma" pitchFamily="34" charset="0"/>
                <a:cs typeface="Times New Roman" panose="02020603050405020304" pitchFamily="18" charset="0"/>
              </a:rPr>
              <a:t/>
            </a:r>
            <a:br>
              <a:rPr kumimoji="0" lang="ar-SA" b="0" i="0" u="none" strike="noStrike" kern="1200" cap="none" spc="0" normalizeH="0" baseline="0" noProof="0" dirty="0" smtClean="0">
                <a:ln>
                  <a:noFill/>
                </a:ln>
                <a:solidFill>
                  <a:schemeClr val="accent1"/>
                </a:solidFill>
                <a:effectLst/>
                <a:uLnTx/>
                <a:uFillTx/>
                <a:latin typeface="Times New Roman" panose="02020603050405020304" pitchFamily="18" charset="0"/>
                <a:ea typeface="Tahoma" pitchFamily="34" charset="0"/>
                <a:cs typeface="Times New Roman" panose="02020603050405020304" pitchFamily="18" charset="0"/>
              </a:rPr>
            </a:br>
            <a:r>
              <a:rPr kumimoji="0" lang="ar-SA" b="0" i="0" u="none" strike="noStrike" kern="1200" cap="none" spc="0" normalizeH="0" baseline="0" noProof="0" dirty="0" smtClean="0">
                <a:ln>
                  <a:noFill/>
                </a:ln>
                <a:solidFill>
                  <a:schemeClr val="tx1"/>
                </a:solidFill>
                <a:effectLst/>
                <a:uLnTx/>
                <a:uFillTx/>
                <a:latin typeface="Times New Roman" panose="02020603050405020304" pitchFamily="18" charset="0"/>
                <a:ea typeface="Tahoma" pitchFamily="34" charset="0"/>
                <a:cs typeface="Times New Roman" panose="02020603050405020304" pitchFamily="18" charset="0"/>
              </a:rPr>
              <a:t/>
            </a:r>
            <a:br>
              <a:rPr kumimoji="0" lang="ar-SA" b="0" i="0" u="none" strike="noStrike" kern="1200" cap="none" spc="0" normalizeH="0" baseline="0" noProof="0" dirty="0" smtClean="0">
                <a:ln>
                  <a:noFill/>
                </a:ln>
                <a:solidFill>
                  <a:schemeClr val="tx1"/>
                </a:solidFill>
                <a:effectLst/>
                <a:uLnTx/>
                <a:uFillTx/>
                <a:latin typeface="Times New Roman" panose="02020603050405020304" pitchFamily="18" charset="0"/>
                <a:ea typeface="Tahoma" pitchFamily="34" charset="0"/>
                <a:cs typeface="Times New Roman" panose="02020603050405020304" pitchFamily="18" charset="0"/>
              </a:rPr>
            </a:br>
            <a:r>
              <a:rPr kumimoji="0" lang="ar-SA" b="0" i="0" u="none" strike="noStrike" kern="1200" cap="none" spc="0" normalizeH="0" baseline="0" noProof="0" dirty="0" smtClean="0">
                <a:ln>
                  <a:noFill/>
                </a:ln>
                <a:solidFill>
                  <a:schemeClr val="tx1"/>
                </a:solidFill>
                <a:effectLst/>
                <a:uLnTx/>
                <a:uFillTx/>
                <a:latin typeface="Times New Roman" panose="02020603050405020304" pitchFamily="18" charset="0"/>
                <a:ea typeface="Tahoma" pitchFamily="34" charset="0"/>
                <a:cs typeface="Times New Roman" panose="02020603050405020304" pitchFamily="18" charset="0"/>
              </a:rPr>
              <a:t>ينطوي بيع أرصدة المدينين على تحويل ملكية حساب المدينين من البائع إلى شركة التمويل أو البنوك التي عادة ماتشتري حسابات العملاء من المنشات والتي يطلق عليها الوسيط,وتختلف إتفاقيات الوساطة وتتباين شروطها بشكل كبير ,غير أن من المؤكد أن عوامل القيمة والثقة وخطر الملكية تؤخذ في الإعتبار بواسطة الوسيط حيث أن حسابات المدينين يتم بيعها بدون حق الرجوع على المحول. وعليه فإن الوسيط يتأكد من وجود أي تكاليف تحصيل متعلقة أو أي مصروفات ديون معدومه ,وايضا نظرا لهذه الأسباب فإن مقدار العمولة التي يتقاضاها الوسيط تكون مرتفعة نسبيا.</a:t>
            </a:r>
          </a:p>
        </p:txBody>
      </p:sp>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838200" y="3429000"/>
            <a:ext cx="8153400" cy="2819400"/>
          </a:xfrm>
        </p:spPr>
        <p:txBody>
          <a:bodyPr>
            <a:normAutofit/>
          </a:bodyPr>
          <a:lstStyle/>
          <a:p>
            <a:pPr algn="r"/>
            <a:r>
              <a:rPr lang="ar-SA" sz="2400" dirty="0" smtClean="0">
                <a:latin typeface="Times New Roman" panose="02020603050405020304" pitchFamily="18" charset="0"/>
                <a:ea typeface="Tahoma" pitchFamily="34" charset="0"/>
                <a:cs typeface="Times New Roman" panose="02020603050405020304" pitchFamily="18" charset="0"/>
              </a:rPr>
              <a:t>ويمثل ح/ المستحقات على شركات التمويل المبالغ التي تحتجزها شركات التمويل من قيمة حسابات المدينين المشتراة كتأمينات تستخدم لتعويض أي خسائر قد تواجهها ,  فإذا تم تحصيل قيمة حسابات المدينين بالكامل فيجب أن تلتزم شركات التمويل برد هذا المبلغ لبائع الحسابات.</a:t>
            </a:r>
          </a:p>
          <a:p>
            <a:pPr algn="r"/>
            <a:r>
              <a:rPr lang="ar-SA" sz="1600" dirty="0" smtClean="0">
                <a:latin typeface="Times New Roman" panose="02020603050405020304" pitchFamily="18" charset="0"/>
                <a:ea typeface="Tahoma" pitchFamily="34" charset="0"/>
                <a:cs typeface="Times New Roman" panose="02020603050405020304" pitchFamily="18" charset="0"/>
              </a:rPr>
              <a:t>ة</a:t>
            </a:r>
            <a:r>
              <a:rPr lang="ar-SA" sz="2400" dirty="0" smtClean="0">
                <a:latin typeface="Times New Roman" panose="02020603050405020304" pitchFamily="18" charset="0"/>
                <a:ea typeface="Tahoma" pitchFamily="34" charset="0"/>
                <a:cs typeface="Times New Roman" panose="02020603050405020304" pitchFamily="18" charset="0"/>
              </a:rPr>
              <a:t>يجب الإفصاح عن هذه الإتفاقيات بين أقواس أو في شكل ملاحظة مرفقه بالقوائم المالية</a:t>
            </a:r>
            <a:r>
              <a:rPr lang="ar-SA" sz="1600" dirty="0" smtClean="0">
                <a:latin typeface="Times New Roman" panose="02020603050405020304" pitchFamily="18" charset="0"/>
                <a:ea typeface="Tahoma" pitchFamily="34" charset="0"/>
                <a:cs typeface="Times New Roman" panose="02020603050405020304" pitchFamily="18" charset="0"/>
              </a:rPr>
              <a:t>.</a:t>
            </a:r>
            <a:endParaRPr lang="ar-SA" sz="1600" dirty="0">
              <a:latin typeface="Times New Roman" panose="02020603050405020304" pitchFamily="18" charset="0"/>
              <a:ea typeface="Tahoma"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400629031"/>
              </p:ext>
            </p:extLst>
          </p:nvPr>
        </p:nvGraphicFramePr>
        <p:xfrm>
          <a:off x="1676400" y="1828800"/>
          <a:ext cx="7238999" cy="1447800"/>
        </p:xfrm>
        <a:graphic>
          <a:graphicData uri="http://schemas.openxmlformats.org/drawingml/2006/table">
            <a:tbl>
              <a:tblPr rtl="1"/>
              <a:tblGrid>
                <a:gridCol w="914992"/>
                <a:gridCol w="1016924"/>
                <a:gridCol w="5307083"/>
              </a:tblGrid>
              <a:tr h="1447800">
                <a:tc>
                  <a:txBody>
                    <a:bodyPr/>
                    <a:lstStyle/>
                    <a:p>
                      <a:pPr algn="r" rtl="1"/>
                      <a:r>
                        <a:rPr lang="ar-SA" sz="1400" b="1" dirty="0" smtClean="0">
                          <a:latin typeface="Times New Roman" panose="02020603050405020304" pitchFamily="18" charset="0"/>
                          <a:ea typeface="Tahoma" pitchFamily="34" charset="0"/>
                          <a:cs typeface="Times New Roman" panose="02020603050405020304" pitchFamily="18" charset="0"/>
                        </a:rPr>
                        <a:t>75000</a:t>
                      </a:r>
                    </a:p>
                    <a:p>
                      <a:pPr algn="r" rtl="1"/>
                      <a:r>
                        <a:rPr lang="ar-SA" sz="1400" b="1" dirty="0" smtClean="0">
                          <a:latin typeface="Times New Roman" panose="02020603050405020304" pitchFamily="18" charset="0"/>
                          <a:ea typeface="Tahoma" pitchFamily="34" charset="0"/>
                          <a:cs typeface="Times New Roman" panose="02020603050405020304" pitchFamily="18" charset="0"/>
                        </a:rPr>
                        <a:t>10000</a:t>
                      </a:r>
                    </a:p>
                    <a:p>
                      <a:pPr algn="r" rtl="1"/>
                      <a:r>
                        <a:rPr lang="ar-SA" sz="1400" b="1" dirty="0" smtClean="0">
                          <a:latin typeface="Times New Roman" panose="02020603050405020304" pitchFamily="18" charset="0"/>
                          <a:ea typeface="Tahoma" pitchFamily="34" charset="0"/>
                          <a:cs typeface="Times New Roman" panose="02020603050405020304" pitchFamily="18" charset="0"/>
                        </a:rPr>
                        <a:t>15000</a:t>
                      </a:r>
                      <a:endParaRPr lang="ar-SA" sz="1400" b="1" dirty="0">
                        <a:latin typeface="Times New Roman" panose="02020603050405020304" pitchFamily="18" charset="0"/>
                        <a:ea typeface="Tahoma" pitchFamily="34" charset="0"/>
                        <a:cs typeface="Times New Roman" panose="02020603050405020304" pitchFamily="18" charset="0"/>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algn="r" rtl="1"/>
                      <a:endParaRPr lang="ar-SA" sz="1400" b="1" dirty="0" smtClean="0">
                        <a:latin typeface="Times New Roman" panose="02020603050405020304" pitchFamily="18" charset="0"/>
                        <a:ea typeface="Tahoma" pitchFamily="34" charset="0"/>
                        <a:cs typeface="Times New Roman" panose="02020603050405020304" pitchFamily="18" charset="0"/>
                      </a:endParaRPr>
                    </a:p>
                    <a:p>
                      <a:pPr algn="r" rtl="1"/>
                      <a:endParaRPr lang="ar-SA" sz="1400" b="1" dirty="0" smtClean="0">
                        <a:latin typeface="Times New Roman" panose="02020603050405020304" pitchFamily="18" charset="0"/>
                        <a:ea typeface="Tahoma" pitchFamily="34" charset="0"/>
                        <a:cs typeface="Times New Roman" panose="02020603050405020304" pitchFamily="18" charset="0"/>
                      </a:endParaRPr>
                    </a:p>
                    <a:p>
                      <a:pPr algn="r" rtl="1"/>
                      <a:endParaRPr lang="ar-SA" sz="1400" b="1" dirty="0" smtClean="0">
                        <a:latin typeface="Times New Roman" panose="02020603050405020304" pitchFamily="18" charset="0"/>
                        <a:ea typeface="Tahoma" pitchFamily="34" charset="0"/>
                        <a:cs typeface="Times New Roman" panose="02020603050405020304" pitchFamily="18" charset="0"/>
                      </a:endParaRPr>
                    </a:p>
                    <a:p>
                      <a:pPr algn="r" rtl="1"/>
                      <a:r>
                        <a:rPr lang="ar-SA" sz="1400" b="1" dirty="0" smtClean="0">
                          <a:latin typeface="Times New Roman" panose="02020603050405020304" pitchFamily="18" charset="0"/>
                          <a:ea typeface="Tahoma" pitchFamily="34" charset="0"/>
                          <a:cs typeface="Times New Roman" panose="02020603050405020304" pitchFamily="18" charset="0"/>
                        </a:rPr>
                        <a:t>100000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1400" b="1" dirty="0" smtClean="0">
                          <a:latin typeface="Times New Roman" panose="02020603050405020304" pitchFamily="18" charset="0"/>
                          <a:ea typeface="Tahoma" pitchFamily="34" charset="0"/>
                          <a:cs typeface="Times New Roman" panose="02020603050405020304" pitchFamily="18" charset="0"/>
                        </a:rPr>
                        <a:t>ح/النقدية(100000</a:t>
                      </a:r>
                      <a:r>
                        <a:rPr lang="en-US" sz="1400" b="1" dirty="0" smtClean="0">
                          <a:latin typeface="Times New Roman" panose="02020603050405020304" pitchFamily="18" charset="0"/>
                          <a:ea typeface="Tahoma" pitchFamily="34" charset="0"/>
                          <a:cs typeface="Times New Roman" panose="02020603050405020304" pitchFamily="18" charset="0"/>
                        </a:rPr>
                        <a:t>x </a:t>
                      </a:r>
                      <a:r>
                        <a:rPr lang="ar-SA" sz="1400" b="1" dirty="0" smtClean="0">
                          <a:latin typeface="Times New Roman" panose="02020603050405020304" pitchFamily="18" charset="0"/>
                          <a:ea typeface="Tahoma" pitchFamily="34" charset="0"/>
                          <a:cs typeface="Times New Roman" panose="02020603050405020304" pitchFamily="18" charset="0"/>
                        </a:rPr>
                        <a:t>90%-100000</a:t>
                      </a:r>
                      <a:r>
                        <a:rPr lang="en-US" sz="1400" b="1" dirty="0" smtClean="0">
                          <a:latin typeface="Times New Roman" panose="02020603050405020304" pitchFamily="18" charset="0"/>
                          <a:ea typeface="Tahoma" pitchFamily="34" charset="0"/>
                          <a:cs typeface="Times New Roman" panose="02020603050405020304" pitchFamily="18" charset="0"/>
                        </a:rPr>
                        <a:t>x </a:t>
                      </a:r>
                      <a:r>
                        <a:rPr lang="ar-SA" sz="1400" b="1" dirty="0" smtClean="0">
                          <a:latin typeface="Times New Roman" panose="02020603050405020304" pitchFamily="18" charset="0"/>
                          <a:ea typeface="Tahoma" pitchFamily="34" charset="0"/>
                          <a:cs typeface="Times New Roman" panose="02020603050405020304" pitchFamily="18" charset="0"/>
                        </a:rPr>
                        <a:t>15%)</a:t>
                      </a:r>
                    </a:p>
                    <a:p>
                      <a:pPr algn="r" rtl="1"/>
                      <a:r>
                        <a:rPr lang="ar-SA" sz="1400" b="1" dirty="0" smtClean="0">
                          <a:latin typeface="Times New Roman" panose="02020603050405020304" pitchFamily="18" charset="0"/>
                          <a:ea typeface="Tahoma" pitchFamily="34" charset="0"/>
                          <a:cs typeface="Times New Roman" panose="02020603050405020304" pitchFamily="18" charset="0"/>
                        </a:rPr>
                        <a:t>ح/مستحقات على شركات</a:t>
                      </a:r>
                      <a:r>
                        <a:rPr lang="ar-SA" sz="1400" b="1" baseline="0" dirty="0" smtClean="0">
                          <a:latin typeface="Times New Roman" panose="02020603050405020304" pitchFamily="18" charset="0"/>
                          <a:ea typeface="Tahoma" pitchFamily="34" charset="0"/>
                          <a:cs typeface="Times New Roman" panose="02020603050405020304" pitchFamily="18" charset="0"/>
                        </a:rPr>
                        <a:t> التمويل(100000</a:t>
                      </a:r>
                      <a:r>
                        <a:rPr lang="en-US" sz="1400" b="1" baseline="0" dirty="0" smtClean="0">
                          <a:latin typeface="Times New Roman" panose="02020603050405020304" pitchFamily="18" charset="0"/>
                          <a:ea typeface="Tahoma" pitchFamily="34" charset="0"/>
                          <a:cs typeface="Times New Roman" panose="02020603050405020304" pitchFamily="18" charset="0"/>
                        </a:rPr>
                        <a:t>x </a:t>
                      </a:r>
                      <a:r>
                        <a:rPr lang="ar-SA" sz="1400" b="1" baseline="0" dirty="0" smtClean="0">
                          <a:latin typeface="Times New Roman" panose="02020603050405020304" pitchFamily="18" charset="0"/>
                          <a:ea typeface="Tahoma" pitchFamily="34" charset="0"/>
                          <a:cs typeface="Times New Roman" panose="02020603050405020304" pitchFamily="18" charset="0"/>
                        </a:rPr>
                        <a:t>10%)</a:t>
                      </a:r>
                    </a:p>
                    <a:p>
                      <a:pPr algn="r" rtl="1"/>
                      <a:r>
                        <a:rPr lang="ar-SA" sz="1400" b="1" baseline="0" dirty="0" smtClean="0">
                          <a:latin typeface="Times New Roman" panose="02020603050405020304" pitchFamily="18" charset="0"/>
                          <a:ea typeface="Tahoma" pitchFamily="34" charset="0"/>
                          <a:cs typeface="Times New Roman" panose="02020603050405020304" pitchFamily="18" charset="0"/>
                        </a:rPr>
                        <a:t>ح/ مصروفات تحويل مدينين(100000</a:t>
                      </a:r>
                      <a:r>
                        <a:rPr lang="en-US" sz="1400" b="1" baseline="0" dirty="0" smtClean="0">
                          <a:latin typeface="Times New Roman" panose="02020603050405020304" pitchFamily="18" charset="0"/>
                          <a:ea typeface="Tahoma" pitchFamily="34" charset="0"/>
                          <a:cs typeface="Times New Roman" panose="02020603050405020304" pitchFamily="18" charset="0"/>
                        </a:rPr>
                        <a:t>x</a:t>
                      </a:r>
                      <a:r>
                        <a:rPr lang="ar-SA" sz="1400" b="1" baseline="0" dirty="0" smtClean="0">
                          <a:latin typeface="Times New Roman" panose="02020603050405020304" pitchFamily="18" charset="0"/>
                          <a:ea typeface="Tahoma" pitchFamily="34" charset="0"/>
                          <a:cs typeface="Times New Roman" panose="02020603050405020304" pitchFamily="18" charset="0"/>
                        </a:rPr>
                        <a:t>15%)</a:t>
                      </a:r>
                    </a:p>
                    <a:p>
                      <a:pPr algn="r" rtl="1"/>
                      <a:r>
                        <a:rPr lang="ar-SA" sz="1400" b="1" dirty="0" smtClean="0">
                          <a:latin typeface="Times New Roman" panose="02020603050405020304" pitchFamily="18" charset="0"/>
                          <a:ea typeface="Tahoma" pitchFamily="34" charset="0"/>
                          <a:cs typeface="Times New Roman" panose="02020603050405020304" pitchFamily="18" charset="0"/>
                        </a:rPr>
                        <a:t>ح/ المدينين</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609600" y="228600"/>
            <a:ext cx="8229600" cy="1846659"/>
          </a:xfrm>
          <a:prstGeom prst="rect">
            <a:avLst/>
          </a:prstGeom>
          <a:noFill/>
        </p:spPr>
        <p:txBody>
          <a:bodyPr wrap="square" rtlCol="0">
            <a:spAutoFit/>
          </a:bodyPr>
          <a:lstStyle/>
          <a:p>
            <a:pPr algn="r"/>
            <a:r>
              <a:rPr lang="ar-SA" sz="1600" dirty="0" smtClean="0">
                <a:latin typeface="Times New Roman" panose="02020603050405020304" pitchFamily="18" charset="0"/>
                <a:ea typeface="Tahoma" pitchFamily="34" charset="0"/>
                <a:cs typeface="Times New Roman" panose="02020603050405020304" pitchFamily="18" charset="0"/>
              </a:rPr>
              <a:t> </a:t>
            </a:r>
          </a:p>
          <a:p>
            <a:pPr algn="r"/>
            <a:r>
              <a:rPr lang="ar-SA" sz="2000" dirty="0" smtClean="0">
                <a:solidFill>
                  <a:schemeClr val="accent1"/>
                </a:solidFill>
                <a:latin typeface="Times New Roman" panose="02020603050405020304" pitchFamily="18" charset="0"/>
                <a:ea typeface="Tahoma" pitchFamily="34" charset="0"/>
                <a:cs typeface="Times New Roman" panose="02020603050405020304" pitchFamily="18" charset="0"/>
              </a:rPr>
              <a:t>مثال:</a:t>
            </a:r>
          </a:p>
          <a:p>
            <a:pPr algn="r"/>
            <a:r>
              <a:rPr lang="ar-SA" sz="2000" dirty="0" smtClean="0">
                <a:solidFill>
                  <a:schemeClr val="accent1"/>
                </a:solidFill>
                <a:latin typeface="Times New Roman" panose="02020603050405020304" pitchFamily="18" charset="0"/>
                <a:ea typeface="Tahoma" pitchFamily="34" charset="0"/>
                <a:cs typeface="Times New Roman" panose="02020603050405020304" pitchFamily="18" charset="0"/>
              </a:rPr>
              <a:t>منشأه اريج باعت حسابات المدينين قيمتها 100000 واستلمت 90% من قينة هذه الحسابات المحوله إلى الوسيط,وقد تم الاتفاق على عمولة قدرها 15% </a:t>
            </a:r>
            <a:r>
              <a:rPr lang="en-US" sz="2000" dirty="0" smtClean="0">
                <a:solidFill>
                  <a:schemeClr val="accent1"/>
                </a:solidFill>
                <a:latin typeface="Times New Roman" panose="02020603050405020304" pitchFamily="18" charset="0"/>
                <a:ea typeface="Tahoma" pitchFamily="34" charset="0"/>
                <a:cs typeface="Times New Roman" panose="02020603050405020304" pitchFamily="18" charset="0"/>
              </a:rPr>
              <a:t/>
            </a:r>
            <a:br>
              <a:rPr lang="en-US" sz="2000" dirty="0" smtClean="0">
                <a:solidFill>
                  <a:schemeClr val="accent1"/>
                </a:solidFill>
                <a:latin typeface="Times New Roman" panose="02020603050405020304" pitchFamily="18" charset="0"/>
                <a:ea typeface="Tahoma" pitchFamily="34" charset="0"/>
                <a:cs typeface="Times New Roman" panose="02020603050405020304" pitchFamily="18" charset="0"/>
              </a:rPr>
            </a:br>
            <a:r>
              <a:rPr lang="ar-SA" sz="2000" dirty="0" smtClean="0">
                <a:solidFill>
                  <a:schemeClr val="accent1"/>
                </a:solidFill>
                <a:latin typeface="Times New Roman" panose="02020603050405020304" pitchFamily="18" charset="0"/>
                <a:ea typeface="Tahoma" pitchFamily="34" charset="0"/>
                <a:cs typeface="Times New Roman" panose="02020603050405020304" pitchFamily="18" charset="0"/>
              </a:rPr>
              <a:t>من إجمالي قيمة حسابات المدينين, فإنه يتم تسجيل القيد كالتالي</a:t>
            </a:r>
            <a:r>
              <a:rPr lang="ar-SA" sz="1600" dirty="0" smtClean="0">
                <a:solidFill>
                  <a:schemeClr val="accent1"/>
                </a:solidFill>
                <a:latin typeface="Times New Roman" panose="02020603050405020304" pitchFamily="18" charset="0"/>
                <a:ea typeface="Tahoma" pitchFamily="34" charset="0"/>
                <a:cs typeface="Times New Roman" panose="02020603050405020304" pitchFamily="18" charset="0"/>
              </a:rPr>
              <a:t>:</a:t>
            </a:r>
          </a:p>
          <a:p>
            <a:endParaRPr lang="en-GB" dirty="0">
              <a:latin typeface="Times New Roman" panose="02020603050405020304" pitchFamily="18" charset="0"/>
              <a:cs typeface="Times New Roman" panose="02020603050405020304" pitchFamily="18" charset="0"/>
            </a:endParaRPr>
          </a:p>
        </p:txBody>
      </p:sp>
    </p:spTree>
  </p:cSld>
  <p:clrMapOvr>
    <a:masterClrMapping/>
  </p:clrMapOvr>
  <p:transition>
    <p:spli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305800" cy="5821362"/>
          </a:xfrm>
        </p:spPr>
        <p:txBody>
          <a:bodyPr>
            <a:normAutofit/>
          </a:bodyPr>
          <a:lstStyle/>
          <a:p>
            <a:r>
              <a:rPr lang="en-GB" dirty="0" smtClean="0"/>
              <a:t/>
            </a:r>
            <a:br>
              <a:rPr lang="en-GB" dirty="0" smtClean="0"/>
            </a:br>
            <a:endParaRPr lang="en-GB" dirty="0"/>
          </a:p>
        </p:txBody>
      </p:sp>
      <p:sp>
        <p:nvSpPr>
          <p:cNvPr id="3" name="Content Placeholder 2"/>
          <p:cNvSpPr>
            <a:spLocks noGrp="1"/>
          </p:cNvSpPr>
          <p:nvPr>
            <p:ph sz="quarter" idx="1"/>
          </p:nvPr>
        </p:nvSpPr>
        <p:spPr>
          <a:xfrm>
            <a:off x="914400" y="304800"/>
            <a:ext cx="8019288" cy="5943600"/>
          </a:xfrm>
        </p:spPr>
        <p:txBody>
          <a:bodyPr>
            <a:normAutofit fontScale="92500" lnSpcReduction="20000"/>
          </a:bodyPr>
          <a:lstStyle/>
          <a:p>
            <a:pPr marL="0" indent="0" algn="r">
              <a:buNone/>
            </a:pPr>
            <a:r>
              <a:rPr lang="en-US" sz="2600" b="1" dirty="0" smtClean="0">
                <a:solidFill>
                  <a:schemeClr val="accent1"/>
                </a:solidFill>
                <a:latin typeface="Times New Roman" panose="02020603050405020304" pitchFamily="18" charset="0"/>
                <a:ea typeface="Tahoma" pitchFamily="34" charset="0"/>
                <a:cs typeface="Times New Roman" panose="02020603050405020304" pitchFamily="18" charset="0"/>
              </a:rPr>
              <a:t/>
            </a:r>
            <a:br>
              <a:rPr lang="en-US" sz="2600" b="1" dirty="0" smtClean="0">
                <a:solidFill>
                  <a:schemeClr val="accent1"/>
                </a:solidFill>
                <a:latin typeface="Times New Roman" panose="02020603050405020304" pitchFamily="18" charset="0"/>
                <a:ea typeface="Tahoma" pitchFamily="34" charset="0"/>
                <a:cs typeface="Times New Roman" panose="02020603050405020304" pitchFamily="18" charset="0"/>
              </a:rPr>
            </a:br>
            <a:r>
              <a:rPr lang="ar-SA" sz="2600" b="1" dirty="0" smtClean="0">
                <a:solidFill>
                  <a:schemeClr val="accent1"/>
                </a:solidFill>
                <a:latin typeface="Times New Roman" panose="02020603050405020304" pitchFamily="18" charset="0"/>
                <a:ea typeface="Tahoma" pitchFamily="34" charset="0"/>
                <a:cs typeface="Times New Roman" panose="02020603050405020304" pitchFamily="18" charset="0"/>
              </a:rPr>
              <a:t>ثانيا:تخصيص حسابات المدينين</a:t>
            </a:r>
            <a:r>
              <a:rPr lang="ar-SA" sz="2600" b="1" dirty="0" smtClean="0">
                <a:solidFill>
                  <a:schemeClr val="accent1"/>
                </a:solidFill>
                <a:latin typeface="Times New Roman" panose="02020603050405020304" pitchFamily="18" charset="0"/>
                <a:ea typeface="Tahoma" pitchFamily="34" charset="0"/>
                <a:cs typeface="Times New Roman" panose="02020603050405020304" pitchFamily="18" charset="0"/>
              </a:rPr>
              <a:t>:</a:t>
            </a:r>
          </a:p>
          <a:p>
            <a:pPr algn="r"/>
            <a:endParaRPr lang="ar-SA" sz="2000" b="1" dirty="0">
              <a:solidFill>
                <a:srgbClr val="00B0F0"/>
              </a:solidFill>
              <a:latin typeface="Times New Roman" panose="02020603050405020304" pitchFamily="18" charset="0"/>
              <a:ea typeface="Tahoma" pitchFamily="34" charset="0"/>
              <a:cs typeface="Times New Roman" panose="02020603050405020304" pitchFamily="18" charset="0"/>
            </a:endParaRPr>
          </a:p>
          <a:p>
            <a:pPr algn="r"/>
            <a:endParaRPr lang="ar-SA" sz="2000" b="1" dirty="0" smtClean="0">
              <a:solidFill>
                <a:srgbClr val="00B0F0"/>
              </a:solidFill>
              <a:latin typeface="Times New Roman" panose="02020603050405020304" pitchFamily="18" charset="0"/>
              <a:ea typeface="Tahoma" pitchFamily="34" charset="0"/>
              <a:cs typeface="Times New Roman" panose="02020603050405020304" pitchFamily="18" charset="0"/>
            </a:endParaRPr>
          </a:p>
          <a:p>
            <a:pPr algn="r"/>
            <a:r>
              <a:rPr lang="en-US" sz="2000" dirty="0" smtClean="0">
                <a:latin typeface="Times New Roman" panose="02020603050405020304" pitchFamily="18" charset="0"/>
                <a:ea typeface="Tahoma" pitchFamily="34" charset="0"/>
                <a:cs typeface="Times New Roman" panose="02020603050405020304" pitchFamily="18" charset="0"/>
              </a:rPr>
              <a:t/>
            </a:r>
            <a:br>
              <a:rPr lang="en-US" sz="2000" dirty="0" smtClean="0">
                <a:latin typeface="Times New Roman" panose="02020603050405020304" pitchFamily="18" charset="0"/>
                <a:ea typeface="Tahoma" pitchFamily="34" charset="0"/>
                <a:cs typeface="Times New Roman" panose="02020603050405020304" pitchFamily="18" charset="0"/>
              </a:rPr>
            </a:br>
            <a:r>
              <a:rPr lang="ar-SA" sz="3500" dirty="0" smtClean="0">
                <a:latin typeface="Times New Roman" panose="02020603050405020304" pitchFamily="18" charset="0"/>
                <a:ea typeface="Tahoma" pitchFamily="34" charset="0"/>
                <a:cs typeface="Times New Roman" panose="02020603050405020304" pitchFamily="18" charset="0"/>
              </a:rPr>
              <a:t>عندما يتم تخصيص حسابات المدينين بواسطة المنشأه فإتها تدخل في إتفاقية مع أحد البنوك أو شركات التمويل, بموجبها تحصل المنشأه على قرض بضمان حسابات بعض المدينين, ويتم ذلك بمنح البنك أو شركة التمويل ورقة دفع تلزم المنشأه بسداد قيمة القرض من المبالغ التي تحصلها دوريا من الحسابات المخصصة. الأمر الذي يعني أنه في حالة عدم وفاء المنشأه بالتزاماتها,يحق للبنك أو شركة التمويل القيان بالتحصيل مباشرة من حسابات المدينين المخصصة </a:t>
            </a:r>
            <a:r>
              <a:rPr lang="en-GB" sz="3500" dirty="0" smtClean="0">
                <a:latin typeface="Times New Roman" panose="02020603050405020304" pitchFamily="18" charset="0"/>
                <a:ea typeface="Tahoma" pitchFamily="34" charset="0"/>
                <a:cs typeface="Times New Roman" panose="02020603050405020304" pitchFamily="18" charset="0"/>
              </a:rPr>
              <a:t/>
            </a:r>
            <a:br>
              <a:rPr lang="en-GB" sz="3500" dirty="0" smtClean="0">
                <a:latin typeface="Times New Roman" panose="02020603050405020304" pitchFamily="18" charset="0"/>
                <a:ea typeface="Tahoma" pitchFamily="34" charset="0"/>
                <a:cs typeface="Times New Roman" panose="02020603050405020304" pitchFamily="18" charset="0"/>
              </a:rPr>
            </a:br>
            <a:r>
              <a:rPr lang="ar-SA" sz="3500" dirty="0" smtClean="0">
                <a:latin typeface="Times New Roman" panose="02020603050405020304" pitchFamily="18" charset="0"/>
                <a:ea typeface="Tahoma" pitchFamily="34" charset="0"/>
                <a:cs typeface="Times New Roman" panose="02020603050405020304" pitchFamily="18" charset="0"/>
              </a:rPr>
              <a:t>لاستيفاء قيمة القرض.</a:t>
            </a:r>
            <a:r>
              <a:rPr lang="en-GB" sz="3500" dirty="0" smtClean="0">
                <a:latin typeface="Times New Roman" panose="02020603050405020304" pitchFamily="18" charset="0"/>
                <a:ea typeface="Tahoma" pitchFamily="34" charset="0"/>
                <a:cs typeface="Times New Roman" panose="02020603050405020304" pitchFamily="18" charset="0"/>
              </a:rPr>
              <a:t/>
            </a:r>
            <a:br>
              <a:rPr lang="en-GB" sz="3500" dirty="0" smtClean="0">
                <a:latin typeface="Times New Roman" panose="02020603050405020304" pitchFamily="18" charset="0"/>
                <a:ea typeface="Tahoma" pitchFamily="34" charset="0"/>
                <a:cs typeface="Times New Roman" panose="02020603050405020304" pitchFamily="18" charset="0"/>
              </a:rPr>
            </a:br>
            <a:r>
              <a:rPr lang="en-GB" sz="2000" dirty="0" smtClean="0">
                <a:latin typeface="Times New Roman" panose="02020603050405020304" pitchFamily="18" charset="0"/>
                <a:ea typeface="Tahoma" pitchFamily="34" charset="0"/>
                <a:cs typeface="Times New Roman" panose="02020603050405020304" pitchFamily="18" charset="0"/>
              </a:rPr>
              <a:t/>
            </a:r>
            <a:br>
              <a:rPr lang="en-GB" sz="2000" dirty="0" smtClean="0">
                <a:latin typeface="Times New Roman" panose="02020603050405020304" pitchFamily="18" charset="0"/>
                <a:ea typeface="Tahoma" pitchFamily="34" charset="0"/>
                <a:cs typeface="Times New Roman" panose="02020603050405020304" pitchFamily="18" charset="0"/>
              </a:rPr>
            </a:br>
            <a:r>
              <a:rPr lang="ar-SA" sz="2000" dirty="0" smtClean="0">
                <a:latin typeface="Times New Roman" panose="02020603050405020304" pitchFamily="18" charset="0"/>
                <a:ea typeface="Tahoma" pitchFamily="34" charset="0"/>
                <a:cs typeface="Times New Roman" panose="02020603050405020304" pitchFamily="18" charset="0"/>
              </a:rPr>
              <a:t> </a:t>
            </a:r>
            <a:endParaRPr lang="en-GB" sz="1800" dirty="0">
              <a:latin typeface="Times New Roman" panose="02020603050405020304" pitchFamily="18" charset="0"/>
              <a:ea typeface="Tahoma" pitchFamily="34" charset="0"/>
              <a:cs typeface="Times New Roman" panose="02020603050405020304" pitchFamily="18" charset="0"/>
            </a:endParaRPr>
          </a:p>
        </p:txBody>
      </p:sp>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685800"/>
            <a:ext cx="8933688" cy="5562600"/>
          </a:xfrm>
        </p:spPr>
        <p:txBody>
          <a:bodyPr>
            <a:normAutofit lnSpcReduction="10000"/>
          </a:bodyPr>
          <a:lstStyle/>
          <a:p>
            <a:pPr marL="0" indent="0" algn="r" rtl="1">
              <a:buNone/>
            </a:pPr>
            <a:r>
              <a:rPr lang="ar-SA" sz="1800" b="1" u="sng" dirty="0" smtClean="0">
                <a:solidFill>
                  <a:schemeClr val="accent1"/>
                </a:solidFill>
                <a:latin typeface="Times New Roman" panose="02020603050405020304" pitchFamily="18" charset="0"/>
                <a:ea typeface="Tahoma" pitchFamily="34" charset="0"/>
                <a:cs typeface="Times New Roman" panose="02020603050405020304" pitchFamily="18" charset="0"/>
              </a:rPr>
              <a:t>5- الافصاح عن حسابات المدينين  في قائمة المركز المالي:</a:t>
            </a:r>
            <a:r>
              <a:rPr lang="ar-SA" sz="1800" b="1" i="1" dirty="0" smtClean="0">
                <a:solidFill>
                  <a:srgbClr val="FF0000"/>
                </a:solidFill>
                <a:latin typeface="Times New Roman" panose="02020603050405020304" pitchFamily="18" charset="0"/>
                <a:ea typeface="Tahoma" pitchFamily="34" charset="0"/>
                <a:cs typeface="Times New Roman" panose="02020603050405020304" pitchFamily="18" charset="0"/>
              </a:rPr>
              <a:t/>
            </a:r>
            <a:br>
              <a:rPr lang="ar-SA" sz="1800" b="1" i="1" dirty="0" smtClean="0">
                <a:solidFill>
                  <a:srgbClr val="FF0000"/>
                </a:solidFill>
                <a:latin typeface="Times New Roman" panose="02020603050405020304" pitchFamily="18" charset="0"/>
                <a:ea typeface="Tahoma" pitchFamily="34" charset="0"/>
                <a:cs typeface="Times New Roman" panose="02020603050405020304" pitchFamily="18" charset="0"/>
              </a:rPr>
            </a:br>
            <a:endParaRPr lang="ar-SA" sz="1800" b="1" i="1" dirty="0" smtClean="0">
              <a:solidFill>
                <a:srgbClr val="FF0000"/>
              </a:solidFill>
              <a:latin typeface="Times New Roman" panose="02020603050405020304" pitchFamily="18" charset="0"/>
              <a:ea typeface="Tahoma" pitchFamily="34" charset="0"/>
              <a:cs typeface="Times New Roman" panose="02020603050405020304" pitchFamily="18" charset="0"/>
            </a:endParaRPr>
          </a:p>
          <a:p>
            <a:pPr marL="0" indent="0" algn="r" rtl="1">
              <a:buNone/>
            </a:pPr>
            <a:r>
              <a:rPr lang="en-US" sz="2000" b="1" i="1" dirty="0" smtClean="0">
                <a:solidFill>
                  <a:srgbClr val="FF0000"/>
                </a:solidFill>
                <a:latin typeface="Times New Roman" panose="02020603050405020304" pitchFamily="18" charset="0"/>
                <a:ea typeface="Tahoma" pitchFamily="34" charset="0"/>
                <a:cs typeface="Times New Roman" panose="02020603050405020304" pitchFamily="18" charset="0"/>
              </a:rPr>
              <a:t/>
            </a:r>
            <a:br>
              <a:rPr lang="en-US" sz="2000" b="1" i="1" dirty="0" smtClean="0">
                <a:solidFill>
                  <a:srgbClr val="FF0000"/>
                </a:solidFill>
                <a:latin typeface="Times New Roman" panose="02020603050405020304" pitchFamily="18" charset="0"/>
                <a:ea typeface="Tahoma" pitchFamily="34" charset="0"/>
                <a:cs typeface="Times New Roman" panose="02020603050405020304" pitchFamily="18" charset="0"/>
              </a:rPr>
            </a:br>
            <a:r>
              <a:rPr lang="ar-SA" sz="2000" dirty="0" smtClean="0">
                <a:latin typeface="Times New Roman" panose="02020603050405020304" pitchFamily="18" charset="0"/>
                <a:ea typeface="Tahoma" pitchFamily="34" charset="0"/>
                <a:cs typeface="Times New Roman" panose="02020603050405020304" pitchFamily="18" charset="0"/>
              </a:rPr>
              <a:t>1 – التمييز بين أنواع المبالغ تحت التحصيل .</a:t>
            </a:r>
            <a:r>
              <a:rPr lang="en-US" sz="2000" dirty="0" smtClean="0">
                <a:latin typeface="Times New Roman" panose="02020603050405020304" pitchFamily="18" charset="0"/>
                <a:ea typeface="Tahoma" pitchFamily="34" charset="0"/>
                <a:cs typeface="Times New Roman" panose="02020603050405020304" pitchFamily="18" charset="0"/>
              </a:rPr>
              <a:t/>
            </a:r>
            <a:br>
              <a:rPr lang="en-US" sz="2000" dirty="0" smtClean="0">
                <a:latin typeface="Times New Roman" panose="02020603050405020304" pitchFamily="18" charset="0"/>
                <a:ea typeface="Tahoma" pitchFamily="34" charset="0"/>
                <a:cs typeface="Times New Roman" panose="02020603050405020304" pitchFamily="18" charset="0"/>
              </a:rPr>
            </a:br>
            <a:endParaRPr lang="en-GB" sz="2000" dirty="0" smtClean="0">
              <a:latin typeface="Times New Roman" panose="02020603050405020304" pitchFamily="18" charset="0"/>
              <a:ea typeface="Tahoma" pitchFamily="34" charset="0"/>
              <a:cs typeface="Times New Roman" panose="02020603050405020304" pitchFamily="18" charset="0"/>
            </a:endParaRPr>
          </a:p>
          <a:p>
            <a:pPr algn="r" rtl="1">
              <a:buNone/>
            </a:pPr>
            <a:r>
              <a:rPr lang="ar-SA" sz="2000" dirty="0" smtClean="0">
                <a:latin typeface="Times New Roman" panose="02020603050405020304" pitchFamily="18" charset="0"/>
                <a:ea typeface="Tahoma" pitchFamily="34" charset="0"/>
                <a:cs typeface="Times New Roman" panose="02020603050405020304" pitchFamily="18" charset="0"/>
              </a:rPr>
              <a:t> 2-  </a:t>
            </a:r>
            <a:r>
              <a:rPr lang="ar-SA" sz="2000" b="1" dirty="0" smtClean="0">
                <a:latin typeface="Times New Roman" panose="02020603050405020304" pitchFamily="18" charset="0"/>
                <a:ea typeface="Tahoma" pitchFamily="34" charset="0"/>
                <a:cs typeface="Times New Roman" panose="02020603050405020304" pitchFamily="18" charset="0"/>
              </a:rPr>
              <a:t>التأكد من صحة عملية التقويم الخاصة بكل نوع من أنواع المبالغ تحت التحصيل .</a:t>
            </a:r>
            <a:r>
              <a:rPr lang="en-US" sz="2000" b="1" dirty="0" smtClean="0">
                <a:latin typeface="Times New Roman" panose="02020603050405020304" pitchFamily="18" charset="0"/>
                <a:ea typeface="Tahoma" pitchFamily="34" charset="0"/>
                <a:cs typeface="Times New Roman" panose="02020603050405020304" pitchFamily="18" charset="0"/>
              </a:rPr>
              <a:t/>
            </a:r>
            <a:br>
              <a:rPr lang="en-US" sz="2000" b="1" dirty="0" smtClean="0">
                <a:latin typeface="Times New Roman" panose="02020603050405020304" pitchFamily="18" charset="0"/>
                <a:ea typeface="Tahoma" pitchFamily="34" charset="0"/>
                <a:cs typeface="Times New Roman" panose="02020603050405020304" pitchFamily="18" charset="0"/>
              </a:rPr>
            </a:br>
            <a:endParaRPr lang="en-GB" sz="2000" b="1" dirty="0" smtClean="0">
              <a:latin typeface="Times New Roman" panose="02020603050405020304" pitchFamily="18" charset="0"/>
              <a:ea typeface="Tahoma" pitchFamily="34" charset="0"/>
              <a:cs typeface="Times New Roman" panose="02020603050405020304" pitchFamily="18" charset="0"/>
            </a:endParaRPr>
          </a:p>
          <a:p>
            <a:pPr algn="r" rtl="1">
              <a:buNone/>
            </a:pPr>
            <a:r>
              <a:rPr lang="ar-SA" sz="2000" b="1" dirty="0" smtClean="0">
                <a:latin typeface="Times New Roman" panose="02020603050405020304" pitchFamily="18" charset="0"/>
                <a:ea typeface="Tahoma" pitchFamily="34" charset="0"/>
                <a:cs typeface="Times New Roman" panose="02020603050405020304" pitchFamily="18" charset="0"/>
              </a:rPr>
              <a:t>3 - التأكد من أن حسابات العملاء الواردة بحسابات المدينين سوف يتم تحصيلها خلال فترة محاسبية أو دورة التشغيل أيهما أطول .</a:t>
            </a:r>
            <a:br>
              <a:rPr lang="ar-SA" sz="2000" b="1" dirty="0" smtClean="0">
                <a:latin typeface="Times New Roman" panose="02020603050405020304" pitchFamily="18" charset="0"/>
                <a:ea typeface="Tahoma" pitchFamily="34" charset="0"/>
                <a:cs typeface="Times New Roman" panose="02020603050405020304" pitchFamily="18" charset="0"/>
              </a:rPr>
            </a:br>
            <a:endParaRPr lang="en-GB" sz="2000" b="1" dirty="0" smtClean="0">
              <a:latin typeface="Times New Roman" panose="02020603050405020304" pitchFamily="18" charset="0"/>
              <a:ea typeface="Tahoma" pitchFamily="34" charset="0"/>
              <a:cs typeface="Times New Roman" panose="02020603050405020304" pitchFamily="18" charset="0"/>
            </a:endParaRPr>
          </a:p>
          <a:p>
            <a:pPr algn="r" rtl="1">
              <a:buNone/>
            </a:pPr>
            <a:r>
              <a:rPr lang="ar-SA" sz="2000" b="1" dirty="0" smtClean="0">
                <a:latin typeface="Times New Roman" panose="02020603050405020304" pitchFamily="18" charset="0"/>
                <a:ea typeface="Tahoma" pitchFamily="34" charset="0"/>
                <a:cs typeface="Times New Roman" panose="02020603050405020304" pitchFamily="18" charset="0"/>
              </a:rPr>
              <a:t>4 – الإفصاح عن أي التزامات أو خسائر محتملة .</a:t>
            </a:r>
            <a:br>
              <a:rPr lang="ar-SA" sz="2000" b="1" dirty="0" smtClean="0">
                <a:latin typeface="Times New Roman" panose="02020603050405020304" pitchFamily="18" charset="0"/>
                <a:ea typeface="Tahoma" pitchFamily="34" charset="0"/>
                <a:cs typeface="Times New Roman" panose="02020603050405020304" pitchFamily="18" charset="0"/>
              </a:rPr>
            </a:br>
            <a:endParaRPr lang="en-GB" sz="2000" b="1" dirty="0" smtClean="0">
              <a:latin typeface="Times New Roman" panose="02020603050405020304" pitchFamily="18" charset="0"/>
              <a:ea typeface="Tahoma" pitchFamily="34" charset="0"/>
              <a:cs typeface="Times New Roman" panose="02020603050405020304" pitchFamily="18" charset="0"/>
            </a:endParaRPr>
          </a:p>
          <a:p>
            <a:pPr algn="r" rtl="1">
              <a:buNone/>
            </a:pPr>
            <a:r>
              <a:rPr lang="ar-SA" sz="2000" b="1" dirty="0" smtClean="0">
                <a:latin typeface="Times New Roman" panose="02020603050405020304" pitchFamily="18" charset="0"/>
                <a:ea typeface="Tahoma" pitchFamily="34" charset="0"/>
                <a:cs typeface="Times New Roman" panose="02020603050405020304" pitchFamily="18" charset="0"/>
              </a:rPr>
              <a:t> 5- الإفصاح عن حسابات العملاء المخصصة أو المستخدمة ضماناً لقروض حصلت عليها المنشأة .</a:t>
            </a:r>
            <a:br>
              <a:rPr lang="ar-SA" sz="2000" b="1" dirty="0" smtClean="0">
                <a:latin typeface="Times New Roman" panose="02020603050405020304" pitchFamily="18" charset="0"/>
                <a:ea typeface="Tahoma" pitchFamily="34" charset="0"/>
                <a:cs typeface="Times New Roman" panose="02020603050405020304" pitchFamily="18" charset="0"/>
              </a:rPr>
            </a:br>
            <a:endParaRPr lang="en-GB" sz="2000" b="1" dirty="0" smtClean="0">
              <a:latin typeface="Times New Roman" panose="02020603050405020304" pitchFamily="18" charset="0"/>
              <a:ea typeface="Tahoma" pitchFamily="34" charset="0"/>
              <a:cs typeface="Times New Roman" panose="02020603050405020304" pitchFamily="18" charset="0"/>
            </a:endParaRPr>
          </a:p>
          <a:p>
            <a:pPr algn="r" rtl="1">
              <a:buNone/>
            </a:pPr>
            <a:endParaRPr lang="en-GB" sz="2000" dirty="0" smtClean="0">
              <a:latin typeface="Times New Roman" panose="02020603050405020304" pitchFamily="18" charset="0"/>
              <a:ea typeface="Tahoma" pitchFamily="34" charset="0"/>
              <a:cs typeface="Times New Roman" panose="02020603050405020304" pitchFamily="18" charset="0"/>
            </a:endParaRPr>
          </a:p>
          <a:p>
            <a:pPr algn="r" rtl="1">
              <a:buNone/>
            </a:pPr>
            <a:r>
              <a:rPr lang="en-US" sz="1600" b="1" i="1" u="sng" dirty="0" smtClean="0">
                <a:solidFill>
                  <a:srgbClr val="FF0000"/>
                </a:solidFill>
                <a:latin typeface="Times New Roman" panose="02020603050405020304" pitchFamily="18" charset="0"/>
                <a:ea typeface="Tahoma" pitchFamily="34" charset="0"/>
                <a:cs typeface="Times New Roman" panose="02020603050405020304" pitchFamily="18" charset="0"/>
              </a:rPr>
              <a:t/>
            </a:r>
            <a:br>
              <a:rPr lang="en-US" sz="1600" b="1" i="1" u="sng" dirty="0" smtClean="0">
                <a:solidFill>
                  <a:srgbClr val="FF0000"/>
                </a:solidFill>
                <a:latin typeface="Times New Roman" panose="02020603050405020304" pitchFamily="18" charset="0"/>
                <a:ea typeface="Tahoma" pitchFamily="34" charset="0"/>
                <a:cs typeface="Times New Roman" panose="02020603050405020304" pitchFamily="18" charset="0"/>
              </a:rPr>
            </a:br>
            <a:r>
              <a:rPr lang="ar-SA" sz="1800" b="1" i="1" u="sng" dirty="0" smtClean="0">
                <a:solidFill>
                  <a:srgbClr val="FF0000"/>
                </a:solidFill>
                <a:latin typeface="Times New Roman" panose="02020603050405020304" pitchFamily="18" charset="0"/>
                <a:ea typeface="Tahoma" pitchFamily="34" charset="0"/>
                <a:cs typeface="Times New Roman" panose="02020603050405020304" pitchFamily="18" charset="0"/>
              </a:rPr>
              <a:t/>
            </a:r>
            <a:br>
              <a:rPr lang="ar-SA" sz="1800" b="1" i="1" u="sng" dirty="0" smtClean="0">
                <a:solidFill>
                  <a:srgbClr val="FF0000"/>
                </a:solidFill>
                <a:latin typeface="Times New Roman" panose="02020603050405020304" pitchFamily="18" charset="0"/>
                <a:ea typeface="Tahoma" pitchFamily="34" charset="0"/>
                <a:cs typeface="Times New Roman" panose="02020603050405020304" pitchFamily="18" charset="0"/>
              </a:rPr>
            </a:br>
            <a:endParaRPr lang="en-GB" sz="1800" i="1" dirty="0">
              <a:solidFill>
                <a:srgbClr val="FF0000"/>
              </a:solidFill>
              <a:latin typeface="Times New Roman" panose="02020603050405020304" pitchFamily="18" charset="0"/>
              <a:ea typeface="Tahoma" pitchFamily="34" charset="0"/>
              <a:cs typeface="Times New Roman" panose="02020603050405020304" pitchFamily="18" charset="0"/>
            </a:endParaRPr>
          </a:p>
        </p:txBody>
      </p:sp>
    </p:spTree>
  </p:cSld>
  <p:clrMapOvr>
    <a:masterClrMapping/>
  </p:clrMapOvr>
  <p:transition spd="med">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533400"/>
            <a:ext cx="8382000" cy="5943600"/>
          </a:xfrm>
        </p:spPr>
        <p:txBody>
          <a:bodyPr>
            <a:normAutofit fontScale="77500" lnSpcReduction="20000"/>
          </a:bodyPr>
          <a:lstStyle/>
          <a:p>
            <a:pPr algn="r" rtl="1">
              <a:buNone/>
            </a:pPr>
            <a:endParaRPr lang="ar-SA" b="1" dirty="0" smtClean="0">
              <a:solidFill>
                <a:schemeClr val="accent1"/>
              </a:solidFill>
              <a:latin typeface="Arial" pitchFamily="34" charset="0"/>
              <a:cs typeface="Arial" pitchFamily="34" charset="0"/>
            </a:endParaRPr>
          </a:p>
          <a:p>
            <a:pPr algn="r" rtl="1">
              <a:buNone/>
            </a:pPr>
            <a:r>
              <a:rPr lang="ar-SA" b="1" dirty="0" smtClean="0">
                <a:solidFill>
                  <a:schemeClr val="accent1"/>
                </a:solidFill>
                <a:latin typeface="Arial" pitchFamily="34" charset="0"/>
                <a:cs typeface="Arial" pitchFamily="34" charset="0"/>
              </a:rPr>
              <a:t>أولا: الرقابة المتحصلات النقدية:</a:t>
            </a:r>
          </a:p>
          <a:p>
            <a:pPr algn="r" rtl="1">
              <a:buNone/>
            </a:pPr>
            <a:endParaRPr lang="ar-SA" u="sng" dirty="0" smtClean="0">
              <a:solidFill>
                <a:srgbClr val="00B0F0"/>
              </a:solidFill>
              <a:effectLst>
                <a:outerShdw blurRad="38100" dist="38100" dir="2700000" algn="tl">
                  <a:srgbClr val="000000">
                    <a:alpha val="43137"/>
                  </a:srgbClr>
                </a:outerShdw>
              </a:effectLst>
              <a:latin typeface="Arial" pitchFamily="34" charset="0"/>
              <a:cs typeface="Arial" pitchFamily="34" charset="0"/>
            </a:endParaRPr>
          </a:p>
          <a:p>
            <a:pPr algn="r" rtl="1">
              <a:buNone/>
            </a:pPr>
            <a:r>
              <a:rPr lang="en-US" sz="3400" dirty="0" smtClean="0">
                <a:latin typeface="Arial" pitchFamily="34" charset="0"/>
                <a:cs typeface="Arial" pitchFamily="34" charset="0"/>
              </a:rPr>
              <a:t>       </a:t>
            </a:r>
            <a:r>
              <a:rPr lang="ar-SA" sz="2300" dirty="0" smtClean="0">
                <a:latin typeface="Arial" pitchFamily="34" charset="0"/>
                <a:cs typeface="Arial" pitchFamily="34" charset="0"/>
              </a:rPr>
              <a:t>التدفقات النقدية الداخلة في اغلب المنشات تأتي من مصادر عديدة، وتعتبر المقومات التالية الحد الأدنى الضروري الواجب توافره في جميع الحالات:</a:t>
            </a:r>
            <a:r>
              <a:rPr lang="en-GB" sz="2300" dirty="0" smtClean="0">
                <a:latin typeface="Arial" pitchFamily="34" charset="0"/>
                <a:cs typeface="Arial" pitchFamily="34" charset="0"/>
              </a:rPr>
              <a:t/>
            </a:r>
            <a:br>
              <a:rPr lang="en-GB" sz="2300" dirty="0" smtClean="0">
                <a:latin typeface="Arial" pitchFamily="34" charset="0"/>
                <a:cs typeface="Arial" pitchFamily="34" charset="0"/>
              </a:rPr>
            </a:br>
            <a:endParaRPr lang="ar-SA" sz="2300" dirty="0" smtClean="0">
              <a:latin typeface="Arial" pitchFamily="34" charset="0"/>
              <a:cs typeface="Arial" pitchFamily="34" charset="0"/>
            </a:endParaRPr>
          </a:p>
          <a:p>
            <a:pPr algn="r" rtl="1"/>
            <a:r>
              <a:rPr lang="ar-SA" sz="2300" dirty="0" smtClean="0">
                <a:latin typeface="Arial" pitchFamily="34" charset="0"/>
                <a:cs typeface="Arial" pitchFamily="34" charset="0"/>
              </a:rPr>
              <a:t>تحديد المسئوليات الخاصة بمناولة النقدية وتسجيلها.</a:t>
            </a:r>
          </a:p>
          <a:p>
            <a:pPr algn="r" rtl="1"/>
            <a:r>
              <a:rPr lang="ar-SA" sz="2300" dirty="0" smtClean="0">
                <a:latin typeface="Arial" pitchFamily="34" charset="0"/>
                <a:cs typeface="Arial" pitchFamily="34" charset="0"/>
              </a:rPr>
              <a:t>تحديد واضح للمسئوليات.</a:t>
            </a:r>
          </a:p>
          <a:p>
            <a:pPr algn="r" rtl="1"/>
            <a:r>
              <a:rPr lang="ar-SA" sz="2300" b="1" dirty="0" smtClean="0">
                <a:latin typeface="Arial" pitchFamily="34" charset="0"/>
                <a:cs typeface="Arial" pitchFamily="34" charset="0"/>
              </a:rPr>
              <a:t>ا</a:t>
            </a:r>
            <a:r>
              <a:rPr lang="ar-SA" sz="2300" dirty="0" smtClean="0">
                <a:latin typeface="Arial" pitchFamily="34" charset="0"/>
                <a:cs typeface="Arial" pitchFamily="34" charset="0"/>
              </a:rPr>
              <a:t>لتأكيد المستمر والإشراف التام على كل وظائف مناولة وتسجيل النقدية.</a:t>
            </a:r>
          </a:p>
          <a:p>
            <a:pPr algn="r" rtl="1">
              <a:buNone/>
            </a:pPr>
            <a:r>
              <a:rPr lang="ar-SA" sz="2100" dirty="0" smtClean="0">
                <a:latin typeface="Arial" pitchFamily="34" charset="0"/>
                <a:cs typeface="Arial" pitchFamily="34" charset="0"/>
              </a:rPr>
              <a:t> </a:t>
            </a:r>
          </a:p>
          <a:p>
            <a:pPr algn="r" rtl="1">
              <a:buNone/>
            </a:pPr>
            <a:r>
              <a:rPr lang="ar-SA" sz="2600" b="1" dirty="0" smtClean="0">
                <a:solidFill>
                  <a:schemeClr val="accent1"/>
                </a:solidFill>
                <a:latin typeface="Arial" pitchFamily="34" charset="0"/>
                <a:cs typeface="Arial" pitchFamily="34" charset="0"/>
              </a:rPr>
              <a:t>ثانيا: رقابة المدفوعات النقدية:</a:t>
            </a:r>
          </a:p>
          <a:p>
            <a:pPr algn="r" rtl="1">
              <a:buNone/>
            </a:pPr>
            <a:endParaRPr lang="ar-SA" sz="2600" b="1" dirty="0" smtClean="0">
              <a:solidFill>
                <a:schemeClr val="accent1"/>
              </a:solidFill>
              <a:latin typeface="Arial" pitchFamily="34" charset="0"/>
              <a:cs typeface="Arial" pitchFamily="34" charset="0"/>
            </a:endParaRPr>
          </a:p>
          <a:p>
            <a:pPr algn="r" rtl="1">
              <a:buNone/>
            </a:pPr>
            <a:r>
              <a:rPr lang="en-US" sz="2400" dirty="0" smtClean="0">
                <a:latin typeface="Arial" pitchFamily="34" charset="0"/>
                <a:cs typeface="Arial" pitchFamily="34" charset="0"/>
              </a:rPr>
              <a:t>        </a:t>
            </a:r>
            <a:r>
              <a:rPr lang="ar-SA" sz="2400" dirty="0" smtClean="0">
                <a:latin typeface="Arial" pitchFamily="34" charset="0"/>
                <a:cs typeface="Arial" pitchFamily="34" charset="0"/>
              </a:rPr>
              <a:t>وكذلك تحدث التدفقات النقدية الخارجة لإغراض مختلفة،إلا أن هناك مجموعات من المقومات الأساسية لا غنى عنها لأي نظام رقابه داخلية على المدفوعات يمكن إيجازها في المقومات التالية:</a:t>
            </a:r>
            <a:r>
              <a:rPr lang="en-GB" sz="2400" dirty="0" smtClean="0">
                <a:latin typeface="Arial" pitchFamily="34" charset="0"/>
                <a:cs typeface="Arial" pitchFamily="34" charset="0"/>
              </a:rPr>
              <a:t/>
            </a:r>
            <a:br>
              <a:rPr lang="en-GB" sz="2400" dirty="0" smtClean="0">
                <a:latin typeface="Arial" pitchFamily="34" charset="0"/>
                <a:cs typeface="Arial" pitchFamily="34" charset="0"/>
              </a:rPr>
            </a:br>
            <a:endParaRPr lang="ar-SA" sz="2400" dirty="0" smtClean="0">
              <a:latin typeface="Arial" pitchFamily="34" charset="0"/>
              <a:cs typeface="Arial" pitchFamily="34" charset="0"/>
            </a:endParaRPr>
          </a:p>
          <a:p>
            <a:pPr algn="r" rtl="1"/>
            <a:r>
              <a:rPr lang="ar-SA" sz="2400" dirty="0" smtClean="0">
                <a:latin typeface="Arial" pitchFamily="34" charset="0"/>
                <a:cs typeface="Arial" pitchFamily="34" charset="0"/>
              </a:rPr>
              <a:t>يجب أن تتم جميع المدفوعات بواسطة الشيكات.</a:t>
            </a:r>
          </a:p>
          <a:p>
            <a:pPr algn="r" rtl="1"/>
            <a:r>
              <a:rPr lang="ar-SA" sz="2400" dirty="0" smtClean="0">
                <a:latin typeface="Arial" pitchFamily="34" charset="0"/>
                <a:cs typeface="Arial" pitchFamily="34" charset="0"/>
              </a:rPr>
              <a:t>وضع نظام دقيق لصندوق المصروفات النثرية.</a:t>
            </a:r>
          </a:p>
          <a:p>
            <a:pPr algn="r" rtl="1"/>
            <a:r>
              <a:rPr lang="ar-SA" sz="2400" dirty="0" smtClean="0">
                <a:latin typeface="Arial" pitchFamily="34" charset="0"/>
                <a:cs typeface="Arial" pitchFamily="34" charset="0"/>
              </a:rPr>
              <a:t>التأكد من وجود المستندات الملائمة والتحقق منها.</a:t>
            </a:r>
          </a:p>
          <a:p>
            <a:pPr algn="r" rtl="1"/>
            <a:r>
              <a:rPr lang="ar-SA" sz="2400" dirty="0" smtClean="0">
                <a:latin typeface="Arial" pitchFamily="34" charset="0"/>
                <a:cs typeface="Arial" pitchFamily="34" charset="0"/>
              </a:rPr>
              <a:t>فصل المسئوليات المتعلقة بإعداد مستندات المدفوعات النقدية وكتابة الشيكات</a:t>
            </a:r>
          </a:p>
          <a:p>
            <a:pPr algn="r" rtl="1"/>
            <a:r>
              <a:rPr lang="ar-SA" sz="2400" dirty="0" smtClean="0">
                <a:latin typeface="Arial" pitchFamily="34" charset="0"/>
                <a:cs typeface="Arial" pitchFamily="34" charset="0"/>
              </a:rPr>
              <a:t>الإشراف المستمر والتام على كل وظائف المدفوعات النقدية.</a:t>
            </a:r>
          </a:p>
          <a:p>
            <a:pPr algn="r" rtl="1">
              <a:buNone/>
            </a:pPr>
            <a:endParaRPr lang="ar-SA" sz="2400" dirty="0" smtClean="0">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457200"/>
            <a:ext cx="8458200" cy="6096000"/>
          </a:xfrm>
        </p:spPr>
        <p:txBody>
          <a:bodyPr>
            <a:normAutofit fontScale="85000" lnSpcReduction="20000"/>
          </a:bodyPr>
          <a:lstStyle/>
          <a:p>
            <a:pPr marL="0" indent="0" algn="r" rtl="1">
              <a:buNone/>
            </a:pPr>
            <a:r>
              <a:rPr lang="ar-SA" sz="2800" b="1" dirty="0" smtClean="0">
                <a:solidFill>
                  <a:schemeClr val="accent1"/>
                </a:solidFill>
              </a:rPr>
              <a:t>2- صندوق المصروفات النثرية:</a:t>
            </a:r>
          </a:p>
          <a:p>
            <a:pPr marL="0" indent="0" algn="r" rtl="1">
              <a:buNone/>
            </a:pPr>
            <a:endParaRPr lang="ar-SA" sz="2800" b="1" dirty="0">
              <a:solidFill>
                <a:schemeClr val="accent1"/>
              </a:solidFill>
            </a:endParaRPr>
          </a:p>
          <a:p>
            <a:pPr marL="0" indent="0" algn="r" rtl="1">
              <a:buNone/>
            </a:pPr>
            <a:endParaRPr lang="ar-SA" sz="2800" b="1" dirty="0" smtClean="0">
              <a:solidFill>
                <a:schemeClr val="accent1"/>
              </a:solidFill>
            </a:endParaRPr>
          </a:p>
          <a:p>
            <a:pPr marL="0" indent="0" algn="r" rtl="1">
              <a:buNone/>
            </a:pPr>
            <a:r>
              <a:rPr lang="ar-SA" sz="2000" u="sng" dirty="0" smtClean="0"/>
              <a:t>فيما يلي الخطوات التي يتم من خلالها هذا النظام:</a:t>
            </a:r>
            <a:br>
              <a:rPr lang="ar-SA" sz="2000" u="sng" dirty="0" smtClean="0"/>
            </a:br>
            <a:endParaRPr lang="ar-SA" sz="2000" u="sng" dirty="0" smtClean="0"/>
          </a:p>
          <a:p>
            <a:pPr marL="0" indent="0" algn="r" rtl="1">
              <a:buNone/>
            </a:pPr>
            <a:r>
              <a:rPr lang="ar-SA" sz="3000" b="1" dirty="0" smtClean="0">
                <a:solidFill>
                  <a:schemeClr val="accent1"/>
                </a:solidFill>
              </a:rPr>
              <a:t>1-2</a:t>
            </a:r>
            <a:r>
              <a:rPr lang="ar-SA" sz="2000" b="1" dirty="0" smtClean="0">
                <a:solidFill>
                  <a:schemeClr val="accent1"/>
                </a:solidFill>
              </a:rPr>
              <a:t>-</a:t>
            </a:r>
            <a:r>
              <a:rPr lang="ar-SA" sz="2000" dirty="0" smtClean="0"/>
              <a:t> يتم اختيار شخص ما يطلق عليه أمين صندوق المصروفات النثرية يتم إعطاؤه مبلغا من النقدية يتم الصرف منه على المدفوعات الصغيرة وعند إنشاء هذا الصندوق يتم إجراء القيد التالي</a:t>
            </a:r>
            <a:r>
              <a:rPr lang="en-US" sz="2000" dirty="0" smtClean="0"/>
              <a:t>:</a:t>
            </a:r>
            <a:br>
              <a:rPr lang="en-US" sz="2000" dirty="0" smtClean="0"/>
            </a:br>
            <a:r>
              <a:rPr lang="ar-SA" sz="2000" dirty="0" smtClean="0"/>
              <a:t>(بافتراض أن مبلغ السلفة 3000)</a:t>
            </a:r>
            <a:r>
              <a:rPr lang="en-US" sz="2000" dirty="0" smtClean="0"/>
              <a:t/>
            </a:r>
            <a:br>
              <a:rPr lang="en-US" sz="2000" dirty="0" smtClean="0"/>
            </a:br>
            <a:endParaRPr lang="ar-SA" sz="2000" dirty="0" smtClean="0"/>
          </a:p>
          <a:p>
            <a:pPr marL="0" indent="0" algn="r" rtl="1">
              <a:buNone/>
            </a:pPr>
            <a:r>
              <a:rPr lang="en-US" sz="2000" b="1" dirty="0" smtClean="0"/>
              <a:t> </a:t>
            </a:r>
            <a:r>
              <a:rPr lang="en-US" sz="2000" b="1" dirty="0" smtClean="0">
                <a:solidFill>
                  <a:schemeClr val="accent1"/>
                </a:solidFill>
              </a:rPr>
              <a:t>     </a:t>
            </a:r>
            <a:r>
              <a:rPr lang="ar-SA" sz="2000" b="1" dirty="0" smtClean="0">
                <a:solidFill>
                  <a:schemeClr val="accent1"/>
                </a:solidFill>
              </a:rPr>
              <a:t>3000         </a:t>
            </a:r>
            <a:r>
              <a:rPr lang="en-US" sz="2000" b="1" dirty="0" smtClean="0">
                <a:solidFill>
                  <a:schemeClr val="accent1"/>
                </a:solidFill>
              </a:rPr>
              <a:t>       </a:t>
            </a:r>
            <a:r>
              <a:rPr lang="ar-SA" sz="2000" b="1" dirty="0" smtClean="0">
                <a:solidFill>
                  <a:schemeClr val="accent1"/>
                </a:solidFill>
              </a:rPr>
              <a:t> حـ/صندوق المصروفات النثرية</a:t>
            </a:r>
            <a:endParaRPr lang="ar-SA" sz="2000" dirty="0" smtClean="0">
              <a:solidFill>
                <a:schemeClr val="accent1"/>
              </a:solidFill>
            </a:endParaRPr>
          </a:p>
          <a:p>
            <a:pPr marL="0" indent="0" algn="r" rtl="1">
              <a:buNone/>
            </a:pPr>
            <a:r>
              <a:rPr lang="ar-SA" sz="2000" b="1" dirty="0" smtClean="0">
                <a:solidFill>
                  <a:schemeClr val="accent1"/>
                </a:solidFill>
              </a:rPr>
              <a:t>    </a:t>
            </a:r>
            <a:r>
              <a:rPr lang="en-US" sz="2000" b="1" dirty="0" smtClean="0">
                <a:solidFill>
                  <a:schemeClr val="accent1"/>
                </a:solidFill>
              </a:rPr>
              <a:t>       </a:t>
            </a:r>
            <a:r>
              <a:rPr lang="ar-SA" sz="2000" b="1" dirty="0" smtClean="0">
                <a:solidFill>
                  <a:schemeClr val="accent1"/>
                </a:solidFill>
              </a:rPr>
              <a:t> 3000            حـ/النقدية بالبنك</a:t>
            </a:r>
            <a:endParaRPr lang="ar-SA" sz="2000" dirty="0" smtClean="0">
              <a:solidFill>
                <a:schemeClr val="accent1"/>
              </a:solidFill>
            </a:endParaRPr>
          </a:p>
          <a:p>
            <a:pPr marL="0" indent="0" algn="r" rtl="1">
              <a:buNone/>
            </a:pPr>
            <a:r>
              <a:rPr lang="ar-SA" sz="3000" b="1" dirty="0" smtClean="0">
                <a:solidFill>
                  <a:schemeClr val="accent1"/>
                </a:solidFill>
              </a:rPr>
              <a:t>2-2</a:t>
            </a:r>
            <a:r>
              <a:rPr lang="ar-SA" sz="2000" b="1" dirty="0" smtClean="0">
                <a:solidFill>
                  <a:schemeClr val="accent1"/>
                </a:solidFill>
              </a:rPr>
              <a:t>-</a:t>
            </a:r>
            <a:r>
              <a:rPr lang="ar-SA" sz="2000" dirty="0" smtClean="0"/>
              <a:t> كلما تم صرف مبلغ من مقدار السلفة، يحصل أمين صندوق المصروفات النثرية على إيصالات موقعة من كل شخص حصل على مبلغ نقدي</a:t>
            </a:r>
            <a:r>
              <a:rPr lang="en-US" sz="2000" dirty="0" smtClean="0"/>
              <a:t>.</a:t>
            </a:r>
            <a:r>
              <a:rPr lang="ar-SA" sz="2000" dirty="0" smtClean="0"/>
              <a:t/>
            </a:r>
            <a:br>
              <a:rPr lang="ar-SA" sz="2000" dirty="0" smtClean="0"/>
            </a:br>
            <a:r>
              <a:rPr lang="en-US" sz="2000" b="1" dirty="0" smtClean="0"/>
              <a:t/>
            </a:r>
            <a:br>
              <a:rPr lang="en-US" sz="2000" b="1" dirty="0" smtClean="0"/>
            </a:br>
            <a:r>
              <a:rPr lang="ar-SA" sz="2000" b="1" dirty="0" smtClean="0"/>
              <a:t> </a:t>
            </a:r>
            <a:r>
              <a:rPr lang="ar-SA" sz="3000" b="1" dirty="0" smtClean="0">
                <a:solidFill>
                  <a:schemeClr val="accent1"/>
                </a:solidFill>
              </a:rPr>
              <a:t>3-2</a:t>
            </a:r>
            <a:r>
              <a:rPr lang="ar-SA" sz="2000" dirty="0" smtClean="0"/>
              <a:t> عندما يقترب رصيد صندوق المصروفات النثرية من الانتهاء، يقوم أمين الصندوق بتقديم طلب إلى الصراف العام لاستعاضة السلفة عن طريق تقديم المستندات الخاصة بالمصروفات التي قام بصرفها، وبعد مراجعتها واعتمادها يستلم شيكا بقيمة هذه المصروفات ليصل مبلغ السلفة إلى وضعه الأصلي مره أخرى. ويتم إجراء القيد التالي:</a:t>
            </a:r>
          </a:p>
          <a:p>
            <a:pPr marL="0" indent="0" algn="r" rtl="1">
              <a:buNone/>
            </a:pPr>
            <a:r>
              <a:rPr lang="ar-SA" sz="2000" b="1" dirty="0" smtClean="0">
                <a:solidFill>
                  <a:schemeClr val="accent1"/>
                </a:solidFill>
              </a:rPr>
              <a:t>180                   حـ/مصروفات المهمات المكتبية</a:t>
            </a:r>
            <a:endParaRPr lang="ar-SA" sz="2000" dirty="0" smtClean="0">
              <a:solidFill>
                <a:schemeClr val="accent1"/>
              </a:solidFill>
            </a:endParaRPr>
          </a:p>
          <a:p>
            <a:pPr marL="0" indent="0" algn="r" rtl="1">
              <a:buNone/>
            </a:pPr>
            <a:r>
              <a:rPr lang="ar-SA" sz="2000" b="1" dirty="0" smtClean="0">
                <a:solidFill>
                  <a:schemeClr val="accent1"/>
                </a:solidFill>
              </a:rPr>
              <a:t>120                  حـ/طوابع البريد</a:t>
            </a:r>
            <a:endParaRPr lang="ar-SA" sz="2000" dirty="0" smtClean="0">
              <a:solidFill>
                <a:schemeClr val="accent1"/>
              </a:solidFill>
            </a:endParaRPr>
          </a:p>
          <a:p>
            <a:pPr marL="0" indent="0" algn="r" rtl="1">
              <a:buNone/>
            </a:pPr>
            <a:r>
              <a:rPr lang="ar-SA" sz="2000" b="1" dirty="0" smtClean="0">
                <a:solidFill>
                  <a:schemeClr val="accent1"/>
                </a:solidFill>
              </a:rPr>
              <a:t>300                  حـ/مصروفات انتقال</a:t>
            </a:r>
            <a:endParaRPr lang="ar-SA" sz="2000" dirty="0" smtClean="0">
              <a:solidFill>
                <a:schemeClr val="accent1"/>
              </a:solidFill>
            </a:endParaRPr>
          </a:p>
          <a:p>
            <a:pPr marL="0" indent="0" algn="r" rtl="1">
              <a:buNone/>
            </a:pPr>
            <a:r>
              <a:rPr lang="ar-SA" sz="2000" b="1" dirty="0" smtClean="0">
                <a:solidFill>
                  <a:schemeClr val="accent1"/>
                </a:solidFill>
              </a:rPr>
              <a:t>250                 حـ/مصاريف ضيافة</a:t>
            </a:r>
            <a:endParaRPr lang="ar-SA" sz="2000" dirty="0" smtClean="0">
              <a:solidFill>
                <a:schemeClr val="accent1"/>
              </a:solidFill>
            </a:endParaRPr>
          </a:p>
          <a:p>
            <a:pPr marL="0" indent="0" algn="r" rtl="1">
              <a:buNone/>
            </a:pPr>
            <a:r>
              <a:rPr lang="ar-SA" sz="2000" b="1" dirty="0" smtClean="0">
                <a:solidFill>
                  <a:schemeClr val="accent1"/>
                </a:solidFill>
              </a:rPr>
              <a:t>       850                          حـ/النقدية بالبنك</a:t>
            </a:r>
            <a:endParaRPr lang="ar-SA" sz="2000" dirty="0" smtClean="0">
              <a:solidFill>
                <a:schemeClr val="accent1"/>
              </a:solidFill>
            </a:endParaRPr>
          </a:p>
          <a:p>
            <a:pPr marL="0" indent="0" algn="r" rtl="1">
              <a:buNone/>
            </a:pPr>
            <a:endParaRPr lang="ar-SA" sz="2000" dirty="0" smtClean="0"/>
          </a:p>
          <a:p>
            <a:pPr marL="0" indent="0" algn="r" rtl="1">
              <a:buNone/>
            </a:pPr>
            <a:endParaRPr lang="ar-SA" sz="2000" dirty="0" smtClean="0"/>
          </a:p>
          <a:p>
            <a:pPr marL="0" indent="0" algn="r">
              <a:buNone/>
            </a:pPr>
            <a:endParaRPr lang="en-GB" sz="2000" dirty="0"/>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0" y="152400"/>
            <a:ext cx="8763000" cy="6477000"/>
          </a:xfrm>
        </p:spPr>
        <p:txBody>
          <a:bodyPr>
            <a:normAutofit fontScale="70000" lnSpcReduction="20000"/>
          </a:bodyPr>
          <a:lstStyle/>
          <a:p>
            <a:pPr marL="0" indent="0" algn="r" rtl="1">
              <a:buNone/>
            </a:pPr>
            <a:r>
              <a:rPr lang="ar-SA" b="1" dirty="0" smtClean="0"/>
              <a:t/>
            </a:r>
            <a:br>
              <a:rPr lang="ar-SA" b="1" dirty="0" smtClean="0"/>
            </a:br>
            <a:r>
              <a:rPr lang="ar-SA" sz="4000" b="1" dirty="0" smtClean="0">
                <a:solidFill>
                  <a:schemeClr val="accent1"/>
                </a:solidFill>
              </a:rPr>
              <a:t>4-2</a:t>
            </a:r>
            <a:r>
              <a:rPr lang="ar-SA" b="1" dirty="0" smtClean="0">
                <a:solidFill>
                  <a:schemeClr val="accent1"/>
                </a:solidFill>
              </a:rPr>
              <a:t> </a:t>
            </a:r>
            <a:r>
              <a:rPr lang="ar-SA" u="sng" dirty="0" smtClean="0">
                <a:solidFill>
                  <a:schemeClr val="accent1"/>
                </a:solidFill>
              </a:rPr>
              <a:t>قد يتطلب الأمر زيادة أو تخفيض مقدار السلفة الأصلي ، مما يلزم إجراء قيد محاسبي لإثبات تعديل مقدار السلفة وذلك على النحو التالي:</a:t>
            </a:r>
          </a:p>
          <a:p>
            <a:pPr marL="0" indent="0" algn="r" rtl="1">
              <a:buNone/>
            </a:pPr>
            <a:r>
              <a:rPr lang="ar-SA" b="1" dirty="0" smtClean="0"/>
              <a:t>(أ)</a:t>
            </a:r>
            <a:r>
              <a:rPr lang="ar-SA" dirty="0" smtClean="0"/>
              <a:t> في حالة رغبة المنشاة في زيادة مقدار السلفة نظرا لزيادة معدل دوران استعاضتها خلال فتره قصيرة نسبيا وليكن طبقا للأرقام الافتراضية هنا رأت المنشاة زيادة مقدار السلفة ليصبح 5000 ريال. فيكون القيد:</a:t>
            </a:r>
          </a:p>
          <a:p>
            <a:pPr marL="0" indent="0" algn="r" rtl="1">
              <a:buNone/>
            </a:pPr>
            <a:r>
              <a:rPr lang="ar-SA" b="1" dirty="0" smtClean="0"/>
              <a:t/>
            </a:r>
            <a:br>
              <a:rPr lang="ar-SA" b="1" dirty="0" smtClean="0"/>
            </a:br>
            <a:r>
              <a:rPr lang="ar-SA" b="1" dirty="0" smtClean="0"/>
              <a:t/>
            </a:r>
            <a:br>
              <a:rPr lang="ar-SA" b="1" dirty="0" smtClean="0"/>
            </a:br>
            <a:r>
              <a:rPr lang="ar-SA" b="1" dirty="0" smtClean="0"/>
              <a:t/>
            </a:r>
            <a:br>
              <a:rPr lang="ar-SA" b="1" dirty="0" smtClean="0"/>
            </a:br>
            <a:r>
              <a:rPr lang="ar-SA" b="1" dirty="0" smtClean="0"/>
              <a:t/>
            </a:r>
            <a:br>
              <a:rPr lang="ar-SA" b="1" dirty="0" smtClean="0"/>
            </a:br>
            <a:r>
              <a:rPr lang="ar-SA" b="1" dirty="0" smtClean="0"/>
              <a:t>(ب)</a:t>
            </a:r>
            <a:r>
              <a:rPr lang="ar-SA" dirty="0" smtClean="0"/>
              <a:t>في حالة رغبة المنشاة في تخفيض مقدار السفه الأصلي وليكن طبقا للرقم الافتراضي للسلف هنا رأت المنشاة تخفيض مقدار السلفة ليصبح 2000 ريال فقط فيكون القيد:</a:t>
            </a:r>
            <a:r>
              <a:rPr lang="ar-SA" b="1" dirty="0" smtClean="0">
                <a:solidFill>
                  <a:srgbClr val="00B0F0"/>
                </a:solidFill>
              </a:rPr>
              <a:t>                   </a:t>
            </a:r>
            <a:endParaRPr lang="ar-SA" dirty="0" smtClean="0">
              <a:solidFill>
                <a:srgbClr val="00B0F0"/>
              </a:solidFill>
            </a:endParaRPr>
          </a:p>
          <a:p>
            <a:pPr marL="0" indent="0" algn="r" rtl="1">
              <a:buNone/>
            </a:pPr>
            <a:r>
              <a:rPr lang="ar-SA" b="1" dirty="0" smtClean="0">
                <a:solidFill>
                  <a:srgbClr val="00B0F0"/>
                </a:solidFill>
              </a:rPr>
              <a:t>                </a:t>
            </a:r>
            <a:br>
              <a:rPr lang="ar-SA" b="1" dirty="0" smtClean="0">
                <a:solidFill>
                  <a:srgbClr val="00B0F0"/>
                </a:solidFill>
              </a:rPr>
            </a:br>
            <a:endParaRPr lang="ar-SA" dirty="0" smtClean="0"/>
          </a:p>
          <a:p>
            <a:pPr marL="0" indent="0" algn="r" rtl="1">
              <a:buNone/>
            </a:pPr>
            <a:r>
              <a:rPr lang="ar-SA" sz="4000" b="1" dirty="0" smtClean="0">
                <a:solidFill>
                  <a:srgbClr val="00B0F0"/>
                </a:solidFill>
              </a:rPr>
              <a:t/>
            </a:r>
            <a:br>
              <a:rPr lang="ar-SA" sz="4000" b="1" dirty="0" smtClean="0">
                <a:solidFill>
                  <a:srgbClr val="00B0F0"/>
                </a:solidFill>
              </a:rPr>
            </a:br>
            <a:r>
              <a:rPr lang="ar-SA" sz="4000" b="1" dirty="0" smtClean="0">
                <a:solidFill>
                  <a:schemeClr val="accent1"/>
                </a:solidFill>
              </a:rPr>
              <a:t>5</a:t>
            </a:r>
            <a:r>
              <a:rPr lang="ar-SA" sz="2600" b="1" dirty="0" smtClean="0">
                <a:solidFill>
                  <a:schemeClr val="accent1"/>
                </a:solidFill>
              </a:rPr>
              <a:t>-</a:t>
            </a:r>
            <a:r>
              <a:rPr lang="ar-SA" sz="3400" dirty="0" smtClean="0">
                <a:solidFill>
                  <a:schemeClr val="accent1"/>
                </a:solidFill>
              </a:rPr>
              <a:t> 2 </a:t>
            </a:r>
            <a:r>
              <a:rPr lang="ar-SA" sz="2900" b="1" u="sng" dirty="0" smtClean="0">
                <a:solidFill>
                  <a:schemeClr val="accent1"/>
                </a:solidFill>
              </a:rPr>
              <a:t>حساب العجز أو الزيادة بالنقدية: </a:t>
            </a:r>
            <a:r>
              <a:rPr lang="ar-SA" sz="2900" b="1" u="sng" dirty="0" smtClean="0"/>
              <a:t/>
            </a:r>
            <a:br>
              <a:rPr lang="ar-SA" sz="2900" b="1" u="sng" dirty="0" smtClean="0"/>
            </a:br>
            <a:r>
              <a:rPr lang="ar-SA" dirty="0" smtClean="0"/>
              <a:t/>
            </a:r>
            <a:br>
              <a:rPr lang="ar-SA" dirty="0" smtClean="0"/>
            </a:br>
            <a:r>
              <a:rPr lang="ar-SA" sz="2600" dirty="0" smtClean="0"/>
              <a:t>قد يحدث عجز في رصيد صندوق المصروفات النثرية، وذلك في حالة أن إجمالي المستندات مضافا إليها رصيد النقدية بالصندوق، كانا اقل من مقدار السلفة الأصلي.</a:t>
            </a:r>
          </a:p>
          <a:p>
            <a:pPr marL="0" indent="0" algn="r" rtl="1">
              <a:buNone/>
            </a:pPr>
            <a:r>
              <a:rPr lang="ar-SA" sz="2600" dirty="0" smtClean="0"/>
              <a:t>كما أن هناك إجراءين إضافيين يتبعان للحصول على رقابة متكاملة على السلفة في صندوق المصروفات النثرية هما:</a:t>
            </a:r>
          </a:p>
          <a:p>
            <a:pPr marL="0" indent="0" algn="r" rtl="1">
              <a:buNone/>
            </a:pPr>
            <a:r>
              <a:rPr lang="ar-SA" sz="2600" b="1" dirty="0" smtClean="0"/>
              <a:t>1-</a:t>
            </a:r>
            <a:r>
              <a:rPr lang="ar-SA" sz="2600" dirty="0" smtClean="0"/>
              <a:t> الجرد المفاجئ لرصيد السلفة من وقت لآخر للتحقق من وجود النقدية أو وجود مستندات تثبت القيام بصرفها وتحل محل النقدية.</a:t>
            </a:r>
          </a:p>
          <a:p>
            <a:pPr marL="0" indent="0" algn="r" rtl="1">
              <a:buNone/>
            </a:pPr>
            <a:r>
              <a:rPr lang="ar-SA" sz="2600" b="1" dirty="0" smtClean="0"/>
              <a:t>2-</a:t>
            </a:r>
            <a:r>
              <a:rPr lang="ar-SA" sz="2600" dirty="0" smtClean="0"/>
              <a:t> يجب استبعاد المستندات الخاصة بالمصروفات النثري هاو التأشير عليها عند تقديمها لاستعاضة السلفة.</a:t>
            </a:r>
          </a:p>
          <a:p>
            <a:pPr marL="0" indent="0" algn="r" rtl="1">
              <a:buNone/>
            </a:pPr>
            <a:r>
              <a:rPr lang="ar-SA" sz="2600" dirty="0" smtClean="0"/>
              <a:t> </a:t>
            </a:r>
          </a:p>
          <a:p>
            <a:pPr marL="0" indent="0" algn="r">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917974249"/>
              </p:ext>
            </p:extLst>
          </p:nvPr>
        </p:nvGraphicFramePr>
        <p:xfrm>
          <a:off x="609600" y="1600200"/>
          <a:ext cx="8001000" cy="736600"/>
        </p:xfrm>
        <a:graphic>
          <a:graphicData uri="http://schemas.openxmlformats.org/drawingml/2006/table">
            <a:tbl>
              <a:tblPr firstRow="1" bandRow="1">
                <a:tableStyleId>{F5AB1C69-6EDB-4FF4-983F-18BD219EF322}</a:tableStyleId>
              </a:tblPr>
              <a:tblGrid>
                <a:gridCol w="5334000"/>
                <a:gridCol w="1447800"/>
                <a:gridCol w="1219200"/>
              </a:tblGrid>
              <a:tr h="370840">
                <a:tc>
                  <a:txBody>
                    <a:bodyPr/>
                    <a:lstStyle/>
                    <a:p>
                      <a:pPr algn="r"/>
                      <a:r>
                        <a:rPr lang="ar-SA" dirty="0" smtClean="0"/>
                        <a:t>حـ/صندوق المصروفات النثرية</a:t>
                      </a:r>
                      <a:endParaRPr lang="en-GB" dirty="0">
                        <a:solidFill>
                          <a:schemeClr val="tx1"/>
                        </a:solidFill>
                      </a:endParaRPr>
                    </a:p>
                  </a:txBody>
                  <a:tcPr/>
                </a:tc>
                <a:tc>
                  <a:txBody>
                    <a:bodyPr/>
                    <a:lstStyle/>
                    <a:p>
                      <a:pPr algn="r"/>
                      <a:endParaRPr lang="en-GB">
                        <a:solidFill>
                          <a:schemeClr val="tx1"/>
                        </a:solidFill>
                      </a:endParaRPr>
                    </a:p>
                  </a:txBody>
                  <a:tcPr/>
                </a:tc>
                <a:tc>
                  <a:txBody>
                    <a:bodyPr/>
                    <a:lstStyle/>
                    <a:p>
                      <a:pPr algn="r"/>
                      <a:r>
                        <a:rPr lang="ar-SA" dirty="0" smtClean="0"/>
                        <a:t>2000</a:t>
                      </a:r>
                      <a:endParaRPr lang="en-GB" dirty="0">
                        <a:solidFill>
                          <a:schemeClr val="tx1"/>
                        </a:solidFill>
                      </a:endParaRPr>
                    </a:p>
                  </a:txBody>
                  <a:tcPr/>
                </a:tc>
              </a:tr>
              <a:tr h="238760">
                <a:tc>
                  <a:txBody>
                    <a:bodyPr/>
                    <a:lstStyle/>
                    <a:p>
                      <a:pPr algn="r"/>
                      <a:r>
                        <a:rPr lang="ar-SA" dirty="0" smtClean="0"/>
                        <a:t>حـ/النقدية بالبنك</a:t>
                      </a:r>
                      <a:endParaRPr lang="en-GB" dirty="0">
                        <a:solidFill>
                          <a:schemeClr val="tx1"/>
                        </a:solidFill>
                      </a:endParaRPr>
                    </a:p>
                  </a:txBody>
                  <a:tcPr/>
                </a:tc>
                <a:tc>
                  <a:txBody>
                    <a:bodyPr/>
                    <a:lstStyle/>
                    <a:p>
                      <a:pPr algn="r"/>
                      <a:r>
                        <a:rPr lang="ar-SA" dirty="0" smtClean="0"/>
                        <a:t>2000</a:t>
                      </a:r>
                      <a:endParaRPr lang="en-GB" dirty="0">
                        <a:solidFill>
                          <a:schemeClr val="tx1"/>
                        </a:solidFill>
                      </a:endParaRPr>
                    </a:p>
                  </a:txBody>
                  <a:tcPr/>
                </a:tc>
                <a:tc>
                  <a:txBody>
                    <a:bodyPr/>
                    <a:lstStyle/>
                    <a:p>
                      <a:pPr algn="r"/>
                      <a:endParaRPr lang="en-GB" dirty="0">
                        <a:solidFill>
                          <a:schemeClr val="tx1"/>
                        </a:solidFill>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91800587"/>
              </p:ext>
            </p:extLst>
          </p:nvPr>
        </p:nvGraphicFramePr>
        <p:xfrm>
          <a:off x="838200" y="3048000"/>
          <a:ext cx="7772400" cy="741680"/>
        </p:xfrm>
        <a:graphic>
          <a:graphicData uri="http://schemas.openxmlformats.org/drawingml/2006/table">
            <a:tbl>
              <a:tblPr firstRow="1" bandRow="1">
                <a:tableStyleId>{F5AB1C69-6EDB-4FF4-983F-18BD219EF322}</a:tableStyleId>
              </a:tblPr>
              <a:tblGrid>
                <a:gridCol w="5105400"/>
                <a:gridCol w="1215013"/>
                <a:gridCol w="1451987"/>
              </a:tblGrid>
              <a:tr h="370840">
                <a:tc>
                  <a:txBody>
                    <a:bodyPr/>
                    <a:lstStyle/>
                    <a:p>
                      <a:pPr algn="r"/>
                      <a:r>
                        <a:rPr lang="ar-SA" dirty="0" smtClean="0"/>
                        <a:t>حـ/النقدية بالبنك</a:t>
                      </a:r>
                      <a:endParaRPr lang="en-GB" dirty="0">
                        <a:solidFill>
                          <a:schemeClr val="tx1"/>
                        </a:solidFill>
                      </a:endParaRPr>
                    </a:p>
                  </a:txBody>
                  <a:tcPr/>
                </a:tc>
                <a:tc>
                  <a:txBody>
                    <a:bodyPr/>
                    <a:lstStyle/>
                    <a:p>
                      <a:endParaRPr lang="en-GB">
                        <a:solidFill>
                          <a:schemeClr val="tx1"/>
                        </a:solidFill>
                      </a:endParaRPr>
                    </a:p>
                  </a:txBody>
                  <a:tcPr/>
                </a:tc>
                <a:tc>
                  <a:txBody>
                    <a:bodyPr/>
                    <a:lstStyle/>
                    <a:p>
                      <a:pPr algn="r"/>
                      <a:r>
                        <a:rPr lang="ar-SA" dirty="0" smtClean="0"/>
                        <a:t>1000</a:t>
                      </a:r>
                      <a:endParaRPr lang="en-GB" dirty="0">
                        <a:solidFill>
                          <a:schemeClr val="tx1"/>
                        </a:solidFill>
                      </a:endParaRPr>
                    </a:p>
                  </a:txBody>
                  <a:tcPr/>
                </a:tc>
              </a:tr>
              <a:tr h="370840">
                <a:tc>
                  <a:txBody>
                    <a:bodyPr/>
                    <a:lstStyle/>
                    <a:p>
                      <a:pPr algn="r"/>
                      <a:r>
                        <a:rPr lang="ar-SA" dirty="0" smtClean="0"/>
                        <a:t>حـ/صندوق المصروفات النثرية</a:t>
                      </a:r>
                      <a:endParaRPr lang="en-GB" dirty="0">
                        <a:solidFill>
                          <a:schemeClr val="tx1"/>
                        </a:solidFill>
                      </a:endParaRPr>
                    </a:p>
                  </a:txBody>
                  <a:tcPr/>
                </a:tc>
                <a:tc>
                  <a:txBody>
                    <a:bodyPr/>
                    <a:lstStyle/>
                    <a:p>
                      <a:pPr algn="r"/>
                      <a:r>
                        <a:rPr lang="ar-SA" dirty="0" smtClean="0"/>
                        <a:t>1000</a:t>
                      </a:r>
                      <a:endParaRPr lang="en-GB" dirty="0">
                        <a:solidFill>
                          <a:schemeClr val="tx1"/>
                        </a:solidFill>
                      </a:endParaRPr>
                    </a:p>
                  </a:txBody>
                  <a:tcPr/>
                </a:tc>
                <a:tc>
                  <a:txBody>
                    <a:bodyPr/>
                    <a:lstStyle/>
                    <a:p>
                      <a:pPr algn="r"/>
                      <a:endParaRPr lang="en-GB" dirty="0">
                        <a:solidFill>
                          <a:schemeClr val="tx1"/>
                        </a:solidFill>
                      </a:endParaRPr>
                    </a:p>
                  </a:txBody>
                  <a:tcPr/>
                </a:tc>
              </a:tr>
            </a:tbl>
          </a:graphicData>
        </a:graphic>
      </p:graphicFrame>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457200"/>
            <a:ext cx="8534400" cy="5943600"/>
          </a:xfrm>
        </p:spPr>
        <p:txBody>
          <a:bodyPr>
            <a:normAutofit fontScale="70000" lnSpcReduction="20000"/>
          </a:bodyPr>
          <a:lstStyle/>
          <a:p>
            <a:pPr algn="r" rtl="1">
              <a:buNone/>
            </a:pPr>
            <a:r>
              <a:rPr lang="ar-SA" sz="3100" b="1" dirty="0" smtClean="0">
                <a:solidFill>
                  <a:schemeClr val="accent1"/>
                </a:solidFill>
              </a:rPr>
              <a:t>3- تسوية أرصدة حساب البنك:</a:t>
            </a:r>
            <a:br>
              <a:rPr lang="ar-SA" sz="3100" b="1" dirty="0" smtClean="0">
                <a:solidFill>
                  <a:schemeClr val="accent1"/>
                </a:solidFill>
              </a:rPr>
            </a:br>
            <a:endParaRPr lang="ar-SA" sz="3100" b="1" dirty="0" smtClean="0">
              <a:solidFill>
                <a:schemeClr val="accent1"/>
              </a:solidFill>
            </a:endParaRPr>
          </a:p>
          <a:p>
            <a:pPr algn="r" rtl="1">
              <a:buNone/>
            </a:pPr>
            <a:endParaRPr lang="ar-SA" sz="3100" b="1" dirty="0" smtClean="0">
              <a:solidFill>
                <a:schemeClr val="accent1"/>
              </a:solidFill>
            </a:endParaRPr>
          </a:p>
          <a:p>
            <a:pPr algn="r" rtl="1">
              <a:buNone/>
            </a:pPr>
            <a:endParaRPr lang="ar-SA" dirty="0" smtClean="0"/>
          </a:p>
          <a:p>
            <a:pPr algn="r" rtl="1">
              <a:buNone/>
            </a:pPr>
            <a:r>
              <a:rPr lang="ar-SA" dirty="0" smtClean="0"/>
              <a:t>يقوم البنك دوريا وفي نهاية كل فتره بإرسال كشف تفصيلي إلى كل عميل عبارة عن صورة من حساب البنك مع العميل.</a:t>
            </a:r>
          </a:p>
          <a:p>
            <a:pPr algn="r" rtl="1">
              <a:buNone/>
            </a:pPr>
            <a:r>
              <a:rPr lang="ar-SA" dirty="0" smtClean="0"/>
              <a:t>ومن المفروض من الناحية النظري هان يتطابق رصيدا النقدية بكل من كشف حساب البنك وحساب النقدية بالبنك في دفاتر المنشاة ، </a:t>
            </a:r>
            <a:r>
              <a:rPr lang="ar-SA" u="sng" dirty="0" smtClean="0"/>
              <a:t>والتطابق يتطلب الآتي:</a:t>
            </a:r>
            <a:r>
              <a:rPr lang="ar-SA" dirty="0" smtClean="0"/>
              <a:t/>
            </a:r>
            <a:br>
              <a:rPr lang="ar-SA" dirty="0" smtClean="0"/>
            </a:br>
            <a:endParaRPr lang="ar-SA" dirty="0" smtClean="0"/>
          </a:p>
          <a:p>
            <a:pPr algn="r" rtl="1"/>
            <a:r>
              <a:rPr lang="ar-SA" b="1" dirty="0" smtClean="0"/>
              <a:t>(أ)</a:t>
            </a:r>
            <a:r>
              <a:rPr lang="ar-SA" dirty="0" smtClean="0"/>
              <a:t> أن كافه الودائع وكافة الشيكات المصدرة تكون قد وصلت إلى البنك خلال نفس الفترة.</a:t>
            </a:r>
          </a:p>
          <a:p>
            <a:pPr algn="r" rtl="1"/>
            <a:r>
              <a:rPr lang="ar-SA" b="1" dirty="0" smtClean="0"/>
              <a:t>(ب)</a:t>
            </a:r>
            <a:r>
              <a:rPr lang="ar-SA" dirty="0" smtClean="0"/>
              <a:t>عدم وجود ثمة معاملات نقدية قام البنك بإجرائها لحساب العميل، دون علم العميل بواقعه حدوثها.</a:t>
            </a:r>
          </a:p>
          <a:p>
            <a:pPr algn="r" rtl="1"/>
            <a:r>
              <a:rPr lang="ar-SA" b="1" dirty="0" smtClean="0"/>
              <a:t>(ج)</a:t>
            </a:r>
            <a:r>
              <a:rPr lang="ar-SA" dirty="0" smtClean="0"/>
              <a:t>عدم وجود أي أخطاء حسابيه في إعداد كل من كشف حساب البنك وحساب النقدية بدفتر الأستاذ العام بسجلات العميل.</a:t>
            </a:r>
          </a:p>
          <a:p>
            <a:pPr algn="r" rtl="1">
              <a:buNone/>
            </a:pPr>
            <a:r>
              <a:rPr lang="ar-SA" dirty="0" smtClean="0"/>
              <a:t>والواقع انه من الناحية العملية نادرا ما يحدث التطابق بين الرصيدين. </a:t>
            </a:r>
            <a:br>
              <a:rPr lang="ar-SA" dirty="0" smtClean="0"/>
            </a:br>
            <a:r>
              <a:rPr lang="ar-SA" dirty="0" smtClean="0"/>
              <a:t/>
            </a:r>
            <a:br>
              <a:rPr lang="ar-SA" dirty="0" smtClean="0"/>
            </a:br>
            <a:r>
              <a:rPr lang="ar-SA" b="1" u="sng" dirty="0" smtClean="0"/>
              <a:t>ويرجع سبب هذا الاختلاف إلى العوامل التالية:</a:t>
            </a:r>
          </a:p>
          <a:p>
            <a:pPr algn="r" rtl="1"/>
            <a:r>
              <a:rPr lang="ar-SA" b="1" dirty="0" smtClean="0"/>
              <a:t>أولا:</a:t>
            </a:r>
            <a:r>
              <a:rPr lang="ar-SA" dirty="0" smtClean="0"/>
              <a:t>وجود بعض العمليات المسجلة في دفتر المنشاة.</a:t>
            </a:r>
          </a:p>
          <a:p>
            <a:pPr algn="r" rtl="1"/>
            <a:r>
              <a:rPr lang="ar-SA" b="1" dirty="0" smtClean="0"/>
              <a:t>ثانيا</a:t>
            </a:r>
            <a:r>
              <a:rPr lang="ar-SA" dirty="0" smtClean="0"/>
              <a:t>:وجود بعض العمليات المسجلة في دفاتر البنك.</a:t>
            </a:r>
          </a:p>
          <a:p>
            <a:pPr algn="r" rtl="1"/>
            <a:r>
              <a:rPr lang="ar-SA" b="1" dirty="0" smtClean="0"/>
              <a:t>ثالثا:</a:t>
            </a:r>
            <a:r>
              <a:rPr lang="ar-SA" dirty="0" smtClean="0"/>
              <a:t> وجود بعض الأخطاء في دفاتر المنشاة أو دفاتر البنك.</a:t>
            </a:r>
          </a:p>
          <a:p>
            <a:pPr algn="r" rtl="1"/>
            <a:r>
              <a:rPr lang="ar-SA" dirty="0" smtClean="0"/>
              <a:t>وبالتالي فان هذه الاختلافات بين سجلات العميل النقدية وسجلات البنك يجب تسويتها لتحديد طبيعة الاختلافات بين قيمة الرصيدين وذلك عن طريق اعداد مذكرة تسوية البنك.</a:t>
            </a:r>
          </a:p>
          <a:p>
            <a:pPr algn="r">
              <a:buNone/>
            </a:pPr>
            <a:endParaRPr lang="en-GB" dirty="0"/>
          </a:p>
        </p:txBody>
      </p:sp>
    </p:spTree>
  </p:cSld>
  <p:clrMapOvr>
    <a:masterClrMapping/>
  </p:clrMapOvr>
  <p:transition spd="slow">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762000"/>
            <a:ext cx="8229600" cy="5245291"/>
          </a:xfrm>
        </p:spPr>
        <p:txBody>
          <a:bodyPr>
            <a:normAutofit fontScale="92500" lnSpcReduction="10000"/>
          </a:bodyPr>
          <a:lstStyle/>
          <a:p>
            <a:pPr algn="r"/>
            <a:r>
              <a:rPr lang="ar-SA" sz="3300" b="1" dirty="0" smtClean="0">
                <a:solidFill>
                  <a:schemeClr val="accent1"/>
                </a:solidFill>
              </a:rPr>
              <a:t>مذكرة تسوية البنك :</a:t>
            </a:r>
            <a:r>
              <a:rPr lang="ar-SA" dirty="0" smtClean="0"/>
              <a:t/>
            </a:r>
            <a:br>
              <a:rPr lang="ar-SA" dirty="0" smtClean="0"/>
            </a:br>
            <a:r>
              <a:rPr lang="en-GB" dirty="0" smtClean="0"/>
              <a:t>    </a:t>
            </a:r>
            <a:br>
              <a:rPr lang="en-GB" dirty="0" smtClean="0"/>
            </a:br>
            <a:r>
              <a:rPr lang="en-GB" dirty="0" smtClean="0"/>
              <a:t>     </a:t>
            </a:r>
            <a:r>
              <a:rPr lang="ar-SA" sz="2200" dirty="0" smtClean="0">
                <a:latin typeface="Arial" pitchFamily="34" charset="0"/>
                <a:cs typeface="Arial" pitchFamily="34" charset="0"/>
              </a:rPr>
              <a:t>مذكرة تسوية البنك عبارة عن كشف يوضح اي اختلاف بين رصيد كشف حساب البنك ورصيد النقدسة بدفاتر المنشأة ،وتهدف مذكرة التسوية إلى التحقق من صحة كل من الرصيدين بالرغم من اختلافهما و ذلك عن طريق الوصول إلى تطابق الرصيدين اجرائيا و ذلك بافتراض استكمال إثبات العمليات التي قام أحد الطرفين بإثباتها ولم يتم اثباتها لدى الطرف الأخر. وفي حالة كون الاختلافات ناتجة فقط من معاملات المنشأة مع عملائها التي لم تسجل في دفاتر البنك فان رصيد النقدية في دفاتر المنشأة يمكن اعتبارة الرصيد الصحيح .ولاكن اذا كانت بعض هذة الاختلافات ناتجة عن اسباب اخرى ،سواء في سجلات البنك أم في سجلات المنشأة أو كليهما ففي هذة الحالة يجب القيام بإجراء التعديلات الازمة للوصول الي الرصيد الصحيح للنقدية، الذي غالبا مايختلف عن رصيدي النقدية الواردين بحساب الاستاذ بدفاتر المنشأة وكشف حساب البنك . </a:t>
            </a:r>
            <a:br>
              <a:rPr lang="ar-SA" sz="2200" dirty="0" smtClean="0">
                <a:latin typeface="Arial" pitchFamily="34" charset="0"/>
                <a:cs typeface="Arial" pitchFamily="34" charset="0"/>
              </a:rPr>
            </a:br>
            <a:r>
              <a:rPr lang="ar-SA" sz="2200" dirty="0" smtClean="0">
                <a:latin typeface="Arial" pitchFamily="34" charset="0"/>
                <a:cs typeface="Arial" pitchFamily="34" charset="0"/>
              </a:rPr>
              <a:t>وهناك طريقتان شائعتان الاستخدام لإعداد مذكرة التسوية في الحياة العملية ،الطريقة الاولى تقوم بتسوية رصيد كشف الحساب للوصول الى الرصيد كما تظهره دفاتر المنشأة ،أي تبدأ برصيد كشف حساب البنك وبعد ذلك تضيف رليه او تخصم منه مختلف البنود المسببة للاختلافات لنصل الى الرصيد في دفاتر المنشأة. وهذه الطريقة يطلق عليها تسوية رصيدي البنك والدفاتر -أو التبسيط-«تسوية البنك الى الدفاتر»</a:t>
            </a:r>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457200" y="609600"/>
            <a:ext cx="8229600" cy="5321300"/>
          </a:xfrm>
        </p:spPr>
        <p:txBody>
          <a:bodyPr>
            <a:noAutofit/>
          </a:bodyPr>
          <a:lstStyle/>
          <a:p>
            <a:pPr algn="r"/>
            <a:r>
              <a:rPr lang="ar-SA" sz="2000" b="1" u="sng" dirty="0" smtClean="0">
                <a:solidFill>
                  <a:schemeClr val="accent1"/>
                </a:solidFill>
              </a:rPr>
              <a:t>ويمكن أن نوضح هذه الطريقة بالمثال التالي :</a:t>
            </a:r>
            <a:r>
              <a:rPr lang="ar-SA" sz="2000" dirty="0" smtClean="0"/>
              <a:t/>
            </a:r>
            <a:br>
              <a:rPr lang="ar-SA" sz="2000" dirty="0" smtClean="0"/>
            </a:br>
            <a:r>
              <a:rPr lang="ar-SA" sz="2000" dirty="0" smtClean="0"/>
              <a:t>فيما يلي بعض البيانات الخاصة بمنشأة (الاسراء) في ٣٠/٨/١٤٢١ هجري.</a:t>
            </a:r>
            <a:br>
              <a:rPr lang="ar-SA" sz="2000" dirty="0" smtClean="0"/>
            </a:br>
            <a:r>
              <a:rPr lang="ar-SA" sz="2000" dirty="0" smtClean="0"/>
              <a:t>رصيد حساب البنك في دفتر الاستاذ العام في ٣٠/٨/١٤٢١ هجري  ٢٠٤٥٢،٧٠ ريال ،في حين ان رصيد كشف الحساب الجاري المرسل من بنك الرياض في نفس التاريخ كان ٢٢٣٦٥،٣٠ ريال وبمراجعة كشف الساب الجاري تبين التالي:</a:t>
            </a:r>
            <a:br>
              <a:rPr lang="ar-SA" sz="2000" dirty="0" smtClean="0"/>
            </a:br>
            <a:r>
              <a:rPr lang="ar-SA" sz="2000" dirty="0" smtClean="0"/>
              <a:t>١- هناك ايداعات نقدية غير مدرجة بكشف الحساب في ٣٠/٨/١٤٢١</a:t>
            </a:r>
            <a:br>
              <a:rPr lang="ar-SA" sz="2000" dirty="0" smtClean="0"/>
            </a:br>
            <a:r>
              <a:rPr lang="ar-SA" sz="2000" dirty="0" smtClean="0"/>
              <a:t>قدرها ٣٦٨٠،٤٠ ريال </a:t>
            </a:r>
            <a:br>
              <a:rPr lang="ar-SA" sz="2000" dirty="0" smtClean="0"/>
            </a:br>
            <a:r>
              <a:rPr lang="ar-SA" sz="2000" dirty="0" smtClean="0"/>
              <a:t>٢- اتضح من كشف الحساب قيام البنك بخصم مبلغ ٨،١٠ ريال قيمة مصرفية بنكية عن الشهر .</a:t>
            </a:r>
            <a:br>
              <a:rPr lang="ar-SA" sz="2000" dirty="0" smtClean="0"/>
            </a:br>
            <a:r>
              <a:rPr lang="ar-SA" sz="2000" dirty="0" smtClean="0"/>
              <a:t>٣- كما اتضح قيام البنك بتحصيل فوائد سندات خاصة بالمنشأة في ٣٠/٨/١٤٢١ قدرها ٦٠٠ ريال وإضافتها الى رصيد المنشأة في البنك .</a:t>
            </a:r>
            <a:br>
              <a:rPr lang="ar-SA" sz="2000" dirty="0" smtClean="0"/>
            </a:br>
            <a:r>
              <a:rPr lang="ar-SA" sz="2000" dirty="0" smtClean="0"/>
              <a:t>٤-كما اتضح ان هناك ثلاثة شيكات حررت لمستفيدين ولم تقدم بعد للبنك بيانها كالآتي :</a:t>
            </a:r>
            <a:br>
              <a:rPr lang="ar-SA" sz="2000" dirty="0" smtClean="0"/>
            </a:br>
            <a:r>
              <a:rPr lang="ar-SA" sz="2000" dirty="0" smtClean="0"/>
              <a:t>الشيك رقم ٤٦٤٧٢٣٤  ١٥٠،٤٠ ريال</a:t>
            </a:r>
            <a:br>
              <a:rPr lang="ar-SA" sz="2000" dirty="0" smtClean="0"/>
            </a:br>
            <a:r>
              <a:rPr lang="ar-SA" sz="2000" dirty="0" smtClean="0"/>
              <a:t>الشيك رقم ٤٦٧٤٢٣٩  ٣٠،٦٠  ريال</a:t>
            </a:r>
            <a:br>
              <a:rPr lang="ar-SA" sz="2000" dirty="0" smtClean="0"/>
            </a:br>
            <a:r>
              <a:rPr lang="ar-SA" sz="2000" dirty="0" smtClean="0"/>
              <a:t>الشيك رقم ٤٦٧٤٢٦٦  ٤٨٢٠،٠٠ ريال </a:t>
            </a:r>
            <a:endParaRPr lang="en-GB"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3DCF68319F8E46B8BBDAAA33780A93" ma:contentTypeVersion="0" ma:contentTypeDescription="Create a new document." ma:contentTypeScope="" ma:versionID="fd42dd29311603d42827d6708504255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E1D8624-5F8B-4FC8-A706-294C491B41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3BF75D4-F9AD-4CFE-B385-363227062FBE}">
  <ds:schemaRefs>
    <ds:schemaRef ds:uri="http://schemas.microsoft.com/sharepoint/v3/contenttype/forms"/>
  </ds:schemaRefs>
</ds:datastoreItem>
</file>

<file path=customXml/itemProps3.xml><?xml version="1.0" encoding="utf-8"?>
<ds:datastoreItem xmlns:ds="http://schemas.openxmlformats.org/officeDocument/2006/customXml" ds:itemID="{9BD3A8F3-1EF1-4924-9559-457B3B3BFBE5}">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Civic</Template>
  <TotalTime>370</TotalTime>
  <Words>1604</Words>
  <Application>Microsoft Office PowerPoint</Application>
  <PresentationFormat>عرض على الشاشة (3:4)‏</PresentationFormat>
  <Paragraphs>372</Paragraphs>
  <Slides>33</Slides>
  <Notes>33</Notes>
  <HiddenSlides>0</HiddenSlides>
  <MMClips>0</MMClips>
  <ScaleCrop>false</ScaleCrop>
  <HeadingPairs>
    <vt:vector size="4" baseType="variant">
      <vt:variant>
        <vt:lpstr>نسق</vt:lpstr>
      </vt:variant>
      <vt:variant>
        <vt:i4>1</vt:i4>
      </vt:variant>
      <vt:variant>
        <vt:lpstr>عناوين الشرائح</vt:lpstr>
      </vt:variant>
      <vt:variant>
        <vt:i4>33</vt:i4>
      </vt:variant>
    </vt:vector>
  </HeadingPairs>
  <TitlesOfParts>
    <vt:vector size="34" baseType="lpstr">
      <vt:lpstr>مدني</vt:lpstr>
      <vt:lpstr>الفصل السادس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3/تسجيل المبيعات على طريقة المخصص: </vt:lpstr>
      <vt:lpstr>عرض تقديمي في PowerPoint</vt:lpstr>
      <vt:lpstr>الطريقه البديله للمحاسبه عن الخصم النقدي</vt:lpstr>
      <vt:lpstr>عرض تقديمي في PowerPoint</vt:lpstr>
      <vt:lpstr>عرض تقديمي في PowerPoint</vt:lpstr>
      <vt:lpstr>عرض تقديمي في PowerPoint</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3-5 حسابات المدينين كمصدر للنقدية:</vt:lpstr>
      <vt:lpstr>عرض تقديمي في PowerPoint</vt:lpstr>
      <vt:lpstr> </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  </dc:title>
  <dc:creator>SARA</dc:creator>
  <cp:lastModifiedBy>نوني</cp:lastModifiedBy>
  <cp:revision>125</cp:revision>
  <dcterms:created xsi:type="dcterms:W3CDTF">2006-08-16T00:00:00Z</dcterms:created>
  <dcterms:modified xsi:type="dcterms:W3CDTF">2015-11-16T14:13:54Z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0x010100833DCF68319F8E46B8BBDAAA33780A93</vt:lpwstr>
  </property>
</Properties>
</file>