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303" r:id="rId2"/>
    <p:sldId id="256" r:id="rId3"/>
    <p:sldId id="257" r:id="rId4"/>
    <p:sldId id="305" r:id="rId5"/>
    <p:sldId id="306" r:id="rId6"/>
    <p:sldId id="278" r:id="rId7"/>
    <p:sldId id="279" r:id="rId8"/>
    <p:sldId id="280" r:id="rId9"/>
    <p:sldId id="282" r:id="rId10"/>
    <p:sldId id="281" r:id="rId11"/>
    <p:sldId id="283" r:id="rId12"/>
    <p:sldId id="284" r:id="rId13"/>
    <p:sldId id="285" r:id="rId14"/>
    <p:sldId id="286" r:id="rId15"/>
    <p:sldId id="287" r:id="rId16"/>
    <p:sldId id="288" r:id="rId17"/>
    <p:sldId id="289" r:id="rId18"/>
    <p:sldId id="290" r:id="rId19"/>
    <p:sldId id="291" r:id="rId20"/>
    <p:sldId id="292" r:id="rId21"/>
    <p:sldId id="293" r:id="rId22"/>
    <p:sldId id="294" r:id="rId23"/>
    <p:sldId id="295" r:id="rId24"/>
    <p:sldId id="297" r:id="rId25"/>
    <p:sldId id="296" r:id="rId26"/>
    <p:sldId id="298" r:id="rId27"/>
    <p:sldId id="299" r:id="rId28"/>
    <p:sldId id="300" r:id="rId29"/>
    <p:sldId id="302" r:id="rId30"/>
    <p:sldId id="301" r:id="rId31"/>
    <p:sldId id="277" r:id="rId32"/>
    <p:sldId id="307" r:id="rId33"/>
    <p:sldId id="258" r:id="rId34"/>
    <p:sldId id="260" r:id="rId35"/>
    <p:sldId id="261" r:id="rId36"/>
    <p:sldId id="274" r:id="rId37"/>
    <p:sldId id="262" r:id="rId38"/>
    <p:sldId id="263" r:id="rId39"/>
    <p:sldId id="276" r:id="rId40"/>
    <p:sldId id="264" r:id="rId41"/>
    <p:sldId id="266" r:id="rId42"/>
    <p:sldId id="269" r:id="rId43"/>
    <p:sldId id="270" r:id="rId44"/>
    <p:sldId id="271" r:id="rId45"/>
    <p:sldId id="275" r:id="rId46"/>
    <p:sldId id="267" r:id="rId47"/>
    <p:sldId id="265" r:id="rId48"/>
    <p:sldId id="268" r:id="rId49"/>
    <p:sldId id="272" r:id="rId50"/>
    <p:sldId id="304" r:id="rId51"/>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نمط فاتح 1 - تمييز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BEFB1CD5-BE9B-44C9-9B3F-5EFAE148BC17}" type="datetimeFigureOut">
              <a:rPr lang="ar-SA" smtClean="0"/>
              <a:pPr/>
              <a:t>29/12/39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A1670B9-A8B7-4F83-BA27-34D621E3C5C1}" type="slidenum">
              <a:rPr lang="ar-SA" smtClean="0"/>
              <a:pPr/>
              <a:t>‹#›</a:t>
            </a:fld>
            <a:endParaRPr lang="ar-SA"/>
          </a:p>
        </p:txBody>
      </p:sp>
    </p:spTree>
    <p:extLst>
      <p:ext uri="{BB962C8B-B14F-4D97-AF65-F5344CB8AC3E}">
        <p14:creationId xmlns:p14="http://schemas.microsoft.com/office/powerpoint/2010/main" xmlns="" val="3526226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EFB1CD5-BE9B-44C9-9B3F-5EFAE148BC17}" type="datetimeFigureOut">
              <a:rPr lang="ar-SA" smtClean="0"/>
              <a:pPr/>
              <a:t>29/12/39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A1670B9-A8B7-4F83-BA27-34D621E3C5C1}" type="slidenum">
              <a:rPr lang="ar-SA" smtClean="0"/>
              <a:pPr/>
              <a:t>‹#›</a:t>
            </a:fld>
            <a:endParaRPr lang="ar-SA"/>
          </a:p>
        </p:txBody>
      </p:sp>
    </p:spTree>
    <p:extLst>
      <p:ext uri="{BB962C8B-B14F-4D97-AF65-F5344CB8AC3E}">
        <p14:creationId xmlns:p14="http://schemas.microsoft.com/office/powerpoint/2010/main" xmlns="" val="560233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EFB1CD5-BE9B-44C9-9B3F-5EFAE148BC17}" type="datetimeFigureOut">
              <a:rPr lang="ar-SA" smtClean="0"/>
              <a:pPr/>
              <a:t>29/12/39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A1670B9-A8B7-4F83-BA27-34D621E3C5C1}" type="slidenum">
              <a:rPr lang="ar-SA" smtClean="0"/>
              <a:pPr/>
              <a:t>‹#›</a:t>
            </a:fld>
            <a:endParaRPr lang="ar-SA"/>
          </a:p>
        </p:txBody>
      </p:sp>
    </p:spTree>
    <p:extLst>
      <p:ext uri="{BB962C8B-B14F-4D97-AF65-F5344CB8AC3E}">
        <p14:creationId xmlns:p14="http://schemas.microsoft.com/office/powerpoint/2010/main" xmlns="" val="3394173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EFB1CD5-BE9B-44C9-9B3F-5EFAE148BC17}" type="datetimeFigureOut">
              <a:rPr lang="ar-SA" smtClean="0"/>
              <a:pPr/>
              <a:t>29/12/39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A1670B9-A8B7-4F83-BA27-34D621E3C5C1}" type="slidenum">
              <a:rPr lang="ar-SA" smtClean="0"/>
              <a:pPr/>
              <a:t>‹#›</a:t>
            </a:fld>
            <a:endParaRPr lang="ar-SA"/>
          </a:p>
        </p:txBody>
      </p:sp>
    </p:spTree>
    <p:extLst>
      <p:ext uri="{BB962C8B-B14F-4D97-AF65-F5344CB8AC3E}">
        <p14:creationId xmlns:p14="http://schemas.microsoft.com/office/powerpoint/2010/main" xmlns="" val="2315394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EFB1CD5-BE9B-44C9-9B3F-5EFAE148BC17}" type="datetimeFigureOut">
              <a:rPr lang="ar-SA" smtClean="0"/>
              <a:pPr/>
              <a:t>29/12/39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A1670B9-A8B7-4F83-BA27-34D621E3C5C1}" type="slidenum">
              <a:rPr lang="ar-SA" smtClean="0"/>
              <a:pPr/>
              <a:t>‹#›</a:t>
            </a:fld>
            <a:endParaRPr lang="ar-SA"/>
          </a:p>
        </p:txBody>
      </p:sp>
    </p:spTree>
    <p:extLst>
      <p:ext uri="{BB962C8B-B14F-4D97-AF65-F5344CB8AC3E}">
        <p14:creationId xmlns:p14="http://schemas.microsoft.com/office/powerpoint/2010/main" xmlns="" val="3949763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BEFB1CD5-BE9B-44C9-9B3F-5EFAE148BC17}" type="datetimeFigureOut">
              <a:rPr lang="ar-SA" smtClean="0"/>
              <a:pPr/>
              <a:t>29/12/39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A1670B9-A8B7-4F83-BA27-34D621E3C5C1}" type="slidenum">
              <a:rPr lang="ar-SA" smtClean="0"/>
              <a:pPr/>
              <a:t>‹#›</a:t>
            </a:fld>
            <a:endParaRPr lang="ar-SA"/>
          </a:p>
        </p:txBody>
      </p:sp>
    </p:spTree>
    <p:extLst>
      <p:ext uri="{BB962C8B-B14F-4D97-AF65-F5344CB8AC3E}">
        <p14:creationId xmlns:p14="http://schemas.microsoft.com/office/powerpoint/2010/main" xmlns="" val="1753134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BEFB1CD5-BE9B-44C9-9B3F-5EFAE148BC17}" type="datetimeFigureOut">
              <a:rPr lang="ar-SA" smtClean="0"/>
              <a:pPr/>
              <a:t>29/12/39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2A1670B9-A8B7-4F83-BA27-34D621E3C5C1}" type="slidenum">
              <a:rPr lang="ar-SA" smtClean="0"/>
              <a:pPr/>
              <a:t>‹#›</a:t>
            </a:fld>
            <a:endParaRPr lang="ar-SA"/>
          </a:p>
        </p:txBody>
      </p:sp>
    </p:spTree>
    <p:extLst>
      <p:ext uri="{BB962C8B-B14F-4D97-AF65-F5344CB8AC3E}">
        <p14:creationId xmlns:p14="http://schemas.microsoft.com/office/powerpoint/2010/main" xmlns="" val="2677045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BEFB1CD5-BE9B-44C9-9B3F-5EFAE148BC17}" type="datetimeFigureOut">
              <a:rPr lang="ar-SA" smtClean="0"/>
              <a:pPr/>
              <a:t>29/12/39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2A1670B9-A8B7-4F83-BA27-34D621E3C5C1}" type="slidenum">
              <a:rPr lang="ar-SA" smtClean="0"/>
              <a:pPr/>
              <a:t>‹#›</a:t>
            </a:fld>
            <a:endParaRPr lang="ar-SA"/>
          </a:p>
        </p:txBody>
      </p:sp>
    </p:spTree>
    <p:extLst>
      <p:ext uri="{BB962C8B-B14F-4D97-AF65-F5344CB8AC3E}">
        <p14:creationId xmlns:p14="http://schemas.microsoft.com/office/powerpoint/2010/main" xmlns="" val="904923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EFB1CD5-BE9B-44C9-9B3F-5EFAE148BC17}" type="datetimeFigureOut">
              <a:rPr lang="ar-SA" smtClean="0"/>
              <a:pPr/>
              <a:t>29/12/39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2A1670B9-A8B7-4F83-BA27-34D621E3C5C1}" type="slidenum">
              <a:rPr lang="ar-SA" smtClean="0"/>
              <a:pPr/>
              <a:t>‹#›</a:t>
            </a:fld>
            <a:endParaRPr lang="ar-SA"/>
          </a:p>
        </p:txBody>
      </p:sp>
    </p:spTree>
    <p:extLst>
      <p:ext uri="{BB962C8B-B14F-4D97-AF65-F5344CB8AC3E}">
        <p14:creationId xmlns:p14="http://schemas.microsoft.com/office/powerpoint/2010/main" xmlns="" val="40081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EFB1CD5-BE9B-44C9-9B3F-5EFAE148BC17}" type="datetimeFigureOut">
              <a:rPr lang="ar-SA" smtClean="0"/>
              <a:pPr/>
              <a:t>29/12/39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A1670B9-A8B7-4F83-BA27-34D621E3C5C1}" type="slidenum">
              <a:rPr lang="ar-SA" smtClean="0"/>
              <a:pPr/>
              <a:t>‹#›</a:t>
            </a:fld>
            <a:endParaRPr lang="ar-SA"/>
          </a:p>
        </p:txBody>
      </p:sp>
    </p:spTree>
    <p:extLst>
      <p:ext uri="{BB962C8B-B14F-4D97-AF65-F5344CB8AC3E}">
        <p14:creationId xmlns:p14="http://schemas.microsoft.com/office/powerpoint/2010/main" xmlns="" val="3276446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EFB1CD5-BE9B-44C9-9B3F-5EFAE148BC17}" type="datetimeFigureOut">
              <a:rPr lang="ar-SA" smtClean="0"/>
              <a:pPr/>
              <a:t>29/12/39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A1670B9-A8B7-4F83-BA27-34D621E3C5C1}" type="slidenum">
              <a:rPr lang="ar-SA" smtClean="0"/>
              <a:pPr/>
              <a:t>‹#›</a:t>
            </a:fld>
            <a:endParaRPr lang="ar-SA"/>
          </a:p>
        </p:txBody>
      </p:sp>
    </p:spTree>
    <p:extLst>
      <p:ext uri="{BB962C8B-B14F-4D97-AF65-F5344CB8AC3E}">
        <p14:creationId xmlns:p14="http://schemas.microsoft.com/office/powerpoint/2010/main" xmlns="" val="130180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EFB1CD5-BE9B-44C9-9B3F-5EFAE148BC17}" type="datetimeFigureOut">
              <a:rPr lang="ar-SA" smtClean="0"/>
              <a:pPr/>
              <a:t>29/12/39</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A1670B9-A8B7-4F83-BA27-34D621E3C5C1}" type="slidenum">
              <a:rPr lang="ar-SA" smtClean="0"/>
              <a:pPr/>
              <a:t>‹#›</a:t>
            </a:fld>
            <a:endParaRPr lang="ar-SA"/>
          </a:p>
        </p:txBody>
      </p:sp>
    </p:spTree>
    <p:extLst>
      <p:ext uri="{BB962C8B-B14F-4D97-AF65-F5344CB8AC3E}">
        <p14:creationId xmlns:p14="http://schemas.microsoft.com/office/powerpoint/2010/main" xmlns="" val="484466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youtube.com/watch?v=ZhAvWfmS8SA"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youtube.com/watch?v=LHyHg_SYC74&amp;feature=youtu.be"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3100" y="2600325"/>
            <a:ext cx="11188700" cy="1325563"/>
          </a:xfrm>
        </p:spPr>
        <p:txBody>
          <a:bodyPr>
            <a:normAutofit fontScale="90000"/>
          </a:bodyPr>
          <a:lstStyle/>
          <a:p>
            <a:pPr algn="ctr"/>
            <a:r>
              <a:rPr lang="ar-SA"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طريقة الشرح </a:t>
            </a:r>
            <a:br>
              <a:rPr lang="ar-SA"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br>
            <a:r>
              <a:rPr lang="ar-SA" dirty="0" smtClean="0">
                <a:latin typeface="Traditional Arabic" panose="02020603050405020304" pitchFamily="18" charset="-78"/>
                <a:cs typeface="Traditional Arabic" panose="02020603050405020304" pitchFamily="18" charset="-78"/>
              </a:rPr>
              <a:t>1-نقرأ المتن (</a:t>
            </a:r>
            <a:r>
              <a:rPr lang="ar-SA" b="1" u="sng" dirty="0" smtClean="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زاد المستقنع للحجاوي</a:t>
            </a:r>
            <a:r>
              <a:rPr lang="ar-SA" dirty="0" smtClean="0">
                <a:latin typeface="Traditional Arabic" panose="02020603050405020304" pitchFamily="18" charset="-78"/>
                <a:cs typeface="Traditional Arabic" panose="02020603050405020304" pitchFamily="18" charset="-78"/>
              </a:rPr>
              <a:t>) كاملاً وهو </a:t>
            </a:r>
            <a:r>
              <a:rPr lang="ar-SA" b="1" u="sng" dirty="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باللون الأحمر في هذه </a:t>
            </a:r>
            <a:r>
              <a:rPr lang="ar-SA" b="1" u="sng" dirty="0" smtClean="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الشرائح</a:t>
            </a:r>
            <a:br>
              <a:rPr lang="ar-SA" b="1" u="sng" dirty="0" smtClean="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br>
            <a:r>
              <a:rPr lang="ar-SA" b="1" u="sng" dirty="0" smtClean="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a:t>
            </a:r>
            <a:r>
              <a:rPr lang="ar-SA" dirty="0" smtClean="0">
                <a:latin typeface="Traditional Arabic" panose="02020603050405020304" pitchFamily="18" charset="-78"/>
                <a:cs typeface="Traditional Arabic" panose="02020603050405020304" pitchFamily="18" charset="-78"/>
              </a:rPr>
              <a:t/>
            </a:r>
            <a:br>
              <a:rPr lang="ar-SA" dirty="0" smtClean="0">
                <a:latin typeface="Traditional Arabic" panose="02020603050405020304" pitchFamily="18" charset="-78"/>
                <a:cs typeface="Traditional Arabic" panose="02020603050405020304" pitchFamily="18" charset="-78"/>
              </a:rPr>
            </a:br>
            <a:r>
              <a:rPr lang="ar-SA" dirty="0" smtClean="0">
                <a:latin typeface="Traditional Arabic" panose="02020603050405020304" pitchFamily="18" charset="-78"/>
                <a:cs typeface="Traditional Arabic" panose="02020603050405020304" pitchFamily="18" charset="-78"/>
              </a:rPr>
              <a:t>2-نفصل كل جملة بقراءة شرحها من شرح الشيخ الفوزان (كتاب المقرر)</a:t>
            </a:r>
            <a:br>
              <a:rPr lang="ar-SA" dirty="0" smtClean="0">
                <a:latin typeface="Traditional Arabic" panose="02020603050405020304" pitchFamily="18" charset="-78"/>
                <a:cs typeface="Traditional Arabic" panose="02020603050405020304" pitchFamily="18" charset="-78"/>
              </a:rPr>
            </a:br>
            <a:r>
              <a:rPr lang="ar-SA" dirty="0" smtClean="0">
                <a:latin typeface="Traditional Arabic" panose="02020603050405020304" pitchFamily="18" charset="-78"/>
                <a:cs typeface="Traditional Arabic" panose="02020603050405020304" pitchFamily="18" charset="-78"/>
              </a:rPr>
              <a:t/>
            </a:r>
            <a:br>
              <a:rPr lang="ar-SA" dirty="0" smtClean="0">
                <a:latin typeface="Traditional Arabic" panose="02020603050405020304" pitchFamily="18" charset="-78"/>
                <a:cs typeface="Traditional Arabic" panose="02020603050405020304" pitchFamily="18" charset="-78"/>
              </a:rPr>
            </a:br>
            <a:r>
              <a:rPr lang="ar-SA" dirty="0" smtClean="0">
                <a:latin typeface="Traditional Arabic" panose="02020603050405020304" pitchFamily="18" charset="-78"/>
                <a:cs typeface="Traditional Arabic" panose="02020603050405020304" pitchFamily="18" charset="-78"/>
              </a:rPr>
              <a:t>3-إذا كان هناك مسألة أو توضيح أو مثال للعبارة ستضاف لشرح الجملة</a:t>
            </a:r>
            <a:br>
              <a:rPr lang="ar-SA" dirty="0" smtClean="0">
                <a:latin typeface="Traditional Arabic" panose="02020603050405020304" pitchFamily="18" charset="-78"/>
                <a:cs typeface="Traditional Arabic" panose="02020603050405020304" pitchFamily="18" charset="-78"/>
              </a:rPr>
            </a:br>
            <a:r>
              <a:rPr lang="ar-SA" dirty="0" smtClean="0">
                <a:latin typeface="Traditional Arabic" panose="02020603050405020304" pitchFamily="18" charset="-78"/>
                <a:cs typeface="Traditional Arabic" panose="02020603050405020304" pitchFamily="18" charset="-78"/>
              </a:rPr>
              <a:t> </a:t>
            </a:r>
            <a:br>
              <a:rPr lang="ar-SA" dirty="0" smtClean="0">
                <a:latin typeface="Traditional Arabic" panose="02020603050405020304" pitchFamily="18" charset="-78"/>
                <a:cs typeface="Traditional Arabic" panose="02020603050405020304" pitchFamily="18" charset="-78"/>
              </a:rPr>
            </a:br>
            <a:r>
              <a:rPr lang="ar-SA" dirty="0" smtClean="0">
                <a:latin typeface="Traditional Arabic" panose="02020603050405020304" pitchFamily="18" charset="-78"/>
                <a:cs typeface="Traditional Arabic" panose="02020603050405020304" pitchFamily="18" charset="-78"/>
              </a:rPr>
              <a:t>4-قد نضيف مسائل من </a:t>
            </a:r>
            <a:r>
              <a:rPr lang="ar-SA" b="1" u="sng" dirty="0" smtClean="0">
                <a:solidFill>
                  <a:schemeClr val="accent6">
                    <a:lumMod val="60000"/>
                    <a:lumOff val="40000"/>
                  </a:schemeClr>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الروض المربع </a:t>
            </a:r>
            <a:r>
              <a:rPr lang="ar-SA" b="1" u="sng" dirty="0" err="1" smtClean="0">
                <a:solidFill>
                  <a:schemeClr val="accent6">
                    <a:lumMod val="60000"/>
                    <a:lumOff val="40000"/>
                  </a:schemeClr>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للبهوتي</a:t>
            </a:r>
            <a:r>
              <a:rPr lang="ar-SA" b="1" u="sng" dirty="0" smtClean="0">
                <a:solidFill>
                  <a:schemeClr val="accent6">
                    <a:lumMod val="60000"/>
                    <a:lumOff val="40000"/>
                  </a:schemeClr>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a:t>
            </a:r>
            <a:r>
              <a:rPr lang="ar-SA" dirty="0" smtClean="0">
                <a:latin typeface="Traditional Arabic" panose="02020603050405020304" pitchFamily="18" charset="-78"/>
                <a:cs typeface="Traditional Arabic" panose="02020603050405020304" pitchFamily="18" charset="-78"/>
              </a:rPr>
              <a:t>وهي مدرجة في العرض في جدول ومنصوص على أن هذه المسألة من الروض</a:t>
            </a:r>
            <a:endParaRPr lang="ar-SA" dirty="0">
              <a:latin typeface="Traditional Arabic" panose="02020603050405020304" pitchFamily="18" charset="-78"/>
              <a:cs typeface="Traditional Arabic" panose="02020603050405020304" pitchFamily="18" charset="-78"/>
            </a:endParaRPr>
          </a:p>
        </p:txBody>
      </p:sp>
      <p:graphicFrame>
        <p:nvGraphicFramePr>
          <p:cNvPr id="4" name="جدول 3"/>
          <p:cNvGraphicFramePr>
            <a:graphicFrameLocks noGrp="1"/>
          </p:cNvGraphicFramePr>
          <p:nvPr>
            <p:extLst>
              <p:ext uri="{D42A27DB-BD31-4B8C-83A1-F6EECF244321}">
                <p14:modId xmlns:p14="http://schemas.microsoft.com/office/powerpoint/2010/main" xmlns="" val="388424292"/>
              </p:ext>
            </p:extLst>
          </p:nvPr>
        </p:nvGraphicFramePr>
        <p:xfrm>
          <a:off x="947420" y="5456766"/>
          <a:ext cx="2430780" cy="741680"/>
        </p:xfrm>
        <a:graphic>
          <a:graphicData uri="http://schemas.openxmlformats.org/drawingml/2006/table">
            <a:tbl>
              <a:tblPr rtl="1" firstRow="1" bandRow="1">
                <a:tableStyleId>{5C22544A-7EE6-4342-B048-85BDC9FD1C3A}</a:tableStyleId>
              </a:tblPr>
              <a:tblGrid>
                <a:gridCol w="810260"/>
                <a:gridCol w="810260"/>
                <a:gridCol w="810260"/>
              </a:tblGrid>
              <a:tr h="370840">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rtl="1"/>
                      <a:endParaRPr lang="ar-S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rtl="1"/>
                      <a:endParaRPr lang="ar-S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rtl="1"/>
                      <a:endParaRPr lang="ar-SA"/>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xmlns="" val="4193398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2346325"/>
            <a:ext cx="10515600" cy="1325563"/>
          </a:xfrm>
        </p:spPr>
        <p:txBody>
          <a:bodyPr>
            <a:normAutofit/>
          </a:bodyPr>
          <a:lstStyle/>
          <a:p>
            <a:pPr algn="ctr"/>
            <a:r>
              <a:rPr lang="ar-SA" sz="8000" dirty="0" smtClean="0">
                <a:solidFill>
                  <a:srgbClr val="FF0000"/>
                </a:solidFill>
                <a:latin typeface="Traditional Arabic" panose="02020603050405020304" pitchFamily="18" charset="-78"/>
                <a:cs typeface="Traditional Arabic" panose="02020603050405020304" pitchFamily="18" charset="-78"/>
              </a:rPr>
              <a:t>والتحريم</a:t>
            </a:r>
            <a:endParaRPr lang="ar-SA" sz="8000"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lstStyle/>
          <a:p>
            <a:endParaRPr lang="ar-SA" dirty="0"/>
          </a:p>
        </p:txBody>
      </p:sp>
    </p:spTree>
    <p:extLst>
      <p:ext uri="{BB962C8B-B14F-4D97-AF65-F5344CB8AC3E}">
        <p14:creationId xmlns:p14="http://schemas.microsoft.com/office/powerpoint/2010/main" xmlns="" val="18776324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7200" dirty="0" smtClean="0">
                <a:solidFill>
                  <a:srgbClr val="FF0000"/>
                </a:solidFill>
                <a:latin typeface="Traditional Arabic" panose="02020603050405020304" pitchFamily="18" charset="-78"/>
                <a:cs typeface="Traditional Arabic" panose="02020603050405020304" pitchFamily="18" charset="-78"/>
              </a:rPr>
              <a:t>والفاتحة</a:t>
            </a:r>
            <a:endParaRPr lang="ar-SA" sz="7200"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lstStyle/>
          <a:p>
            <a:pPr algn="ctr"/>
            <a:r>
              <a:rPr lang="ar-SA" dirty="0" smtClean="0"/>
              <a:t> </a:t>
            </a:r>
            <a:r>
              <a:rPr lang="ar-SA" b="1"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وقراءتُها رُكنٌ في حَقِّ كُلِّ مصلٍّ</a:t>
            </a:r>
            <a:r>
              <a:rPr lang="ar-SA" dirty="0" smtClean="0">
                <a:latin typeface="Traditional Arabic" panose="02020603050405020304" pitchFamily="18" charset="-78"/>
                <a:cs typeface="Traditional Arabic" panose="02020603050405020304" pitchFamily="18" charset="-78"/>
              </a:rPr>
              <a:t>؛ لا يُستثنى أحدٌ إلا </a:t>
            </a:r>
            <a:r>
              <a:rPr lang="ar-SA"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المسبوق</a:t>
            </a:r>
            <a:r>
              <a:rPr lang="ar-SA" dirty="0" smtClean="0">
                <a:latin typeface="Traditional Arabic" panose="02020603050405020304" pitchFamily="18" charset="-78"/>
                <a:cs typeface="Traditional Arabic" panose="02020603050405020304" pitchFamily="18" charset="-78"/>
              </a:rPr>
              <a:t> إذا وَجَدَ الإِمامَ راكعاً، أو أدرك مِن قيام الإِمام ما لم يتمكَّن معه من قراءة الفاتحة.</a:t>
            </a:r>
          </a:p>
          <a:p>
            <a:pPr algn="ctr"/>
            <a:r>
              <a:rPr lang="ar-SA" dirty="0" smtClean="0">
                <a:latin typeface="Traditional Arabic" panose="02020603050405020304" pitchFamily="18" charset="-78"/>
                <a:cs typeface="Traditional Arabic" panose="02020603050405020304" pitchFamily="18" charset="-78"/>
              </a:rPr>
              <a:t>الدليل على ذلك حديث أبي بَكْرة الثَّابت في «صحيح البخاري» حيث أدركَ النبيَّ صلّى الله عليه وسلّم وهو راكعٌ، فأسرعَ وركعَ قبل أن يَصِلَ إلى الصَّفِّ، ثم دخلَ في الصَّفِّ، فلما انصرفَ النبيُّ صلّى الله عليه وسلّم مِن الصَّلاةِ سأل مَنِ الفاعل؟ فقال أبو بَكْرة: أنا، فقال: «زادكَ اللهُ حرصاً ولا تَعُدْ» (1)، ولم يأمره بقضاء الرَّكعة التي أدركَ ركوعها، دون قراءتها، ولو كان لم يدركها لكانت قد فاتته، ولأمره النبيُّ صلّى الله عليه وسلّم بقضائها، كما أمَرَ المسيءَ في صلاتِهِ أن يعيدَها، فلما لم يأمره بقضائها عُلِمَ أنه قد أدرك الركعة، وسقطت عنه قراءة الفاتحة، فهذا دليل من النصِّ</a:t>
            </a:r>
          </a:p>
          <a:p>
            <a:endParaRPr lang="ar-SA" dirty="0"/>
          </a:p>
        </p:txBody>
      </p:sp>
    </p:spTree>
    <p:extLst>
      <p:ext uri="{BB962C8B-B14F-4D97-AF65-F5344CB8AC3E}">
        <p14:creationId xmlns:p14="http://schemas.microsoft.com/office/powerpoint/2010/main" xmlns="" val="28402382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3100" y="377825"/>
            <a:ext cx="10515600" cy="1325563"/>
          </a:xfrm>
        </p:spPr>
        <p:txBody>
          <a:bodyPr>
            <a:normAutofit/>
          </a:bodyPr>
          <a:lstStyle/>
          <a:p>
            <a:pPr algn="ctr"/>
            <a:r>
              <a:rPr lang="ar-SA" sz="8000" dirty="0" smtClean="0">
                <a:solidFill>
                  <a:srgbClr val="FF0000"/>
                </a:solidFill>
                <a:latin typeface="Traditional Arabic" panose="02020603050405020304" pitchFamily="18" charset="-78"/>
                <a:cs typeface="Traditional Arabic" panose="02020603050405020304" pitchFamily="18" charset="-78"/>
              </a:rPr>
              <a:t>الركوع</a:t>
            </a:r>
            <a:endParaRPr lang="ar-SA" sz="8000"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a:xfrm>
            <a:off x="495300" y="2389188"/>
            <a:ext cx="10515600" cy="4351338"/>
          </a:xfrm>
        </p:spPr>
        <p:txBody>
          <a:bodyPr/>
          <a:lstStyle/>
          <a:p>
            <a:pPr marL="0" indent="0" algn="ctr">
              <a:buNone/>
            </a:pPr>
            <a:r>
              <a:rPr lang="ar-SA" sz="3600"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يُستثنى </a:t>
            </a:r>
            <a:r>
              <a:rPr lang="ar-SA" sz="3600" b="1"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من هذا: </a:t>
            </a:r>
            <a:r>
              <a:rPr lang="ar-SA" sz="3600" dirty="0">
                <a:latin typeface="Traditional Arabic" panose="02020603050405020304" pitchFamily="18" charset="-78"/>
                <a:cs typeface="Traditional Arabic" panose="02020603050405020304" pitchFamily="18" charset="-78"/>
              </a:rPr>
              <a:t>الرُّكوع الثاني وما بعده في صلاة الكسوف، فإنه سُنَّة، ولهذا لو صَلَّى صلاةَ الكسوف كالصَّلاة المعتادة فصلاتُه صحيحة.</a:t>
            </a:r>
          </a:p>
          <a:p>
            <a:pPr marL="0" indent="0" algn="ctr">
              <a:buNone/>
            </a:pPr>
            <a:r>
              <a:rPr lang="ar-SA" sz="3600" dirty="0">
                <a:latin typeface="Traditional Arabic" panose="02020603050405020304" pitchFamily="18" charset="-78"/>
                <a:cs typeface="Traditional Arabic" panose="02020603050405020304" pitchFamily="18" charset="-78"/>
              </a:rPr>
              <a:t>وصلاةُ الكسوف في كلِّ رَكعة ركوعان، الرُّكوع الأول رُكن، والرُّكوع الثاني سُنَّة، لو تَرَكَه الإِنسانُ فصلاتُه صحيحة.</a:t>
            </a:r>
          </a:p>
          <a:p>
            <a:endParaRPr lang="ar-SA" dirty="0"/>
          </a:p>
        </p:txBody>
      </p:sp>
    </p:spTree>
    <p:extLst>
      <p:ext uri="{BB962C8B-B14F-4D97-AF65-F5344CB8AC3E}">
        <p14:creationId xmlns:p14="http://schemas.microsoft.com/office/powerpoint/2010/main" xmlns="" val="4918843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pPr marL="0" indent="0" algn="ctr">
              <a:buNone/>
            </a:pPr>
            <a:r>
              <a:rPr lang="ar-SA" sz="9600" dirty="0" smtClean="0">
                <a:solidFill>
                  <a:srgbClr val="FF0000"/>
                </a:solidFill>
                <a:latin typeface="Traditional Arabic" panose="02020603050405020304" pitchFamily="18" charset="-78"/>
                <a:cs typeface="Traditional Arabic" panose="02020603050405020304" pitchFamily="18" charset="-78"/>
              </a:rPr>
              <a:t>والاعتدال عنه</a:t>
            </a:r>
            <a:endParaRPr lang="ar-SA" sz="9600" dirty="0">
              <a:solidFill>
                <a:srgbClr val="FF0000"/>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xmlns="" val="5083139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82700" y="227012"/>
            <a:ext cx="10515600" cy="6122987"/>
          </a:xfrm>
        </p:spPr>
        <p:txBody>
          <a:bodyPr>
            <a:normAutofit fontScale="55000" lnSpcReduction="20000"/>
          </a:bodyPr>
          <a:lstStyle/>
          <a:p>
            <a:pPr algn="ctr"/>
            <a:r>
              <a:rPr lang="ar-SA" sz="6600" dirty="0" smtClean="0">
                <a:solidFill>
                  <a:srgbClr val="FF0000"/>
                </a:solidFill>
                <a:latin typeface="Traditional Arabic" panose="02020603050405020304" pitchFamily="18" charset="-78"/>
                <a:cs typeface="Traditional Arabic" panose="02020603050405020304" pitchFamily="18" charset="-78"/>
              </a:rPr>
              <a:t>والسجود على </a:t>
            </a:r>
            <a:r>
              <a:rPr lang="ar-SA" sz="6600" smtClean="0">
                <a:solidFill>
                  <a:srgbClr val="FF0000"/>
                </a:solidFill>
                <a:latin typeface="Traditional Arabic" panose="02020603050405020304" pitchFamily="18" charset="-78"/>
                <a:cs typeface="Traditional Arabic" panose="02020603050405020304" pitchFamily="18" charset="-78"/>
              </a:rPr>
              <a:t>الأعضاء السبعة</a:t>
            </a:r>
          </a:p>
          <a:p>
            <a:pPr algn="ctr"/>
            <a:endParaRPr lang="ar-SA" sz="6600" dirty="0" smtClean="0">
              <a:solidFill>
                <a:srgbClr val="FF0000"/>
              </a:solidFill>
              <a:latin typeface="Traditional Arabic" panose="02020603050405020304" pitchFamily="18" charset="-78"/>
              <a:cs typeface="Traditional Arabic" panose="02020603050405020304" pitchFamily="18" charset="-78"/>
            </a:endParaRPr>
          </a:p>
          <a:p>
            <a:pPr lvl="4" algn="ctr"/>
            <a:r>
              <a:rPr lang="ar-SA" sz="5600" b="1" u="sng" dirty="0">
                <a:latin typeface="Traditional Arabic" panose="02020603050405020304" pitchFamily="18" charset="-78"/>
                <a:cs typeface="Traditional Arabic" panose="02020603050405020304" pitchFamily="18" charset="-78"/>
              </a:rPr>
              <a:t>مسألة: إذا كان لا يستطيعُ السُّجودَ على الجبهة فقط؛ لأنَّ فيها جروحاً لا يتمكَّنُ أن يمسَّ بها الأرض، لكن يقدِرُ باليدين وبالركبتين فماذا يصنع؟</a:t>
            </a:r>
          </a:p>
          <a:p>
            <a:pPr algn="ctr"/>
            <a:r>
              <a:rPr lang="ar-SA" sz="6600" dirty="0">
                <a:latin typeface="Traditional Arabic" panose="02020603050405020304" pitchFamily="18" charset="-78"/>
                <a:cs typeface="Traditional Arabic" panose="02020603050405020304" pitchFamily="18" charset="-78"/>
              </a:rPr>
              <a:t>الجواب: نأخذ بالقاعدة: {فَاتَّقُوا اللَّهَ مَا اسْتَطَعْتُمْ} [التغابن: 16] فيضعُ يديه على الأرضِ ويدنو مِن الأرضِ بقَدْرِ استطاعتِه؛ لقوله تعالى: {فَاتَّقُوا اللَّهَ مَا اسْتَطَعْتُمْ} وأما قولُ مَن قال مِن العلماءِ: إنَّه إذا عَجَزَ عن السُّجودِ بالجبهة لم يلزمه بغيرِها، فهذا قول ضعيفٌ؛ لأننا إذا طبَّقنا الآية الكريمة {فَاتَّقُوا اللَّهَ مَا اسْتَطَعْتُمْ} كانت دالةً على أنه يجب أن يسجدَ على الأرضِ بما استطاعَ مِن أعضائِه، فإذا كان يستطيعُ أن يسجدَ على الكفين وَجَبَ.</a:t>
            </a:r>
          </a:p>
          <a:p>
            <a:pPr algn="ctr"/>
            <a:r>
              <a:rPr lang="ar-SA" sz="6600" dirty="0">
                <a:latin typeface="Traditional Arabic" panose="02020603050405020304" pitchFamily="18" charset="-78"/>
                <a:cs typeface="Traditional Arabic" panose="02020603050405020304" pitchFamily="18" charset="-78"/>
              </a:rPr>
              <a:t>ولو فَرَضْنا أنه لا يستطيعُ أن يسجدَ أبداً، بمعنى: لا يستطيعُ أن يحني ظهرَه إطلاقاً فحينئذ لا يلزمه أن يضعَ يديه على الأرضِ؛ لأنه لا يقرب مِن هيئةِ السُّجودِ، أما لو كان يستطيعُ أنْ يدنوَ مِن الأرضِ حتى يكون كهيئة السَّاجدِ، فهنا يجب عليه أنْ يسجدَ، ويُقرِّبَ جبهتَه مِن الأرضِ ما استطاعَ</a:t>
            </a:r>
            <a:r>
              <a:rPr lang="ar-SA" sz="6600" dirty="0">
                <a:solidFill>
                  <a:srgbClr val="FF0000"/>
                </a:solidFill>
                <a:latin typeface="Traditional Arabic" panose="02020603050405020304" pitchFamily="18" charset="-78"/>
                <a:cs typeface="Traditional Arabic" panose="02020603050405020304" pitchFamily="18" charset="-78"/>
              </a:rPr>
              <a:t>.</a:t>
            </a:r>
          </a:p>
        </p:txBody>
      </p:sp>
    </p:spTree>
    <p:extLst>
      <p:ext uri="{BB962C8B-B14F-4D97-AF65-F5344CB8AC3E}">
        <p14:creationId xmlns:p14="http://schemas.microsoft.com/office/powerpoint/2010/main" xmlns="" val="21338909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pPr algn="ctr"/>
            <a:r>
              <a:rPr lang="ar-SA" sz="6600" dirty="0" smtClean="0">
                <a:solidFill>
                  <a:srgbClr val="FF0000"/>
                </a:solidFill>
                <a:latin typeface="Traditional Arabic" panose="02020603050405020304" pitchFamily="18" charset="-78"/>
                <a:cs typeface="Traditional Arabic" panose="02020603050405020304" pitchFamily="18" charset="-78"/>
              </a:rPr>
              <a:t>(والاعتدال عنه) (والجلوس بين السجدتين) </a:t>
            </a:r>
            <a:endParaRPr lang="ar-SA" sz="6600" dirty="0">
              <a:solidFill>
                <a:srgbClr val="FF0000"/>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xmlns="" val="3335823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والطمأنينة في) الأفعال (الكل</a:t>
            </a:r>
            <a:r>
              <a:rPr lang="ar-SA" dirty="0">
                <a:solidFill>
                  <a:srgbClr val="FF0000"/>
                </a:solidFill>
                <a:latin typeface="Traditional Arabic" panose="02020603050405020304" pitchFamily="18" charset="-78"/>
                <a:cs typeface="Traditional Arabic" panose="02020603050405020304" pitchFamily="18" charset="-78"/>
              </a:rPr>
              <a:t>)</a:t>
            </a:r>
            <a:r>
              <a:rPr lang="ar-SA" dirty="0" smtClean="0"/>
              <a:t> </a:t>
            </a:r>
            <a:endParaRPr lang="ar-SA" dirty="0"/>
          </a:p>
        </p:txBody>
      </p:sp>
      <p:sp>
        <p:nvSpPr>
          <p:cNvPr id="3" name="عنصر نائب للمحتوى 2"/>
          <p:cNvSpPr>
            <a:spLocks noGrp="1"/>
          </p:cNvSpPr>
          <p:nvPr>
            <p:ph idx="1"/>
          </p:nvPr>
        </p:nvSpPr>
        <p:spPr/>
        <p:txBody>
          <a:bodyPr>
            <a:normAutofit fontScale="92500" lnSpcReduction="10000"/>
          </a:bodyPr>
          <a:lstStyle/>
          <a:p>
            <a:pPr algn="ctr"/>
            <a:r>
              <a:rPr lang="ar-SA"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والحكمة مِن الطمأنينة: </a:t>
            </a:r>
            <a:r>
              <a:rPr lang="ar-SA" dirty="0" smtClean="0">
                <a:latin typeface="Traditional Arabic" panose="02020603050405020304" pitchFamily="18" charset="-78"/>
                <a:cs typeface="Traditional Arabic" panose="02020603050405020304" pitchFamily="18" charset="-78"/>
              </a:rPr>
              <a:t>أنَّ الصلاةَ عبادة، يناجي الإِنسانُ فيها رَبَّه، فإذا لم يطمئنَّ فيها صارت كأنها لَعِبٌ.</a:t>
            </a:r>
          </a:p>
          <a:p>
            <a:pPr algn="ctr"/>
            <a:r>
              <a:rPr lang="ar-SA" dirty="0" smtClean="0">
                <a:latin typeface="Traditional Arabic" panose="02020603050405020304" pitchFamily="18" charset="-78"/>
                <a:cs typeface="Traditional Arabic" panose="02020603050405020304" pitchFamily="18" charset="-78"/>
              </a:rPr>
              <a:t> </a:t>
            </a:r>
          </a:p>
          <a:p>
            <a:pPr algn="ctr"/>
            <a:r>
              <a:rPr lang="ar-SA"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والطمأنينة في الشرع في الصلاة، مختلف فيها: </a:t>
            </a:r>
          </a:p>
          <a:p>
            <a:pPr algn="ctr"/>
            <a:r>
              <a:rPr lang="ar-SA" b="1" u="sng" dirty="0" smtClean="0">
                <a:latin typeface="Traditional Arabic" panose="02020603050405020304" pitchFamily="18" charset="-78"/>
                <a:cs typeface="Traditional Arabic" panose="02020603050405020304" pitchFamily="18" charset="-78"/>
              </a:rPr>
              <a:t>قيل: </a:t>
            </a:r>
            <a:r>
              <a:rPr lang="ar-SA" dirty="0" smtClean="0">
                <a:latin typeface="Traditional Arabic" panose="02020603050405020304" pitchFamily="18" charset="-78"/>
                <a:cs typeface="Traditional Arabic" panose="02020603050405020304" pitchFamily="18" charset="-78"/>
              </a:rPr>
              <a:t>هي أن يسكن أقل سكون (المذهب)</a:t>
            </a:r>
          </a:p>
          <a:p>
            <a:pPr algn="ctr"/>
            <a:r>
              <a:rPr lang="ar-SA" b="1" u="sng" dirty="0" smtClean="0">
                <a:latin typeface="Traditional Arabic" panose="02020603050405020304" pitchFamily="18" charset="-78"/>
                <a:cs typeface="Traditional Arabic" panose="02020603050405020304" pitchFamily="18" charset="-78"/>
              </a:rPr>
              <a:t>القول الثاني: </a:t>
            </a:r>
            <a:r>
              <a:rPr lang="ar-SA" dirty="0" smtClean="0">
                <a:latin typeface="Traditional Arabic" panose="02020603050405020304" pitchFamily="18" charset="-78"/>
                <a:cs typeface="Traditional Arabic" panose="02020603050405020304" pitchFamily="18" charset="-78"/>
              </a:rPr>
              <a:t>أن يسكن بقدر الذكر الواجب، </a:t>
            </a:r>
            <a:r>
              <a:rPr lang="ar-SA" b="1" u="sng" dirty="0" smtClean="0">
                <a:latin typeface="Traditional Arabic" panose="02020603050405020304" pitchFamily="18" charset="-78"/>
                <a:cs typeface="Traditional Arabic" panose="02020603050405020304" pitchFamily="18" charset="-78"/>
              </a:rPr>
              <a:t>وهو الصحيح</a:t>
            </a:r>
          </a:p>
          <a:p>
            <a:pPr algn="ctr"/>
            <a:endParaRPr lang="ar-SA" b="1" u="sng" dirty="0" smtClean="0">
              <a:latin typeface="Traditional Arabic" panose="02020603050405020304" pitchFamily="18" charset="-78"/>
              <a:cs typeface="Traditional Arabic" panose="02020603050405020304" pitchFamily="18" charset="-78"/>
            </a:endParaRPr>
          </a:p>
          <a:p>
            <a:pPr marL="0" indent="0" algn="ctr">
              <a:buNone/>
            </a:pPr>
            <a:r>
              <a:rPr lang="ar-SA" dirty="0">
                <a:latin typeface="Traditional Arabic" panose="02020603050405020304" pitchFamily="18" charset="-78"/>
                <a:cs typeface="Traditional Arabic" panose="02020603050405020304" pitchFamily="18" charset="-78"/>
              </a:rPr>
              <a:t>و</a:t>
            </a:r>
            <a:r>
              <a:rPr lang="ar-SA" dirty="0" smtClean="0">
                <a:latin typeface="Traditional Arabic" panose="02020603050405020304" pitchFamily="18" charset="-78"/>
                <a:cs typeface="Traditional Arabic" panose="02020603050405020304" pitchFamily="18" charset="-78"/>
              </a:rPr>
              <a:t>الفرق بينهما ظاهر فلو أن إنساناً سجد وسكن في السجود أقل سكون بدون ذكر ثم رفع فالواجب عليه في مثل هذه الصورة عند أصحاب القول   </a:t>
            </a:r>
            <a:r>
              <a:rPr lang="ar-SA" dirty="0" err="1" smtClean="0">
                <a:latin typeface="Traditional Arabic" panose="02020603050405020304" pitchFamily="18" charset="-78"/>
                <a:cs typeface="Traditional Arabic" panose="02020603050405020304" pitchFamily="18" charset="-78"/>
              </a:rPr>
              <a:t>الأول:سجود</a:t>
            </a:r>
            <a:r>
              <a:rPr lang="ar-SA" dirty="0" smtClean="0">
                <a:latin typeface="Traditional Arabic" panose="02020603050405020304" pitchFamily="18" charset="-78"/>
                <a:cs typeface="Traditional Arabic" panose="02020603050405020304" pitchFamily="18" charset="-78"/>
              </a:rPr>
              <a:t> سهو فقط لأنه ما ترك ركن وإنما ترك الواجب وهو الذكر.</a:t>
            </a:r>
          </a:p>
          <a:p>
            <a:pPr marL="0" indent="0" algn="ctr">
              <a:buNone/>
            </a:pPr>
            <a:r>
              <a:rPr lang="ar-SA" dirty="0">
                <a:latin typeface="Traditional Arabic" panose="02020603050405020304" pitchFamily="18" charset="-78"/>
                <a:cs typeface="Traditional Arabic" panose="02020603050405020304" pitchFamily="18" charset="-78"/>
              </a:rPr>
              <a:t>و</a:t>
            </a:r>
            <a:r>
              <a:rPr lang="ar-SA" dirty="0" smtClean="0">
                <a:latin typeface="Traditional Arabic" panose="02020603050405020304" pitchFamily="18" charset="-78"/>
                <a:cs typeface="Traditional Arabic" panose="02020603050405020304" pitchFamily="18" charset="-78"/>
              </a:rPr>
              <a:t>الواجب عليه عند أصحاب القول الثاني أن يعيد السجود لأنه أخل بركن من أركانه وهو الطمأنينة.</a:t>
            </a:r>
          </a:p>
          <a:p>
            <a:pPr marL="0" indent="0" algn="ctr">
              <a:buNone/>
            </a:pPr>
            <a:r>
              <a:rPr lang="ar-SA" dirty="0" smtClean="0">
                <a:latin typeface="Traditional Arabic" panose="02020603050405020304" pitchFamily="18" charset="-78"/>
                <a:cs typeface="Traditional Arabic" panose="02020603050405020304" pitchFamily="18" charset="-78"/>
              </a:rPr>
              <a:t>فصار الفرق بين القولين كبير جداً.</a:t>
            </a:r>
          </a:p>
          <a:p>
            <a:endParaRPr lang="ar-SA" dirty="0"/>
          </a:p>
        </p:txBody>
      </p:sp>
    </p:spTree>
    <p:extLst>
      <p:ext uri="{BB962C8B-B14F-4D97-AF65-F5344CB8AC3E}">
        <p14:creationId xmlns:p14="http://schemas.microsoft.com/office/powerpoint/2010/main" xmlns="" val="788058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pPr algn="ctr"/>
            <a:r>
              <a:rPr lang="ar-SA" sz="7200" dirty="0" smtClean="0">
                <a:solidFill>
                  <a:srgbClr val="FF0000"/>
                </a:solidFill>
                <a:latin typeface="Traditional Arabic" panose="02020603050405020304" pitchFamily="18" charset="-78"/>
                <a:cs typeface="Traditional Arabic" panose="02020603050405020304" pitchFamily="18" charset="-78"/>
              </a:rPr>
              <a:t>(والتشهد الأخير وجلسته) </a:t>
            </a:r>
            <a:endParaRPr lang="ar-SA" sz="7200" dirty="0">
              <a:solidFill>
                <a:srgbClr val="FF0000"/>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xmlns="" val="1875137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(والصلاة على النبي - صَلَّى اللَّهُ عَلَيْهِ وَسَلَّمَ - فيه) </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normAutofit/>
          </a:bodyPr>
          <a:lstStyle/>
          <a:p>
            <a:pPr algn="ctr"/>
            <a:r>
              <a:rPr lang="ar-SA" sz="6000" dirty="0" smtClean="0">
                <a:latin typeface="Traditional Arabic" panose="02020603050405020304" pitchFamily="18" charset="-78"/>
                <a:cs typeface="Traditional Arabic" panose="02020603050405020304" pitchFamily="18" charset="-78"/>
              </a:rPr>
              <a:t>الأقرب أنَّ الصَّلاةَ على النبيِّ صلّى الله عليه وسلّم س</a:t>
            </a:r>
            <a:r>
              <a:rPr lang="ar-SA" sz="6000"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ُنَّة، </a:t>
            </a:r>
            <a:r>
              <a:rPr lang="ar-SA" sz="6000" dirty="0" smtClean="0">
                <a:latin typeface="Traditional Arabic" panose="02020603050405020304" pitchFamily="18" charset="-78"/>
                <a:cs typeface="Traditional Arabic" panose="02020603050405020304" pitchFamily="18" charset="-78"/>
              </a:rPr>
              <a:t>وليست بواجب ولا رُكن</a:t>
            </a:r>
            <a:endParaRPr lang="ar-SA" sz="60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xmlns="" val="8953258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96900" y="2409825"/>
            <a:ext cx="10515600" cy="1325563"/>
          </a:xfrm>
        </p:spPr>
        <p:txBody>
          <a:bodyPr>
            <a:noAutofit/>
          </a:bodyPr>
          <a:lstStyle/>
          <a:p>
            <a:pPr algn="ctr"/>
            <a:r>
              <a:rPr lang="ar-SA" sz="11500" dirty="0" smtClean="0">
                <a:solidFill>
                  <a:srgbClr val="FF0000"/>
                </a:solidFill>
                <a:latin typeface="Traditional Arabic" panose="02020603050405020304" pitchFamily="18" charset="-78"/>
                <a:cs typeface="Traditional Arabic" panose="02020603050405020304" pitchFamily="18" charset="-78"/>
              </a:rPr>
              <a:t>والترتيب</a:t>
            </a:r>
            <a:endParaRPr lang="ar-SA" sz="11500"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lstStyle/>
          <a:p>
            <a:endParaRPr lang="ar-SA"/>
          </a:p>
        </p:txBody>
      </p:sp>
    </p:spTree>
    <p:extLst>
      <p:ext uri="{BB962C8B-B14F-4D97-AF65-F5344CB8AC3E}">
        <p14:creationId xmlns:p14="http://schemas.microsoft.com/office/powerpoint/2010/main" xmlns="" val="40650743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SA" dirty="0" smtClean="0">
                <a:solidFill>
                  <a:srgbClr val="FF0000"/>
                </a:solidFill>
                <a:latin typeface="Traditional Arabic" panose="02020603050405020304" pitchFamily="18" charset="-78"/>
                <a:cs typeface="Traditional Arabic" panose="02020603050405020304" pitchFamily="18" charset="-78"/>
              </a:rPr>
              <a:t>الوحدة الأولى: أركان الصلاة وواجباتها وسننها </a:t>
            </a:r>
            <a:r>
              <a:rPr lang="ar-SA" dirty="0" err="1" smtClean="0">
                <a:solidFill>
                  <a:srgbClr val="FF0000"/>
                </a:solidFill>
                <a:latin typeface="Traditional Arabic" panose="02020603050405020304" pitchFamily="18" charset="-78"/>
                <a:cs typeface="Traditional Arabic" panose="02020603050405020304" pitchFamily="18" charset="-78"/>
              </a:rPr>
              <a:t>ومكروهاتها</a:t>
            </a:r>
            <a:r>
              <a:rPr lang="ar-SA" dirty="0" smtClean="0">
                <a:solidFill>
                  <a:srgbClr val="FF0000"/>
                </a:solidFill>
                <a:latin typeface="Traditional Arabic" panose="02020603050405020304" pitchFamily="18" charset="-78"/>
                <a:cs typeface="Traditional Arabic" panose="02020603050405020304" pitchFamily="18" charset="-78"/>
              </a:rPr>
              <a:t> ومبطلاتها</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وان فرعي 2"/>
          <p:cNvSpPr>
            <a:spLocks noGrp="1"/>
          </p:cNvSpPr>
          <p:nvPr>
            <p:ph type="subTitle" idx="1"/>
          </p:nvPr>
        </p:nvSpPr>
        <p:spPr/>
        <p:txBody>
          <a:bodyPr/>
          <a:lstStyle/>
          <a:p>
            <a:endParaRPr lang="ar-SA"/>
          </a:p>
        </p:txBody>
      </p:sp>
    </p:spTree>
    <p:extLst>
      <p:ext uri="{BB962C8B-B14F-4D97-AF65-F5344CB8AC3E}">
        <p14:creationId xmlns:p14="http://schemas.microsoft.com/office/powerpoint/2010/main" xmlns="" val="10517080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90600" y="1965325"/>
            <a:ext cx="10515600" cy="1325563"/>
          </a:xfrm>
        </p:spPr>
        <p:txBody>
          <a:bodyPr>
            <a:normAutofit/>
          </a:bodyPr>
          <a:lstStyle/>
          <a:p>
            <a:pPr algn="ctr"/>
            <a:r>
              <a:rPr lang="ar-SA" sz="7200" dirty="0" smtClean="0">
                <a:solidFill>
                  <a:srgbClr val="FF0000"/>
                </a:solidFill>
                <a:latin typeface="Traditional Arabic" panose="02020603050405020304" pitchFamily="18" charset="-78"/>
                <a:cs typeface="Traditional Arabic" panose="02020603050405020304" pitchFamily="18" charset="-78"/>
              </a:rPr>
              <a:t>والتسليم</a:t>
            </a:r>
            <a:endParaRPr lang="ar-SA" sz="7200"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lstStyle/>
          <a:p>
            <a:endParaRPr lang="ar-SA" dirty="0"/>
          </a:p>
        </p:txBody>
      </p:sp>
    </p:spTree>
    <p:extLst>
      <p:ext uri="{BB962C8B-B14F-4D97-AF65-F5344CB8AC3E}">
        <p14:creationId xmlns:p14="http://schemas.microsoft.com/office/powerpoint/2010/main" xmlns="" val="40216930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2003425"/>
            <a:ext cx="10515600" cy="1325563"/>
          </a:xfrm>
        </p:spPr>
        <p:txBody>
          <a:bodyPr>
            <a:normAutofit/>
          </a:bodyPr>
          <a:lstStyle/>
          <a:p>
            <a:pPr algn="ctr"/>
            <a:r>
              <a:rPr lang="ar-SA" sz="8000" dirty="0" smtClean="0">
                <a:solidFill>
                  <a:schemeClr val="accent1"/>
                </a:solidFill>
                <a:latin typeface="Traditional Arabic" panose="02020603050405020304" pitchFamily="18" charset="-78"/>
                <a:cs typeface="Traditional Arabic" panose="02020603050405020304" pitchFamily="18" charset="-78"/>
              </a:rPr>
              <a:t>واجبات الصلاة</a:t>
            </a:r>
            <a:endParaRPr lang="ar-SA" sz="8000" dirty="0">
              <a:solidFill>
                <a:schemeClr val="accent1"/>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xmlns="" val="13477225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التكبير غير </a:t>
            </a:r>
            <a:r>
              <a:rPr lang="ar-SA" dirty="0" err="1" smtClean="0">
                <a:solidFill>
                  <a:srgbClr val="FF0000"/>
                </a:solidFill>
                <a:latin typeface="Traditional Arabic" panose="02020603050405020304" pitchFamily="18" charset="-78"/>
                <a:cs typeface="Traditional Arabic" panose="02020603050405020304" pitchFamily="18" charset="-78"/>
              </a:rPr>
              <a:t>التحريمة</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lstStyle/>
          <a:p>
            <a:pPr marL="0" indent="0" algn="ctr">
              <a:buNone/>
            </a:pPr>
            <a:r>
              <a:rPr lang="ar-SA" b="1" u="sng" dirty="0" smtClean="0">
                <a:latin typeface="Traditional Arabic" panose="02020603050405020304" pitchFamily="18" charset="-78"/>
                <a:cs typeface="Traditional Arabic" panose="02020603050405020304" pitchFamily="18" charset="-78"/>
              </a:rPr>
              <a:t>كلُّ التكبيرات واجبة وتسقط بالسَّهْوِ، ويُستثنى ما يلي:</a:t>
            </a:r>
          </a:p>
          <a:p>
            <a:pPr marL="0" indent="0" algn="ctr">
              <a:buNone/>
            </a:pPr>
            <a:r>
              <a:rPr lang="ar-SA" dirty="0">
                <a:latin typeface="Traditional Arabic" panose="02020603050405020304" pitchFamily="18" charset="-78"/>
                <a:cs typeface="Traditional Arabic" panose="02020603050405020304" pitchFamily="18" charset="-78"/>
              </a:rPr>
              <a:t>1-تكبيرة الإحرام فإنها ركن كما سبق</a:t>
            </a:r>
          </a:p>
          <a:p>
            <a:pPr marL="0" indent="0" algn="ctr">
              <a:buNone/>
            </a:pPr>
            <a:r>
              <a:rPr lang="ar-SA" dirty="0" smtClean="0">
                <a:latin typeface="Traditional Arabic" panose="02020603050405020304" pitchFamily="18" charset="-78"/>
                <a:cs typeface="Traditional Arabic" panose="02020603050405020304" pitchFamily="18" charset="-78"/>
              </a:rPr>
              <a:t>1- التكبيرات الزوائد في صلاة العيد، والاستسقاء فإنها سُنَّة.</a:t>
            </a:r>
          </a:p>
          <a:p>
            <a:pPr marL="0" indent="0" algn="ctr">
              <a:buNone/>
            </a:pPr>
            <a:r>
              <a:rPr lang="ar-SA" dirty="0" smtClean="0">
                <a:latin typeface="Traditional Arabic" panose="02020603050405020304" pitchFamily="18" charset="-78"/>
                <a:cs typeface="Traditional Arabic" panose="02020603050405020304" pitchFamily="18" charset="-78"/>
              </a:rPr>
              <a:t>2 ـ تكبيرات الجِنازة فإنَّها أركان.</a:t>
            </a:r>
          </a:p>
          <a:p>
            <a:pPr marL="0" indent="0" algn="ctr">
              <a:buNone/>
            </a:pPr>
            <a:r>
              <a:rPr lang="ar-SA" dirty="0" smtClean="0">
                <a:latin typeface="Traditional Arabic" panose="02020603050405020304" pitchFamily="18" charset="-78"/>
                <a:cs typeface="Traditional Arabic" panose="02020603050405020304" pitchFamily="18" charset="-78"/>
              </a:rPr>
              <a:t>3- تكبيرة الركوع لمن أدرك الإِمام راكعاً فإنَّها سُنَّة.</a:t>
            </a:r>
          </a:p>
          <a:p>
            <a:endParaRPr lang="ar-SA" dirty="0"/>
          </a:p>
        </p:txBody>
      </p:sp>
    </p:spTree>
    <p:extLst>
      <p:ext uri="{BB962C8B-B14F-4D97-AF65-F5344CB8AC3E}">
        <p14:creationId xmlns:p14="http://schemas.microsoft.com/office/powerpoint/2010/main" xmlns="" val="25179406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46100" y="2155825"/>
            <a:ext cx="10515600" cy="1325563"/>
          </a:xfrm>
        </p:spPr>
        <p:txBody>
          <a:bodyPr>
            <a:noAutofit/>
          </a:bodyPr>
          <a:lstStyle/>
          <a:p>
            <a:pPr algn="ctr"/>
            <a:r>
              <a:rPr lang="ar-SA" sz="6600" dirty="0" smtClean="0">
                <a:solidFill>
                  <a:srgbClr val="FF0000"/>
                </a:solidFill>
                <a:latin typeface="Traditional Arabic" panose="02020603050405020304" pitchFamily="18" charset="-78"/>
                <a:cs typeface="Traditional Arabic" panose="02020603050405020304" pitchFamily="18" charset="-78"/>
              </a:rPr>
              <a:t>والتسميع والتحميد  </a:t>
            </a:r>
            <a:endParaRPr lang="ar-SA" sz="6600" dirty="0">
              <a:solidFill>
                <a:srgbClr val="FF0000"/>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xmlns="" val="40691614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3141441486"/>
              </p:ext>
            </p:extLst>
          </p:nvPr>
        </p:nvGraphicFramePr>
        <p:xfrm>
          <a:off x="1358901" y="750888"/>
          <a:ext cx="9232898" cy="5740019"/>
        </p:xfrm>
        <a:graphic>
          <a:graphicData uri="http://schemas.openxmlformats.org/drawingml/2006/table">
            <a:tbl>
              <a:tblPr rtl="1" firstRow="1" firstCol="1" bandRow="1"/>
              <a:tblGrid>
                <a:gridCol w="1529759"/>
                <a:gridCol w="2824031"/>
                <a:gridCol w="4879108"/>
              </a:tblGrid>
              <a:tr h="3973512">
                <a:tc>
                  <a:txBody>
                    <a:bodyPr/>
                    <a:lstStyle/>
                    <a:p>
                      <a:pPr algn="r" rtl="1">
                        <a:lnSpc>
                          <a:spcPct val="107000"/>
                        </a:lnSpc>
                        <a:spcAft>
                          <a:spcPts val="0"/>
                        </a:spcAft>
                      </a:pPr>
                      <a:r>
                        <a:rPr lang="ar-SA" sz="2000" dirty="0" smtClean="0">
                          <a:effectLst/>
                          <a:latin typeface="Calibri" panose="020F0502020204030204" pitchFamily="34" charset="0"/>
                          <a:ea typeface="Calibri" panose="020F0502020204030204" pitchFamily="34" charset="0"/>
                          <a:cs typeface="Traditional Arabic" panose="02020603050405020304" pitchFamily="18" charset="-78"/>
                        </a:rPr>
                        <a:t>قال صاحب الروض المربع</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1">
                        <a:lnSpc>
                          <a:spcPct val="107000"/>
                        </a:lnSpc>
                        <a:spcAft>
                          <a:spcPts val="0"/>
                        </a:spcAft>
                      </a:pPr>
                      <a:r>
                        <a:rPr lang="ar-SA" sz="2000" dirty="0">
                          <a:effectLst/>
                          <a:latin typeface="Calibri" panose="020F0502020204030204" pitchFamily="34" charset="0"/>
                          <a:ea typeface="Calibri" panose="020F0502020204030204" pitchFamily="34" charset="0"/>
                          <a:cs typeface="Traditional Arabic" panose="02020603050405020304" pitchFamily="18" charset="-78"/>
                        </a:rPr>
                        <a:t>ومحل ما يؤتى به من ذلك للانتقال بين ابتداء وانتهاء، فلو شرع فيه قبل، أو كمله بعد لم </a:t>
                      </a:r>
                      <a:r>
                        <a:rPr lang="ar-SA" sz="2000" dirty="0" smtClean="0">
                          <a:effectLst/>
                          <a:latin typeface="Calibri" panose="020F0502020204030204" pitchFamily="34" charset="0"/>
                          <a:ea typeface="Calibri" panose="020F0502020204030204" pitchFamily="34" charset="0"/>
                          <a:cs typeface="Traditional Arabic" panose="02020603050405020304" pitchFamily="18" charset="-78"/>
                        </a:rPr>
                        <a:t>يجزئه</a:t>
                      </a:r>
                    </a:p>
                    <a:p>
                      <a:pPr algn="r" rtl="1">
                        <a:lnSpc>
                          <a:spcPct val="107000"/>
                        </a:lnSpc>
                        <a:spcAft>
                          <a:spcPts val="0"/>
                        </a:spcAft>
                      </a:pPr>
                      <a:endParaRPr lang="ar-SA" sz="2000" dirty="0" smtClean="0">
                        <a:effectLst/>
                        <a:latin typeface="Calibri" panose="020F0502020204030204" pitchFamily="34" charset="0"/>
                        <a:ea typeface="Calibri" panose="020F0502020204030204" pitchFamily="34" charset="0"/>
                        <a:cs typeface="Traditional Arabic" panose="02020603050405020304" pitchFamily="18" charset="-78"/>
                      </a:endParaRPr>
                    </a:p>
                    <a:p>
                      <a:pPr algn="r" rtl="1">
                        <a:lnSpc>
                          <a:spcPct val="107000"/>
                        </a:lnSpc>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1">
                        <a:lnSpc>
                          <a:spcPct val="107000"/>
                        </a:lnSpc>
                        <a:spcAft>
                          <a:spcPts val="0"/>
                        </a:spcAft>
                      </a:pPr>
                      <a:r>
                        <a:rPr lang="ar-SA" sz="2000" b="1" u="sng" dirty="0">
                          <a:effectLst/>
                          <a:latin typeface="Calibri" panose="020F0502020204030204" pitchFamily="34" charset="0"/>
                          <a:ea typeface="Calibri" panose="020F0502020204030204" pitchFamily="34" charset="0"/>
                          <a:cs typeface="Traditional Arabic" panose="02020603050405020304" pitchFamily="18" charset="-78"/>
                        </a:rPr>
                        <a:t> محل ذلك: اختلف الفقهاء على قولين:</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sz="2000" b="1" u="sng" dirty="0">
                          <a:effectLst/>
                          <a:latin typeface="Calibri" panose="020F0502020204030204" pitchFamily="34" charset="0"/>
                          <a:ea typeface="Calibri" panose="020F0502020204030204" pitchFamily="34" charset="0"/>
                          <a:cs typeface="Traditional Arabic" panose="02020603050405020304" pitchFamily="18" charset="-78"/>
                        </a:rPr>
                        <a:t>القول الأول:</a:t>
                      </a:r>
                      <a:r>
                        <a:rPr lang="ar-SA" sz="2000" dirty="0">
                          <a:effectLst/>
                          <a:latin typeface="Calibri" panose="020F0502020204030204" pitchFamily="34" charset="0"/>
                          <a:ea typeface="Calibri" panose="020F0502020204030204" pitchFamily="34" charset="0"/>
                          <a:cs typeface="Traditional Arabic" panose="02020603050405020304" pitchFamily="18" charset="-78"/>
                        </a:rPr>
                        <a:t> (المذهب) ما بين الرُّكنين في الانتقال، فما كان للرُّكوع فما بين القيام والركوع، وما كان للسُّجود فما بين القيام والسجود وهكذا بقية الانتقالات. وقالوا رحمهم الله: لو بدأ به قَبْلَه أو كمَّله بعدَه لم يجزئ؛ لأنه أتى بذكر في غير موضعه، لأن الموضع ما بين الرُّكنين، فإن بدأ به قبلُ؛ فقد أتى بأوله في غير موضعه، وإن كمَّله بعدُ؛ فقد أتى بآخره في غير موضعه،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sz="2000" dirty="0">
                          <a:effectLst/>
                          <a:latin typeface="Calibri" panose="020F0502020204030204" pitchFamily="34" charset="0"/>
                          <a:ea typeface="Calibri" panose="020F0502020204030204" pitchFamily="34" charset="0"/>
                          <a:cs typeface="Traditional Arabic" panose="02020603050405020304" pitchFamily="18" charset="-78"/>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sz="2000" b="1" u="sng" dirty="0">
                          <a:effectLst/>
                          <a:latin typeface="Calibri" panose="020F0502020204030204" pitchFamily="34" charset="0"/>
                          <a:ea typeface="Calibri" panose="020F0502020204030204" pitchFamily="34" charset="0"/>
                          <a:cs typeface="Traditional Arabic" panose="02020603050405020304" pitchFamily="18" charset="-78"/>
                        </a:rPr>
                        <a:t>القول الثاني</a:t>
                      </a:r>
                      <a:r>
                        <a:rPr lang="ar-SA" sz="2000" dirty="0">
                          <a:effectLst/>
                          <a:latin typeface="Calibri" panose="020F0502020204030204" pitchFamily="34" charset="0"/>
                          <a:ea typeface="Calibri" panose="020F0502020204030204" pitchFamily="34" charset="0"/>
                          <a:cs typeface="Traditional Arabic" panose="02020603050405020304" pitchFamily="18" charset="-78"/>
                        </a:rPr>
                        <a:t> في هذه المسألة: أنه يُعفى عن السَّبْق أو التأخّر بشرط أن يكون لموضع الانتقال حظٌّ من هذا الذِّكْر، أي: لو بدأ بالتكبير قبل الهوي وكمَّله في حال الهوي أجزأ، ولو بدأ به في أثناء الهوي وأكمله بعد الوصول إلى السُّجود أجزأ، وهذا القول أصحُّ، وهو الذي لا يَسَعُ الناس العمل إلا به، لأن القول الأول فيه مشقَّة، وقد قال الله تعالى: {وَمَا جَعَلَ عَلَيْكُمْ فِي الدِّينِ مِنْ حَرَجٍ} [الحج: 77] وقال: {يُرِيدُ اللَّهُ بِكُمُ الْيُسْرَ وَلاَ يُرِيدُ بِكُمُ الْعُسْرَ} [البقرة: 185] ولو أننا أخذنا بالقول الأول لوجدنا أن كثيراً من الناس اليوم لا تصحُّ صلاتُهم</a:t>
                      </a:r>
                      <a:r>
                        <a:rPr lang="ar-SA" sz="2000" dirty="0" smtClean="0">
                          <a:effectLst/>
                          <a:latin typeface="Calibri" panose="020F0502020204030204" pitchFamily="34" charset="0"/>
                          <a:ea typeface="Calibri" panose="020F0502020204030204" pitchFamily="34" charset="0"/>
                          <a:cs typeface="Traditional Arabic" panose="02020603050405020304" pitchFamily="18" charset="-78"/>
                        </a:rPr>
                        <a:t>.</a:t>
                      </a:r>
                    </a:p>
                    <a:p>
                      <a:pPr algn="r" rtl="1">
                        <a:lnSpc>
                          <a:spcPct val="107000"/>
                        </a:lnSpc>
                        <a:spcAft>
                          <a:spcPts val="0"/>
                        </a:spcAft>
                      </a:pPr>
                      <a:r>
                        <a:rPr lang="en-US" sz="1600" dirty="0" smtClean="0">
                          <a:effectLst/>
                          <a:latin typeface="Calibri" panose="020F0502020204030204" pitchFamily="34" charset="0"/>
                          <a:ea typeface="Calibri" panose="020F0502020204030204" pitchFamily="34" charset="0"/>
                          <a:cs typeface="Arial" panose="020B0604020202020204" pitchFamily="34" charset="0"/>
                          <a:hlinkClick r:id="rId2"/>
                        </a:rPr>
                        <a:t>https://www.youtube.com/watch?v=ZhAvWfmS8SA</a:t>
                      </a:r>
                      <a:endParaRPr lang="ar-SA" sz="16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sz="1600" dirty="0" smtClean="0">
                          <a:effectLst/>
                          <a:latin typeface="Calibri" panose="020F0502020204030204" pitchFamily="34" charset="0"/>
                          <a:ea typeface="Calibri" panose="020F0502020204030204" pitchFamily="34" charset="0"/>
                          <a:cs typeface="Arial" panose="020B0604020202020204" pitchFamily="34" charset="0"/>
                        </a:rPr>
                        <a:t>الشيخ ابن عثيمين يرحمه الله</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sz="2000" dirty="0">
                          <a:effectLst/>
                          <a:latin typeface="Calibri" panose="020F0502020204030204" pitchFamily="34" charset="0"/>
                          <a:ea typeface="Calibri" panose="020F0502020204030204" pitchFamily="34" charset="0"/>
                          <a:cs typeface="Traditional Arabic" panose="02020603050405020304" pitchFamily="18" charset="-78"/>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xmlns="" val="22556191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marL="0" indent="0" algn="ctr">
              <a:buNone/>
            </a:pPr>
            <a:r>
              <a:rPr lang="ar-SA" sz="6600" dirty="0">
                <a:solidFill>
                  <a:srgbClr val="FF0000"/>
                </a:solidFill>
                <a:latin typeface="Traditional Arabic" panose="02020603050405020304" pitchFamily="18" charset="-78"/>
                <a:ea typeface="+mj-ea"/>
                <a:cs typeface="Traditional Arabic" panose="02020603050405020304" pitchFamily="18" charset="-78"/>
              </a:rPr>
              <a:t>وتسبيحتا الركوع </a:t>
            </a:r>
            <a:r>
              <a:rPr lang="ar-SA" sz="6600" dirty="0" smtClean="0">
                <a:solidFill>
                  <a:srgbClr val="FF0000"/>
                </a:solidFill>
                <a:latin typeface="Traditional Arabic" panose="02020603050405020304" pitchFamily="18" charset="-78"/>
                <a:ea typeface="+mj-ea"/>
                <a:cs typeface="Traditional Arabic" panose="02020603050405020304" pitchFamily="18" charset="-78"/>
              </a:rPr>
              <a:t>والسجود</a:t>
            </a:r>
          </a:p>
          <a:p>
            <a:pPr marL="0" indent="0" algn="ctr">
              <a:buNone/>
            </a:pPr>
            <a:r>
              <a:rPr lang="ar-SA" sz="6600" dirty="0" smtClean="0">
                <a:solidFill>
                  <a:srgbClr val="FF0000"/>
                </a:solidFill>
                <a:latin typeface="Traditional Arabic" panose="02020603050405020304" pitchFamily="18" charset="-78"/>
                <a:ea typeface="+mj-ea"/>
                <a:cs typeface="Traditional Arabic" panose="02020603050405020304" pitchFamily="18" charset="-78"/>
              </a:rPr>
              <a:t> </a:t>
            </a:r>
            <a:r>
              <a:rPr lang="ar-SA" sz="6600" dirty="0">
                <a:solidFill>
                  <a:srgbClr val="FF0000"/>
                </a:solidFill>
                <a:latin typeface="Traditional Arabic" panose="02020603050405020304" pitchFamily="18" charset="-78"/>
                <a:ea typeface="+mj-ea"/>
                <a:cs typeface="Traditional Arabic" panose="02020603050405020304" pitchFamily="18" charset="-78"/>
              </a:rPr>
              <a:t>وسؤال المغفرة مرة </a:t>
            </a:r>
            <a:r>
              <a:rPr lang="ar-SA" sz="6600" dirty="0" err="1">
                <a:solidFill>
                  <a:srgbClr val="FF0000"/>
                </a:solidFill>
                <a:latin typeface="Traditional Arabic" panose="02020603050405020304" pitchFamily="18" charset="-78"/>
                <a:ea typeface="+mj-ea"/>
                <a:cs typeface="Traditional Arabic" panose="02020603050405020304" pitchFamily="18" charset="-78"/>
              </a:rPr>
              <a:t>مرة</a:t>
            </a:r>
            <a:r>
              <a:rPr lang="ar-SA" sz="6600" dirty="0">
                <a:solidFill>
                  <a:srgbClr val="FF0000"/>
                </a:solidFill>
                <a:latin typeface="Traditional Arabic" panose="02020603050405020304" pitchFamily="18" charset="-78"/>
                <a:ea typeface="+mj-ea"/>
                <a:cs typeface="Traditional Arabic" panose="02020603050405020304" pitchFamily="18" charset="-78"/>
              </a:rPr>
              <a:t> </a:t>
            </a:r>
            <a:endParaRPr lang="ar-SA" sz="6600" dirty="0" smtClean="0">
              <a:solidFill>
                <a:srgbClr val="FF0000"/>
              </a:solidFill>
              <a:latin typeface="Traditional Arabic" panose="02020603050405020304" pitchFamily="18" charset="-78"/>
              <a:ea typeface="+mj-ea"/>
              <a:cs typeface="Traditional Arabic" panose="02020603050405020304" pitchFamily="18" charset="-78"/>
            </a:endParaRPr>
          </a:p>
          <a:p>
            <a:pPr marL="0" indent="0" algn="ctr">
              <a:buNone/>
            </a:pPr>
            <a:r>
              <a:rPr lang="ar-SA" sz="6600" dirty="0" smtClean="0">
                <a:solidFill>
                  <a:srgbClr val="FF0000"/>
                </a:solidFill>
                <a:latin typeface="Traditional Arabic" panose="02020603050405020304" pitchFamily="18" charset="-78"/>
                <a:ea typeface="+mj-ea"/>
                <a:cs typeface="Traditional Arabic" panose="02020603050405020304" pitchFamily="18" charset="-78"/>
              </a:rPr>
              <a:t>ويسن </a:t>
            </a:r>
            <a:r>
              <a:rPr lang="ar-SA" sz="6600" dirty="0">
                <a:solidFill>
                  <a:srgbClr val="FF0000"/>
                </a:solidFill>
                <a:latin typeface="Traditional Arabic" panose="02020603050405020304" pitchFamily="18" charset="-78"/>
                <a:ea typeface="+mj-ea"/>
                <a:cs typeface="Traditional Arabic" panose="02020603050405020304" pitchFamily="18" charset="-78"/>
              </a:rPr>
              <a:t>ثلاثاً </a:t>
            </a:r>
            <a:endParaRPr lang="ar-SA" sz="6600" dirty="0" smtClean="0">
              <a:solidFill>
                <a:srgbClr val="FF0000"/>
              </a:solidFill>
              <a:latin typeface="Traditional Arabic" panose="02020603050405020304" pitchFamily="18" charset="-78"/>
              <a:ea typeface="+mj-ea"/>
              <a:cs typeface="Traditional Arabic" panose="02020603050405020304" pitchFamily="18" charset="-78"/>
            </a:endParaRPr>
          </a:p>
          <a:p>
            <a:pPr marL="0" indent="0" algn="ctr">
              <a:buNone/>
            </a:pPr>
            <a:r>
              <a:rPr lang="ar-SA" sz="6600" dirty="0" smtClean="0">
                <a:solidFill>
                  <a:srgbClr val="FF0000"/>
                </a:solidFill>
                <a:latin typeface="Traditional Arabic" panose="02020603050405020304" pitchFamily="18" charset="-78"/>
                <a:ea typeface="+mj-ea"/>
                <a:cs typeface="Traditional Arabic" panose="02020603050405020304" pitchFamily="18" charset="-78"/>
              </a:rPr>
              <a:t>والتشهد </a:t>
            </a:r>
            <a:r>
              <a:rPr lang="ar-SA" sz="6600" dirty="0">
                <a:solidFill>
                  <a:srgbClr val="FF0000"/>
                </a:solidFill>
                <a:latin typeface="Traditional Arabic" panose="02020603050405020304" pitchFamily="18" charset="-78"/>
                <a:ea typeface="+mj-ea"/>
                <a:cs typeface="Traditional Arabic" panose="02020603050405020304" pitchFamily="18" charset="-78"/>
              </a:rPr>
              <a:t>الأول وجلسته</a:t>
            </a:r>
            <a:endParaRPr lang="ar-SA" dirty="0"/>
          </a:p>
        </p:txBody>
      </p:sp>
    </p:spTree>
    <p:extLst>
      <p:ext uri="{BB962C8B-B14F-4D97-AF65-F5344CB8AC3E}">
        <p14:creationId xmlns:p14="http://schemas.microsoft.com/office/powerpoint/2010/main" xmlns="" val="8140631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pPr marL="0" indent="0" algn="ctr">
              <a:buNone/>
            </a:pPr>
            <a:r>
              <a:rPr lang="ar-SA" sz="5400" dirty="0" smtClean="0">
                <a:solidFill>
                  <a:srgbClr val="FF0000"/>
                </a:solidFill>
                <a:latin typeface="Traditional Arabic" panose="02020603050405020304" pitchFamily="18" charset="-78"/>
                <a:cs typeface="Traditional Arabic" panose="02020603050405020304" pitchFamily="18" charset="-78"/>
              </a:rPr>
              <a:t>وما عدا الشرائط والأركان والواجبات المذكورة (سنة) </a:t>
            </a:r>
            <a:endParaRPr lang="ar-SA" sz="5400" dirty="0">
              <a:solidFill>
                <a:srgbClr val="FF0000"/>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xmlns="" val="7451107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pPr marL="0" indent="0" algn="ctr">
              <a:buNone/>
            </a:pPr>
            <a:r>
              <a:rPr lang="ar-SA" sz="4400" dirty="0" smtClean="0">
                <a:solidFill>
                  <a:srgbClr val="FF0000"/>
                </a:solidFill>
                <a:latin typeface="Traditional Arabic" panose="02020603050405020304" pitchFamily="18" charset="-78"/>
                <a:cs typeface="Traditional Arabic" panose="02020603050405020304" pitchFamily="18" charset="-78"/>
              </a:rPr>
              <a:t>فمن ترك شرطاً لغير عذر –غير النية، فإنها لا تسقط بحال- </a:t>
            </a:r>
          </a:p>
          <a:p>
            <a:pPr marL="0" indent="0" algn="ctr">
              <a:buNone/>
            </a:pPr>
            <a:r>
              <a:rPr lang="ar-SA" sz="4400" b="1" u="sng" dirty="0" smtClean="0">
                <a:latin typeface="Traditional Arabic" panose="02020603050405020304" pitchFamily="18" charset="-78"/>
                <a:cs typeface="Traditional Arabic" panose="02020603050405020304" pitchFamily="18" charset="-78"/>
              </a:rPr>
              <a:t> </a:t>
            </a:r>
          </a:p>
          <a:p>
            <a:pPr marL="0" indent="0" algn="ctr">
              <a:buNone/>
            </a:pPr>
            <a:r>
              <a:rPr lang="ar-SA" sz="4400" b="1" u="sng" dirty="0" smtClean="0">
                <a:latin typeface="Traditional Arabic" panose="02020603050405020304" pitchFamily="18" charset="-78"/>
                <a:cs typeface="Traditional Arabic" panose="02020603050405020304" pitchFamily="18" charset="-78"/>
              </a:rPr>
              <a:t> </a:t>
            </a:r>
            <a:endParaRPr lang="ar-SA" sz="4400" dirty="0" smtClean="0">
              <a:latin typeface="Traditional Arabic" panose="02020603050405020304" pitchFamily="18" charset="-78"/>
              <a:cs typeface="Traditional Arabic" panose="02020603050405020304" pitchFamily="18" charset="-78"/>
            </a:endParaRPr>
          </a:p>
          <a:p>
            <a:pPr marL="0" indent="0" algn="ctr">
              <a:buNone/>
            </a:pPr>
            <a:endParaRPr lang="ar-SA" sz="4400" dirty="0">
              <a:solidFill>
                <a:srgbClr val="FF0000"/>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xmlns="" val="24065749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pPr marL="0" indent="0" algn="ctr">
              <a:buNone/>
            </a:pPr>
            <a:r>
              <a:rPr lang="ar-SA" sz="6000" dirty="0" smtClean="0">
                <a:solidFill>
                  <a:srgbClr val="FF0000"/>
                </a:solidFill>
                <a:latin typeface="Traditional Arabic" panose="02020603050405020304" pitchFamily="18" charset="-78"/>
                <a:cs typeface="Traditional Arabic" panose="02020603050405020304" pitchFamily="18" charset="-78"/>
              </a:rPr>
              <a:t>(أو تعمد المصلي ترك ركن،</a:t>
            </a:r>
          </a:p>
          <a:p>
            <a:pPr marL="0" indent="0" algn="ctr">
              <a:buNone/>
            </a:pPr>
            <a:r>
              <a:rPr lang="ar-SA" sz="6000" dirty="0" smtClean="0">
                <a:solidFill>
                  <a:srgbClr val="FF0000"/>
                </a:solidFill>
                <a:latin typeface="Traditional Arabic" panose="02020603050405020304" pitchFamily="18" charset="-78"/>
                <a:cs typeface="Traditional Arabic" panose="02020603050405020304" pitchFamily="18" charset="-78"/>
              </a:rPr>
              <a:t> أو واجب </a:t>
            </a:r>
          </a:p>
          <a:p>
            <a:pPr algn="ctr"/>
            <a:r>
              <a:rPr lang="ar-SA" sz="6000" dirty="0" smtClean="0">
                <a:solidFill>
                  <a:srgbClr val="FF0000"/>
                </a:solidFill>
                <a:latin typeface="Traditional Arabic" panose="02020603050405020304" pitchFamily="18" charset="-78"/>
                <a:cs typeface="Traditional Arabic" panose="02020603050405020304" pitchFamily="18" charset="-78"/>
              </a:rPr>
              <a:t>بطلت صلاته </a:t>
            </a:r>
          </a:p>
          <a:p>
            <a:pPr marL="0" indent="0" algn="ctr">
              <a:buNone/>
            </a:pPr>
            <a:r>
              <a:rPr lang="ar-SA" sz="6000" dirty="0" smtClean="0">
                <a:solidFill>
                  <a:srgbClr val="FF0000"/>
                </a:solidFill>
                <a:latin typeface="Traditional Arabic" panose="02020603050405020304" pitchFamily="18" charset="-78"/>
                <a:cs typeface="Traditional Arabic" panose="02020603050405020304" pitchFamily="18" charset="-78"/>
              </a:rPr>
              <a:t>بخلاف الباقي)</a:t>
            </a:r>
            <a:endParaRPr lang="ar-SA" sz="6000" dirty="0">
              <a:solidFill>
                <a:srgbClr val="FF0000"/>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xmlns="" val="26019425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وما عدا ذلك سنن أقوال وأفعال </a:t>
            </a:r>
            <a:br>
              <a:rPr lang="ar-SA" dirty="0" smtClean="0">
                <a:solidFill>
                  <a:srgbClr val="FF0000"/>
                </a:solidFill>
                <a:latin typeface="Traditional Arabic" panose="02020603050405020304" pitchFamily="18" charset="-78"/>
                <a:cs typeface="Traditional Arabic" panose="02020603050405020304" pitchFamily="18" charset="-78"/>
              </a:rPr>
            </a:br>
            <a:r>
              <a:rPr lang="ar-SA" dirty="0" smtClean="0">
                <a:solidFill>
                  <a:srgbClr val="FF0000"/>
                </a:solidFill>
                <a:latin typeface="Traditional Arabic" panose="02020603050405020304" pitchFamily="18" charset="-78"/>
                <a:cs typeface="Traditional Arabic" panose="02020603050405020304" pitchFamily="18" charset="-78"/>
              </a:rPr>
              <a:t>ولا يشرع السجود لتركه وإن سجد فلا بأس</a:t>
            </a:r>
            <a:endParaRPr lang="ar-SA" dirty="0">
              <a:solidFill>
                <a:srgbClr val="FF0000"/>
              </a:solidFill>
              <a:latin typeface="Traditional Arabic" panose="02020603050405020304" pitchFamily="18" charset="-78"/>
              <a:cs typeface="Traditional Arabic" panose="02020603050405020304" pitchFamily="18" charset="-78"/>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483708516"/>
              </p:ext>
            </p:extLst>
          </p:nvPr>
        </p:nvGraphicFramePr>
        <p:xfrm>
          <a:off x="1866900" y="2133600"/>
          <a:ext cx="8293099" cy="4350766"/>
        </p:xfrm>
        <a:graphic>
          <a:graphicData uri="http://schemas.openxmlformats.org/drawingml/2006/table">
            <a:tbl>
              <a:tblPr rtl="1" firstRow="1" firstCol="1" bandRow="1"/>
              <a:tblGrid>
                <a:gridCol w="8293099"/>
              </a:tblGrid>
              <a:tr h="828675">
                <a:tc>
                  <a:txBody>
                    <a:bodyPr/>
                    <a:lstStyle/>
                    <a:p>
                      <a:pPr algn="ctr" rtl="1">
                        <a:lnSpc>
                          <a:spcPct val="107000"/>
                        </a:lnSpc>
                        <a:spcAft>
                          <a:spcPts val="0"/>
                        </a:spcAft>
                      </a:pPr>
                      <a:r>
                        <a:rPr lang="ar-SA" sz="2800" dirty="0" smtClean="0">
                          <a:effectLst/>
                          <a:latin typeface="Calibri" panose="020F0502020204030204" pitchFamily="34" charset="0"/>
                          <a:ea typeface="Calibri" panose="020F0502020204030204" pitchFamily="34" charset="0"/>
                          <a:cs typeface="Traditional Arabic" panose="02020603050405020304" pitchFamily="18" charset="-78"/>
                        </a:rPr>
                        <a:t> قال صاحب</a:t>
                      </a:r>
                      <a:r>
                        <a:rPr lang="ar-SA" sz="2800" baseline="0" dirty="0" smtClean="0">
                          <a:effectLst/>
                          <a:latin typeface="Calibri" panose="020F0502020204030204" pitchFamily="34" charset="0"/>
                          <a:ea typeface="Calibri" panose="020F0502020204030204" pitchFamily="34" charset="0"/>
                          <a:cs typeface="Traditional Arabic" panose="02020603050405020304" pitchFamily="18" charset="-78"/>
                        </a:rPr>
                        <a:t> الروض المربع</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828675">
                <a:tc>
                  <a:txBody>
                    <a:bodyPr/>
                    <a:lstStyle/>
                    <a:p>
                      <a:pPr algn="r" rtl="1">
                        <a:lnSpc>
                          <a:spcPct val="107000"/>
                        </a:lnSpc>
                        <a:spcAft>
                          <a:spcPts val="0"/>
                        </a:spcAft>
                      </a:pPr>
                      <a:r>
                        <a:rPr lang="ar-SA" sz="2800" kern="1200" dirty="0" smtClean="0">
                          <a:solidFill>
                            <a:schemeClr val="tx1"/>
                          </a:solidFill>
                          <a:effectLst/>
                          <a:latin typeface="Calibri" panose="020F0502020204030204" pitchFamily="34" charset="0"/>
                          <a:ea typeface="Calibri" panose="020F0502020204030204" pitchFamily="34" charset="0"/>
                          <a:cs typeface="Traditional Arabic" panose="02020603050405020304" pitchFamily="18" charset="-78"/>
                        </a:rPr>
                        <a:t>(وما عدا ذلك) أي أركان الصلاة وواجباتها (سنن أقوال) كالاستفتاح والتعوذ والبسملة وآمين والسورة وملء السماوات إلى آخره بعد التحميد، وما زاد على المرة في تسبيح الركوع والسجود وسؤال المغفرة والتعوذ في التشهد الأخير وقنوت الوتر</a:t>
                      </a:r>
                    </a:p>
                    <a:p>
                      <a:pPr algn="r" rtl="1">
                        <a:lnSpc>
                          <a:spcPct val="107000"/>
                        </a:lnSpc>
                        <a:spcAft>
                          <a:spcPts val="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657350">
                <a:tc>
                  <a:txBody>
                    <a:bodyPr/>
                    <a:lstStyle/>
                    <a:p>
                      <a:pPr algn="r" rtl="1">
                        <a:lnSpc>
                          <a:spcPct val="107000"/>
                        </a:lnSpc>
                        <a:spcAft>
                          <a:spcPts val="0"/>
                        </a:spcAft>
                      </a:pPr>
                      <a:r>
                        <a:rPr lang="ar-SA" sz="2800" dirty="0">
                          <a:effectLst/>
                          <a:latin typeface="Calibri" panose="020F0502020204030204" pitchFamily="34" charset="0"/>
                          <a:ea typeface="Calibri" panose="020F0502020204030204" pitchFamily="34" charset="0"/>
                          <a:cs typeface="Traditional Arabic" panose="02020603050405020304" pitchFamily="18" charset="-78"/>
                        </a:rPr>
                        <a:t>(و) سنن (أفعال) كرفع اليدين في مواضعه ووضع اليمنى على اليسرى تحت سرته والنظر إلى موضع سجوده ووضع اليدين على الركبتين في الركوع والتجافي فيه وفي السجود، ومد الظهر معتدلا وغير ذلك مما مر لك مفصلا، ومنه الجهر </a:t>
                      </a:r>
                      <a:r>
                        <a:rPr lang="ar-SA" sz="2800" dirty="0" err="1">
                          <a:effectLst/>
                          <a:latin typeface="Calibri" panose="020F0502020204030204" pitchFamily="34" charset="0"/>
                          <a:ea typeface="Calibri" panose="020F0502020204030204" pitchFamily="34" charset="0"/>
                          <a:cs typeface="Traditional Arabic" panose="02020603050405020304" pitchFamily="18" charset="-78"/>
                        </a:rPr>
                        <a:t>والإخفات</a:t>
                      </a:r>
                      <a:r>
                        <a:rPr lang="ar-SA" sz="2800" dirty="0">
                          <a:effectLst/>
                          <a:latin typeface="Calibri" panose="020F0502020204030204" pitchFamily="34" charset="0"/>
                          <a:ea typeface="Calibri" panose="020F0502020204030204" pitchFamily="34" charset="0"/>
                          <a:cs typeface="Traditional Arabic" panose="02020603050405020304" pitchFamily="18" charset="-78"/>
                        </a:rPr>
                        <a:t> والترتيل والإطالة والتقصير في مواضعها،</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xmlns="" val="17609732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3600" b="1" dirty="0">
                <a:solidFill>
                  <a:srgbClr val="FF0000"/>
                </a:solidFill>
                <a:latin typeface="Traditional Arabic" panose="02020603050405020304" pitchFamily="18" charset="-78"/>
                <a:ea typeface="+mn-ea"/>
                <a:cs typeface="Traditional Arabic" panose="02020603050405020304" pitchFamily="18" charset="-78"/>
              </a:rPr>
              <a:t>تتناول الوحدة ما يلي:</a:t>
            </a:r>
          </a:p>
        </p:txBody>
      </p:sp>
      <p:sp>
        <p:nvSpPr>
          <p:cNvPr id="3" name="عنصر نائب للمحتوى 2"/>
          <p:cNvSpPr>
            <a:spLocks noGrp="1"/>
          </p:cNvSpPr>
          <p:nvPr>
            <p:ph idx="1"/>
          </p:nvPr>
        </p:nvSpPr>
        <p:spPr>
          <a:xfrm>
            <a:off x="838200" y="1536700"/>
            <a:ext cx="10515600" cy="4640263"/>
          </a:xfrm>
        </p:spPr>
        <p:txBody>
          <a:bodyPr/>
          <a:lstStyle/>
          <a:p>
            <a:endParaRPr lang="ar-SA" dirty="0"/>
          </a:p>
        </p:txBody>
      </p:sp>
      <p:sp>
        <p:nvSpPr>
          <p:cNvPr id="4" name="مستطيل 3"/>
          <p:cNvSpPr/>
          <p:nvPr/>
        </p:nvSpPr>
        <p:spPr>
          <a:xfrm>
            <a:off x="2794000" y="1690688"/>
            <a:ext cx="7454900" cy="3416320"/>
          </a:xfrm>
          <a:prstGeom prst="rect">
            <a:avLst/>
          </a:prstGeom>
        </p:spPr>
        <p:txBody>
          <a:bodyPr wrap="square">
            <a:spAutoFit/>
          </a:bodyPr>
          <a:lstStyle/>
          <a:p>
            <a:pPr algn="ctr"/>
            <a:r>
              <a:rPr lang="ar-SA" sz="3600" dirty="0" smtClean="0">
                <a:latin typeface="Traditional Arabic" panose="02020603050405020304" pitchFamily="18" charset="-78"/>
                <a:cs typeface="Traditional Arabic" panose="02020603050405020304" pitchFamily="18" charset="-78"/>
              </a:rPr>
              <a:t>1-أركان الصلاة وواجباتها والفروق بينهما</a:t>
            </a:r>
          </a:p>
          <a:p>
            <a:pPr algn="ctr"/>
            <a:r>
              <a:rPr lang="ar-SA" sz="3600" dirty="0" smtClean="0">
                <a:latin typeface="Traditional Arabic" panose="02020603050405020304" pitchFamily="18" charset="-78"/>
                <a:cs typeface="Traditional Arabic" panose="02020603050405020304" pitchFamily="18" charset="-78"/>
              </a:rPr>
              <a:t>2-سنن الصلاة القولية والفعلية</a:t>
            </a:r>
          </a:p>
          <a:p>
            <a:pPr algn="ctr"/>
            <a:r>
              <a:rPr lang="ar-SA" sz="3600" dirty="0" smtClean="0">
                <a:latin typeface="Traditional Arabic" panose="02020603050405020304" pitchFamily="18" charset="-78"/>
                <a:cs typeface="Traditional Arabic" panose="02020603050405020304" pitchFamily="18" charset="-78"/>
              </a:rPr>
              <a:t>3-الفرق بين الأفعال المباحة والمكروهة مما ليس من جنس الصلاة وتأثيرها على الصلاة</a:t>
            </a:r>
          </a:p>
          <a:p>
            <a:pPr algn="ctr"/>
            <a:r>
              <a:rPr lang="ar-SA" sz="3600" dirty="0" smtClean="0">
                <a:latin typeface="Traditional Arabic" panose="02020603050405020304" pitchFamily="18" charset="-78"/>
                <a:cs typeface="Traditional Arabic" panose="02020603050405020304" pitchFamily="18" charset="-78"/>
              </a:rPr>
              <a:t>4-مكروهات الصلاة تعدادها والمراد بها والاستدلال لها</a:t>
            </a:r>
          </a:p>
          <a:p>
            <a:pPr algn="ctr"/>
            <a:r>
              <a:rPr lang="ar-SA" sz="3600" dirty="0" smtClean="0">
                <a:latin typeface="Traditional Arabic" panose="02020603050405020304" pitchFamily="18" charset="-78"/>
                <a:cs typeface="Traditional Arabic" panose="02020603050405020304" pitchFamily="18" charset="-78"/>
              </a:rPr>
              <a:t>5-مبطلات الصلاة</a:t>
            </a:r>
            <a:endParaRPr lang="ar-SA" sz="36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xmlns="" val="10359443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2762018068"/>
              </p:ext>
            </p:extLst>
          </p:nvPr>
        </p:nvGraphicFramePr>
        <p:xfrm>
          <a:off x="1625600" y="1955800"/>
          <a:ext cx="9182099" cy="4304792"/>
        </p:xfrm>
        <a:graphic>
          <a:graphicData uri="http://schemas.openxmlformats.org/drawingml/2006/table">
            <a:tbl>
              <a:tblPr rtl="1" firstRow="1" firstCol="1" bandRow="1"/>
              <a:tblGrid>
                <a:gridCol w="1521343"/>
                <a:gridCol w="2808493"/>
                <a:gridCol w="4852263"/>
              </a:tblGrid>
              <a:tr h="3896741">
                <a:tc>
                  <a:txBody>
                    <a:bodyPr/>
                    <a:lstStyle/>
                    <a:p>
                      <a:pPr algn="r" rtl="1">
                        <a:lnSpc>
                          <a:spcPct val="107000"/>
                        </a:lnSpc>
                        <a:spcAft>
                          <a:spcPts val="0"/>
                        </a:spcAft>
                      </a:pPr>
                      <a:r>
                        <a:rPr lang="ar-SA" sz="2400" dirty="0" smtClean="0">
                          <a:effectLst/>
                          <a:latin typeface="Calibri" panose="020F0502020204030204" pitchFamily="34" charset="0"/>
                          <a:ea typeface="Calibri" panose="020F0502020204030204" pitchFamily="34" charset="0"/>
                          <a:cs typeface="Traditional Arabic" panose="02020603050405020304" pitchFamily="18" charset="-78"/>
                        </a:rPr>
                        <a:t>قال </a:t>
                      </a:r>
                      <a:r>
                        <a:rPr lang="ar-SA" sz="2400" dirty="0" err="1" smtClean="0">
                          <a:effectLst/>
                          <a:latin typeface="Calibri" panose="020F0502020204030204" pitchFamily="34" charset="0"/>
                          <a:ea typeface="Calibri" panose="020F0502020204030204" pitchFamily="34" charset="0"/>
                          <a:cs typeface="Traditional Arabic" panose="02020603050405020304" pitchFamily="18" charset="-78"/>
                        </a:rPr>
                        <a:t>البهوتي</a:t>
                      </a:r>
                      <a:r>
                        <a:rPr lang="ar-SA" sz="2400" dirty="0" smtClean="0">
                          <a:effectLst/>
                          <a:latin typeface="Calibri" panose="020F0502020204030204" pitchFamily="34" charset="0"/>
                          <a:ea typeface="Calibri" panose="020F0502020204030204" pitchFamily="34" charset="0"/>
                          <a:cs typeface="Traditional Arabic" panose="02020603050405020304" pitchFamily="18" charset="-78"/>
                        </a:rPr>
                        <a:t> في الروض المربع</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rtl="1">
                        <a:lnSpc>
                          <a:spcPct val="107000"/>
                        </a:lnSpc>
                        <a:spcAft>
                          <a:spcPts val="0"/>
                        </a:spcAft>
                      </a:pPr>
                      <a:r>
                        <a:rPr lang="ar-SA" sz="2400">
                          <a:effectLst/>
                          <a:latin typeface="Calibri" panose="020F0502020204030204" pitchFamily="34" charset="0"/>
                          <a:ea typeface="Calibri" panose="020F0502020204030204" pitchFamily="34" charset="0"/>
                          <a:cs typeface="Traditional Arabic" panose="02020603050405020304" pitchFamily="18" charset="-78"/>
                        </a:rPr>
                        <a:t>والخشوع فيها سنة</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rtl="1">
                        <a:lnSpc>
                          <a:spcPct val="107000"/>
                        </a:lnSpc>
                        <a:spcAft>
                          <a:spcPts val="0"/>
                        </a:spcAft>
                      </a:pPr>
                      <a:r>
                        <a:rPr lang="ar-SA" sz="2400" b="1" u="sng" dirty="0">
                          <a:effectLst/>
                          <a:latin typeface="Calibri" panose="020F0502020204030204" pitchFamily="34" charset="0"/>
                          <a:ea typeface="Calibri" panose="020F0502020204030204" pitchFamily="34" charset="0"/>
                          <a:cs typeface="Traditional Arabic" panose="02020603050405020304" pitchFamily="18" charset="-78"/>
                        </a:rPr>
                        <a:t> </a:t>
                      </a:r>
                      <a:r>
                        <a:rPr lang="ar-SA" sz="2400" b="1" dirty="0">
                          <a:effectLst/>
                          <a:latin typeface="Calibri" panose="020F0502020204030204" pitchFamily="34" charset="0"/>
                          <a:ea typeface="Calibri" panose="020F0502020204030204" pitchFamily="34" charset="0"/>
                          <a:cs typeface="Traditional Arabic" panose="02020603050405020304" pitchFamily="18" charset="-78"/>
                        </a:rPr>
                        <a:t>مسألة: مِن جملة المسنونات في الصلاة الخشوع، وليس</a:t>
                      </a:r>
                      <a:r>
                        <a:rPr lang="ar-SA" sz="2400" dirty="0">
                          <a:effectLst/>
                          <a:latin typeface="Calibri" panose="020F0502020204030204" pitchFamily="34" charset="0"/>
                          <a:ea typeface="Calibri" panose="020F0502020204030204" pitchFamily="34" charset="0"/>
                          <a:cs typeface="Traditional Arabic" panose="02020603050405020304" pitchFamily="18" charset="-78"/>
                        </a:rPr>
                        <a:t> الخشوع الذي هو البكاء، ولكن الخشوع حضور القلب وسكون الأطراف، أي: أن يكون قلبك حاضراً مستحضراً ما يقول وما يفعل في صلاته، ومستحضراً أنه بين يدي الله عزّ وجل، وأنه يناجي رَبَّه، ولا شَكَّ أنه مِن كمال الصلاة، وأن الصلاة بدونه كالجسد بلا روح</a:t>
                      </a:r>
                      <a:r>
                        <a:rPr lang="ar-SA" sz="2400" dirty="0" smtClean="0">
                          <a:effectLst/>
                          <a:latin typeface="Calibri" panose="020F0502020204030204" pitchFamily="34" charset="0"/>
                          <a:ea typeface="Calibri" panose="020F0502020204030204" pitchFamily="34" charset="0"/>
                          <a:cs typeface="Traditional Arabic" panose="02020603050405020304" pitchFamily="18" charset="-78"/>
                        </a:rPr>
                        <a:t>.</a:t>
                      </a:r>
                    </a:p>
                    <a:p>
                      <a:pPr algn="r" rtl="1">
                        <a:lnSpc>
                          <a:spcPct val="107000"/>
                        </a:lnSpc>
                        <a:spcAft>
                          <a:spcPts val="0"/>
                        </a:spcAft>
                      </a:pPr>
                      <a:endParaRPr lang="ar-SA" sz="2400" dirty="0" smtClean="0">
                        <a:effectLst/>
                        <a:latin typeface="Calibri" panose="020F0502020204030204" pitchFamily="34" charset="0"/>
                        <a:ea typeface="Calibri" panose="020F0502020204030204" pitchFamily="34" charset="0"/>
                        <a:cs typeface="Traditional Arabic" panose="02020603050405020304" pitchFamily="18" charset="-78"/>
                      </a:endParaRPr>
                    </a:p>
                    <a:p>
                      <a:pPr algn="r" rtl="1">
                        <a:lnSpc>
                          <a:spcPct val="107000"/>
                        </a:lnSpc>
                        <a:spcAft>
                          <a:spcPts val="0"/>
                        </a:spcAft>
                      </a:pPr>
                      <a:r>
                        <a:rPr lang="ar-SA" sz="2400" dirty="0" smtClean="0">
                          <a:effectLst/>
                          <a:latin typeface="Calibri" panose="020F0502020204030204" pitchFamily="34" charset="0"/>
                          <a:ea typeface="Calibri" panose="020F0502020204030204" pitchFamily="34" charset="0"/>
                          <a:cs typeface="Traditional Arabic" panose="02020603050405020304" pitchFamily="18" charset="-78"/>
                        </a:rPr>
                        <a:t>كيف نخشع</a:t>
                      </a:r>
                      <a:r>
                        <a:rPr lang="ar-SA" sz="2400" baseline="0" dirty="0" smtClean="0">
                          <a:effectLst/>
                          <a:latin typeface="Calibri" panose="020F0502020204030204" pitchFamily="34" charset="0"/>
                          <a:ea typeface="Calibri" panose="020F0502020204030204" pitchFamily="34" charset="0"/>
                          <a:cs typeface="Traditional Arabic" panose="02020603050405020304" pitchFamily="18" charset="-78"/>
                        </a:rPr>
                        <a:t> في الصلاة</a:t>
                      </a:r>
                    </a:p>
                    <a:p>
                      <a:pPr algn="r" rtl="1">
                        <a:lnSpc>
                          <a:spcPct val="107000"/>
                        </a:lnSpc>
                        <a:spcAft>
                          <a:spcPts val="0"/>
                        </a:spcAft>
                      </a:pPr>
                      <a:r>
                        <a:rPr lang="en-US" sz="1800" dirty="0" smtClean="0">
                          <a:effectLst/>
                          <a:latin typeface="Calibri" panose="020F0502020204030204" pitchFamily="34" charset="0"/>
                          <a:ea typeface="Calibri" panose="020F0502020204030204" pitchFamily="34" charset="0"/>
                          <a:cs typeface="Arial" panose="020B0604020202020204" pitchFamily="34" charset="0"/>
                          <a:hlinkClick r:id="rId2"/>
                        </a:rPr>
                        <a:t>https://www.youtube.com/watch?v=LHyHg_SYC74&amp;feature=youtu.be</a:t>
                      </a:r>
                      <a:endParaRPr lang="ar-SA" sz="18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endParaRPr lang="ar-SA" sz="18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xmlns="" val="40306462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838200" y="2308225"/>
            <a:ext cx="10515600" cy="4351338"/>
          </a:xfrm>
        </p:spPr>
        <p:txBody>
          <a:bodyPr>
            <a:normAutofit/>
          </a:bodyPr>
          <a:lstStyle/>
          <a:p>
            <a:pPr marL="0" indent="0" algn="ctr">
              <a:buNone/>
            </a:pPr>
            <a:r>
              <a:rPr lang="ar-SA" sz="9600" dirty="0" smtClean="0">
                <a:solidFill>
                  <a:srgbClr val="FF0000"/>
                </a:solidFill>
                <a:latin typeface="Traditional Arabic" panose="02020603050405020304" pitchFamily="18" charset="-78"/>
                <a:cs typeface="Traditional Arabic" panose="02020603050405020304" pitchFamily="18" charset="-78"/>
              </a:rPr>
              <a:t>مكروهات الصلاة</a:t>
            </a:r>
            <a:endParaRPr lang="ar-SA" sz="9600" dirty="0">
              <a:solidFill>
                <a:srgbClr val="FF0000"/>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xmlns="" val="31564241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(ويكره في الصلاة التفاتُه) </a:t>
            </a:r>
            <a:r>
              <a:rPr lang="ar-SA" dirty="0" smtClean="0"/>
              <a:t/>
            </a:r>
            <a:br>
              <a:rPr lang="ar-SA" dirty="0" smtClean="0"/>
            </a:br>
            <a:endParaRPr lang="ar-SA" dirty="0"/>
          </a:p>
        </p:txBody>
      </p:sp>
      <p:sp>
        <p:nvSpPr>
          <p:cNvPr id="3" name="عنصر نائب للمحتوى 2"/>
          <p:cNvSpPr>
            <a:spLocks noGrp="1"/>
          </p:cNvSpPr>
          <p:nvPr>
            <p:ph idx="1"/>
          </p:nvPr>
        </p:nvSpPr>
        <p:spPr>
          <a:xfrm>
            <a:off x="342900" y="1188720"/>
            <a:ext cx="11010900" cy="5463540"/>
          </a:xfrm>
        </p:spPr>
        <p:txBody>
          <a:bodyPr>
            <a:normAutofit fontScale="85000" lnSpcReduction="20000"/>
          </a:bodyPr>
          <a:lstStyle/>
          <a:p>
            <a:r>
              <a:rPr lang="ar-SA" sz="3200" dirty="0" smtClean="0">
                <a:latin typeface="Traditional Arabic" panose="02020603050405020304" pitchFamily="18" charset="-78"/>
                <a:cs typeface="Traditional Arabic" panose="02020603050405020304" pitchFamily="18" charset="-78"/>
              </a:rPr>
              <a:t>قوله - صَلَّى اللَّهُ عَلَيْهِ وَسَلَّمَ -: «هو اختلاس يختلسه الشيطان من صلاة العبد» أي: سرقة ونهب، يختلسه الشيطان مِن صلاة العبد،  </a:t>
            </a:r>
          </a:p>
          <a:p>
            <a:r>
              <a:rPr lang="ar-SA" sz="3200" dirty="0" smtClean="0">
                <a:latin typeface="Traditional Arabic" panose="02020603050405020304" pitchFamily="18" charset="-78"/>
                <a:cs typeface="Traditional Arabic" panose="02020603050405020304" pitchFamily="18" charset="-78"/>
              </a:rPr>
              <a:t> </a:t>
            </a:r>
            <a:r>
              <a:rPr lang="ar-SA" sz="3200" b="1" u="sng" dirty="0" smtClean="0">
                <a:latin typeface="Traditional Arabic" panose="02020603050405020304" pitchFamily="18" charset="-78"/>
                <a:cs typeface="Traditional Arabic" panose="02020603050405020304" pitchFamily="18" charset="-78"/>
              </a:rPr>
              <a:t>الالتفات في الصلاة أقسام </a:t>
            </a:r>
          </a:p>
          <a:p>
            <a:pPr marL="0" indent="0">
              <a:buNone/>
            </a:pPr>
            <a:r>
              <a:rPr lang="ar-SA" sz="3200" dirty="0">
                <a:latin typeface="Traditional Arabic" panose="02020603050405020304" pitchFamily="18" charset="-78"/>
                <a:cs typeface="Traditional Arabic" panose="02020603050405020304" pitchFamily="18" charset="-78"/>
              </a:rPr>
              <a:t>1</a:t>
            </a:r>
            <a:r>
              <a:rPr lang="ar-SA" sz="3200" dirty="0" smtClean="0">
                <a:latin typeface="Traditional Arabic" panose="02020603050405020304" pitchFamily="18" charset="-78"/>
                <a:cs typeface="Traditional Arabic" panose="02020603050405020304" pitchFamily="18" charset="-78"/>
              </a:rPr>
              <a:t>-التفات القلب وسيأتي حكمه في باب سجود السهو، وهو منقص للصلاة</a:t>
            </a:r>
          </a:p>
          <a:p>
            <a:pPr marL="0" indent="0">
              <a:buNone/>
            </a:pPr>
            <a:r>
              <a:rPr lang="ar-SA" sz="3200" dirty="0" smtClean="0">
                <a:latin typeface="Traditional Arabic" panose="02020603050405020304" pitchFamily="18" charset="-78"/>
                <a:cs typeface="Traditional Arabic" panose="02020603050405020304" pitchFamily="18" charset="-78"/>
              </a:rPr>
              <a:t>2-الالتفات بالرأس يميناً أو شمالاً :</a:t>
            </a:r>
          </a:p>
          <a:p>
            <a:pPr marL="0" indent="0">
              <a:buNone/>
            </a:pPr>
            <a:r>
              <a:rPr lang="ar-SA" sz="3200" dirty="0">
                <a:latin typeface="Traditional Arabic" panose="02020603050405020304" pitchFamily="18" charset="-78"/>
                <a:cs typeface="Traditional Arabic" panose="02020603050405020304" pitchFamily="18" charset="-78"/>
              </a:rPr>
              <a:t> </a:t>
            </a:r>
            <a:r>
              <a:rPr lang="ar-SA" sz="3200" dirty="0" smtClean="0">
                <a:latin typeface="Traditional Arabic" panose="02020603050405020304" pitchFamily="18" charset="-78"/>
                <a:cs typeface="Traditional Arabic" panose="02020603050405020304" pitchFamily="18" charset="-78"/>
              </a:rPr>
              <a:t>          أ- لغير حاجة فيكره لحديث (هو اختلاس يختلسه الشيطان من صلاة العبد)</a:t>
            </a:r>
          </a:p>
          <a:p>
            <a:pPr marL="0" indent="0">
              <a:buNone/>
            </a:pPr>
            <a:r>
              <a:rPr lang="ar-SA" sz="3200" dirty="0">
                <a:latin typeface="Traditional Arabic" panose="02020603050405020304" pitchFamily="18" charset="-78"/>
                <a:cs typeface="Traditional Arabic" panose="02020603050405020304" pitchFamily="18" charset="-78"/>
              </a:rPr>
              <a:t> </a:t>
            </a:r>
            <a:r>
              <a:rPr lang="ar-SA" sz="3200" dirty="0" smtClean="0">
                <a:latin typeface="Traditional Arabic" panose="02020603050405020304" pitchFamily="18" charset="-78"/>
                <a:cs typeface="Traditional Arabic" panose="02020603050405020304" pitchFamily="18" charset="-78"/>
              </a:rPr>
              <a:t>          ب-لحاجة لا يكره </a:t>
            </a:r>
            <a:r>
              <a:rPr lang="ar-SA" sz="3200" dirty="0">
                <a:latin typeface="Traditional Arabic" panose="02020603050405020304" pitchFamily="18" charset="-78"/>
                <a:cs typeface="Traditional Arabic" panose="02020603050405020304" pitchFamily="18" charset="-78"/>
              </a:rPr>
              <a:t>، ما جرى للنبيِّ صلّى الله عليه وسلّم يوم حُنين حيث أرسلَ عيناً تترقَّبُ العدوَ، فكان النبيُّ صلّى الله عليه وسلّم يُصلِّي ويلتفت نحو الشِّعْبِ الذي يأتي منه هذا العين   والعين هو الجاسوس ـ ولأن النبيَّ صلّى الله عليه وسلّم أمَرَ الإنسان إذا أصابه الوسواسُ في صلاته أن يَتْفُلَ عن يساره ثلاث مرات، ويستعيذ بالله من الشيطان الرجيم </a:t>
            </a:r>
            <a:r>
              <a:rPr lang="ar-SA" sz="3200" dirty="0" smtClean="0">
                <a:latin typeface="Traditional Arabic" panose="02020603050405020304" pitchFamily="18" charset="-78"/>
                <a:cs typeface="Traditional Arabic" panose="02020603050405020304" pitchFamily="18" charset="-78"/>
              </a:rPr>
              <a:t> ، </a:t>
            </a:r>
            <a:r>
              <a:rPr lang="ar-SA" sz="3200" dirty="0">
                <a:latin typeface="Traditional Arabic" panose="02020603050405020304" pitchFamily="18" charset="-78"/>
                <a:cs typeface="Traditional Arabic" panose="02020603050405020304" pitchFamily="18" charset="-78"/>
              </a:rPr>
              <a:t>وهذا التفاتٌ لحاجة.</a:t>
            </a:r>
          </a:p>
          <a:p>
            <a:pPr marL="0" indent="0">
              <a:buNone/>
            </a:pPr>
            <a:r>
              <a:rPr lang="ar-SA" sz="3200" dirty="0">
                <a:latin typeface="Traditional Arabic" panose="02020603050405020304" pitchFamily="18" charset="-78"/>
                <a:cs typeface="Traditional Arabic" panose="02020603050405020304" pitchFamily="18" charset="-78"/>
              </a:rPr>
              <a:t>ومِن ذلك: لو كانت المرأة عندها صبيُّها؛ وتخشى عليه؛ فصارت تلتفت إليه؛ فإن هذا مِن الحاجة ولا بأس به، لأنه عمل يسير يحتاج إليه الإنسان، </a:t>
            </a:r>
            <a:endParaRPr lang="ar-SA" sz="3200" dirty="0" smtClean="0">
              <a:latin typeface="Traditional Arabic" panose="02020603050405020304" pitchFamily="18" charset="-78"/>
              <a:cs typeface="Traditional Arabic" panose="02020603050405020304" pitchFamily="18" charset="-78"/>
            </a:endParaRPr>
          </a:p>
          <a:p>
            <a:pPr marL="0" indent="0">
              <a:buNone/>
            </a:pPr>
            <a:r>
              <a:rPr lang="ar-SA" sz="3200" dirty="0" smtClean="0">
                <a:latin typeface="Traditional Arabic" panose="02020603050405020304" pitchFamily="18" charset="-78"/>
                <a:cs typeface="Traditional Arabic" panose="02020603050405020304" pitchFamily="18" charset="-78"/>
              </a:rPr>
              <a:t>3-الالتفات بجميع بدنه فتبطل الصلاة لتركه استقبال القبلة لكن في شدة الخوف لا تبطل صلاته لسقوط الاستقبال في تلك الحال</a:t>
            </a:r>
          </a:p>
          <a:p>
            <a:pPr marL="0" indent="0">
              <a:buNone/>
            </a:pPr>
            <a:r>
              <a:rPr lang="ar-SA" sz="3200" dirty="0" smtClean="0">
                <a:latin typeface="Traditional Arabic" panose="02020603050405020304" pitchFamily="18" charset="-78"/>
                <a:cs typeface="Traditional Arabic" panose="02020603050405020304" pitchFamily="18" charset="-78"/>
              </a:rPr>
              <a:t>4-الالتفات بالبصر يميناً وشمالاً فيكره، والالتفات بالبصر للسماء يحرم على الصحيح</a:t>
            </a:r>
          </a:p>
          <a:p>
            <a:endParaRPr lang="ar-SA" dirty="0"/>
          </a:p>
        </p:txBody>
      </p:sp>
    </p:spTree>
    <p:extLst>
      <p:ext uri="{BB962C8B-B14F-4D97-AF65-F5344CB8AC3E}">
        <p14:creationId xmlns:p14="http://schemas.microsoft.com/office/powerpoint/2010/main" xmlns="" val="25965613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solidFill>
                  <a:srgbClr val="FF0000"/>
                </a:solidFill>
                <a:latin typeface="Traditional Arabic" panose="02020603050405020304" pitchFamily="18" charset="-78"/>
                <a:cs typeface="Traditional Arabic" panose="02020603050405020304" pitchFamily="18" charset="-78"/>
              </a:rPr>
              <a:t>(و) يكره (رفع بصره إلى السماء)</a:t>
            </a:r>
            <a:r>
              <a:rPr lang="ar-SA" dirty="0" smtClean="0"/>
              <a:t/>
            </a:r>
            <a:br>
              <a:rPr lang="ar-SA" dirty="0" smtClean="0"/>
            </a:br>
            <a:endParaRPr lang="ar-SA" dirty="0"/>
          </a:p>
        </p:txBody>
      </p:sp>
      <p:sp>
        <p:nvSpPr>
          <p:cNvPr id="3" name="عنصر نائب للمحتوى 2"/>
          <p:cNvSpPr>
            <a:spLocks noGrp="1"/>
          </p:cNvSpPr>
          <p:nvPr>
            <p:ph idx="1"/>
          </p:nvPr>
        </p:nvSpPr>
        <p:spPr/>
        <p:txBody>
          <a:bodyPr/>
          <a:lstStyle/>
          <a:p>
            <a:pPr algn="ctr"/>
            <a:r>
              <a:rPr lang="ar-SA" dirty="0" smtClean="0">
                <a:latin typeface="Traditional Arabic" panose="02020603050405020304" pitchFamily="18" charset="-78"/>
                <a:cs typeface="Traditional Arabic" panose="02020603050405020304" pitchFamily="18" charset="-78"/>
              </a:rPr>
              <a:t>لحديث(لينتهن أقوام عن رفعهم أبصارهم إلى السماء أو لتخطفن أبصارهم ولا ترجع إليهم)</a:t>
            </a:r>
          </a:p>
          <a:p>
            <a:pPr marL="0" indent="0" algn="ctr">
              <a:buNone/>
            </a:pPr>
            <a:r>
              <a:rPr lang="ar-SA" u="sng" dirty="0" smtClean="0">
                <a:solidFill>
                  <a:srgbClr val="00B050"/>
                </a:solidFill>
                <a:latin typeface="Traditional Arabic" panose="02020603050405020304" pitchFamily="18" charset="-78"/>
                <a:cs typeface="Traditional Arabic" panose="02020603050405020304" pitchFamily="18" charset="-78"/>
              </a:rPr>
              <a:t>وجه الدلالة: </a:t>
            </a:r>
            <a:r>
              <a:rPr lang="ar-SA" dirty="0" smtClean="0">
                <a:solidFill>
                  <a:srgbClr val="00B050"/>
                </a:solidFill>
                <a:latin typeface="Traditional Arabic" panose="02020603050405020304" pitchFamily="18" charset="-78"/>
                <a:cs typeface="Traditional Arabic" panose="02020603050405020304" pitchFamily="18" charset="-78"/>
              </a:rPr>
              <a:t>فإن الرَّسول صلّى الله عليه وسلّم حَذَّر منه، واشتدَّ قوله فيه، ثم ذَكَرَ عقوبة محتملة، وهي أن تُخطف أبصارهم، ولا ترجع إليهم. ومن المعلوم أن التحذير عن الشيء بِذِكْرِ عقوبة يدلُّ على أنه حرام،</a:t>
            </a:r>
          </a:p>
          <a:p>
            <a:pPr marL="0" indent="0" algn="ctr">
              <a:buNone/>
            </a:pPr>
            <a:endParaRPr lang="ar-SA" dirty="0" smtClean="0">
              <a:solidFill>
                <a:srgbClr val="00B050"/>
              </a:solidFill>
              <a:latin typeface="Traditional Arabic" panose="02020603050405020304" pitchFamily="18" charset="-78"/>
              <a:cs typeface="Traditional Arabic" panose="02020603050405020304" pitchFamily="18" charset="-78"/>
            </a:endParaRPr>
          </a:p>
          <a:p>
            <a:pPr algn="ctr"/>
            <a:r>
              <a:rPr lang="ar-SA" dirty="0" smtClean="0">
                <a:solidFill>
                  <a:srgbClr val="00B0F0"/>
                </a:solidFill>
                <a:latin typeface="Traditional Arabic" panose="02020603050405020304" pitchFamily="18" charset="-78"/>
                <a:cs typeface="Traditional Arabic" panose="02020603050405020304" pitchFamily="18" charset="-78"/>
              </a:rPr>
              <a:t>والصواب أن رفع البصر إلى السماء </a:t>
            </a:r>
            <a:r>
              <a:rPr lang="ar-SA" b="1" dirty="0" smtClean="0">
                <a:solidFill>
                  <a:srgbClr val="00B0F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محرم ولكن لا تبطل به الصلاة. </a:t>
            </a:r>
            <a:r>
              <a:rPr lang="ar-SA" dirty="0" smtClean="0">
                <a:solidFill>
                  <a:srgbClr val="00B0F0"/>
                </a:solidFill>
                <a:latin typeface="Traditional Arabic" panose="02020603050405020304" pitchFamily="18" charset="-78"/>
                <a:cs typeface="Traditional Arabic" panose="02020603050405020304" pitchFamily="18" charset="-78"/>
              </a:rPr>
              <a:t>فإن الرَّسول صلّى الله عليه وسلّم حَذَّر منه، واشتدَّ قوله فيه، ثم ذَكَرَ عقوبة محتملة، وهي أن تُخطف أبصارهم، ولا ترجع إليهم. ومن المعلوم أن التحذير عن الشيء بِذِكْرِ عقوبة يدلُّ على أنه حرام،</a:t>
            </a:r>
          </a:p>
          <a:p>
            <a:pPr marL="0" indent="0" algn="ctr">
              <a:buNone/>
            </a:pPr>
            <a:endParaRPr lang="ar-SA" dirty="0" smtClean="0">
              <a:solidFill>
                <a:srgbClr val="00B0F0"/>
              </a:solidFill>
              <a:latin typeface="Traditional Arabic" panose="02020603050405020304" pitchFamily="18" charset="-78"/>
              <a:cs typeface="Traditional Arabic" panose="02020603050405020304" pitchFamily="18" charset="-78"/>
            </a:endParaRPr>
          </a:p>
          <a:p>
            <a:pPr algn="ctr"/>
            <a:r>
              <a:rPr lang="ar-SA" dirty="0" smtClean="0">
                <a:latin typeface="Traditional Arabic" panose="02020603050405020304" pitchFamily="18" charset="-78"/>
                <a:cs typeface="Traditional Arabic" panose="02020603050405020304" pitchFamily="18" charset="-78"/>
              </a:rPr>
              <a:t>في حال </a:t>
            </a:r>
            <a:r>
              <a:rPr lang="ar-SA" dirty="0" err="1" smtClean="0">
                <a:latin typeface="Traditional Arabic" panose="02020603050405020304" pitchFamily="18" charset="-78"/>
                <a:cs typeface="Traditional Arabic" panose="02020603050405020304" pitchFamily="18" charset="-78"/>
              </a:rPr>
              <a:t>التجشي</a:t>
            </a:r>
            <a:r>
              <a:rPr lang="ar-SA" dirty="0" smtClean="0">
                <a:latin typeface="Traditional Arabic" panose="02020603050405020304" pitchFamily="18" charset="-78"/>
                <a:cs typeface="Traditional Arabic" panose="02020603050405020304" pitchFamily="18" charset="-78"/>
              </a:rPr>
              <a:t> يضع يده أو يضع عمامته أو ثوبه أو ما أشبه ذلك ولا يرفع بصره للسماء</a:t>
            </a:r>
            <a:endParaRPr lang="ar-SA"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xmlns="" val="21901080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809625"/>
            <a:ext cx="10515600" cy="1325563"/>
          </a:xfrm>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(و) يكره أيضًا (تغميضُ عينيه)؛ </a:t>
            </a:r>
            <a:r>
              <a:rPr lang="ar-SA" dirty="0" smtClean="0"/>
              <a:t/>
            </a:r>
            <a:br>
              <a:rPr lang="ar-SA" dirty="0" smtClean="0"/>
            </a:br>
            <a:endParaRPr lang="ar-SA" dirty="0"/>
          </a:p>
        </p:txBody>
      </p:sp>
      <p:sp>
        <p:nvSpPr>
          <p:cNvPr id="3" name="عنصر نائب للمحتوى 2"/>
          <p:cNvSpPr>
            <a:spLocks noGrp="1"/>
          </p:cNvSpPr>
          <p:nvPr>
            <p:ph idx="1"/>
          </p:nvPr>
        </p:nvSpPr>
        <p:spPr>
          <a:xfrm>
            <a:off x="838200" y="2765425"/>
            <a:ext cx="10515600" cy="4351338"/>
          </a:xfrm>
        </p:spPr>
        <p:txBody>
          <a:bodyPr>
            <a:normAutofit/>
          </a:bodyPr>
          <a:lstStyle/>
          <a:p>
            <a:pPr algn="ctr"/>
            <a:r>
              <a:rPr lang="ar-SA" sz="3200" dirty="0" smtClean="0">
                <a:latin typeface="Traditional Arabic" panose="02020603050405020304" pitchFamily="18" charset="-78"/>
                <a:cs typeface="Traditional Arabic" panose="02020603050405020304" pitchFamily="18" charset="-78"/>
              </a:rPr>
              <a:t>لكن لو فُرِضَ أن بين يديك شيئاً لا تستطيع أن تفتح عينيك أمامه؛ لأنه يشغلك، فحينئذٍ لا حَرَجَ أن تُغمض بقَدْرِ الحاجة، وأما بدون حاجة فإنه مكروه كما قال المؤلِّف، ولا تغترَّ بما يُلقيه الشيطان في قلبك من أنك إذا أغمضتَ صار أخشعَ لك.</a:t>
            </a:r>
            <a:endParaRPr lang="ar-SA" sz="32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xmlns="" val="16907453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لمحتوى 5"/>
          <p:cNvSpPr>
            <a:spLocks noGrp="1"/>
          </p:cNvSpPr>
          <p:nvPr>
            <p:ph idx="1"/>
          </p:nvPr>
        </p:nvSpPr>
        <p:spPr/>
        <p:txBody>
          <a:bodyPr>
            <a:normAutofit/>
          </a:bodyPr>
          <a:lstStyle/>
          <a:p>
            <a:pPr algn="ctr"/>
            <a:r>
              <a:rPr lang="ar-SA" sz="9600" dirty="0" smtClean="0">
                <a:solidFill>
                  <a:srgbClr val="FF0000"/>
                </a:solidFill>
                <a:latin typeface="Traditional Arabic" panose="02020603050405020304" pitchFamily="18" charset="-78"/>
                <a:cs typeface="Traditional Arabic" panose="02020603050405020304" pitchFamily="18" charset="-78"/>
              </a:rPr>
              <a:t>ويكره إقعاؤه</a:t>
            </a:r>
            <a:endParaRPr lang="ar-SA" sz="9600" dirty="0">
              <a:solidFill>
                <a:srgbClr val="FF0000"/>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xmlns="" val="19607486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3500" b="1" dirty="0">
                <a:solidFill>
                  <a:srgbClr val="FF0000"/>
                </a:solidFill>
                <a:effectLst>
                  <a:outerShdw blurRad="12700" dist="12700" dir="2700000" algn="tl">
                    <a:srgbClr val="000000">
                      <a:alpha val="43137"/>
                    </a:srgbClr>
                  </a:outerShdw>
                </a:effectLst>
                <a:latin typeface="Calibri" panose="020F0502020204030204"/>
                <a:ea typeface="+mn-ea"/>
                <a:cs typeface="Sakkal Majalla"/>
              </a:rPr>
              <a:t>(و) يكره (افتراشُه ذراعيه ساجدًا)؛</a:t>
            </a:r>
            <a:endParaRPr lang="ar-SA" dirty="0">
              <a:solidFill>
                <a:srgbClr val="FF0000"/>
              </a:solidFill>
            </a:endParaRPr>
          </a:p>
        </p:txBody>
      </p:sp>
      <p:sp>
        <p:nvSpPr>
          <p:cNvPr id="3" name="عنصر نائب للمحتوى 2"/>
          <p:cNvSpPr>
            <a:spLocks noGrp="1"/>
          </p:cNvSpPr>
          <p:nvPr>
            <p:ph idx="1"/>
          </p:nvPr>
        </p:nvSpPr>
        <p:spPr>
          <a:xfrm>
            <a:off x="838200" y="2506662"/>
            <a:ext cx="10515600" cy="4351338"/>
          </a:xfrm>
        </p:spPr>
        <p:txBody>
          <a:bodyPr/>
          <a:lstStyle/>
          <a:p>
            <a:pPr lvl="0" algn="just">
              <a:lnSpc>
                <a:spcPct val="110000"/>
              </a:lnSpc>
            </a:pPr>
            <a:r>
              <a:rPr lang="ar-SA" sz="3500" b="1" dirty="0" smtClean="0">
                <a:solidFill>
                  <a:srgbClr val="616989"/>
                </a:solidFill>
                <a:effectLst>
                  <a:outerShdw blurRad="12700" dist="12700" dir="2700000" algn="tl">
                    <a:srgbClr val="000000">
                      <a:alpha val="43137"/>
                    </a:srgbClr>
                  </a:outerShdw>
                </a:effectLst>
                <a:cs typeface="Sakkal Majalla"/>
              </a:rPr>
              <a:t> </a:t>
            </a:r>
            <a:r>
              <a:rPr lang="ar-SA" sz="3500" dirty="0" smtClean="0">
                <a:solidFill>
                  <a:srgbClr val="616989"/>
                </a:solidFill>
                <a:cs typeface="Sakkal Majalla"/>
              </a:rPr>
              <a:t>بأن </a:t>
            </a:r>
            <a:r>
              <a:rPr lang="ar-SA" sz="3500" dirty="0">
                <a:solidFill>
                  <a:srgbClr val="616989"/>
                </a:solidFill>
                <a:cs typeface="Sakkal Majalla"/>
              </a:rPr>
              <a:t>يمدَّهما على الأرض مُلصقًا لهما بها؛</a:t>
            </a:r>
          </a:p>
          <a:p>
            <a:pPr lvl="1" algn="just">
              <a:lnSpc>
                <a:spcPct val="110000"/>
              </a:lnSpc>
              <a:buSzPct val="70000"/>
              <a:buFont typeface="Wingdings" panose="05000000000000000000" pitchFamily="2" charset="2"/>
              <a:buChar char="§"/>
            </a:pPr>
            <a:r>
              <a:rPr lang="ar-SA" sz="3500" dirty="0">
                <a:solidFill>
                  <a:srgbClr val="B9B822"/>
                </a:solidFill>
                <a:cs typeface="Sakkal Majalla"/>
              </a:rPr>
              <a:t>لقوله </a:t>
            </a:r>
            <a:r>
              <a:rPr lang="ar-SA" sz="3500" dirty="0">
                <a:solidFill>
                  <a:srgbClr val="B9B822"/>
                </a:solidFill>
                <a:cs typeface="Sakkal Majalla"/>
                <a:sym typeface="AGA Arabesque"/>
              </a:rPr>
              <a:t>: </a:t>
            </a:r>
            <a:r>
              <a:rPr lang="ar-SA" sz="3500" dirty="0">
                <a:solidFill>
                  <a:srgbClr val="B9B822"/>
                </a:solidFill>
                <a:cs typeface="Sakkal Majalla"/>
              </a:rPr>
              <a:t>«اعتدلوا في السجود، ولا يبسطْ أحدُكم ذراعيه انبساطَ الكلب»، </a:t>
            </a:r>
            <a:r>
              <a:rPr lang="ar-SA" sz="2800" dirty="0">
                <a:solidFill>
                  <a:srgbClr val="B9B822"/>
                </a:solidFill>
                <a:cs typeface="Sakkal Majalla"/>
              </a:rPr>
              <a:t>متفق عليه من حديث أنس </a:t>
            </a:r>
            <a:r>
              <a:rPr lang="ar-SA" sz="2800" dirty="0">
                <a:solidFill>
                  <a:srgbClr val="B9B822"/>
                </a:solidFill>
                <a:cs typeface="Sakkal Majalla"/>
                <a:sym typeface="AGA Arabesque"/>
              </a:rPr>
              <a:t></a:t>
            </a:r>
            <a:r>
              <a:rPr lang="ar-SA" sz="2800" dirty="0">
                <a:solidFill>
                  <a:srgbClr val="B9B822"/>
                </a:solidFill>
                <a:cs typeface="Sakkal Majalla"/>
              </a:rPr>
              <a:t>.</a:t>
            </a:r>
            <a:endParaRPr lang="en-US" sz="2800" dirty="0">
              <a:solidFill>
                <a:srgbClr val="B9B822"/>
              </a:solidFill>
              <a:cs typeface="Sakkal Majalla"/>
            </a:endParaRPr>
          </a:p>
          <a:p>
            <a:endParaRPr lang="ar-SA" dirty="0"/>
          </a:p>
        </p:txBody>
      </p:sp>
    </p:spTree>
    <p:extLst>
      <p:ext uri="{BB962C8B-B14F-4D97-AF65-F5344CB8AC3E}">
        <p14:creationId xmlns:p14="http://schemas.microsoft.com/office/powerpoint/2010/main" xmlns="" val="262059129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(و) يكره (عبثُه)؛</a:t>
            </a:r>
            <a:r>
              <a:rPr lang="ar-SA" dirty="0" smtClean="0"/>
              <a:t/>
            </a:r>
            <a:br>
              <a:rPr lang="ar-SA" dirty="0" smtClean="0"/>
            </a:br>
            <a:endParaRPr lang="ar-SA" dirty="0"/>
          </a:p>
        </p:txBody>
      </p:sp>
      <p:sp>
        <p:nvSpPr>
          <p:cNvPr id="3" name="عنصر نائب للمحتوى 2"/>
          <p:cNvSpPr>
            <a:spLocks noGrp="1"/>
          </p:cNvSpPr>
          <p:nvPr>
            <p:ph idx="1"/>
          </p:nvPr>
        </p:nvSpPr>
        <p:spPr/>
        <p:txBody>
          <a:bodyPr>
            <a:normAutofit/>
          </a:bodyPr>
          <a:lstStyle/>
          <a:p>
            <a:r>
              <a:rPr lang="ar-SA" dirty="0" smtClean="0">
                <a:latin typeface="Traditional Arabic" panose="02020603050405020304" pitchFamily="18" charset="-78"/>
                <a:cs typeface="Traditional Arabic" panose="02020603050405020304" pitchFamily="18" charset="-78"/>
              </a:rPr>
              <a:t>العبث كل عمل لا فائدة فيه أو كل ما ألهى الإنسان عن كمال صلاته</a:t>
            </a:r>
          </a:p>
          <a:p>
            <a:r>
              <a:rPr lang="ar-SA" dirty="0" smtClean="0">
                <a:latin typeface="Traditional Arabic" panose="02020603050405020304" pitchFamily="18" charset="-78"/>
                <a:cs typeface="Traditional Arabic" panose="02020603050405020304" pitchFamily="18" charset="-78"/>
              </a:rPr>
              <a:t>أي: يُكره عبث المصلِّي، وهو تشاغله بما لا تدعو الحاجة إليه</a:t>
            </a:r>
            <a:r>
              <a:rPr lang="ar-SA"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a:t>
            </a:r>
          </a:p>
          <a:p>
            <a:pPr marL="0" indent="0" algn="ctr">
              <a:buNone/>
            </a:pPr>
            <a:r>
              <a:rPr lang="ar-SA" b="1" u="sng" dirty="0" smtClean="0">
                <a:solidFill>
                  <a:srgbClr val="00B05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وذلك لأن العبث فيه مفاسد:</a:t>
            </a:r>
          </a:p>
          <a:p>
            <a:r>
              <a:rPr lang="ar-SA" dirty="0" smtClean="0">
                <a:latin typeface="Traditional Arabic" panose="02020603050405020304" pitchFamily="18" charset="-78"/>
                <a:cs typeface="Traditional Arabic" panose="02020603050405020304" pitchFamily="18" charset="-78"/>
              </a:rPr>
              <a:t>المفسدة الأولى: انشغال القلب، فإنَّ حركةَ البَدَنِ تكون بحركة القلب، ولا يمكن أن تكون حركةُ البَدَن بغير حركة القلب، فإذا تحرَّك البَدَنُ لزم من ذلك أن يكون القلب متحرِّكاً، وفي هذا انشغال عن الصَّلاة،</a:t>
            </a:r>
          </a:p>
          <a:p>
            <a:r>
              <a:rPr lang="ar-SA" dirty="0" smtClean="0">
                <a:latin typeface="Traditional Arabic" panose="02020603050405020304" pitchFamily="18" charset="-78"/>
                <a:cs typeface="Traditional Arabic" panose="02020603050405020304" pitchFamily="18" charset="-78"/>
              </a:rPr>
              <a:t>المفسدة الثانية: أنَّه على اسمه عبثٌ ولغو، وهو ينافي الجديَّة المطلوبة مِن الإنسان في حال الصَّلاة.</a:t>
            </a:r>
          </a:p>
          <a:p>
            <a:r>
              <a:rPr lang="ar-SA" dirty="0" smtClean="0">
                <a:latin typeface="Traditional Arabic" panose="02020603050405020304" pitchFamily="18" charset="-78"/>
                <a:cs typeface="Traditional Arabic" panose="02020603050405020304" pitchFamily="18" charset="-78"/>
              </a:rPr>
              <a:t>المفسدة الثالثة: أنه حركة بالجوارح، دخيلة على الصَّلاة، لأنَّ الصَّلاةَ لها حركات معيَّنة مِن قيام وقعود ورُكوع وسُجود.</a:t>
            </a:r>
          </a:p>
          <a:p>
            <a:pPr marL="0" indent="0">
              <a:buNone/>
            </a:pPr>
            <a:endParaRPr lang="ar-SA" dirty="0" smtClean="0">
              <a:latin typeface="Traditional Arabic" panose="02020603050405020304" pitchFamily="18" charset="-78"/>
              <a:cs typeface="Traditional Arabic" panose="02020603050405020304" pitchFamily="18" charset="-78"/>
            </a:endParaRPr>
          </a:p>
          <a:p>
            <a:endParaRPr lang="ar-SA" dirty="0"/>
          </a:p>
        </p:txBody>
      </p:sp>
    </p:spTree>
    <p:extLst>
      <p:ext uri="{BB962C8B-B14F-4D97-AF65-F5344CB8AC3E}">
        <p14:creationId xmlns:p14="http://schemas.microsoft.com/office/powerpoint/2010/main" xmlns="" val="356607386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2000" y="2143125"/>
            <a:ext cx="10515600" cy="1325563"/>
          </a:xfrm>
        </p:spPr>
        <p:txBody>
          <a:bodyPr>
            <a:normAutofit/>
          </a:bodyPr>
          <a:lstStyle/>
          <a:p>
            <a:pPr algn="ctr"/>
            <a:r>
              <a:rPr lang="ar-SA" sz="7200" dirty="0" smtClean="0">
                <a:solidFill>
                  <a:srgbClr val="FF0000"/>
                </a:solidFill>
                <a:latin typeface="Traditional Arabic" panose="02020603050405020304" pitchFamily="18" charset="-78"/>
                <a:cs typeface="Traditional Arabic" panose="02020603050405020304" pitchFamily="18" charset="-78"/>
              </a:rPr>
              <a:t>وتخصره</a:t>
            </a:r>
            <a:endParaRPr lang="ar-SA" sz="7200" dirty="0">
              <a:solidFill>
                <a:srgbClr val="FF0000"/>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xmlns="" val="11703270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14300" y="365124"/>
            <a:ext cx="11988799" cy="6378575"/>
          </a:xfrm>
        </p:spPr>
      </p:pic>
      <p:sp>
        <p:nvSpPr>
          <p:cNvPr id="5" name="مربع نص 4"/>
          <p:cNvSpPr txBox="1"/>
          <p:nvPr/>
        </p:nvSpPr>
        <p:spPr>
          <a:xfrm>
            <a:off x="6921500" y="3154301"/>
            <a:ext cx="1104900" cy="400110"/>
          </a:xfrm>
          <a:prstGeom prst="rect">
            <a:avLst/>
          </a:prstGeom>
          <a:solidFill>
            <a:schemeClr val="accent4"/>
          </a:solidFill>
          <a:ln>
            <a:solidFill>
              <a:schemeClr val="accent5">
                <a:lumMod val="20000"/>
                <a:lumOff val="80000"/>
              </a:schemeClr>
            </a:solidFill>
          </a:ln>
        </p:spPr>
        <p:txBody>
          <a:bodyPr wrap="square" rtlCol="1">
            <a:spAutoFit/>
          </a:bodyPr>
          <a:lstStyle/>
          <a:p>
            <a:r>
              <a:rPr lang="ar-SA" sz="2000" b="1" dirty="0" smtClean="0">
                <a:latin typeface="Traditional Arabic" panose="02020603050405020304" pitchFamily="18" charset="-78"/>
                <a:cs typeface="Traditional Arabic" panose="02020603050405020304" pitchFamily="18" charset="-78"/>
              </a:rPr>
              <a:t>أركان الصلاة</a:t>
            </a:r>
            <a:endParaRPr lang="ar-SA" sz="20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xmlns="" val="11331667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sz="4900" dirty="0" smtClean="0">
                <a:solidFill>
                  <a:srgbClr val="FF0000"/>
                </a:solidFill>
                <a:latin typeface="Traditional Arabic" panose="02020603050405020304" pitchFamily="18" charset="-78"/>
                <a:cs typeface="Traditional Arabic" panose="02020603050405020304" pitchFamily="18" charset="-78"/>
              </a:rPr>
              <a:t>(و) يكره (تروُّحه)  </a:t>
            </a:r>
            <a:r>
              <a:rPr lang="ar-SA" dirty="0" smtClean="0"/>
              <a:t/>
            </a:r>
            <a:br>
              <a:rPr lang="ar-SA" dirty="0" smtClean="0"/>
            </a:br>
            <a:endParaRPr lang="ar-SA" dirty="0"/>
          </a:p>
        </p:txBody>
      </p:sp>
      <p:sp>
        <p:nvSpPr>
          <p:cNvPr id="3" name="عنصر نائب للمحتوى 2"/>
          <p:cNvSpPr>
            <a:spLocks noGrp="1"/>
          </p:cNvSpPr>
          <p:nvPr>
            <p:ph idx="1"/>
          </p:nvPr>
        </p:nvSpPr>
        <p:spPr/>
        <p:txBody>
          <a:bodyPr/>
          <a:lstStyle/>
          <a:p>
            <a:pPr lvl="0" algn="just">
              <a:lnSpc>
                <a:spcPct val="110000"/>
              </a:lnSpc>
            </a:pPr>
            <a:r>
              <a:rPr lang="ar-SA" sz="3500" b="1" dirty="0" smtClean="0">
                <a:solidFill>
                  <a:srgbClr val="616989"/>
                </a:solidFill>
                <a:effectLst>
                  <a:outerShdw blurRad="12700" dist="12700" dir="2700000" algn="tl">
                    <a:srgbClr val="000000">
                      <a:alpha val="43137"/>
                    </a:srgbClr>
                  </a:outerShdw>
                </a:effectLst>
                <a:cs typeface="Sakkal Majalla"/>
              </a:rPr>
              <a:t> </a:t>
            </a:r>
            <a:endParaRPr lang="ar-SA" sz="3500" b="1" dirty="0">
              <a:solidFill>
                <a:srgbClr val="616989"/>
              </a:solidFill>
              <a:effectLst>
                <a:outerShdw blurRad="12700" dist="12700" dir="2700000" algn="tl">
                  <a:srgbClr val="000000">
                    <a:alpha val="43137"/>
                  </a:srgbClr>
                </a:outerShdw>
              </a:effectLst>
              <a:cs typeface="Sakkal Majalla"/>
            </a:endParaRPr>
          </a:p>
          <a:p>
            <a:endParaRPr lang="ar-SA" dirty="0"/>
          </a:p>
        </p:txBody>
      </p:sp>
      <p:graphicFrame>
        <p:nvGraphicFramePr>
          <p:cNvPr id="4" name="جدول 3"/>
          <p:cNvGraphicFramePr>
            <a:graphicFrameLocks noGrp="1"/>
          </p:cNvGraphicFramePr>
          <p:nvPr>
            <p:extLst>
              <p:ext uri="{D42A27DB-BD31-4B8C-83A1-F6EECF244321}">
                <p14:modId xmlns:p14="http://schemas.microsoft.com/office/powerpoint/2010/main" xmlns="" val="3414383071"/>
              </p:ext>
            </p:extLst>
          </p:nvPr>
        </p:nvGraphicFramePr>
        <p:xfrm>
          <a:off x="2210752" y="2655411"/>
          <a:ext cx="7770495" cy="2087372"/>
        </p:xfrm>
        <a:graphic>
          <a:graphicData uri="http://schemas.openxmlformats.org/drawingml/2006/table">
            <a:tbl>
              <a:tblPr rtl="1" firstRow="1" firstCol="1" bandRow="1"/>
              <a:tblGrid>
                <a:gridCol w="1287460"/>
                <a:gridCol w="6483035"/>
              </a:tblGrid>
              <a:tr h="0">
                <a:tc>
                  <a:txBody>
                    <a:bodyPr/>
                    <a:lstStyle/>
                    <a:p>
                      <a:pPr algn="r" rtl="1">
                        <a:lnSpc>
                          <a:spcPct val="107000"/>
                        </a:lnSpc>
                        <a:spcAft>
                          <a:spcPts val="0"/>
                        </a:spcAft>
                      </a:pPr>
                      <a:r>
                        <a:rPr lang="ar-SA" sz="3200" dirty="0" smtClean="0">
                          <a:effectLst/>
                          <a:latin typeface="Calibri" panose="020F0502020204030204" pitchFamily="34" charset="0"/>
                          <a:ea typeface="Calibri" panose="020F0502020204030204" pitchFamily="34" charset="0"/>
                          <a:cs typeface="Traditional Arabic" panose="02020603050405020304" pitchFamily="18" charset="-78"/>
                        </a:rPr>
                        <a:t>قال </a:t>
                      </a:r>
                      <a:r>
                        <a:rPr lang="ar-SA" sz="3200" dirty="0" err="1" smtClean="0">
                          <a:effectLst/>
                          <a:latin typeface="Calibri" panose="020F0502020204030204" pitchFamily="34" charset="0"/>
                          <a:ea typeface="Calibri" panose="020F0502020204030204" pitchFamily="34" charset="0"/>
                          <a:cs typeface="Traditional Arabic" panose="02020603050405020304" pitchFamily="18" charset="-78"/>
                        </a:rPr>
                        <a:t>البهوتي</a:t>
                      </a:r>
                      <a:r>
                        <a:rPr lang="ar-SA" sz="3200" dirty="0" smtClean="0">
                          <a:effectLst/>
                          <a:latin typeface="Calibri" panose="020F0502020204030204" pitchFamily="34" charset="0"/>
                          <a:ea typeface="Calibri" panose="020F0502020204030204" pitchFamily="34" charset="0"/>
                          <a:cs typeface="Traditional Arabic" panose="02020603050405020304" pitchFamily="18" charset="-78"/>
                        </a:rPr>
                        <a:t> في الروض المربع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1">
                        <a:lnSpc>
                          <a:spcPct val="107000"/>
                        </a:lnSpc>
                        <a:spcAft>
                          <a:spcPts val="0"/>
                        </a:spcAft>
                      </a:pPr>
                      <a:r>
                        <a:rPr lang="ar-SA" sz="3200" dirty="0">
                          <a:effectLst/>
                          <a:latin typeface="Calibri" panose="020F0502020204030204" pitchFamily="34" charset="0"/>
                          <a:ea typeface="Calibri" panose="020F0502020204030204" pitchFamily="34" charset="0"/>
                          <a:cs typeface="Traditional Arabic" panose="02020603050405020304" pitchFamily="18" charset="-78"/>
                        </a:rPr>
                        <a:t>(و) يكره (تروحه) بمروحة ونحوها؛ لأنه من العبث إلا لحاجة كغم شديد</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sz="3200" b="1" u="sng" dirty="0">
                          <a:effectLst/>
                          <a:latin typeface="Calibri" panose="020F0502020204030204" pitchFamily="34" charset="0"/>
                          <a:ea typeface="Calibri" panose="020F0502020204030204" pitchFamily="34" charset="0"/>
                          <a:cs typeface="Traditional Arabic" panose="02020603050405020304" pitchFamily="18" charset="-78"/>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xmlns="" val="339277228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(وفَرقعةُ أصابعهِ وتشبيكُها)؛</a:t>
            </a:r>
            <a:br>
              <a:rPr lang="ar-SA" dirty="0" smtClean="0">
                <a:solidFill>
                  <a:srgbClr val="FF0000"/>
                </a:solidFill>
                <a:latin typeface="Traditional Arabic" panose="02020603050405020304" pitchFamily="18" charset="-78"/>
                <a:cs typeface="Traditional Arabic" panose="02020603050405020304" pitchFamily="18" charset="-78"/>
              </a:rPr>
            </a:b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normAutofit/>
          </a:bodyPr>
          <a:lstStyle/>
          <a:p>
            <a:pPr algn="ctr"/>
            <a:r>
              <a:rPr lang="ar-SA" sz="4000" dirty="0" smtClean="0">
                <a:latin typeface="Traditional Arabic" panose="02020603050405020304" pitchFamily="18" charset="-78"/>
                <a:cs typeface="Traditional Arabic" panose="02020603050405020304" pitchFamily="18" charset="-78"/>
              </a:rPr>
              <a:t>صرف النهي إلى الكراهة حيث إنه صلى الله عليه وسلم قد فرق بين أصابع رجل قد شبكها وهو في الصلاة ولم يأمره بالإعادة مما يدل على صحتها ولكن هذا الفعل مكروه ولا فرق بين التشبيك والفرقعة بجامع كون كل واحد منهما عبث ينقص من أجر الصلاة ولا يليق بها</a:t>
            </a:r>
            <a:endParaRPr lang="ar-SA" sz="40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xmlns="" val="92989387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(و) يكره (أن يكون حاقنًا) </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lstStyle/>
          <a:p>
            <a:r>
              <a:rPr lang="ar-SA" dirty="0" smtClean="0"/>
              <a:t> </a:t>
            </a:r>
          </a:p>
          <a:p>
            <a:endParaRPr lang="ar-SA" dirty="0"/>
          </a:p>
        </p:txBody>
      </p:sp>
      <p:graphicFrame>
        <p:nvGraphicFramePr>
          <p:cNvPr id="4" name="جدول 3"/>
          <p:cNvGraphicFramePr>
            <a:graphicFrameLocks noGrp="1"/>
          </p:cNvGraphicFramePr>
          <p:nvPr>
            <p:extLst>
              <p:ext uri="{D42A27DB-BD31-4B8C-83A1-F6EECF244321}">
                <p14:modId xmlns:p14="http://schemas.microsoft.com/office/powerpoint/2010/main" xmlns="" val="1968204214"/>
              </p:ext>
            </p:extLst>
          </p:nvPr>
        </p:nvGraphicFramePr>
        <p:xfrm>
          <a:off x="1689100" y="2628900"/>
          <a:ext cx="7643495" cy="1714818"/>
        </p:xfrm>
        <a:graphic>
          <a:graphicData uri="http://schemas.openxmlformats.org/drawingml/2006/table">
            <a:tbl>
              <a:tblPr rtl="1" firstRow="1" firstCol="1" bandRow="1"/>
              <a:tblGrid>
                <a:gridCol w="1266418"/>
                <a:gridCol w="6377077"/>
              </a:tblGrid>
              <a:tr h="1714818">
                <a:tc>
                  <a:txBody>
                    <a:bodyPr/>
                    <a:lstStyle/>
                    <a:p>
                      <a:pPr algn="r" rtl="1">
                        <a:lnSpc>
                          <a:spcPct val="107000"/>
                        </a:lnSpc>
                        <a:spcAft>
                          <a:spcPts val="0"/>
                        </a:spcAft>
                      </a:pPr>
                      <a:r>
                        <a:rPr lang="ar-SA" sz="2000" dirty="0" smtClean="0">
                          <a:effectLst/>
                          <a:latin typeface="Calibri" panose="020F0502020204030204" pitchFamily="34" charset="0"/>
                          <a:ea typeface="Calibri" panose="020F0502020204030204" pitchFamily="34" charset="0"/>
                          <a:cs typeface="Traditional Arabic" panose="02020603050405020304" pitchFamily="18" charset="-78"/>
                        </a:rPr>
                        <a:t>قال </a:t>
                      </a:r>
                      <a:r>
                        <a:rPr lang="ar-SA" sz="2000" dirty="0" err="1" smtClean="0">
                          <a:effectLst/>
                          <a:latin typeface="Calibri" panose="020F0502020204030204" pitchFamily="34" charset="0"/>
                          <a:ea typeface="Calibri" panose="020F0502020204030204" pitchFamily="34" charset="0"/>
                          <a:cs typeface="Traditional Arabic" panose="02020603050405020304" pitchFamily="18" charset="-78"/>
                        </a:rPr>
                        <a:t>البهوتي</a:t>
                      </a:r>
                      <a:r>
                        <a:rPr lang="ar-SA" sz="2000" dirty="0" smtClean="0">
                          <a:effectLst/>
                          <a:latin typeface="Calibri" panose="020F0502020204030204" pitchFamily="34" charset="0"/>
                          <a:ea typeface="Calibri" panose="020F0502020204030204" pitchFamily="34" charset="0"/>
                          <a:cs typeface="Traditional Arabic" panose="02020603050405020304" pitchFamily="18" charset="-78"/>
                        </a:rPr>
                        <a:t> في الروض</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1">
                        <a:lnSpc>
                          <a:spcPct val="107000"/>
                        </a:lnSpc>
                        <a:spcAft>
                          <a:spcPts val="0"/>
                        </a:spcAft>
                      </a:pPr>
                      <a:r>
                        <a:rPr lang="ar-SA" sz="2000" dirty="0">
                          <a:effectLst/>
                          <a:latin typeface="Calibri" panose="020F0502020204030204" pitchFamily="34" charset="0"/>
                          <a:ea typeface="Calibri" panose="020F0502020204030204" pitchFamily="34" charset="0"/>
                          <a:cs typeface="Traditional Arabic" panose="02020603050405020304" pitchFamily="18" charset="-78"/>
                        </a:rPr>
                        <a:t>(و) يكره (أن يكون حاقنا) </a:t>
                      </a:r>
                      <a:r>
                        <a:rPr lang="ar-SA" sz="2000" b="1" u="sng" dirty="0">
                          <a:effectLst/>
                          <a:latin typeface="Calibri" panose="020F0502020204030204" pitchFamily="34" charset="0"/>
                          <a:ea typeface="Calibri" panose="020F0502020204030204" pitchFamily="34" charset="0"/>
                          <a:cs typeface="Traditional Arabic" panose="02020603050405020304" pitchFamily="18" charset="-78"/>
                        </a:rPr>
                        <a:t>حال دخوله في الصلاة</a:t>
                      </a:r>
                      <a:r>
                        <a:rPr lang="ar-SA" sz="2000" dirty="0">
                          <a:effectLst/>
                          <a:latin typeface="Calibri" panose="020F0502020204030204" pitchFamily="34" charset="0"/>
                          <a:ea typeface="Calibri" panose="020F0502020204030204" pitchFamily="34" charset="0"/>
                          <a:cs typeface="Traditional Arabic" panose="02020603050405020304" pitchFamily="18" charset="-78"/>
                        </a:rPr>
                        <a:t>، والحاقن: هو المحتبس بوله، وكذا كل ما يمنع كمالها كاحتباس غائط، أو ريح وحر وبرد وجوع وعطش مفرط؛ لأنه يمنع الخشوع </a:t>
                      </a:r>
                      <a:r>
                        <a:rPr lang="ar-SA" sz="2000" b="1" u="sng" dirty="0">
                          <a:effectLst/>
                          <a:latin typeface="Calibri" panose="020F0502020204030204" pitchFamily="34" charset="0"/>
                          <a:ea typeface="Calibri" panose="020F0502020204030204" pitchFamily="34" charset="0"/>
                          <a:cs typeface="Traditional Arabic" panose="02020603050405020304" pitchFamily="18" charset="-78"/>
                        </a:rPr>
                        <a:t>وسواء خاف فوت الجماعة أو لا؛</a:t>
                      </a:r>
                      <a:r>
                        <a:rPr lang="ar-SA" sz="2000" dirty="0">
                          <a:effectLst/>
                          <a:latin typeface="Calibri" panose="020F0502020204030204" pitchFamily="34" charset="0"/>
                          <a:ea typeface="Calibri" panose="020F0502020204030204" pitchFamily="34" charset="0"/>
                          <a:cs typeface="Traditional Arabic" panose="02020603050405020304" pitchFamily="18" charset="-78"/>
                        </a:rPr>
                        <a:t> لقوله - صَلَّى اللَّهُ عَلَيْهِ وَسَلَّمَ -: «لا صلاة بحضرة طعام، ولا وهو يدافعه الأخبثان» ، رواه مسلم عن عائشة،</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xmlns="" val="185307290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 </a:t>
            </a:r>
            <a:r>
              <a:rPr lang="ar-SA" dirty="0" smtClean="0">
                <a:solidFill>
                  <a:srgbClr val="FF0000"/>
                </a:solidFill>
                <a:latin typeface="Traditional Arabic" panose="02020603050405020304" pitchFamily="18" charset="-78"/>
                <a:cs typeface="Traditional Arabic" panose="02020603050405020304" pitchFamily="18" charset="-78"/>
              </a:rPr>
              <a:t>أو بحضرة طعام يشتهيه </a:t>
            </a:r>
            <a:r>
              <a:rPr lang="ar-SA" dirty="0" smtClean="0"/>
              <a:t/>
            </a:r>
            <a:br>
              <a:rPr lang="ar-SA" dirty="0" smtClean="0"/>
            </a:br>
            <a:endParaRPr lang="ar-SA" dirty="0"/>
          </a:p>
        </p:txBody>
      </p:sp>
      <p:sp>
        <p:nvSpPr>
          <p:cNvPr id="3" name="عنصر نائب للمحتوى 2"/>
          <p:cNvSpPr>
            <a:spLocks noGrp="1"/>
          </p:cNvSpPr>
          <p:nvPr>
            <p:ph idx="1"/>
          </p:nvPr>
        </p:nvSpPr>
        <p:spPr/>
        <p:txBody>
          <a:bodyPr/>
          <a:lstStyle/>
          <a:p>
            <a:pPr algn="ctr"/>
            <a:r>
              <a:rPr lang="ar-SA" sz="3200" dirty="0" smtClean="0">
                <a:latin typeface="Traditional Arabic" panose="02020603050405020304" pitchFamily="18" charset="-78"/>
                <a:cs typeface="Traditional Arabic" panose="02020603050405020304" pitchFamily="18" charset="-78"/>
              </a:rPr>
              <a:t>أي: يكره أن يُصلِّي بحضرة طعام تتوقُ نفسُه إليه فاشترط المؤلِّف شرطين وهما:</a:t>
            </a:r>
          </a:p>
          <a:p>
            <a:pPr algn="ctr"/>
            <a:r>
              <a:rPr lang="ar-SA" sz="3200" dirty="0" smtClean="0">
                <a:latin typeface="Traditional Arabic" panose="02020603050405020304" pitchFamily="18" charset="-78"/>
                <a:cs typeface="Traditional Arabic" panose="02020603050405020304" pitchFamily="18" charset="-78"/>
              </a:rPr>
              <a:t>1 ـ أن يكون الطَّعام حاضراً.</a:t>
            </a:r>
          </a:p>
          <a:p>
            <a:pPr algn="ctr"/>
            <a:r>
              <a:rPr lang="ar-SA" sz="3200" dirty="0" smtClean="0">
                <a:latin typeface="Traditional Arabic" panose="02020603050405020304" pitchFamily="18" charset="-78"/>
                <a:cs typeface="Traditional Arabic" panose="02020603050405020304" pitchFamily="18" charset="-78"/>
              </a:rPr>
              <a:t>2 ـ أن تكون نفسه تَتُوقُ إليه.</a:t>
            </a:r>
          </a:p>
          <a:p>
            <a:pPr algn="ctr"/>
            <a:r>
              <a:rPr lang="ar-SA" sz="3200"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وينبغي أن يُزاد شرطٌ ثالث وهو: </a:t>
            </a:r>
            <a:r>
              <a:rPr lang="ar-SA" sz="3200" dirty="0" smtClean="0">
                <a:latin typeface="Traditional Arabic" panose="02020603050405020304" pitchFamily="18" charset="-78"/>
                <a:cs typeface="Traditional Arabic" panose="02020603050405020304" pitchFamily="18" charset="-78"/>
              </a:rPr>
              <a:t>أن يكون قادراً على تناوله حِسًّا وشرعاً</a:t>
            </a:r>
          </a:p>
          <a:p>
            <a:endParaRPr lang="ar-SA" dirty="0"/>
          </a:p>
        </p:txBody>
      </p:sp>
    </p:spTree>
    <p:extLst>
      <p:ext uri="{BB962C8B-B14F-4D97-AF65-F5344CB8AC3E}">
        <p14:creationId xmlns:p14="http://schemas.microsoft.com/office/powerpoint/2010/main" xmlns="" val="219374246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963321316"/>
              </p:ext>
            </p:extLst>
          </p:nvPr>
        </p:nvGraphicFramePr>
        <p:xfrm>
          <a:off x="1963102" y="2363946"/>
          <a:ext cx="8265795" cy="2282952"/>
        </p:xfrm>
        <a:graphic>
          <a:graphicData uri="http://schemas.openxmlformats.org/drawingml/2006/table">
            <a:tbl>
              <a:tblPr rtl="1" firstRow="1" firstCol="1" bandRow="1"/>
              <a:tblGrid>
                <a:gridCol w="1369524"/>
                <a:gridCol w="2528227"/>
                <a:gridCol w="4368044"/>
              </a:tblGrid>
              <a:tr h="624205">
                <a:tc>
                  <a:txBody>
                    <a:bodyPr/>
                    <a:lstStyle/>
                    <a:p>
                      <a:pPr algn="r" rtl="1">
                        <a:lnSpc>
                          <a:spcPct val="107000"/>
                        </a:lnSpc>
                        <a:spcAft>
                          <a:spcPts val="0"/>
                        </a:spcAft>
                      </a:pPr>
                      <a:r>
                        <a:rPr lang="ar-SA" sz="2000" dirty="0" smtClean="0">
                          <a:effectLst/>
                          <a:latin typeface="Calibri" panose="020F0502020204030204" pitchFamily="34" charset="0"/>
                          <a:ea typeface="Calibri" panose="020F0502020204030204" pitchFamily="34" charset="0"/>
                          <a:cs typeface="Traditional Arabic" panose="02020603050405020304" pitchFamily="18" charset="-78"/>
                        </a:rPr>
                        <a:t>قال</a:t>
                      </a:r>
                      <a:r>
                        <a:rPr lang="ar-SA" sz="2000" baseline="0" dirty="0" smtClean="0">
                          <a:effectLst/>
                          <a:latin typeface="Calibri" panose="020F0502020204030204" pitchFamily="34" charset="0"/>
                          <a:ea typeface="Calibri" panose="020F0502020204030204" pitchFamily="34" charset="0"/>
                          <a:cs typeface="Traditional Arabic" panose="02020603050405020304" pitchFamily="18" charset="-78"/>
                        </a:rPr>
                        <a:t> </a:t>
                      </a:r>
                      <a:r>
                        <a:rPr lang="ar-SA" sz="2000" baseline="0" dirty="0" err="1" smtClean="0">
                          <a:effectLst/>
                          <a:latin typeface="Calibri" panose="020F0502020204030204" pitchFamily="34" charset="0"/>
                          <a:ea typeface="Calibri" panose="020F0502020204030204" pitchFamily="34" charset="0"/>
                          <a:cs typeface="Traditional Arabic" panose="02020603050405020304" pitchFamily="18" charset="-78"/>
                        </a:rPr>
                        <a:t>البهوتي</a:t>
                      </a:r>
                      <a:r>
                        <a:rPr lang="ar-SA" sz="2000" baseline="0" dirty="0" smtClean="0">
                          <a:effectLst/>
                          <a:latin typeface="Calibri" panose="020F0502020204030204" pitchFamily="34" charset="0"/>
                          <a:ea typeface="Calibri" panose="020F0502020204030204" pitchFamily="34" charset="0"/>
                          <a:cs typeface="Traditional Arabic" panose="02020603050405020304" pitchFamily="18" charset="-78"/>
                        </a:rPr>
                        <a:t> في الروض</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rtl="1">
                        <a:lnSpc>
                          <a:spcPct val="107000"/>
                        </a:lnSpc>
                        <a:spcAft>
                          <a:spcPts val="0"/>
                        </a:spcAft>
                      </a:pPr>
                      <a:r>
                        <a:rPr lang="ar-SA" sz="2000" dirty="0">
                          <a:effectLst/>
                          <a:latin typeface="Calibri" panose="020F0502020204030204" pitchFamily="34" charset="0"/>
                          <a:ea typeface="Calibri" panose="020F0502020204030204" pitchFamily="34" charset="0"/>
                          <a:cs typeface="Traditional Arabic" panose="02020603050405020304" pitchFamily="18" charset="-78"/>
                        </a:rPr>
                        <a:t>وإن ضاق الوقت عن فعل جميعها وجبت في جميع الأحوال وحرم اشتغاله بغيرها.</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rtl="1">
                        <a:lnSpc>
                          <a:spcPct val="107000"/>
                        </a:lnSpc>
                        <a:spcAft>
                          <a:spcPts val="0"/>
                        </a:spcAft>
                      </a:pPr>
                      <a:r>
                        <a:rPr lang="ar-SA" sz="2000" b="1" u="sng" dirty="0">
                          <a:effectLst/>
                          <a:latin typeface="Calibri" panose="020F0502020204030204" pitchFamily="34" charset="0"/>
                          <a:ea typeface="Calibri" panose="020F0502020204030204" pitchFamily="34" charset="0"/>
                          <a:cs typeface="Traditional Arabic" panose="02020603050405020304" pitchFamily="18" charset="-78"/>
                        </a:rPr>
                        <a:t> </a:t>
                      </a:r>
                      <a:r>
                        <a:rPr lang="ar-SA" sz="2000" dirty="0">
                          <a:effectLst/>
                          <a:latin typeface="Calibri" panose="020F0502020204030204" pitchFamily="34" charset="0"/>
                          <a:ea typeface="Calibri" panose="020F0502020204030204" pitchFamily="34" charset="0"/>
                          <a:cs typeface="Traditional Arabic" panose="02020603050405020304" pitchFamily="18" charset="-78"/>
                        </a:rPr>
                        <a:t>يجوز له تأخير الصلاة حتى يزول ما يشغله بشرط أن لا يكون وقت الصلاة ضيقاً بأن يخشى من خروج وقتها فإن خشي خروجه فإنه يصلي على أية حال....حيث إن الصلاة في وقتها شرط والصلاة مع الخشوع مستحب فيلزم من ذلك تقديم فعل الشرط وهو الصلاة في الوقت المضيق قبل خروج وقت الصلاة لأن فقدانه يبطل الصلاة أما فقدان المستحب وهو الخشوع فهو ينقص من الأجر فقط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xmlns="" val="280863225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2000" y="2295525"/>
            <a:ext cx="10515600" cy="1325563"/>
          </a:xfrm>
        </p:spPr>
        <p:txBody>
          <a:bodyPr>
            <a:normAutofit fontScale="90000"/>
          </a:bodyPr>
          <a:lstStyle/>
          <a:p>
            <a:pPr algn="ctr"/>
            <a:r>
              <a:rPr lang="ar-SA" sz="6700" dirty="0" smtClean="0">
                <a:solidFill>
                  <a:srgbClr val="FF0000"/>
                </a:solidFill>
                <a:latin typeface="Traditional Arabic" panose="02020603050405020304" pitchFamily="18" charset="-78"/>
                <a:cs typeface="Traditional Arabic" panose="02020603050405020304" pitchFamily="18" charset="-78"/>
              </a:rPr>
              <a:t>(و) يكره (تكرار الفاتحة)؛</a:t>
            </a:r>
            <a:r>
              <a:rPr lang="ar-SA" dirty="0" smtClean="0"/>
              <a:t/>
            </a:r>
            <a:br>
              <a:rPr lang="ar-SA" dirty="0" smtClean="0"/>
            </a:br>
            <a:endParaRPr lang="ar-SA" dirty="0"/>
          </a:p>
        </p:txBody>
      </p:sp>
    </p:spTree>
    <p:extLst>
      <p:ext uri="{BB962C8B-B14F-4D97-AF65-F5344CB8AC3E}">
        <p14:creationId xmlns:p14="http://schemas.microsoft.com/office/powerpoint/2010/main" xmlns="" val="186206126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2813138391"/>
              </p:ext>
            </p:extLst>
          </p:nvPr>
        </p:nvGraphicFramePr>
        <p:xfrm>
          <a:off x="2999104" y="2718752"/>
          <a:ext cx="7719695" cy="2087372"/>
        </p:xfrm>
        <a:graphic>
          <a:graphicData uri="http://schemas.openxmlformats.org/drawingml/2006/table">
            <a:tbl>
              <a:tblPr rtl="1" firstRow="1" firstCol="1" bandRow="1">
                <a:tableStyleId>{3B4B98B0-60AC-42C2-AFA5-B58CD77FA1E5}</a:tableStyleId>
              </a:tblPr>
              <a:tblGrid>
                <a:gridCol w="1279043"/>
                <a:gridCol w="6440652"/>
              </a:tblGrid>
              <a:tr h="0">
                <a:tc>
                  <a:txBody>
                    <a:bodyPr/>
                    <a:lstStyle/>
                    <a:p>
                      <a:pPr algn="r" rtl="1">
                        <a:lnSpc>
                          <a:spcPct val="107000"/>
                        </a:lnSpc>
                        <a:spcAft>
                          <a:spcPts val="0"/>
                        </a:spcAft>
                      </a:pPr>
                      <a:r>
                        <a:rPr lang="ar-SA" sz="3200" dirty="0" smtClean="0">
                          <a:effectLst/>
                          <a:latin typeface="Traditional Arabic" panose="02020603050405020304" pitchFamily="18" charset="-78"/>
                          <a:cs typeface="Traditional Arabic" panose="02020603050405020304" pitchFamily="18" charset="-78"/>
                        </a:rPr>
                        <a:t>قال </a:t>
                      </a:r>
                      <a:r>
                        <a:rPr lang="ar-SA" sz="3200" dirty="0" err="1" smtClean="0">
                          <a:effectLst/>
                          <a:latin typeface="Traditional Arabic" panose="02020603050405020304" pitchFamily="18" charset="-78"/>
                          <a:cs typeface="Traditional Arabic" panose="02020603050405020304" pitchFamily="18" charset="-78"/>
                        </a:rPr>
                        <a:t>البهوتي</a:t>
                      </a:r>
                      <a:r>
                        <a:rPr lang="ar-SA" sz="3200" baseline="0" dirty="0" smtClean="0">
                          <a:effectLst/>
                          <a:latin typeface="Traditional Arabic" panose="02020603050405020304" pitchFamily="18" charset="-78"/>
                          <a:cs typeface="Traditional Arabic" panose="02020603050405020304" pitchFamily="18" charset="-78"/>
                        </a:rPr>
                        <a:t> في الروض</a:t>
                      </a:r>
                      <a:endParaRPr lang="en-US" sz="2400" dirty="0">
                        <a:effectLst/>
                        <a:latin typeface="Traditional Arabic" panose="02020603050405020304" pitchFamily="18" charset="-78"/>
                        <a:ea typeface="Calibri" panose="020F0502020204030204" pitchFamily="34" charset="0"/>
                        <a:cs typeface="Traditional Arabic" panose="02020603050405020304" pitchFamily="18"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1">
                        <a:lnSpc>
                          <a:spcPct val="107000"/>
                        </a:lnSpc>
                        <a:spcAft>
                          <a:spcPts val="0"/>
                        </a:spcAft>
                      </a:pPr>
                      <a:r>
                        <a:rPr lang="ar-SA" sz="3200" dirty="0">
                          <a:effectLst/>
                          <a:latin typeface="Traditional Arabic" panose="02020603050405020304" pitchFamily="18" charset="-78"/>
                          <a:cs typeface="Traditional Arabic" panose="02020603050405020304" pitchFamily="18" charset="-78"/>
                        </a:rPr>
                        <a:t>وإن غلبه تثاؤب كظم ندبا، فإن لم يقدر وضع يده على فمه.</a:t>
                      </a:r>
                      <a:endParaRPr lang="en-US" sz="2400" dirty="0">
                        <a:effectLst/>
                        <a:latin typeface="Traditional Arabic" panose="02020603050405020304" pitchFamily="18" charset="-78"/>
                        <a:ea typeface="Calibri" panose="020F0502020204030204" pitchFamily="34" charset="0"/>
                        <a:cs typeface="Traditional Arabic" panose="02020603050405020304" pitchFamily="18"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xmlns="" val="37134730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2778295027"/>
              </p:ext>
            </p:extLst>
          </p:nvPr>
        </p:nvGraphicFramePr>
        <p:xfrm>
          <a:off x="2859404" y="2209800"/>
          <a:ext cx="7757795" cy="3522155"/>
        </p:xfrm>
        <a:graphic>
          <a:graphicData uri="http://schemas.openxmlformats.org/drawingml/2006/table">
            <a:tbl>
              <a:tblPr rtl="1" firstRow="1" firstCol="1" bandRow="1"/>
              <a:tblGrid>
                <a:gridCol w="1285356"/>
                <a:gridCol w="2372847"/>
                <a:gridCol w="4099592"/>
              </a:tblGrid>
              <a:tr h="2603500">
                <a:tc>
                  <a:txBody>
                    <a:bodyPr/>
                    <a:lstStyle/>
                    <a:p>
                      <a:pPr algn="ctr" rtl="1">
                        <a:lnSpc>
                          <a:spcPct val="107000"/>
                        </a:lnSpc>
                        <a:spcAft>
                          <a:spcPts val="0"/>
                        </a:spcAft>
                      </a:pPr>
                      <a:r>
                        <a:rPr lang="ar-SA" sz="2400" dirty="0" smtClean="0">
                          <a:effectLst/>
                          <a:latin typeface="Traditional Arabic" panose="02020603050405020304" pitchFamily="18" charset="-78"/>
                          <a:ea typeface="Calibri" panose="020F0502020204030204" pitchFamily="34" charset="0"/>
                          <a:cs typeface="Traditional Arabic" panose="02020603050405020304" pitchFamily="18" charset="-78"/>
                        </a:rPr>
                        <a:t> مسألة من الروض المربع</a:t>
                      </a:r>
                      <a:endParaRPr lang="en-US" sz="1800" dirty="0">
                        <a:effectLst/>
                        <a:latin typeface="Traditional Arabic" panose="02020603050405020304" pitchFamily="18" charset="-78"/>
                        <a:ea typeface="Calibri" panose="020F0502020204030204" pitchFamily="34" charset="0"/>
                        <a:cs typeface="Traditional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SA" sz="2400" dirty="0" smtClean="0">
                          <a:effectLst/>
                          <a:latin typeface="Traditional Arabic" panose="02020603050405020304" pitchFamily="18" charset="-78"/>
                          <a:ea typeface="Calibri" panose="020F0502020204030204" pitchFamily="34" charset="0"/>
                          <a:cs typeface="Traditional Arabic" panose="02020603050405020304" pitchFamily="18" charset="-78"/>
                        </a:rPr>
                        <a:t> حكم المراوحة بين الرجلين</a:t>
                      </a:r>
                    </a:p>
                    <a:p>
                      <a:pPr algn="ctr" rtl="1">
                        <a:lnSpc>
                          <a:spcPct val="107000"/>
                        </a:lnSpc>
                        <a:spcAft>
                          <a:spcPts val="0"/>
                        </a:spcAft>
                      </a:pPr>
                      <a:r>
                        <a:rPr lang="ar-SA" sz="2400" dirty="0" smtClean="0">
                          <a:effectLst/>
                          <a:latin typeface="Traditional Arabic" panose="02020603050405020304" pitchFamily="18" charset="-78"/>
                          <a:ea typeface="Calibri" panose="020F0502020204030204" pitchFamily="34" charset="0"/>
                          <a:cs typeface="Traditional Arabic" panose="02020603050405020304" pitchFamily="18" charset="-78"/>
                        </a:rPr>
                        <a:t>وحكم كثرة ذلك</a:t>
                      </a:r>
                    </a:p>
                    <a:p>
                      <a:pPr algn="ctr" rtl="1">
                        <a:lnSpc>
                          <a:spcPct val="107000"/>
                        </a:lnSpc>
                        <a:spcAft>
                          <a:spcPts val="0"/>
                        </a:spcAft>
                      </a:pPr>
                      <a:endParaRPr lang="en-US" sz="1800" dirty="0">
                        <a:effectLst/>
                        <a:latin typeface="Traditional Arabic" panose="02020603050405020304" pitchFamily="18" charset="-78"/>
                        <a:ea typeface="Calibri" panose="020F0502020204030204" pitchFamily="34" charset="0"/>
                        <a:cs typeface="Traditional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1">
                        <a:lnSpc>
                          <a:spcPct val="107000"/>
                        </a:lnSpc>
                        <a:spcAft>
                          <a:spcPts val="0"/>
                        </a:spcAft>
                      </a:pPr>
                      <a:r>
                        <a:rPr lang="ar-SA" sz="2400" dirty="0" smtClean="0">
                          <a:effectLst/>
                          <a:latin typeface="Traditional Arabic" panose="02020603050405020304" pitchFamily="18" charset="-78"/>
                          <a:ea typeface="Calibri" panose="020F0502020204030204" pitchFamily="34" charset="0"/>
                          <a:cs typeface="Traditional Arabic" panose="02020603050405020304" pitchFamily="18" charset="-78"/>
                        </a:rPr>
                        <a:t>المراوحة بين القدمين إن احتاج جازت وإن لم يحتج إليها فإنها عبث</a:t>
                      </a:r>
                    </a:p>
                    <a:p>
                      <a:pPr algn="ctr" rtl="1">
                        <a:lnSpc>
                          <a:spcPct val="107000"/>
                        </a:lnSpc>
                        <a:spcAft>
                          <a:spcPts val="0"/>
                        </a:spcAft>
                      </a:pPr>
                      <a:r>
                        <a:rPr lang="ar-SA" sz="2400" dirty="0" smtClean="0">
                          <a:effectLst/>
                          <a:latin typeface="Traditional Arabic" panose="02020603050405020304" pitchFamily="18" charset="-78"/>
                          <a:ea typeface="Calibri" panose="020F0502020204030204" pitchFamily="34" charset="0"/>
                          <a:cs typeface="Traditional Arabic" panose="02020603050405020304" pitchFamily="18" charset="-78"/>
                        </a:rPr>
                        <a:t> </a:t>
                      </a:r>
                    </a:p>
                    <a:p>
                      <a:pPr algn="ctr" rtl="1">
                        <a:lnSpc>
                          <a:spcPct val="107000"/>
                        </a:lnSpc>
                        <a:spcAft>
                          <a:spcPts val="0"/>
                        </a:spcAft>
                      </a:pPr>
                      <a:r>
                        <a:rPr lang="ar-SA" sz="2400" dirty="0" err="1" smtClean="0">
                          <a:effectLst/>
                          <a:latin typeface="Traditional Arabic" panose="02020603050405020304" pitchFamily="18" charset="-78"/>
                          <a:ea typeface="Calibri" panose="020F0502020204030204" pitchFamily="34" charset="0"/>
                          <a:cs typeface="Traditional Arabic" panose="02020603050405020304" pitchFamily="18" charset="-78"/>
                        </a:rPr>
                        <a:t>التروُّح</a:t>
                      </a:r>
                      <a:r>
                        <a:rPr lang="ar-SA" sz="2400" dirty="0" smtClean="0">
                          <a:effectLst/>
                          <a:latin typeface="Traditional Arabic" panose="02020603050405020304" pitchFamily="18" charset="-78"/>
                          <a:ea typeface="Calibri" panose="020F0502020204030204" pitchFamily="34" charset="0"/>
                          <a:cs typeface="Traditional Arabic" panose="02020603050405020304" pitchFamily="18" charset="-78"/>
                        </a:rPr>
                        <a:t> </a:t>
                      </a:r>
                      <a:r>
                        <a:rPr lang="ar-SA" sz="2400" dirty="0">
                          <a:effectLst/>
                          <a:latin typeface="Traditional Arabic" panose="02020603050405020304" pitchFamily="18" charset="-78"/>
                          <a:ea typeface="Calibri" panose="020F0502020204030204" pitchFamily="34" charset="0"/>
                          <a:cs typeface="Traditional Arabic" panose="02020603050405020304" pitchFamily="18" charset="-78"/>
                        </a:rPr>
                        <a:t>الذي هو المراوحة بين القدمين بحيث يعتمد على رِجْل أحياناً، وعلى رِجْل أُخْرى أحياناً؛ فهذا لا بأس به، ولا سيما إذا طال وقوف الإنسان، ولكن بدون أن يقدِّمَ إحدى الرِّجلين على الثانية، بل تكون الرِّجْلان متساويتين، وبدون كثرة</a:t>
                      </a:r>
                      <a:endParaRPr lang="en-US" sz="1800" dirty="0">
                        <a:effectLst/>
                        <a:latin typeface="Traditional Arabic" panose="02020603050405020304" pitchFamily="18" charset="-78"/>
                        <a:ea typeface="Calibri" panose="020F0502020204030204" pitchFamily="34" charset="0"/>
                        <a:cs typeface="Traditional Arabic" panose="02020603050405020304" pitchFamily="18" charset="-78"/>
                      </a:endParaRPr>
                    </a:p>
                    <a:p>
                      <a:pPr algn="ctr" rtl="1">
                        <a:lnSpc>
                          <a:spcPct val="107000"/>
                        </a:lnSpc>
                        <a:spcAft>
                          <a:spcPts val="0"/>
                        </a:spcAft>
                      </a:pPr>
                      <a:r>
                        <a:rPr lang="ar-SA" sz="2400" dirty="0" smtClean="0">
                          <a:effectLst/>
                          <a:latin typeface="Traditional Arabic" panose="02020603050405020304" pitchFamily="18" charset="-78"/>
                          <a:ea typeface="Calibri" panose="020F0502020204030204" pitchFamily="34" charset="0"/>
                          <a:cs typeface="Traditional Arabic" panose="02020603050405020304" pitchFamily="18" charset="-78"/>
                        </a:rPr>
                        <a:t> </a:t>
                      </a:r>
                      <a:endParaRPr lang="en-US" sz="1800" dirty="0">
                        <a:effectLst/>
                        <a:latin typeface="Traditional Arabic" panose="02020603050405020304" pitchFamily="18" charset="-78"/>
                        <a:ea typeface="Calibri" panose="020F0502020204030204" pitchFamily="34" charset="0"/>
                        <a:cs typeface="Traditional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70175353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3436110387"/>
              </p:ext>
            </p:extLst>
          </p:nvPr>
        </p:nvGraphicFramePr>
        <p:xfrm>
          <a:off x="1600200" y="1955800"/>
          <a:ext cx="9359899" cy="4148391"/>
        </p:xfrm>
        <a:graphic>
          <a:graphicData uri="http://schemas.openxmlformats.org/drawingml/2006/table">
            <a:tbl>
              <a:tblPr rtl="1" firstRow="1" firstCol="1" bandRow="1"/>
              <a:tblGrid>
                <a:gridCol w="1550801"/>
                <a:gridCol w="2862877"/>
                <a:gridCol w="4946221"/>
              </a:tblGrid>
              <a:tr h="4148391">
                <a:tc>
                  <a:txBody>
                    <a:bodyPr/>
                    <a:lstStyle/>
                    <a:p>
                      <a:pPr algn="r" rtl="1">
                        <a:lnSpc>
                          <a:spcPct val="107000"/>
                        </a:lnSpc>
                        <a:spcAft>
                          <a:spcPts val="0"/>
                        </a:spcAft>
                      </a:pPr>
                      <a:r>
                        <a:rPr lang="ar-SA" sz="2400" dirty="0" smtClean="0">
                          <a:effectLst/>
                          <a:latin typeface="Traditional Arabic" panose="02020603050405020304" pitchFamily="18" charset="-78"/>
                          <a:ea typeface="Calibri" panose="020F0502020204030204" pitchFamily="34" charset="0"/>
                          <a:cs typeface="Traditional Arabic" panose="02020603050405020304" pitchFamily="18" charset="-78"/>
                        </a:rPr>
                        <a:t>قال</a:t>
                      </a:r>
                      <a:r>
                        <a:rPr lang="ar-SA" sz="2400" baseline="0" dirty="0" smtClean="0">
                          <a:effectLst/>
                          <a:latin typeface="Traditional Arabic" panose="02020603050405020304" pitchFamily="18" charset="-78"/>
                          <a:ea typeface="Calibri" panose="020F0502020204030204" pitchFamily="34" charset="0"/>
                          <a:cs typeface="Traditional Arabic" panose="02020603050405020304" pitchFamily="18" charset="-78"/>
                        </a:rPr>
                        <a:t> </a:t>
                      </a:r>
                      <a:r>
                        <a:rPr lang="ar-SA" sz="2400" baseline="0" dirty="0" err="1" smtClean="0">
                          <a:effectLst/>
                          <a:latin typeface="Traditional Arabic" panose="02020603050405020304" pitchFamily="18" charset="-78"/>
                          <a:ea typeface="Calibri" panose="020F0502020204030204" pitchFamily="34" charset="0"/>
                          <a:cs typeface="Traditional Arabic" panose="02020603050405020304" pitchFamily="18" charset="-78"/>
                        </a:rPr>
                        <a:t>البهوتي</a:t>
                      </a:r>
                      <a:r>
                        <a:rPr lang="ar-SA" sz="2400" baseline="0" dirty="0" smtClean="0">
                          <a:effectLst/>
                          <a:latin typeface="Traditional Arabic" panose="02020603050405020304" pitchFamily="18" charset="-78"/>
                          <a:ea typeface="Calibri" panose="020F0502020204030204" pitchFamily="34" charset="0"/>
                          <a:cs typeface="Traditional Arabic" panose="02020603050405020304" pitchFamily="18" charset="-78"/>
                        </a:rPr>
                        <a:t> في الروض المربع</a:t>
                      </a:r>
                      <a:endParaRPr lang="en-US" sz="1800" dirty="0">
                        <a:effectLst/>
                        <a:latin typeface="Traditional Arabic" panose="02020603050405020304" pitchFamily="18" charset="-78"/>
                        <a:ea typeface="Calibri" panose="020F0502020204030204" pitchFamily="34" charset="0"/>
                        <a:cs typeface="Traditional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rtl="1">
                        <a:lnSpc>
                          <a:spcPct val="107000"/>
                        </a:lnSpc>
                        <a:spcAft>
                          <a:spcPts val="0"/>
                        </a:spcAft>
                      </a:pPr>
                      <a:r>
                        <a:rPr lang="ar-SA" sz="2400" dirty="0">
                          <a:effectLst/>
                          <a:latin typeface="Traditional Arabic" panose="02020603050405020304" pitchFamily="18" charset="-78"/>
                          <a:ea typeface="Calibri" panose="020F0502020204030204" pitchFamily="34" charset="0"/>
                          <a:cs typeface="Traditional Arabic" panose="02020603050405020304" pitchFamily="18" charset="-78"/>
                        </a:rPr>
                        <a:t>والرمز بالعين والإشارة لغير حاجة</a:t>
                      </a:r>
                      <a:endParaRPr lang="en-US" sz="1800" dirty="0">
                        <a:effectLst/>
                        <a:latin typeface="Traditional Arabic" panose="02020603050405020304" pitchFamily="18" charset="-78"/>
                        <a:ea typeface="Calibri" panose="020F0502020204030204" pitchFamily="34" charset="0"/>
                        <a:cs typeface="Traditional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rtl="1">
                        <a:lnSpc>
                          <a:spcPct val="107000"/>
                        </a:lnSpc>
                        <a:spcAft>
                          <a:spcPts val="0"/>
                        </a:spcAft>
                      </a:pPr>
                      <a:r>
                        <a:rPr lang="ar-SA" sz="2400" dirty="0">
                          <a:effectLst/>
                          <a:latin typeface="Traditional Arabic" panose="02020603050405020304" pitchFamily="18" charset="-78"/>
                          <a:ea typeface="Calibri" panose="020F0502020204030204" pitchFamily="34" charset="0"/>
                          <a:cs typeface="Traditional Arabic" panose="02020603050405020304" pitchFamily="18" charset="-78"/>
                        </a:rPr>
                        <a:t>حيث إن ذلك كله يشغله عن كمال خشوعه فينقص أجره</a:t>
                      </a:r>
                      <a:endParaRPr lang="en-US" sz="1800" dirty="0">
                        <a:effectLst/>
                        <a:latin typeface="Traditional Arabic" panose="02020603050405020304" pitchFamily="18" charset="-78"/>
                        <a:ea typeface="Calibri" panose="020F0502020204030204" pitchFamily="34" charset="0"/>
                        <a:cs typeface="Traditional Arabic" panose="02020603050405020304" pitchFamily="18" charset="-78"/>
                      </a:endParaRPr>
                    </a:p>
                    <a:p>
                      <a:pPr algn="r" rtl="1">
                        <a:lnSpc>
                          <a:spcPct val="107000"/>
                        </a:lnSpc>
                        <a:spcAft>
                          <a:spcPts val="0"/>
                        </a:spcAft>
                      </a:pPr>
                      <a:r>
                        <a:rPr lang="ar-SA" sz="2400" dirty="0">
                          <a:effectLst/>
                          <a:latin typeface="Traditional Arabic" panose="02020603050405020304" pitchFamily="18" charset="-78"/>
                          <a:ea typeface="Calibri" panose="020F0502020204030204" pitchFamily="34" charset="0"/>
                          <a:cs typeface="Traditional Arabic" panose="02020603050405020304" pitchFamily="18" charset="-78"/>
                        </a:rPr>
                        <a:t>(لغير حاجة) فإن كان ثمة حاجة فلا بأس مثل أن يسأله أحد وهو في الصلاة عن شيء فيومئ برأسه أو يومئ بيده أو ما أشبه ذلك ولهذا ثبت أن النبي لما صلى بأصحابه وجلس أشار إليهم أن اجلسوا</a:t>
                      </a:r>
                      <a:endParaRPr lang="en-US" sz="1800" dirty="0">
                        <a:effectLst/>
                        <a:latin typeface="Traditional Arabic" panose="02020603050405020304" pitchFamily="18" charset="-78"/>
                        <a:ea typeface="Calibri" panose="020F0502020204030204" pitchFamily="34" charset="0"/>
                        <a:cs typeface="Traditional Arabic" panose="02020603050405020304" pitchFamily="18" charset="-78"/>
                      </a:endParaRPr>
                    </a:p>
                    <a:p>
                      <a:pPr algn="r" rtl="1">
                        <a:lnSpc>
                          <a:spcPct val="107000"/>
                        </a:lnSpc>
                        <a:spcAft>
                          <a:spcPts val="0"/>
                        </a:spcAft>
                      </a:pPr>
                      <a:r>
                        <a:rPr lang="ar-SA" sz="2400" b="1" u="sng" dirty="0">
                          <a:effectLst/>
                          <a:latin typeface="Traditional Arabic" panose="02020603050405020304" pitchFamily="18" charset="-78"/>
                          <a:ea typeface="Calibri" panose="020F0502020204030204" pitchFamily="34" charset="0"/>
                          <a:cs typeface="Traditional Arabic" panose="02020603050405020304" pitchFamily="18" charset="-78"/>
                        </a:rPr>
                        <a:t>وسيأتي (وله رد السلام إشارة)</a:t>
                      </a:r>
                      <a:endParaRPr lang="en-US" sz="1800" dirty="0">
                        <a:effectLst/>
                        <a:latin typeface="Traditional Arabic" panose="02020603050405020304" pitchFamily="18" charset="-78"/>
                        <a:ea typeface="Calibri" panose="020F0502020204030204" pitchFamily="34" charset="0"/>
                        <a:cs typeface="Traditional Arabic" panose="02020603050405020304" pitchFamily="18"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xmlns="" val="127079164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2534870853"/>
              </p:ext>
            </p:extLst>
          </p:nvPr>
        </p:nvGraphicFramePr>
        <p:xfrm>
          <a:off x="1098550" y="1473201"/>
          <a:ext cx="9994900" cy="4696208"/>
        </p:xfrm>
        <a:graphic>
          <a:graphicData uri="http://schemas.openxmlformats.org/drawingml/2006/table">
            <a:tbl>
              <a:tblPr rtl="1" firstRow="1" firstCol="1" bandRow="1">
                <a:tableStyleId>{5C22544A-7EE6-4342-B048-85BDC9FD1C3A}</a:tableStyleId>
              </a:tblPr>
              <a:tblGrid>
                <a:gridCol w="1656011"/>
                <a:gridCol w="3057102"/>
                <a:gridCol w="5281787"/>
              </a:tblGrid>
              <a:tr h="341360">
                <a:tc rowSpan="5">
                  <a:txBody>
                    <a:bodyPr/>
                    <a:lstStyle/>
                    <a:p>
                      <a:pPr algn="ctr" rtl="1">
                        <a:lnSpc>
                          <a:spcPct val="107000"/>
                        </a:lnSpc>
                        <a:spcAft>
                          <a:spcPts val="0"/>
                        </a:spcAft>
                      </a:pPr>
                      <a:endParaRPr lang="ar-SA" sz="4400" b="0" smtClean="0">
                        <a:solidFill>
                          <a:schemeClr val="tx1"/>
                        </a:solidFill>
                        <a:effectLst/>
                        <a:latin typeface="Traditional Arabic" panose="02020603050405020304" pitchFamily="18" charset="-78"/>
                        <a:cs typeface="Traditional Arabic" panose="02020603050405020304" pitchFamily="18" charset="-78"/>
                      </a:endParaRPr>
                    </a:p>
                    <a:p>
                      <a:pPr algn="ctr" rtl="1">
                        <a:lnSpc>
                          <a:spcPct val="107000"/>
                        </a:lnSpc>
                        <a:spcAft>
                          <a:spcPts val="0"/>
                        </a:spcAft>
                      </a:pPr>
                      <a:r>
                        <a:rPr lang="ar-SA" sz="4400" b="0" smtClean="0">
                          <a:solidFill>
                            <a:schemeClr val="tx1"/>
                          </a:solidFill>
                          <a:effectLst/>
                          <a:latin typeface="Traditional Arabic" panose="02020603050405020304" pitchFamily="18" charset="-78"/>
                          <a:cs typeface="Traditional Arabic" panose="02020603050405020304" pitchFamily="18" charset="-78"/>
                        </a:rPr>
                        <a:t>قال </a:t>
                      </a:r>
                      <a:r>
                        <a:rPr lang="ar-SA" sz="4400" b="0" dirty="0" err="1" smtClean="0">
                          <a:solidFill>
                            <a:schemeClr val="tx1"/>
                          </a:solidFill>
                          <a:effectLst/>
                          <a:latin typeface="Traditional Arabic" panose="02020603050405020304" pitchFamily="18" charset="-78"/>
                          <a:cs typeface="Traditional Arabic" panose="02020603050405020304" pitchFamily="18" charset="-78"/>
                        </a:rPr>
                        <a:t>البهوتي</a:t>
                      </a:r>
                      <a:r>
                        <a:rPr lang="ar-SA" sz="4400" b="0" dirty="0" smtClean="0">
                          <a:solidFill>
                            <a:schemeClr val="tx1"/>
                          </a:solidFill>
                          <a:effectLst/>
                          <a:latin typeface="Traditional Arabic" panose="02020603050405020304" pitchFamily="18" charset="-78"/>
                          <a:cs typeface="Traditional Arabic" panose="02020603050405020304" pitchFamily="18" charset="-78"/>
                        </a:rPr>
                        <a:t> في الروض</a:t>
                      </a:r>
                      <a:endParaRPr lang="en-US" sz="3600" b="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r" rtl="1">
                        <a:lnSpc>
                          <a:spcPct val="107000"/>
                        </a:lnSpc>
                        <a:spcAft>
                          <a:spcPts val="0"/>
                        </a:spcAft>
                      </a:pPr>
                      <a:r>
                        <a:rPr lang="ar-SA" sz="2400" b="0" dirty="0">
                          <a:solidFill>
                            <a:schemeClr val="tx1"/>
                          </a:solidFill>
                          <a:effectLst/>
                          <a:latin typeface="Traditional Arabic" panose="02020603050405020304" pitchFamily="18" charset="-78"/>
                          <a:cs typeface="Traditional Arabic" panose="02020603050405020304" pitchFamily="18" charset="-78"/>
                        </a:rPr>
                        <a:t>ويكره أن يخص جبهته بما يسجد عليه؛ لأنه من شعائر الرافضة</a:t>
                      </a:r>
                      <a:endParaRPr lang="en-US" sz="1800" b="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rtl="1"/>
                      <a:endParaRPr lang="ar-SA"/>
                    </a:p>
                  </a:txBody>
                  <a:tcPr/>
                </a:tc>
              </a:tr>
              <a:tr h="1706800">
                <a:tc vMerge="1">
                  <a:txBody>
                    <a:bodyPr/>
                    <a:lstStyle/>
                    <a:p>
                      <a:pPr algn="r" rtl="1">
                        <a:lnSpc>
                          <a:spcPct val="107000"/>
                        </a:lnSpc>
                        <a:spcAft>
                          <a:spcPts val="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SA" sz="2400" b="0" dirty="0">
                          <a:solidFill>
                            <a:schemeClr val="tx1"/>
                          </a:solidFill>
                          <a:effectLst/>
                          <a:latin typeface="Traditional Arabic" panose="02020603050405020304" pitchFamily="18" charset="-78"/>
                          <a:cs typeface="Traditional Arabic" panose="02020603050405020304" pitchFamily="18" charset="-78"/>
                        </a:rPr>
                        <a:t>ومسح أثر سجوده في الصلاة</a:t>
                      </a:r>
                      <a:endParaRPr lang="en-US" sz="1800" b="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1">
                        <a:lnSpc>
                          <a:spcPct val="107000"/>
                        </a:lnSpc>
                        <a:spcAft>
                          <a:spcPts val="0"/>
                        </a:spcAft>
                      </a:pPr>
                      <a:r>
                        <a:rPr lang="ar-SA" sz="2400" b="0" dirty="0">
                          <a:solidFill>
                            <a:schemeClr val="tx1"/>
                          </a:solidFill>
                          <a:effectLst/>
                          <a:latin typeface="Traditional Arabic" panose="02020603050405020304" pitchFamily="18" charset="-78"/>
                          <a:cs typeface="Traditional Arabic" panose="02020603050405020304" pitchFamily="18" charset="-78"/>
                        </a:rPr>
                        <a:t>لو قدر أنه سجد على تراب وعلق على جبهته بعض الحصى الصغار التي تؤذيه وتتساقط على عينه أو سجد على رمل والأرض رطبة فالتصق بجبهته شيء من الرمل وصار ينزل على عينيه ويؤذيه ففي هذا الحال له المسح </a:t>
                      </a:r>
                      <a:endParaRPr lang="en-US" sz="1800" b="0" dirty="0">
                        <a:solidFill>
                          <a:schemeClr val="tx1"/>
                        </a:solidFill>
                        <a:effectLst/>
                        <a:latin typeface="Traditional Arabic" panose="02020603050405020304" pitchFamily="18" charset="-78"/>
                        <a:cs typeface="Traditional Arabic" panose="02020603050405020304" pitchFamily="18" charset="-78"/>
                      </a:endParaRPr>
                    </a:p>
                    <a:p>
                      <a:pPr algn="r" rtl="1">
                        <a:lnSpc>
                          <a:spcPct val="107000"/>
                        </a:lnSpc>
                        <a:spcAft>
                          <a:spcPts val="0"/>
                        </a:spcAft>
                      </a:pPr>
                      <a:r>
                        <a:rPr lang="ar-SA" sz="2400" b="0" dirty="0">
                          <a:solidFill>
                            <a:schemeClr val="tx1"/>
                          </a:solidFill>
                          <a:effectLst/>
                          <a:latin typeface="Traditional Arabic" panose="02020603050405020304" pitchFamily="18" charset="-78"/>
                          <a:cs typeface="Traditional Arabic" panose="02020603050405020304" pitchFamily="18" charset="-78"/>
                        </a:rPr>
                        <a:t>أما إذا لم يكن مشغلا له فالأولى أن يتركه لأنه عبث</a:t>
                      </a:r>
                      <a:endParaRPr lang="en-US" sz="1800" b="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41360">
                <a:tc vMerge="1">
                  <a:txBody>
                    <a:bodyPr/>
                    <a:lstStyle/>
                    <a:p>
                      <a:pPr algn="r" rtl="1">
                        <a:lnSpc>
                          <a:spcPct val="107000"/>
                        </a:lnSpc>
                        <a:spcAft>
                          <a:spcPts val="0"/>
                        </a:spcAft>
                      </a:pP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gridSpan="2">
                  <a:txBody>
                    <a:bodyPr/>
                    <a:lstStyle/>
                    <a:p>
                      <a:pPr algn="r" rtl="1">
                        <a:lnSpc>
                          <a:spcPct val="107000"/>
                        </a:lnSpc>
                        <a:spcAft>
                          <a:spcPts val="0"/>
                        </a:spcAft>
                      </a:pPr>
                      <a:r>
                        <a:rPr lang="ar-SA" sz="2400" b="0" dirty="0">
                          <a:solidFill>
                            <a:schemeClr val="tx1"/>
                          </a:solidFill>
                          <a:effectLst/>
                          <a:latin typeface="Traditional Arabic" panose="02020603050405020304" pitchFamily="18" charset="-78"/>
                          <a:cs typeface="Traditional Arabic" panose="02020603050405020304" pitchFamily="18" charset="-78"/>
                        </a:rPr>
                        <a:t>ومسح لحيته</a:t>
                      </a:r>
                      <a:endParaRPr lang="en-US" sz="1800" b="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rtl="1"/>
                      <a:endParaRPr lang="ar-SA"/>
                    </a:p>
                  </a:txBody>
                  <a:tcPr/>
                </a:tc>
              </a:tr>
              <a:tr h="1365440">
                <a:tc vMerge="1">
                  <a:txBody>
                    <a:bodyPr/>
                    <a:lstStyle/>
                    <a:p>
                      <a:pPr algn="r" rtl="1">
                        <a:lnSpc>
                          <a:spcPct val="107000"/>
                        </a:lnSpc>
                        <a:spcAft>
                          <a:spcPts val="0"/>
                        </a:spcAft>
                      </a:pP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SA" sz="2400" b="0">
                          <a:solidFill>
                            <a:schemeClr val="tx1"/>
                          </a:solidFill>
                          <a:effectLst/>
                          <a:latin typeface="Traditional Arabic" panose="02020603050405020304" pitchFamily="18" charset="-78"/>
                          <a:cs typeface="Traditional Arabic" panose="02020603050405020304" pitchFamily="18" charset="-78"/>
                        </a:rPr>
                        <a:t>وعقص شعره</a:t>
                      </a:r>
                      <a:endParaRPr lang="en-US" sz="1800" b="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1">
                        <a:lnSpc>
                          <a:spcPct val="107000"/>
                        </a:lnSpc>
                        <a:spcAft>
                          <a:spcPts val="0"/>
                        </a:spcAft>
                      </a:pPr>
                      <a:r>
                        <a:rPr lang="ar-SA" sz="2400" b="0" dirty="0">
                          <a:solidFill>
                            <a:schemeClr val="tx1"/>
                          </a:solidFill>
                          <a:effectLst/>
                          <a:latin typeface="Traditional Arabic" panose="02020603050405020304" pitchFamily="18" charset="-78"/>
                          <a:cs typeface="Traditional Arabic" panose="02020603050405020304" pitchFamily="18" charset="-78"/>
                        </a:rPr>
                        <a:t>عقصه أن يلويه ويدخل أطرافه في أصوله يعني كأنه يجعله ضفائر فهذا مكروه لأنه من العبث الذي لا فائدة فيه</a:t>
                      </a:r>
                      <a:endParaRPr lang="en-US" sz="1800" b="0" dirty="0">
                        <a:solidFill>
                          <a:schemeClr val="tx1"/>
                        </a:solidFill>
                        <a:effectLst/>
                        <a:latin typeface="Traditional Arabic" panose="02020603050405020304" pitchFamily="18" charset="-78"/>
                        <a:cs typeface="Traditional Arabic" panose="02020603050405020304" pitchFamily="18" charset="-78"/>
                      </a:endParaRPr>
                    </a:p>
                    <a:p>
                      <a:pPr algn="r" rtl="1">
                        <a:lnSpc>
                          <a:spcPct val="107000"/>
                        </a:lnSpc>
                        <a:spcAft>
                          <a:spcPts val="0"/>
                        </a:spcAft>
                      </a:pPr>
                      <a:r>
                        <a:rPr lang="ar-SA" sz="2400" b="0" dirty="0">
                          <a:solidFill>
                            <a:schemeClr val="tx1"/>
                          </a:solidFill>
                          <a:effectLst/>
                          <a:latin typeface="Traditional Arabic" panose="02020603050405020304" pitchFamily="18" charset="-78"/>
                          <a:cs typeface="Traditional Arabic" panose="02020603050405020304" pitchFamily="18" charset="-78"/>
                        </a:rPr>
                        <a:t>والحكمة في ذلك أن الشعر يسجد معه إذا سجد....وهو مختص بالرجال دون النساء لأن شعرهن يجب سترة في الصلاة</a:t>
                      </a:r>
                      <a:endParaRPr lang="en-US" sz="1800" b="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41360">
                <a:tc vMerge="1">
                  <a:txBody>
                    <a:bodyPr/>
                    <a:lstStyle/>
                    <a:p>
                      <a:pPr algn="r" rtl="1">
                        <a:lnSpc>
                          <a:spcPct val="107000"/>
                        </a:lnSpc>
                        <a:spcAft>
                          <a:spcPts val="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SA" sz="2400" b="0">
                          <a:solidFill>
                            <a:schemeClr val="tx1"/>
                          </a:solidFill>
                          <a:effectLst/>
                          <a:latin typeface="Traditional Arabic" panose="02020603050405020304" pitchFamily="18" charset="-78"/>
                          <a:cs typeface="Traditional Arabic" panose="02020603050405020304" pitchFamily="18" charset="-78"/>
                        </a:rPr>
                        <a:t>وكف ثوبه ونحوه</a:t>
                      </a:r>
                      <a:endParaRPr lang="en-US" sz="1800" b="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1">
                        <a:lnSpc>
                          <a:spcPct val="107000"/>
                        </a:lnSpc>
                        <a:spcAft>
                          <a:spcPts val="0"/>
                        </a:spcAft>
                      </a:pPr>
                      <a:r>
                        <a:rPr lang="ar-SA" sz="2400" b="0" dirty="0">
                          <a:solidFill>
                            <a:schemeClr val="tx1"/>
                          </a:solidFill>
                          <a:effectLst/>
                          <a:latin typeface="Traditional Arabic" panose="02020603050405020304" pitchFamily="18" charset="-78"/>
                          <a:cs typeface="Traditional Arabic" panose="02020603050405020304" pitchFamily="18" charset="-78"/>
                        </a:rPr>
                        <a:t>كف الثوب دليل على التكبر وهذا ينافي الحضور بين يدي الله</a:t>
                      </a:r>
                      <a:endParaRPr lang="en-US" sz="1800" b="0" dirty="0">
                        <a:solidFill>
                          <a:schemeClr val="tx1"/>
                        </a:solidFill>
                        <a:effectLst/>
                        <a:latin typeface="Traditional Arabic" panose="02020603050405020304" pitchFamily="18" charset="-78"/>
                        <a:ea typeface="Calibri" panose="020F0502020204030204" pitchFamily="34" charset="0"/>
                        <a:cs typeface="Traditional Arabic" panose="02020603050405020304" pitchFamily="18"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xmlns="" val="5336796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943100" y="215900"/>
            <a:ext cx="7785100" cy="6527800"/>
          </a:xfrm>
        </p:spPr>
      </p:pic>
    </p:spTree>
    <p:extLst>
      <p:ext uri="{BB962C8B-B14F-4D97-AF65-F5344CB8AC3E}">
        <p14:creationId xmlns:p14="http://schemas.microsoft.com/office/powerpoint/2010/main" xmlns="" val="347092596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838200" y="825500"/>
            <a:ext cx="10515600" cy="5351463"/>
          </a:xfrm>
        </p:spPr>
        <p:txBody>
          <a:bodyPr>
            <a:normAutofit/>
          </a:bodyPr>
          <a:lstStyle/>
          <a:p>
            <a:pPr algn="ctr"/>
            <a:r>
              <a:rPr lang="ar-SA" dirty="0">
                <a:latin typeface="Traditional Arabic" panose="02020603050405020304" pitchFamily="18" charset="-78"/>
                <a:cs typeface="Traditional Arabic" panose="02020603050405020304" pitchFamily="18" charset="-78"/>
              </a:rPr>
              <a:t>تمارين الوحدة الأولى (الجزء الأول)</a:t>
            </a:r>
          </a:p>
          <a:p>
            <a:pPr algn="ctr"/>
            <a:r>
              <a:rPr lang="ar-SA" b="1"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تمرين (1)</a:t>
            </a:r>
          </a:p>
          <a:p>
            <a:pPr marL="0" indent="0" algn="ctr">
              <a:buNone/>
            </a:pPr>
            <a:r>
              <a:rPr lang="ar-SA" dirty="0" smtClean="0">
                <a:latin typeface="Traditional Arabic" panose="02020603050405020304" pitchFamily="18" charset="-78"/>
                <a:cs typeface="Traditional Arabic" panose="02020603050405020304" pitchFamily="18" charset="-78"/>
              </a:rPr>
              <a:t>صلى </a:t>
            </a:r>
            <a:r>
              <a:rPr lang="ar-SA" dirty="0">
                <a:latin typeface="Traditional Arabic" panose="02020603050405020304" pitchFamily="18" charset="-78"/>
                <a:cs typeface="Traditional Arabic" panose="02020603050405020304" pitchFamily="18" charset="-78"/>
              </a:rPr>
              <a:t>سعد الفجر مأموماً، فأطال الإمام القراءة فاتكأ على كرسي بجواره، فجاء رجل محتاج للكرسي فأخذه فكاد سعد أن يسقط لولا أن الرجل الذي بجانبه أمسكه </a:t>
            </a:r>
          </a:p>
          <a:p>
            <a:pPr algn="ctr"/>
            <a:r>
              <a:rPr lang="ar-SA" dirty="0">
                <a:latin typeface="Traditional Arabic" panose="02020603050405020304" pitchFamily="18" charset="-78"/>
                <a:cs typeface="Traditional Arabic" panose="02020603050405020304" pitchFamily="18" charset="-78"/>
              </a:rPr>
              <a:t>ما رأيك في صلاته؟ ولماذا؟ </a:t>
            </a:r>
          </a:p>
          <a:p>
            <a:pPr algn="ctr"/>
            <a:endParaRPr lang="ar-SA" dirty="0">
              <a:latin typeface="Traditional Arabic" panose="02020603050405020304" pitchFamily="18" charset="-78"/>
              <a:cs typeface="Traditional Arabic" panose="02020603050405020304" pitchFamily="18" charset="-78"/>
            </a:endParaRPr>
          </a:p>
          <a:p>
            <a:pPr algn="ctr"/>
            <a:r>
              <a:rPr lang="ar-SA" b="1" u="sng"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تمرين (2)</a:t>
            </a:r>
          </a:p>
          <a:p>
            <a:pPr algn="ctr"/>
            <a:r>
              <a:rPr lang="ar-SA" dirty="0">
                <a:latin typeface="Traditional Arabic" panose="02020603050405020304" pitchFamily="18" charset="-78"/>
                <a:cs typeface="Traditional Arabic" panose="02020603050405020304" pitchFamily="18" charset="-78"/>
              </a:rPr>
              <a:t>محمد إمام لمسجد وإذا سجد فإنه لا يكبر إلا إذا اقترب من الأرض ولا يكمل التكبير إلا بعد أن يسجد تماماً وذلك لئلا يسابقه أحد المأمومين إلى السجود فيأثم بذلك</a:t>
            </a:r>
          </a:p>
          <a:p>
            <a:pPr algn="ctr"/>
            <a:r>
              <a:rPr lang="ar-SA" dirty="0">
                <a:latin typeface="Traditional Arabic" panose="02020603050405020304" pitchFamily="18" charset="-78"/>
                <a:cs typeface="Traditional Arabic" panose="02020603050405020304" pitchFamily="18" charset="-78"/>
              </a:rPr>
              <a:t>ما حكم فعل محمد ابتداءً؟</a:t>
            </a:r>
          </a:p>
          <a:p>
            <a:pPr algn="ctr"/>
            <a:r>
              <a:rPr lang="ar-SA" dirty="0">
                <a:latin typeface="Traditional Arabic" panose="02020603050405020304" pitchFamily="18" charset="-78"/>
                <a:cs typeface="Traditional Arabic" panose="02020603050405020304" pitchFamily="18" charset="-78"/>
              </a:rPr>
              <a:t>وهل ترين أن فعله لو خالف السنة لمصلحة سائغ شرعاً؟</a:t>
            </a:r>
          </a:p>
          <a:p>
            <a:endParaRPr lang="ar-SA" dirty="0"/>
          </a:p>
        </p:txBody>
      </p:sp>
    </p:spTree>
    <p:extLst>
      <p:ext uri="{BB962C8B-B14F-4D97-AF65-F5344CB8AC3E}">
        <p14:creationId xmlns:p14="http://schemas.microsoft.com/office/powerpoint/2010/main" xmlns="" val="653494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a:xfrm>
            <a:off x="939800" y="2506662"/>
            <a:ext cx="10515600" cy="4351338"/>
          </a:xfrm>
        </p:spPr>
        <p:txBody>
          <a:bodyPr/>
          <a:lstStyle/>
          <a:p>
            <a:pPr algn="ctr"/>
            <a:r>
              <a:rPr lang="ar-SA" sz="4000" dirty="0">
                <a:solidFill>
                  <a:srgbClr val="22B8CB"/>
                </a:solidFill>
                <a:effectLst>
                  <a:outerShdw blurRad="38100" dist="38100" dir="2700000" algn="tl">
                    <a:srgbClr val="000000">
                      <a:alpha val="43137"/>
                    </a:srgbClr>
                  </a:outerShdw>
                </a:effectLst>
                <a:latin typeface="Calibri Light"/>
                <a:ea typeface="+mj-ea"/>
                <a:cs typeface="PT Bold Heading"/>
              </a:rPr>
              <a:t>[أركان الصلاة]</a:t>
            </a:r>
            <a:endParaRPr lang="ar-SA" dirty="0"/>
          </a:p>
        </p:txBody>
      </p:sp>
    </p:spTree>
    <p:extLst>
      <p:ext uri="{BB962C8B-B14F-4D97-AF65-F5344CB8AC3E}">
        <p14:creationId xmlns:p14="http://schemas.microsoft.com/office/powerpoint/2010/main" xmlns="" val="42715683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ctr"/>
            <a:r>
              <a:rPr lang="ar-SA" b="1" u="sng" dirty="0" smtClean="0"/>
              <a:t> </a:t>
            </a:r>
            <a:r>
              <a:rPr lang="ar-SA" b="1" u="sng" dirty="0" smtClean="0">
                <a:latin typeface="Traditional Arabic" panose="02020603050405020304" pitchFamily="18" charset="-78"/>
                <a:cs typeface="Traditional Arabic" panose="02020603050405020304" pitchFamily="18" charset="-78"/>
              </a:rPr>
              <a:t>الفرق بين الأركان والشروط الواجبات</a:t>
            </a:r>
          </a:p>
          <a:p>
            <a:pPr algn="ctr"/>
            <a:r>
              <a:rPr lang="ar-SA" dirty="0" smtClean="0">
                <a:latin typeface="Traditional Arabic" panose="02020603050405020304" pitchFamily="18" charset="-78"/>
                <a:cs typeface="Traditional Arabic" panose="02020603050405020304" pitchFamily="18" charset="-78"/>
              </a:rPr>
              <a:t>ا</a:t>
            </a:r>
            <a:r>
              <a:rPr lang="ar-SA" b="1" u="sng" dirty="0" smtClean="0">
                <a:latin typeface="Traditional Arabic" panose="02020603050405020304" pitchFamily="18" charset="-78"/>
                <a:cs typeface="Traditional Arabic" panose="02020603050405020304" pitchFamily="18" charset="-78"/>
              </a:rPr>
              <a:t>لأركان</a:t>
            </a:r>
            <a:r>
              <a:rPr lang="ar-SA" dirty="0" smtClean="0">
                <a:latin typeface="Traditional Arabic" panose="02020603050405020304" pitchFamily="18" charset="-78"/>
                <a:cs typeface="Traditional Arabic" panose="02020603050405020304" pitchFamily="18" charset="-78"/>
              </a:rPr>
              <a:t> لا تصح الصلاة إلا بوجودها جميعا ولا تسقط عمداً ولا سهواً وتكون داخل الصلاة </a:t>
            </a:r>
          </a:p>
          <a:p>
            <a:pPr algn="ctr"/>
            <a:r>
              <a:rPr lang="ar-SA" dirty="0" smtClean="0">
                <a:latin typeface="Traditional Arabic" panose="02020603050405020304" pitchFamily="18" charset="-78"/>
                <a:cs typeface="Traditional Arabic" panose="02020603050405020304" pitchFamily="18" charset="-78"/>
              </a:rPr>
              <a:t>أما </a:t>
            </a:r>
            <a:r>
              <a:rPr lang="ar-SA" b="1" u="sng" dirty="0" smtClean="0">
                <a:latin typeface="Traditional Arabic" panose="02020603050405020304" pitchFamily="18" charset="-78"/>
                <a:cs typeface="Traditional Arabic" panose="02020603050405020304" pitchFamily="18" charset="-78"/>
              </a:rPr>
              <a:t>الشروط</a:t>
            </a:r>
            <a:r>
              <a:rPr lang="ar-SA" dirty="0" smtClean="0">
                <a:latin typeface="Traditional Arabic" panose="02020603050405020304" pitchFamily="18" charset="-78"/>
                <a:cs typeface="Traditional Arabic" panose="02020603050405020304" pitchFamily="18" charset="-78"/>
              </a:rPr>
              <a:t> فهي مثل الأركان إلا أنه يشترط وجودها قبل الدخول فيها واستمرارها حتى تنتهي</a:t>
            </a:r>
          </a:p>
          <a:p>
            <a:pPr algn="ctr"/>
            <a:r>
              <a:rPr lang="ar-SA" dirty="0" smtClean="0">
                <a:latin typeface="Traditional Arabic" panose="02020603050405020304" pitchFamily="18" charset="-78"/>
                <a:cs typeface="Traditional Arabic" panose="02020603050405020304" pitchFamily="18" charset="-78"/>
              </a:rPr>
              <a:t>أما </a:t>
            </a:r>
            <a:r>
              <a:rPr lang="ar-SA" b="1" u="sng" dirty="0" smtClean="0">
                <a:latin typeface="Traditional Arabic" panose="02020603050405020304" pitchFamily="18" charset="-78"/>
                <a:cs typeface="Traditional Arabic" panose="02020603050405020304" pitchFamily="18" charset="-78"/>
              </a:rPr>
              <a:t>الواجبات</a:t>
            </a:r>
            <a:r>
              <a:rPr lang="ar-SA" dirty="0" smtClean="0">
                <a:latin typeface="Traditional Arabic" panose="02020603050405020304" pitchFamily="18" charset="-78"/>
                <a:cs typeface="Traditional Arabic" panose="02020603050405020304" pitchFamily="18" charset="-78"/>
              </a:rPr>
              <a:t> فتكون داخل الصلاة ولا تسقط عمداً ولو ترك المصلي واحداً منها سهواً سجد للسهو </a:t>
            </a:r>
          </a:p>
          <a:p>
            <a:endParaRPr lang="ar-SA" dirty="0"/>
          </a:p>
        </p:txBody>
      </p:sp>
    </p:spTree>
    <p:extLst>
      <p:ext uri="{BB962C8B-B14F-4D97-AF65-F5344CB8AC3E}">
        <p14:creationId xmlns:p14="http://schemas.microsoft.com/office/powerpoint/2010/main" xmlns="" val="856969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7200" dirty="0" smtClean="0">
                <a:solidFill>
                  <a:srgbClr val="FF0000"/>
                </a:solidFill>
                <a:latin typeface="Traditional Arabic" panose="02020603050405020304" pitchFamily="18" charset="-78"/>
                <a:cs typeface="Traditional Arabic" panose="02020603050405020304" pitchFamily="18" charset="-78"/>
              </a:rPr>
              <a:t>القيام</a:t>
            </a:r>
            <a:endParaRPr lang="ar-SA" sz="7200"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normAutofit fontScale="85000" lnSpcReduction="20000"/>
          </a:bodyPr>
          <a:lstStyle/>
          <a:p>
            <a:pPr algn="ctr"/>
            <a:r>
              <a:rPr lang="ar-SA" sz="3000" b="1" u="sng" dirty="0" smtClean="0">
                <a:solidFill>
                  <a:schemeClr val="accent6">
                    <a:lumMod val="75000"/>
                  </a:schemeClr>
                </a:solidFill>
                <a:latin typeface="Traditional Arabic" panose="02020603050405020304" pitchFamily="18" charset="-78"/>
                <a:cs typeface="Traditional Arabic" panose="02020603050405020304" pitchFamily="18" charset="-78"/>
              </a:rPr>
              <a:t>يستثنى من وجوب القيام في الفرض: </a:t>
            </a:r>
          </a:p>
          <a:p>
            <a:pPr marL="0" indent="0" algn="ctr">
              <a:buNone/>
            </a:pPr>
            <a:r>
              <a:rPr lang="ar-SA" sz="3000" dirty="0" smtClean="0">
                <a:latin typeface="Traditional Arabic" panose="02020603050405020304" pitchFamily="18" charset="-78"/>
                <a:cs typeface="Traditional Arabic" panose="02020603050405020304" pitchFamily="18" charset="-78"/>
              </a:rPr>
              <a:t>1-العريان وقد تقدم في شروط الصلاة في ستر العورة</a:t>
            </a:r>
          </a:p>
          <a:p>
            <a:pPr marL="0" indent="0" algn="ctr">
              <a:buNone/>
            </a:pPr>
            <a:r>
              <a:rPr lang="ar-SA" sz="3000" dirty="0" smtClean="0">
                <a:latin typeface="Traditional Arabic" panose="02020603050405020304" pitchFamily="18" charset="-78"/>
                <a:cs typeface="Traditional Arabic" panose="02020603050405020304" pitchFamily="18" charset="-78"/>
              </a:rPr>
              <a:t>2-المريض وسيأتي في باب صلاة أهل الأعذار</a:t>
            </a:r>
          </a:p>
          <a:p>
            <a:pPr marL="0" indent="0" algn="ctr">
              <a:buNone/>
            </a:pPr>
            <a:r>
              <a:rPr lang="ar-SA" sz="3000" dirty="0" smtClean="0">
                <a:latin typeface="Traditional Arabic" panose="02020603050405020304" pitchFamily="18" charset="-78"/>
                <a:cs typeface="Traditional Arabic" panose="02020603050405020304" pitchFamily="18" charset="-78"/>
              </a:rPr>
              <a:t>3-العاجز عن القيام لخوف أو حبس أو غير ذلك</a:t>
            </a:r>
          </a:p>
          <a:p>
            <a:pPr marL="0" indent="0" algn="ctr">
              <a:buNone/>
            </a:pPr>
            <a:r>
              <a:rPr lang="ar-SA" sz="3000" dirty="0" smtClean="0">
                <a:latin typeface="Traditional Arabic" panose="02020603050405020304" pitchFamily="18" charset="-78"/>
                <a:cs typeface="Traditional Arabic" panose="02020603050405020304" pitchFamily="18" charset="-78"/>
              </a:rPr>
              <a:t>4-خلف الإمام العاجز عن القيام ويأتي في أحكام الإمامة.</a:t>
            </a:r>
          </a:p>
          <a:p>
            <a:pPr marL="0" indent="0" algn="ctr">
              <a:buNone/>
            </a:pPr>
            <a:r>
              <a:rPr lang="ar-SA" sz="3000" dirty="0">
                <a:latin typeface="Traditional Arabic" panose="02020603050405020304" pitchFamily="18" charset="-78"/>
                <a:cs typeface="Traditional Arabic" panose="02020603050405020304" pitchFamily="18" charset="-78"/>
              </a:rPr>
              <a:t>5</a:t>
            </a:r>
            <a:r>
              <a:rPr lang="ar-SA" sz="3000" dirty="0" smtClean="0">
                <a:latin typeface="Traditional Arabic" panose="02020603050405020304" pitchFamily="18" charset="-78"/>
                <a:cs typeface="Traditional Arabic" panose="02020603050405020304" pitchFamily="18" charset="-78"/>
              </a:rPr>
              <a:t>- النافلة فإنها تصح ولو صلاها قاعداً من غير عذر ولكن إن كان ليس له عذر فله نصف أجر القائم وإن كان معذوراً فله الأجر كاملاً</a:t>
            </a:r>
          </a:p>
          <a:p>
            <a:pPr algn="ctr"/>
            <a:r>
              <a:rPr lang="ar-SA" sz="3000" dirty="0" smtClean="0">
                <a:latin typeface="Traditional Arabic" panose="02020603050405020304" pitchFamily="18" charset="-78"/>
                <a:cs typeface="Traditional Arabic" panose="02020603050405020304" pitchFamily="18" charset="-78"/>
              </a:rPr>
              <a:t> </a:t>
            </a:r>
          </a:p>
          <a:p>
            <a:pPr algn="ctr"/>
            <a:r>
              <a:rPr lang="ar-SA" sz="3000" b="1" u="sng" dirty="0" smtClean="0">
                <a:solidFill>
                  <a:schemeClr val="accent6">
                    <a:lumMod val="75000"/>
                  </a:schemeClr>
                </a:solidFill>
                <a:latin typeface="Traditional Arabic" panose="02020603050405020304" pitchFamily="18" charset="-78"/>
                <a:cs typeface="Traditional Arabic" panose="02020603050405020304" pitchFamily="18" charset="-78"/>
              </a:rPr>
              <a:t>مسألة: متى يسمى المصلي غير مستطيع؟</a:t>
            </a:r>
          </a:p>
          <a:p>
            <a:pPr marL="0" indent="0" algn="ctr">
              <a:buNone/>
            </a:pPr>
            <a:r>
              <a:rPr lang="ar-SA" sz="3000" dirty="0">
                <a:latin typeface="Traditional Arabic" panose="02020603050405020304" pitchFamily="18" charset="-78"/>
                <a:cs typeface="Traditional Arabic" panose="02020603050405020304" pitchFamily="18" charset="-78"/>
              </a:rPr>
              <a:t>ف</a:t>
            </a:r>
            <a:r>
              <a:rPr lang="ar-SA" sz="3000" dirty="0" smtClean="0">
                <a:latin typeface="Traditional Arabic" panose="02020603050405020304" pitchFamily="18" charset="-78"/>
                <a:cs typeface="Traditional Arabic" panose="02020603050405020304" pitchFamily="18" charset="-78"/>
              </a:rPr>
              <a:t>ي هذا أقوال للفقهاء أقربها - إن شاء الله - أنه إذا كان القيام يذهب خشوع المصلي بسبب المرض أو نحوه بحيث لا يستطيع أن يخشع كما ينبغي جاز له حينئذ أن يصلي جالساً.</a:t>
            </a:r>
          </a:p>
          <a:p>
            <a:endParaRPr lang="ar-SA" dirty="0"/>
          </a:p>
        </p:txBody>
      </p:sp>
    </p:spTree>
    <p:extLst>
      <p:ext uri="{BB962C8B-B14F-4D97-AF65-F5344CB8AC3E}">
        <p14:creationId xmlns:p14="http://schemas.microsoft.com/office/powerpoint/2010/main" xmlns="" val="33539200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3559484283"/>
              </p:ext>
            </p:extLst>
          </p:nvPr>
        </p:nvGraphicFramePr>
        <p:xfrm>
          <a:off x="1701800" y="1690687"/>
          <a:ext cx="8737601" cy="4199857"/>
        </p:xfrm>
        <a:graphic>
          <a:graphicData uri="http://schemas.openxmlformats.org/drawingml/2006/table">
            <a:tbl>
              <a:tblPr rtl="1" firstRow="1" firstCol="1" bandRow="1"/>
              <a:tblGrid>
                <a:gridCol w="1601637"/>
                <a:gridCol w="1601637"/>
                <a:gridCol w="5534327"/>
              </a:tblGrid>
              <a:tr h="4199857">
                <a:tc>
                  <a:txBody>
                    <a:bodyPr/>
                    <a:lstStyle/>
                    <a:p>
                      <a:pPr algn="ctr" rtl="1">
                        <a:lnSpc>
                          <a:spcPct val="107000"/>
                        </a:lnSpc>
                        <a:spcAft>
                          <a:spcPts val="0"/>
                        </a:spcAft>
                      </a:pPr>
                      <a:r>
                        <a:rPr lang="ar-SA" sz="4400" dirty="0" smtClean="0">
                          <a:effectLst/>
                          <a:latin typeface="Calibri" panose="020F0502020204030204" pitchFamily="34" charset="0"/>
                          <a:ea typeface="Calibri" panose="020F0502020204030204" pitchFamily="34" charset="0"/>
                          <a:cs typeface="Traditional Arabic" panose="02020603050405020304" pitchFamily="18" charset="-78"/>
                        </a:rPr>
                        <a:t>قال </a:t>
                      </a:r>
                      <a:r>
                        <a:rPr lang="ar-SA" sz="4400" dirty="0" err="1" smtClean="0">
                          <a:effectLst/>
                          <a:latin typeface="Calibri" panose="020F0502020204030204" pitchFamily="34" charset="0"/>
                          <a:ea typeface="Calibri" panose="020F0502020204030204" pitchFamily="34" charset="0"/>
                          <a:cs typeface="Traditional Arabic" panose="02020603050405020304" pitchFamily="18" charset="-78"/>
                        </a:rPr>
                        <a:t>البهوتي</a:t>
                      </a:r>
                      <a:r>
                        <a:rPr lang="ar-SA" sz="4400" dirty="0" smtClean="0">
                          <a:effectLst/>
                          <a:latin typeface="Calibri" panose="020F0502020204030204" pitchFamily="34" charset="0"/>
                          <a:ea typeface="Calibri" panose="020F0502020204030204" pitchFamily="34" charset="0"/>
                          <a:cs typeface="Traditional Arabic" panose="02020603050405020304" pitchFamily="18" charset="-78"/>
                        </a:rPr>
                        <a:t> في الروض المربع</a:t>
                      </a:r>
                      <a:endParaRPr lang="en-US" sz="3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1" eaLnBrk="1" fontAlgn="auto" latinLnBrk="0" hangingPunct="1">
                        <a:lnSpc>
                          <a:spcPct val="107000"/>
                        </a:lnSpc>
                        <a:spcBef>
                          <a:spcPts val="0"/>
                        </a:spcBef>
                        <a:spcAft>
                          <a:spcPts val="0"/>
                        </a:spcAft>
                        <a:buClrTx/>
                        <a:buSzTx/>
                        <a:buFontTx/>
                        <a:buNone/>
                        <a:tabLst/>
                        <a:defRPr/>
                      </a:pPr>
                      <a:r>
                        <a:rPr kumimoji="0" lang="ar-SA" sz="20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raditional Arabic" panose="02020603050405020304" pitchFamily="18" charset="-78"/>
                        </a:rPr>
                        <a:t>وحده ما لم يصر راكعا</a:t>
                      </a:r>
                      <a:endParaRPr kumimoji="0" lang="en-US" sz="16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1">
                        <a:lnSpc>
                          <a:spcPct val="107000"/>
                        </a:lnSpc>
                        <a:spcAft>
                          <a:spcPts val="0"/>
                        </a:spcAft>
                      </a:pPr>
                      <a:r>
                        <a:rPr lang="ar-SA" sz="2000" b="1" dirty="0">
                          <a:effectLst/>
                          <a:latin typeface="Calibri" panose="020F0502020204030204" pitchFamily="34" charset="0"/>
                          <a:ea typeface="Calibri" panose="020F0502020204030204" pitchFamily="34" charset="0"/>
                          <a:cs typeface="Traditional Arabic" panose="02020603050405020304" pitchFamily="18" charset="-78"/>
                        </a:rPr>
                        <a:t> مسألة: القدر المجزئ من القيام هو أن لا يصل إلى القدر المجزئ من الركوع فإذا انحنى انحناء يسيراً جاز ولا حرج على المصلي في ذلك.</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sz="2000" dirty="0">
                          <a:effectLst/>
                          <a:latin typeface="Calibri" panose="020F0502020204030204" pitchFamily="34" charset="0"/>
                          <a:ea typeface="Calibri" panose="020F0502020204030204" pitchFamily="34" charset="0"/>
                          <a:cs typeface="Traditional Arabic" panose="02020603050405020304" pitchFamily="18" charset="-78"/>
                        </a:rPr>
                        <a:t>التعليل: عللوا هذا بأن من انحنى انحناء يسيراً لم يخرج عن مسمى القيام فقد أتى بالركن.</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5" name="جدول 4"/>
          <p:cNvGraphicFramePr>
            <a:graphicFrameLocks noGrp="1"/>
          </p:cNvGraphicFramePr>
          <p:nvPr>
            <p:extLst>
              <p:ext uri="{D42A27DB-BD31-4B8C-83A1-F6EECF244321}">
                <p14:modId xmlns:p14="http://schemas.microsoft.com/office/powerpoint/2010/main" xmlns="" val="2658674091"/>
              </p:ext>
            </p:extLst>
          </p:nvPr>
        </p:nvGraphicFramePr>
        <p:xfrm>
          <a:off x="1701800" y="3249072"/>
          <a:ext cx="7150100" cy="2641473"/>
        </p:xfrm>
        <a:graphic>
          <a:graphicData uri="http://schemas.openxmlformats.org/drawingml/2006/table">
            <a:tbl>
              <a:tblPr rtl="1" firstRow="1" firstCol="1" bandRow="1"/>
              <a:tblGrid>
                <a:gridCol w="1638300"/>
                <a:gridCol w="5511800"/>
              </a:tblGrid>
              <a:tr h="0">
                <a:tc>
                  <a:txBody>
                    <a:bodyPr/>
                    <a:lstStyle/>
                    <a:p>
                      <a:pPr algn="r" rtl="1">
                        <a:lnSpc>
                          <a:spcPct val="107000"/>
                        </a:lnSpc>
                        <a:spcAft>
                          <a:spcPts val="0"/>
                        </a:spcAft>
                      </a:pPr>
                      <a:r>
                        <a:rPr lang="ar-SA" dirty="0" smtClean="0">
                          <a:latin typeface="Traditional Arabic" panose="02020603050405020304" pitchFamily="18" charset="-78"/>
                          <a:cs typeface="Traditional Arabic" panose="02020603050405020304" pitchFamily="18" charset="-78"/>
                        </a:rPr>
                        <a:t>و(يكره) أن </a:t>
                      </a:r>
                      <a:r>
                        <a:rPr lang="ar-SA" dirty="0">
                          <a:latin typeface="Traditional Arabic" panose="02020603050405020304" pitchFamily="18" charset="-78"/>
                          <a:cs typeface="Traditional Arabic" panose="02020603050405020304" pitchFamily="18" charset="-78"/>
                        </a:rPr>
                        <a:t>يستند إلى جدار ونحوه؛ لأنه يزيل مشقة القيام إلا من حاجة، فإن كان يسقط لو أزيل لم تصح.</a:t>
                      </a:r>
                      <a:endParaRPr lang="en-US" dirty="0">
                        <a:latin typeface="Traditional Arabic" panose="02020603050405020304" pitchFamily="18" charset="-78"/>
                        <a:cs typeface="Traditional Arabic" panose="02020603050405020304" pitchFamily="18"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1">
                        <a:lnSpc>
                          <a:spcPct val="107000"/>
                        </a:lnSpc>
                        <a:spcAft>
                          <a:spcPts val="0"/>
                        </a:spcAft>
                      </a:pPr>
                      <a:r>
                        <a:rPr lang="ar-SA" dirty="0">
                          <a:latin typeface="Traditional Arabic" panose="02020603050405020304" pitchFamily="18" charset="-78"/>
                          <a:cs typeface="Traditional Arabic" panose="02020603050405020304" pitchFamily="18" charset="-78"/>
                        </a:rPr>
                        <a:t> إذا استند المصلي على جدار أو عصى ونحوهما في حال الوقوف فهذا</a:t>
                      </a:r>
                      <a:r>
                        <a:rPr lang="ar-SA" u="sng" dirty="0">
                          <a:latin typeface="Traditional Arabic" panose="02020603050405020304" pitchFamily="18" charset="-78"/>
                          <a:cs typeface="Traditional Arabic" panose="02020603050405020304" pitchFamily="18" charset="-78"/>
                        </a:rPr>
                        <a:t> مكروه </a:t>
                      </a:r>
                      <a:r>
                        <a:rPr lang="ar-SA" dirty="0">
                          <a:latin typeface="Traditional Arabic" panose="02020603050405020304" pitchFamily="18" charset="-78"/>
                          <a:cs typeface="Traditional Arabic" panose="02020603050405020304" pitchFamily="18" charset="-78"/>
                        </a:rPr>
                        <a:t>إن كان لا يسقط إذا أزيل ما استند إليه </a:t>
                      </a:r>
                      <a:endParaRPr lang="en-US" dirty="0">
                        <a:latin typeface="Traditional Arabic" panose="02020603050405020304" pitchFamily="18" charset="-78"/>
                        <a:cs typeface="Traditional Arabic" panose="02020603050405020304" pitchFamily="18" charset="-78"/>
                      </a:endParaRPr>
                    </a:p>
                    <a:p>
                      <a:pPr algn="r" rtl="1">
                        <a:lnSpc>
                          <a:spcPct val="107000"/>
                        </a:lnSpc>
                        <a:spcAft>
                          <a:spcPts val="0"/>
                        </a:spcAft>
                      </a:pPr>
                      <a:r>
                        <a:rPr lang="ar-SA" dirty="0">
                          <a:latin typeface="Traditional Arabic" panose="02020603050405020304" pitchFamily="18" charset="-78"/>
                          <a:cs typeface="Traditional Arabic" panose="02020603050405020304" pitchFamily="18" charset="-78"/>
                        </a:rPr>
                        <a:t>أما إذا كان يسقط إذا أزيل فلا تصح صلاته</a:t>
                      </a:r>
                      <a:endParaRPr lang="en-US" dirty="0">
                        <a:latin typeface="Traditional Arabic" panose="02020603050405020304" pitchFamily="18" charset="-78"/>
                        <a:cs typeface="Traditional Arabic" panose="02020603050405020304" pitchFamily="18" charset="-78"/>
                      </a:endParaRPr>
                    </a:p>
                    <a:p>
                      <a:pPr algn="r" rtl="1">
                        <a:lnSpc>
                          <a:spcPct val="107000"/>
                        </a:lnSpc>
                        <a:spcAft>
                          <a:spcPts val="0"/>
                        </a:spcAft>
                      </a:pPr>
                      <a:r>
                        <a:rPr lang="ar-SA" dirty="0">
                          <a:latin typeface="Traditional Arabic" panose="02020603050405020304" pitchFamily="18" charset="-78"/>
                          <a:cs typeface="Traditional Arabic" panose="02020603050405020304" pitchFamily="18" charset="-78"/>
                        </a:rPr>
                        <a:t> للتلازم حيث يلزم من عدم سقوطه إذا أزيل عدم اعتماده عليه وأنه أتى بالقيام على المشروع فصحت صلاته لكن كره لكون اعتماده هذا يعتبر نوعاً من العبث المنقص من أجر الصلاة ويلزم من سقوطه إذا ازيل اعتماده عليه بدون إتيانه بالقيام فلم تصح صلاته لفقدان القيام الذي هو ركن من أركان الصلاة</a:t>
                      </a:r>
                      <a:endParaRPr lang="en-US" dirty="0">
                        <a:latin typeface="Traditional Arabic" panose="02020603050405020304" pitchFamily="18" charset="-78"/>
                        <a:cs typeface="Traditional Arabic" panose="02020603050405020304" pitchFamily="18" charset="-78"/>
                      </a:endParaRPr>
                    </a:p>
                    <a:p>
                      <a:pPr algn="r" rtl="1">
                        <a:lnSpc>
                          <a:spcPct val="107000"/>
                        </a:lnSpc>
                        <a:spcAft>
                          <a:spcPts val="0"/>
                        </a:spcAft>
                      </a:pPr>
                      <a:r>
                        <a:rPr lang="ar-SA" dirty="0">
                          <a:latin typeface="Traditional Arabic" panose="02020603050405020304" pitchFamily="18" charset="-78"/>
                          <a:cs typeface="Traditional Arabic" panose="02020603050405020304" pitchFamily="18" charset="-78"/>
                        </a:rPr>
                        <a:t>***إذا وجد عذر كمرض أو خوف ونحوهما عند المصلي واحتاج إلى ذلك، فإنه يفعله وصلاته صحيحة بلا كراهة  </a:t>
                      </a:r>
                      <a:endParaRPr lang="en-US" dirty="0">
                        <a:latin typeface="Traditional Arabic" panose="02020603050405020304" pitchFamily="18" charset="-78"/>
                        <a:cs typeface="Traditional Arabic" panose="02020603050405020304" pitchFamily="18" charset="-7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xmlns="" val="4143745650"/>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TotalTime>
  <Words>2612</Words>
  <Application>Microsoft Office PowerPoint</Application>
  <PresentationFormat>مخصص</PresentationFormat>
  <Paragraphs>188</Paragraphs>
  <Slides>50</Slides>
  <Notes>0</Notes>
  <HiddenSlides>0</HiddenSlides>
  <MMClips>0</MMClips>
  <ScaleCrop>false</ScaleCrop>
  <HeadingPairs>
    <vt:vector size="4" baseType="variant">
      <vt:variant>
        <vt:lpstr>سمة</vt:lpstr>
      </vt:variant>
      <vt:variant>
        <vt:i4>1</vt:i4>
      </vt:variant>
      <vt:variant>
        <vt:lpstr>عناوين الشرائح</vt:lpstr>
      </vt:variant>
      <vt:variant>
        <vt:i4>50</vt:i4>
      </vt:variant>
    </vt:vector>
  </HeadingPairs>
  <TitlesOfParts>
    <vt:vector size="51" baseType="lpstr">
      <vt:lpstr>نسق Office</vt:lpstr>
      <vt:lpstr>طريقة الشرح  1-نقرأ المتن (زاد المستقنع للحجاوي) كاملاً وهو باللون الأحمر في هذه الشرائح   2-نفصل كل جملة بقراءة شرحها من شرح الشيخ الفوزان (كتاب المقرر)  3-إذا كان هناك مسألة أو توضيح أو مثال للعبارة ستضاف لشرح الجملة   4-قد نضيف مسائل من الروض المربع للبهوتي وهي مدرجة في العرض في جدول ومنصوص على أن هذه المسألة من الروض</vt:lpstr>
      <vt:lpstr>الوحدة الأولى: أركان الصلاة وواجباتها وسننها ومكروهاتها ومبطلاتها</vt:lpstr>
      <vt:lpstr>تتناول الوحدة ما يلي:</vt:lpstr>
      <vt:lpstr>الشريحة 4</vt:lpstr>
      <vt:lpstr>الشريحة 5</vt:lpstr>
      <vt:lpstr>الشريحة 6</vt:lpstr>
      <vt:lpstr>الشريحة 7</vt:lpstr>
      <vt:lpstr>القيام</vt:lpstr>
      <vt:lpstr>الشريحة 9</vt:lpstr>
      <vt:lpstr>والتحريم</vt:lpstr>
      <vt:lpstr>والفاتحة</vt:lpstr>
      <vt:lpstr>الركوع</vt:lpstr>
      <vt:lpstr>الشريحة 13</vt:lpstr>
      <vt:lpstr>الشريحة 14</vt:lpstr>
      <vt:lpstr>الشريحة 15</vt:lpstr>
      <vt:lpstr>والطمأنينة في) الأفعال (الكل) </vt:lpstr>
      <vt:lpstr>الشريحة 17</vt:lpstr>
      <vt:lpstr>(والصلاة على النبي - صَلَّى اللَّهُ عَلَيْهِ وَسَلَّمَ - فيه) </vt:lpstr>
      <vt:lpstr>والترتيب</vt:lpstr>
      <vt:lpstr>والتسليم</vt:lpstr>
      <vt:lpstr>واجبات الصلاة</vt:lpstr>
      <vt:lpstr>التكبير غير التحريمة</vt:lpstr>
      <vt:lpstr>والتسميع والتحميد  </vt:lpstr>
      <vt:lpstr>الشريحة 24</vt:lpstr>
      <vt:lpstr>الشريحة 25</vt:lpstr>
      <vt:lpstr>الشريحة 26</vt:lpstr>
      <vt:lpstr>الشريحة 27</vt:lpstr>
      <vt:lpstr>الشريحة 28</vt:lpstr>
      <vt:lpstr>وما عدا ذلك سنن أقوال وأفعال  ولا يشرع السجود لتركه وإن سجد فلا بأس</vt:lpstr>
      <vt:lpstr>الشريحة 30</vt:lpstr>
      <vt:lpstr>الشريحة 31</vt:lpstr>
      <vt:lpstr>الشريحة 32</vt:lpstr>
      <vt:lpstr>(ويكره في الصلاة التفاتُه)  </vt:lpstr>
      <vt:lpstr>(و) يكره (رفع بصره إلى السماء) </vt:lpstr>
      <vt:lpstr>(و) يكره أيضًا (تغميضُ عينيه)؛  </vt:lpstr>
      <vt:lpstr>الشريحة 36</vt:lpstr>
      <vt:lpstr>(و) يكره (افتراشُه ذراعيه ساجدًا)؛</vt:lpstr>
      <vt:lpstr>(و) يكره (عبثُه)؛ </vt:lpstr>
      <vt:lpstr>وتخصره</vt:lpstr>
      <vt:lpstr>(و) يكره (تروُّحه)   </vt:lpstr>
      <vt:lpstr>(وفَرقعةُ أصابعهِ وتشبيكُها)؛ </vt:lpstr>
      <vt:lpstr>(و) يكره (أن يكون حاقنًا) </vt:lpstr>
      <vt:lpstr> أو بحضرة طعام يشتهيه  </vt:lpstr>
      <vt:lpstr>الشريحة 44</vt:lpstr>
      <vt:lpstr>(و) يكره (تكرار الفاتحة)؛ </vt:lpstr>
      <vt:lpstr>الشريحة 46</vt:lpstr>
      <vt:lpstr>الشريحة 47</vt:lpstr>
      <vt:lpstr>الشريحة 48</vt:lpstr>
      <vt:lpstr>الشريحة 49</vt:lpstr>
      <vt:lpstr>الشريحة 50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الوحدة الأولى: أركان الصلاة وواجباتها وسننها ومكروهاتها ومبطلاتها</dc:title>
  <dc:creator>A A</dc:creator>
  <cp:lastModifiedBy>ACER</cp:lastModifiedBy>
  <cp:revision>27</cp:revision>
  <dcterms:created xsi:type="dcterms:W3CDTF">2018-09-07T08:21:20Z</dcterms:created>
  <dcterms:modified xsi:type="dcterms:W3CDTF">2018-09-09T19:54:03Z</dcterms:modified>
</cp:coreProperties>
</file>