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70" r:id="rId14"/>
    <p:sldId id="274" r:id="rId15"/>
    <p:sldId id="267" r:id="rId16"/>
    <p:sldId id="273" r:id="rId17"/>
    <p:sldId id="268" r:id="rId18"/>
    <p:sldId id="277" r:id="rId19"/>
    <p:sldId id="271" r:id="rId20"/>
    <p:sldId id="275" r:id="rId21"/>
    <p:sldId id="276" r:id="rId2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89BC09E-0533-4652-BF02-3B9DB98E0BB2}" type="datetimeFigureOut">
              <a:rPr lang="ar-SA" smtClean="0"/>
              <a:t>28/12/39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269696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89BC09E-0533-4652-BF02-3B9DB98E0BB2}" type="datetimeFigureOut">
              <a:rPr lang="ar-SA" smtClean="0"/>
              <a:t>28/12/39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120111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89BC09E-0533-4652-BF02-3B9DB98E0BB2}" type="datetimeFigureOut">
              <a:rPr lang="ar-SA" smtClean="0"/>
              <a:t>28/12/39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202245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89BC09E-0533-4652-BF02-3B9DB98E0BB2}" type="datetimeFigureOut">
              <a:rPr lang="ar-SA" smtClean="0"/>
              <a:t>28/12/39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329455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89BC09E-0533-4652-BF02-3B9DB98E0BB2}" type="datetimeFigureOut">
              <a:rPr lang="ar-SA" smtClean="0"/>
              <a:t>28/12/39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254055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89BC09E-0533-4652-BF02-3B9DB98E0BB2}" type="datetimeFigureOut">
              <a:rPr lang="ar-SA" smtClean="0"/>
              <a:t>28/12/39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408025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89BC09E-0533-4652-BF02-3B9DB98E0BB2}" type="datetimeFigureOut">
              <a:rPr lang="ar-SA" smtClean="0"/>
              <a:t>28/12/39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41458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89BC09E-0533-4652-BF02-3B9DB98E0BB2}" type="datetimeFigureOut">
              <a:rPr lang="ar-SA" smtClean="0"/>
              <a:t>28/12/39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106927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89BC09E-0533-4652-BF02-3B9DB98E0BB2}" type="datetimeFigureOut">
              <a:rPr lang="ar-SA" smtClean="0"/>
              <a:t>28/12/39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428607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89BC09E-0533-4652-BF02-3B9DB98E0BB2}" type="datetimeFigureOut">
              <a:rPr lang="ar-SA" smtClean="0"/>
              <a:t>28/12/39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1998202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89BC09E-0533-4652-BF02-3B9DB98E0BB2}" type="datetimeFigureOut">
              <a:rPr lang="ar-SA" smtClean="0"/>
              <a:t>28/12/39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1B859B-710C-4662-AB2D-29CC1DB71418}" type="slidenum">
              <a:rPr lang="ar-SA" smtClean="0"/>
              <a:t>‹#›</a:t>
            </a:fld>
            <a:endParaRPr lang="ar-SA"/>
          </a:p>
        </p:txBody>
      </p:sp>
    </p:spTree>
    <p:extLst>
      <p:ext uri="{BB962C8B-B14F-4D97-AF65-F5344CB8AC3E}">
        <p14:creationId xmlns:p14="http://schemas.microsoft.com/office/powerpoint/2010/main" val="3124279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9BC09E-0533-4652-BF02-3B9DB98E0BB2}" type="datetimeFigureOut">
              <a:rPr lang="ar-SA" smtClean="0"/>
              <a:t>28/12/39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1B859B-710C-4662-AB2D-29CC1DB71418}" type="slidenum">
              <a:rPr lang="ar-SA" smtClean="0"/>
              <a:t>‹#›</a:t>
            </a:fld>
            <a:endParaRPr lang="ar-SA"/>
          </a:p>
        </p:txBody>
      </p:sp>
    </p:spTree>
    <p:extLst>
      <p:ext uri="{BB962C8B-B14F-4D97-AF65-F5344CB8AC3E}">
        <p14:creationId xmlns:p14="http://schemas.microsoft.com/office/powerpoint/2010/main" val="75073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c-WuPisnvH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gMaMcBPl7q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pZ5kF-mLa3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500" y="365124"/>
            <a:ext cx="9893300" cy="6315075"/>
          </a:xfrm>
        </p:spPr>
      </p:pic>
    </p:spTree>
    <p:extLst>
      <p:ext uri="{BB962C8B-B14F-4D97-AF65-F5344CB8AC3E}">
        <p14:creationId xmlns:p14="http://schemas.microsoft.com/office/powerpoint/2010/main" val="3217883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39800" y="883443"/>
            <a:ext cx="10515600" cy="1325563"/>
          </a:xfrm>
        </p:spPr>
        <p:txBody>
          <a:bodyPr>
            <a:noAutofit/>
          </a:bodyPr>
          <a:lstStyle/>
          <a:p>
            <a:pPr algn="ctr"/>
            <a:r>
              <a:rPr lang="ar-SA" sz="5400" dirty="0" smtClean="0">
                <a:solidFill>
                  <a:srgbClr val="FF0000"/>
                </a:solidFill>
                <a:latin typeface="Traditional Arabic" panose="02020603050405020304" pitchFamily="18" charset="-78"/>
                <a:cs typeface="Traditional Arabic" panose="02020603050405020304" pitchFamily="18" charset="-78"/>
              </a:rPr>
              <a:t>وإذا نابه شيء</a:t>
            </a:r>
            <a:br>
              <a:rPr lang="ar-SA" sz="5400" dirty="0" smtClean="0">
                <a:solidFill>
                  <a:srgbClr val="FF0000"/>
                </a:solidFill>
                <a:latin typeface="Traditional Arabic" panose="02020603050405020304" pitchFamily="18" charset="-78"/>
                <a:cs typeface="Traditional Arabic" panose="02020603050405020304" pitchFamily="18" charset="-78"/>
              </a:rPr>
            </a:br>
            <a:r>
              <a:rPr lang="ar-SA" sz="5400" dirty="0" smtClean="0">
                <a:solidFill>
                  <a:srgbClr val="FF0000"/>
                </a:solidFill>
                <a:latin typeface="Traditional Arabic" panose="02020603050405020304" pitchFamily="18" charset="-78"/>
                <a:cs typeface="Traditional Arabic" panose="02020603050405020304" pitchFamily="18" charset="-78"/>
              </a:rPr>
              <a:t> سبح رجل </a:t>
            </a:r>
            <a:br>
              <a:rPr lang="ar-SA" sz="5400" dirty="0" smtClean="0">
                <a:solidFill>
                  <a:srgbClr val="FF0000"/>
                </a:solidFill>
                <a:latin typeface="Traditional Arabic" panose="02020603050405020304" pitchFamily="18" charset="-78"/>
                <a:cs typeface="Traditional Arabic" panose="02020603050405020304" pitchFamily="18" charset="-78"/>
              </a:rPr>
            </a:br>
            <a:r>
              <a:rPr lang="ar-SA" sz="5400" dirty="0" smtClean="0">
                <a:solidFill>
                  <a:srgbClr val="FF0000"/>
                </a:solidFill>
                <a:latin typeface="Traditional Arabic" panose="02020603050405020304" pitchFamily="18" charset="-78"/>
                <a:cs typeface="Traditional Arabic" panose="02020603050405020304" pitchFamily="18" charset="-78"/>
              </a:rPr>
              <a:t>وصفقت امرأة ببطن كفها على ظهر الأخرى</a:t>
            </a:r>
            <a:endParaRPr lang="ar-SA" sz="54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635000" y="3324225"/>
            <a:ext cx="10515600" cy="4351338"/>
          </a:xfrm>
        </p:spPr>
        <p:txBody>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مسألة: هل يمكن أن يُنبَّه بغير ذلك، أي: بغير التسبيح؟</a:t>
            </a:r>
          </a:p>
          <a:p>
            <a:pPr algn="ctr"/>
            <a:r>
              <a:rPr lang="ar-SA" dirty="0" smtClean="0">
                <a:latin typeface="Traditional Arabic" panose="02020603050405020304" pitchFamily="18" charset="-78"/>
                <a:cs typeface="Traditional Arabic" panose="02020603050405020304" pitchFamily="18" charset="-78"/>
              </a:rPr>
              <a:t>الجواب: نعم؛ يجوز أن يُنبَّه بالنَّحْنَحَةِ؛  </a:t>
            </a:r>
          </a:p>
          <a:p>
            <a:pPr algn="ctr"/>
            <a:r>
              <a:rPr lang="ar-SA" dirty="0" smtClean="0">
                <a:latin typeface="Traditional Arabic" panose="02020603050405020304" pitchFamily="18" charset="-78"/>
                <a:cs typeface="Traditional Arabic" panose="02020603050405020304" pitchFamily="18" charset="-78"/>
              </a:rPr>
              <a:t>وأيضاً: يجوز أن يُنبَّه بالجهر بالقراءة، والجهر بالقراءة جائز، فإذا استأذن عليك أحدٌ أو ناداك وأنت تُصلِّي؛ فرفعت صوتك بما تقول فهذا فيه تنبيه،</a:t>
            </a:r>
          </a:p>
          <a:p>
            <a:pPr algn="ctr"/>
            <a:r>
              <a:rPr lang="ar-SA" dirty="0" smtClean="0">
                <a:latin typeface="Traditional Arabic" panose="02020603050405020304" pitchFamily="18" charset="-78"/>
                <a:cs typeface="Traditional Arabic" panose="02020603050405020304" pitchFamily="18" charset="-78"/>
              </a:rPr>
              <a:t> لكن أفضل شيء هو التسبيح؛ لأن النبيَّ صلّى الله عليه وسلّم أَمَرَ به.</a:t>
            </a:r>
          </a:p>
          <a:p>
            <a:endParaRPr lang="ar-SA" dirty="0"/>
          </a:p>
        </p:txBody>
      </p:sp>
    </p:spTree>
    <p:extLst>
      <p:ext uri="{BB962C8B-B14F-4D97-AF65-F5344CB8AC3E}">
        <p14:creationId xmlns:p14="http://schemas.microsoft.com/office/powerpoint/2010/main" val="308452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308225"/>
            <a:ext cx="10515600" cy="1325563"/>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ويبصق في الصلاة عن يساره، وفي المسجد في ثوبه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72845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1200" y="2079625"/>
            <a:ext cx="10515600" cy="1325563"/>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وتسن صلاته إلى سترة قائمة كمؤخرة الرحل، فإن لم يجد فإلى شاخص</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2032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 المرور بين المصلي وسترته</a:t>
            </a:r>
          </a:p>
          <a:p>
            <a:pPr marL="0" indent="0" algn="ctr">
              <a:buNone/>
            </a:pPr>
            <a:r>
              <a:rPr lang="ar-SA" dirty="0" smtClean="0">
                <a:latin typeface="Traditional Arabic" panose="02020603050405020304" pitchFamily="18" charset="-78"/>
                <a:cs typeface="Traditional Arabic" panose="02020603050405020304" pitchFamily="18" charset="-78"/>
              </a:rPr>
              <a:t>ويحرم المرور بين المصلي </a:t>
            </a:r>
          </a:p>
          <a:p>
            <a:pPr marL="0" indent="0" algn="ctr">
              <a:buNone/>
            </a:pPr>
            <a:r>
              <a:rPr lang="ar-SA" dirty="0" smtClean="0">
                <a:latin typeface="Traditional Arabic" panose="02020603050405020304" pitchFamily="18" charset="-78"/>
                <a:cs typeface="Traditional Arabic" panose="02020603050405020304" pitchFamily="18" charset="-78"/>
              </a:rPr>
              <a:t>قال النبي صلى الله عليه وسلم( لو يعلم المار بين يدي المصلي ماذا عليه من الإثم لكان أن يقف أربعين خيراً له من أن يمر بين يديه) </a:t>
            </a:r>
          </a:p>
          <a:p>
            <a:pPr marL="0" indent="0" algn="ctr">
              <a:buNone/>
            </a:pPr>
            <a:r>
              <a:rPr lang="ar-SA" dirty="0" smtClean="0">
                <a:latin typeface="Traditional Arabic" panose="02020603050405020304" pitchFamily="18" charset="-78"/>
                <a:cs typeface="Traditional Arabic" panose="02020603050405020304" pitchFamily="18" charset="-78"/>
              </a:rPr>
              <a:t>وجه الدلالة: فتوعد المار بالعقاب والإثم ولا يعاقب على فعله إلا الحرام</a:t>
            </a:r>
          </a:p>
          <a:p>
            <a:pPr marL="0" indent="0" algn="ctr">
              <a:buNone/>
            </a:pPr>
            <a:endParaRPr lang="ar-SA" dirty="0">
              <a:solidFill>
                <a:schemeClr val="accent1">
                  <a:lumMod val="20000"/>
                  <a:lumOff val="80000"/>
                </a:schemeClr>
              </a:solidFill>
              <a:latin typeface="Traditional Arabic" panose="02020603050405020304" pitchFamily="18" charset="-78"/>
              <a:cs typeface="Traditional Arabic" panose="02020603050405020304" pitchFamily="18" charset="-78"/>
            </a:endParaRPr>
          </a:p>
          <a:p>
            <a:pPr marL="0" indent="0" algn="ctr">
              <a:buNone/>
            </a:pPr>
            <a:endParaRPr lang="ar-SA" dirty="0">
              <a:solidFill>
                <a:schemeClr val="accent1">
                  <a:lumMod val="20000"/>
                  <a:lumOff val="80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11349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إثراء</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lgn="just">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فوائد اتخاذ السترة في الصلاة</a:t>
            </a:r>
          </a:p>
          <a:p>
            <a:pPr marL="0" indent="0" algn="just">
              <a:buNone/>
            </a:pPr>
            <a:r>
              <a:rPr lang="ar-SA" dirty="0" smtClean="0">
                <a:latin typeface="Traditional Arabic" panose="02020603050405020304" pitchFamily="18" charset="-78"/>
                <a:cs typeface="Traditional Arabic" panose="02020603050405020304" pitchFamily="18" charset="-78"/>
              </a:rPr>
              <a:t>1-الاقتداء بالنبي صلى الله عليه وسلم وامتثال أمره بالقول والفعل</a:t>
            </a:r>
          </a:p>
          <a:p>
            <a:pPr marL="0" indent="0" algn="just">
              <a:buNone/>
            </a:pPr>
            <a:r>
              <a:rPr lang="ar-SA" dirty="0" smtClean="0">
                <a:latin typeface="Traditional Arabic" panose="02020603050405020304" pitchFamily="18" charset="-78"/>
                <a:cs typeface="Traditional Arabic" panose="02020603050405020304" pitchFamily="18" charset="-78"/>
              </a:rPr>
              <a:t>2-أنها تمنع من بطلان الصلاة أو من نقصانها فمن بطلان الصلاة إذا كان المار مما يقطع ونقصانها إذا كان المار مما لا يقطع</a:t>
            </a:r>
          </a:p>
          <a:p>
            <a:pPr marL="0" indent="0" algn="just">
              <a:buNone/>
            </a:pPr>
            <a:r>
              <a:rPr lang="ar-SA" dirty="0" smtClean="0">
                <a:latin typeface="Traditional Arabic" panose="02020603050405020304" pitchFamily="18" charset="-78"/>
                <a:cs typeface="Traditional Arabic" panose="02020603050405020304" pitchFamily="18" charset="-78"/>
              </a:rPr>
              <a:t>3-أنها تحجب نظر المصلي عن الروغان والدوران لأنه إذا كان يصلي إلى سترة فإن نظره غالباً يكون إلى سترته</a:t>
            </a:r>
          </a:p>
          <a:p>
            <a:pPr marL="0" indent="0" algn="just">
              <a:buNone/>
            </a:pPr>
            <a:r>
              <a:rPr lang="ar-SA" dirty="0" smtClean="0">
                <a:latin typeface="Traditional Arabic" panose="02020603050405020304" pitchFamily="18" charset="-78"/>
                <a:cs typeface="Traditional Arabic" panose="02020603050405020304" pitchFamily="18" charset="-78"/>
              </a:rPr>
              <a:t>4- علامة على أن المرء يصلي بحيث لو رأيته من بعيد تعرف أنه يصلي</a:t>
            </a:r>
          </a:p>
          <a:p>
            <a:pPr marL="0" indent="0" algn="just">
              <a:buNone/>
            </a:pPr>
            <a:r>
              <a:rPr lang="ar-SA" dirty="0" smtClean="0">
                <a:latin typeface="Traditional Arabic" panose="02020603050405020304" pitchFamily="18" charset="-78"/>
                <a:cs typeface="Traditional Arabic" panose="02020603050405020304" pitchFamily="18" charset="-78"/>
              </a:rPr>
              <a:t>5-عدم إحواج المارين إلى الوقوف أو الانتظار أو الإثم حينما يمرون بين يديه لأنه إذا اتخذ سترة يمرون ولا يبالون</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03561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وتبطل بمرور كلب أسود بهيم فقط</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92500" lnSpcReduction="10000"/>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بطلان الصَّلاةِ بذلك له أربع شروط:</a:t>
            </a:r>
          </a:p>
          <a:p>
            <a:pPr algn="ctr"/>
            <a:r>
              <a:rPr lang="ar-SA" dirty="0" smtClean="0">
                <a:latin typeface="Traditional Arabic" panose="02020603050405020304" pitchFamily="18" charset="-78"/>
                <a:cs typeface="Traditional Arabic" panose="02020603050405020304" pitchFamily="18" charset="-78"/>
              </a:rPr>
              <a:t>1 ـ </a:t>
            </a:r>
            <a:r>
              <a:rPr lang="ar-SA" dirty="0" err="1" smtClean="0">
                <a:latin typeface="Traditional Arabic" panose="02020603050405020304" pitchFamily="18" charset="-78"/>
                <a:cs typeface="Traditional Arabic" panose="02020603050405020304" pitchFamily="18" charset="-78"/>
              </a:rPr>
              <a:t>المرور.يعني</a:t>
            </a:r>
            <a:r>
              <a:rPr lang="ar-SA" dirty="0" smtClean="0">
                <a:latin typeface="Traditional Arabic" panose="02020603050405020304" pitchFamily="18" charset="-78"/>
                <a:cs typeface="Traditional Arabic" panose="02020603050405020304" pitchFamily="18" charset="-78"/>
              </a:rPr>
              <a:t> لا بوقوف فلو وقف بين يديه كلب بهيم فإنه لا يقطع الصلاة</a:t>
            </a:r>
          </a:p>
          <a:p>
            <a:pPr algn="ctr"/>
            <a:r>
              <a:rPr lang="ar-SA" dirty="0" smtClean="0">
                <a:latin typeface="Traditional Arabic" panose="02020603050405020304" pitchFamily="18" charset="-78"/>
                <a:cs typeface="Traditional Arabic" panose="02020603050405020304" pitchFamily="18" charset="-78"/>
              </a:rPr>
              <a:t>2 ـ أن يكون المارُّ كلباً.</a:t>
            </a:r>
          </a:p>
          <a:p>
            <a:pPr algn="ctr"/>
            <a:r>
              <a:rPr lang="ar-SA" dirty="0" smtClean="0">
                <a:latin typeface="Traditional Arabic" panose="02020603050405020304" pitchFamily="18" charset="-78"/>
                <a:cs typeface="Traditional Arabic" panose="02020603050405020304" pitchFamily="18" charset="-78"/>
              </a:rPr>
              <a:t>3 ـ أن يكون أسود.</a:t>
            </a:r>
          </a:p>
          <a:p>
            <a:pPr algn="ctr"/>
            <a:r>
              <a:rPr lang="ar-SA" dirty="0" smtClean="0">
                <a:latin typeface="Traditional Arabic" panose="02020603050405020304" pitchFamily="18" charset="-78"/>
                <a:cs typeface="Traditional Arabic" panose="02020603050405020304" pitchFamily="18" charset="-78"/>
              </a:rPr>
              <a:t>4 ـ أن يكون بهيماً.</a:t>
            </a:r>
          </a:p>
          <a:p>
            <a:pPr algn="ctr"/>
            <a:r>
              <a:rPr lang="ar-SA" dirty="0" smtClean="0">
                <a:latin typeface="Traditional Arabic" panose="02020603050405020304" pitchFamily="18" charset="-78"/>
                <a:cs typeface="Traditional Arabic" panose="02020603050405020304" pitchFamily="18" charset="-78"/>
              </a:rPr>
              <a:t>فإن اختلَّ شرطٌ واحدٌ فلا بُطلان.</a:t>
            </a:r>
          </a:p>
          <a:p>
            <a:pPr algn="ctr"/>
            <a:endParaRPr lang="ar-SA" dirty="0" smtClean="0">
              <a:latin typeface="Traditional Arabic" panose="02020603050405020304" pitchFamily="18" charset="-78"/>
              <a:cs typeface="Traditional Arabic" panose="02020603050405020304" pitchFamily="18" charset="-78"/>
            </a:endParaRPr>
          </a:p>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القول الرَّاجحُ في هذه المسألة: </a:t>
            </a:r>
            <a:r>
              <a:rPr lang="ar-SA" dirty="0" smtClean="0">
                <a:latin typeface="Traditional Arabic" panose="02020603050405020304" pitchFamily="18" charset="-78"/>
                <a:cs typeface="Traditional Arabic" panose="02020603050405020304" pitchFamily="18" charset="-78"/>
              </a:rPr>
              <a:t>أن الصَّلاة تبطل بمرور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المرأة والحِمار والكلب الأسود</a:t>
            </a:r>
            <a:r>
              <a:rPr lang="ar-SA" dirty="0" smtClean="0">
                <a:latin typeface="Traditional Arabic" panose="02020603050405020304" pitchFamily="18" charset="-78"/>
                <a:cs typeface="Traditional Arabic" panose="02020603050405020304" pitchFamily="18" charset="-78"/>
              </a:rPr>
              <a:t>، لثبوت ذلك عن النبيِّ صلّى الله عليه وسلّم</a:t>
            </a:r>
          </a:p>
          <a:p>
            <a:pPr algn="ctr"/>
            <a:r>
              <a:rPr lang="en-US" dirty="0">
                <a:latin typeface="Traditional Arabic" panose="02020603050405020304" pitchFamily="18" charset="-78"/>
                <a:cs typeface="Traditional Arabic" panose="02020603050405020304" pitchFamily="18" charset="-78"/>
                <a:hlinkClick r:id="rId2"/>
              </a:rPr>
              <a:t>https://</a:t>
            </a:r>
            <a:r>
              <a:rPr lang="en-US" dirty="0" smtClean="0">
                <a:latin typeface="Traditional Arabic" panose="02020603050405020304" pitchFamily="18" charset="-78"/>
                <a:cs typeface="Traditional Arabic" panose="02020603050405020304" pitchFamily="18" charset="-78"/>
                <a:hlinkClick r:id="rId2"/>
              </a:rPr>
              <a:t>www.youtube.com/watch?v=c-WuPisnvHc</a:t>
            </a:r>
            <a:endParaRPr lang="ar-SA" dirty="0" smtClean="0">
              <a:latin typeface="Traditional Arabic" panose="02020603050405020304" pitchFamily="18" charset="-78"/>
              <a:cs typeface="Traditional Arabic" panose="02020603050405020304" pitchFamily="18" charset="-78"/>
            </a:endParaRPr>
          </a:p>
          <a:p>
            <a:pPr algn="ct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38802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إثراء</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smtClean="0"/>
              <a:t> </a:t>
            </a:r>
            <a:r>
              <a:rPr lang="ar-SA" dirty="0" smtClean="0">
                <a:latin typeface="Traditional Arabic" panose="02020603050405020304" pitchFamily="18" charset="-78"/>
                <a:cs typeface="Traditional Arabic" panose="02020603050405020304" pitchFamily="18" charset="-78"/>
              </a:rPr>
              <a:t>شبهة اقتران المرأة بالكلب والحمار في الحديث</a:t>
            </a:r>
          </a:p>
          <a:p>
            <a:pPr marL="0" indent="0" algn="ctr">
              <a:buNone/>
            </a:pPr>
            <a:r>
              <a:rPr lang="ar-SA" dirty="0" smtClean="0">
                <a:latin typeface="Traditional Arabic" panose="02020603050405020304" pitchFamily="18" charset="-78"/>
                <a:cs typeface="Traditional Arabic" panose="02020603050405020304" pitchFamily="18" charset="-78"/>
              </a:rPr>
              <a:t>1-الحديث جمع بين أمور لا تتساوى في المرتبة وإنما تتساوى في الحكم في حادثة معينة لا تتجاوزها لغيرها هي: المرور بين يدي المصلي، فالجمع بينهما كالجمع بين الأرملة والمسكين من حيث اتحادهما في الحكم وهو استحقاق المساعدة</a:t>
            </a:r>
          </a:p>
          <a:p>
            <a:pPr marL="0" indent="0" algn="ctr">
              <a:buNone/>
            </a:pPr>
            <a:r>
              <a:rPr lang="ar-SA" dirty="0" smtClean="0">
                <a:latin typeface="Traditional Arabic" panose="02020603050405020304" pitchFamily="18" charset="-78"/>
                <a:cs typeface="Traditional Arabic" panose="02020603050405020304" pitchFamily="18" charset="-78"/>
              </a:rPr>
              <a:t>2-إذا جمع بين المرأة والحمار والكلب الأسود في هذا الحديث فقد جمع بين المرأة والطيب في حديث آخر وحببا إلى رسول الله صلى الله عليه وسلم </a:t>
            </a:r>
          </a:p>
          <a:p>
            <a:pPr marL="0" indent="0" algn="ctr">
              <a:buNone/>
            </a:pPr>
            <a:endParaRPr lang="ar-SA" dirty="0">
              <a:latin typeface="Traditional Arabic" panose="02020603050405020304" pitchFamily="18" charset="-78"/>
              <a:cs typeface="Traditional Arabic" panose="02020603050405020304" pitchFamily="18" charset="-78"/>
            </a:endParaRPr>
          </a:p>
          <a:p>
            <a:pPr marL="0" indent="0" algn="ctr">
              <a:buNone/>
            </a:pPr>
            <a:r>
              <a:rPr lang="ar-SA" dirty="0" smtClean="0">
                <a:latin typeface="Traditional Arabic" panose="02020603050405020304" pitchFamily="18" charset="-78"/>
                <a:cs typeface="Traditional Arabic" panose="02020603050405020304" pitchFamily="18" charset="-78"/>
              </a:rPr>
              <a:t>ينظر: حقوق المرأة في ضوء السنة النبوية، د/ نوال العيد</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9169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54100" y="3400425"/>
            <a:ext cx="10515600" cy="1325563"/>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وله التعوذ عند آية وعيد والسؤال عند آية رحمة ولو في </a:t>
            </a:r>
            <a:r>
              <a:rPr lang="ar-SA" dirty="0">
                <a:solidFill>
                  <a:srgbClr val="FF0000"/>
                </a:solidFill>
                <a:latin typeface="Traditional Arabic" panose="02020603050405020304" pitchFamily="18" charset="-78"/>
                <a:cs typeface="Traditional Arabic" panose="02020603050405020304" pitchFamily="18" charset="-78"/>
              </a:rPr>
              <a:t>فرض</a:t>
            </a:r>
            <a:br>
              <a:rPr lang="ar-SA" dirty="0">
                <a:solidFill>
                  <a:srgbClr val="FF0000"/>
                </a:solidFill>
                <a:latin typeface="Traditional Arabic" panose="02020603050405020304" pitchFamily="18" charset="-78"/>
                <a:cs typeface="Traditional Arabic" panose="02020603050405020304" pitchFamily="18" charset="-78"/>
              </a:rPr>
            </a:br>
            <a:r>
              <a:rPr lang="ar-SA" sz="3600"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والراجح في حكم هذه المسألة أن نقول:</a:t>
            </a:r>
            <a:br>
              <a:rPr lang="ar-SA" sz="3600"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br>
            <a:r>
              <a:rPr lang="ar-SA" sz="3600" dirty="0">
                <a:latin typeface="Traditional Arabic" panose="02020603050405020304" pitchFamily="18" charset="-78"/>
                <a:cs typeface="Traditional Arabic" panose="02020603050405020304" pitchFamily="18" charset="-78"/>
              </a:rPr>
              <a:t>أما في النفل ـ ولا سيما في صلاة الليل ـ فإنه يُسَنُّ له أن يتعوَّذ عند آية الوعيد، ويسأل عند آية الرحمة؛ اقتداءً برسول الله صلّى الله عليه وسلّم، ولأن ذلك أحضرُ للقلب وأبلغُ في التدبر، وصلاة الليل يُسَنُّ فيها التطويل، وكثرة القراءة والركوع والسُّجود، وما أشبه ذلك.</a:t>
            </a:r>
            <a:br>
              <a:rPr lang="ar-SA" sz="3600" dirty="0">
                <a:latin typeface="Traditional Arabic" panose="02020603050405020304" pitchFamily="18" charset="-78"/>
                <a:cs typeface="Traditional Arabic" panose="02020603050405020304" pitchFamily="18" charset="-78"/>
              </a:rPr>
            </a:br>
            <a:r>
              <a:rPr lang="ar-SA" sz="3600" dirty="0">
                <a:latin typeface="Traditional Arabic" panose="02020603050405020304" pitchFamily="18" charset="-78"/>
                <a:cs typeface="Traditional Arabic" panose="02020603050405020304" pitchFamily="18" charset="-78"/>
              </a:rPr>
              <a:t/>
            </a:r>
            <a:br>
              <a:rPr lang="ar-SA" sz="3600" dirty="0">
                <a:latin typeface="Traditional Arabic" panose="02020603050405020304" pitchFamily="18" charset="-78"/>
                <a:cs typeface="Traditional Arabic" panose="02020603050405020304" pitchFamily="18" charset="-78"/>
              </a:rPr>
            </a:br>
            <a:r>
              <a:rPr lang="ar-SA" sz="3600" dirty="0">
                <a:latin typeface="Traditional Arabic" panose="02020603050405020304" pitchFamily="18" charset="-78"/>
                <a:cs typeface="Traditional Arabic" panose="02020603050405020304" pitchFamily="18" charset="-78"/>
              </a:rPr>
              <a:t>وأما في صلاة الفرض فليس بسُنَّة وإنْ كان جائزاً.</a:t>
            </a:r>
            <a:br>
              <a:rPr lang="ar-SA" sz="3600" dirty="0">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
            </a:r>
            <a:br>
              <a:rPr lang="ar-SA" dirty="0" smtClean="0">
                <a:solidFill>
                  <a:srgbClr val="FF0000"/>
                </a:solidFill>
                <a:latin typeface="Traditional Arabic" panose="02020603050405020304" pitchFamily="18" charset="-78"/>
                <a:cs typeface="Traditional Arabic" panose="02020603050405020304" pitchFamily="18" charset="-78"/>
              </a:rPr>
            </a:br>
            <a:endParaRPr lang="ar-SA"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14394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266700"/>
            <a:ext cx="10515600" cy="5910263"/>
          </a:xfrm>
        </p:spPr>
        <p:txBody>
          <a:bodyPr>
            <a:normAutofit fontScale="85000" lnSpcReduction="20000"/>
          </a:bodyPr>
          <a:lstStyle/>
          <a:p>
            <a:pPr marL="0" indent="0">
              <a:buNone/>
            </a:pPr>
            <a:endParaRPr lang="ar-SA" dirty="0">
              <a:latin typeface="Traditional Arabic" panose="02020603050405020304" pitchFamily="18" charset="-78"/>
              <a:cs typeface="Traditional Arabic" panose="02020603050405020304" pitchFamily="18" charset="-78"/>
            </a:endParaRPr>
          </a:p>
          <a:p>
            <a:endParaRPr lang="ar-SA" dirty="0" smtClean="0">
              <a:latin typeface="Traditional Arabic" panose="02020603050405020304" pitchFamily="18" charset="-78"/>
              <a:cs typeface="Traditional Arabic" panose="02020603050405020304" pitchFamily="18" charset="-78"/>
            </a:endParaRPr>
          </a:p>
          <a:p>
            <a:endParaRPr lang="ar-SA" dirty="0">
              <a:latin typeface="Traditional Arabic" panose="02020603050405020304" pitchFamily="18" charset="-78"/>
              <a:cs typeface="Traditional Arabic" panose="02020603050405020304" pitchFamily="18" charset="-78"/>
            </a:endParaRPr>
          </a:p>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إثراء</a:t>
            </a:r>
            <a:endPar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algn="just"/>
            <a:r>
              <a:rPr lang="ar-SA" dirty="0">
                <a:latin typeface="Traditional Arabic" panose="02020603050405020304" pitchFamily="18" charset="-78"/>
                <a:cs typeface="Traditional Arabic" panose="02020603050405020304" pitchFamily="18" charset="-78"/>
              </a:rPr>
              <a:t>فإن قال قائل: ما دليلك على هذا التفريق، وأنت تقول: إنَّ ما ثبت في النَّفْلِ ثَبَتَ في الفرض، فليكن سُنَّة في الفرض كما هو في النفل.</a:t>
            </a:r>
          </a:p>
          <a:p>
            <a:pPr algn="just"/>
            <a:endParaRPr lang="ar-SA" dirty="0">
              <a:latin typeface="Traditional Arabic" panose="02020603050405020304" pitchFamily="18" charset="-78"/>
              <a:cs typeface="Traditional Arabic" panose="02020603050405020304" pitchFamily="18" charset="-78"/>
            </a:endParaRPr>
          </a:p>
          <a:p>
            <a:pPr algn="just"/>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فالجواب: </a:t>
            </a:r>
            <a:r>
              <a:rPr lang="ar-SA" dirty="0">
                <a:latin typeface="Traditional Arabic" panose="02020603050405020304" pitchFamily="18" charset="-78"/>
                <a:cs typeface="Traditional Arabic" panose="02020603050405020304" pitchFamily="18" charset="-78"/>
              </a:rPr>
              <a:t>الدليل على هذا أن الرسول صلّى الله عليه وسلّم كان يصلي في كلِّ يوم وليلة ثلاث صلوات، كلَّها جهر فيها بالقراءة، ويقرأ آيات فيها وعيد وآيات فيها رحمة، ولم ينقل الصَّحابةُ الذين نقلوا صفة صلاة الرسول صلّى الله عليه وسلّم أنه كان يفعل ذلك في الفَرْض، ولو كان سُنَّة لفَعَلَهُ ولو فَعَلَهُ لنُقل، فلمَّا لم ينقل علمنا أنه لم يفعله، ولما لم يفعله علمنا أنه ليس بسُنَّة، والصَّحابةُ رضي الله عنهم حريصون على تتبُّع حركات النبيِّ صلّى الله عليه وسلّم وسكناته حتى إنهم كانوا يستدلُّون على قراءته في السرِّية باضطراب لحيته (1)، ولمَّا سكت بين التكبير والقراءة سأله أبو هريرة ماذا يقول </a:t>
            </a:r>
            <a:r>
              <a:rPr lang="ar-SA" dirty="0" smtClean="0">
                <a:latin typeface="Traditional Arabic" panose="02020603050405020304" pitchFamily="18" charset="-78"/>
                <a:cs typeface="Traditional Arabic" panose="02020603050405020304" pitchFamily="18" charset="-78"/>
              </a:rPr>
              <a:t>؟ ولو </a:t>
            </a:r>
            <a:r>
              <a:rPr lang="ar-SA" dirty="0">
                <a:latin typeface="Traditional Arabic" panose="02020603050405020304" pitchFamily="18" charset="-78"/>
                <a:cs typeface="Traditional Arabic" panose="02020603050405020304" pitchFamily="18" charset="-78"/>
              </a:rPr>
              <a:t>كان يسكت عند آية الوعيد مِن أجل أن يتعوَّذ، أو آية الرحمة من أجل أن يسأل لنقلوا ذلك بلا شَكٍّ.</a:t>
            </a:r>
          </a:p>
          <a:p>
            <a:pPr algn="just"/>
            <a:r>
              <a:rPr lang="ar-SA" dirty="0">
                <a:latin typeface="Traditional Arabic" panose="02020603050405020304" pitchFamily="18" charset="-78"/>
                <a:cs typeface="Traditional Arabic" panose="02020603050405020304" pitchFamily="18" charset="-78"/>
              </a:rPr>
              <a:t>فإذا قال قائل: إذا كان الأمر كذلك؛ فلماذا لا تمنعونه في صلاة الفرض كما مَنَعَهُ بعضُ أهل العلم؛ لأن النبيَّ صلّى الله عليه وسلّم قال: «صَلُّوا كما رأيتموني أصلِّي» </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a:p>
            <a:pPr algn="just"/>
            <a:r>
              <a:rPr lang="ar-SA" dirty="0">
                <a:latin typeface="Traditional Arabic" panose="02020603050405020304" pitchFamily="18" charset="-78"/>
                <a:cs typeface="Traditional Arabic" panose="02020603050405020304" pitchFamily="18" charset="-78"/>
              </a:rPr>
              <a:t>فالجواب على هذه أن نقول: تَرْكُ النَّبيِّ صلّى الله عليه وسلّم له لا يدلُّ على تحريمه؛ لأنه أعطانا عليه الصَّلاة والسَّلام قاعدة: «إن هذه الصلاة لا يصلح فيها شيء مِن كلام الناس، إنَّما هو التسبيح والتكبير وقراءة القرآن» </a:t>
            </a:r>
            <a:r>
              <a:rPr lang="ar-SA" dirty="0" smtClean="0">
                <a:latin typeface="Traditional Arabic" panose="02020603050405020304" pitchFamily="18" charset="-78"/>
                <a:cs typeface="Traditional Arabic" panose="02020603050405020304" pitchFamily="18" charset="-78"/>
              </a:rPr>
              <a:t> والدعاء </a:t>
            </a:r>
            <a:r>
              <a:rPr lang="ar-SA" dirty="0">
                <a:latin typeface="Traditional Arabic" panose="02020603050405020304" pitchFamily="18" charset="-78"/>
                <a:cs typeface="Traditional Arabic" panose="02020603050405020304" pitchFamily="18" charset="-78"/>
              </a:rPr>
              <a:t>ليس من كلام الناس، فلا يبطل الصَّلاة، فيكون الأصل فيه الجواز، لكننا لا نندب الإِنسان أن يفعل ذلك في صلاة الفريضة لما تقدم تقريره.</a:t>
            </a:r>
          </a:p>
        </p:txBody>
      </p:sp>
    </p:spTree>
    <p:extLst>
      <p:ext uri="{BB962C8B-B14F-4D97-AF65-F5344CB8AC3E}">
        <p14:creationId xmlns:p14="http://schemas.microsoft.com/office/powerpoint/2010/main" val="1649135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dirty="0" smtClean="0"/>
              <a:t> </a:t>
            </a:r>
          </a:p>
          <a:p>
            <a:endParaRPr lang="ar-SA" dirty="0"/>
          </a:p>
          <a:p>
            <a:endParaRPr lang="ar-SA" dirty="0" smtClean="0"/>
          </a:p>
          <a:p>
            <a:endParaRPr lang="ar-SA" dirty="0"/>
          </a:p>
          <a:p>
            <a:endParaRPr lang="ar-SA" dirty="0" smtClean="0"/>
          </a:p>
          <a:p>
            <a:endParaRPr lang="ar-SA" dirty="0"/>
          </a:p>
          <a:p>
            <a:endParaRPr lang="ar-SA" dirty="0" smtClean="0"/>
          </a:p>
          <a:p>
            <a:r>
              <a:rPr lang="ar-SA" sz="2000" dirty="0">
                <a:latin typeface="Traditional Arabic" panose="02020603050405020304" pitchFamily="18" charset="-78"/>
                <a:ea typeface="Calibri" panose="020F0502020204030204" pitchFamily="34" charset="0"/>
                <a:cs typeface="Traditional Arabic" panose="02020603050405020304" pitchFamily="18" charset="-78"/>
              </a:rPr>
              <a:t>المصلي إذا سلّم عليه أحد ، كيف يرد السلام ؟ </a:t>
            </a:r>
            <a:r>
              <a:rPr lang="en-US" sz="2000" dirty="0">
                <a:latin typeface="Traditional Arabic" panose="02020603050405020304" pitchFamily="18" charset="-78"/>
                <a:ea typeface="Calibri" panose="020F0502020204030204" pitchFamily="34" charset="0"/>
                <a:cs typeface="Traditional Arabic" panose="02020603050405020304" pitchFamily="18" charset="-78"/>
                <a:hlinkClick r:id="rId2"/>
              </a:rPr>
              <a:t>https://</a:t>
            </a:r>
            <a:r>
              <a:rPr lang="en-US" sz="2000" dirty="0" smtClean="0">
                <a:latin typeface="Traditional Arabic" panose="02020603050405020304" pitchFamily="18" charset="-78"/>
                <a:ea typeface="Calibri" panose="020F0502020204030204" pitchFamily="34" charset="0"/>
                <a:cs typeface="Traditional Arabic" panose="02020603050405020304" pitchFamily="18" charset="-78"/>
                <a:hlinkClick r:id="rId2"/>
              </a:rPr>
              <a:t>www.youtube.com/watch?v=gMaMcBPl7qc</a:t>
            </a:r>
            <a:endParaRPr lang="en-US" sz="2000" dirty="0">
              <a:latin typeface="Traditional Arabic" panose="02020603050405020304" pitchFamily="18" charset="-78"/>
              <a:ea typeface="Calibri" panose="020F0502020204030204" pitchFamily="34" charset="0"/>
              <a:cs typeface="Traditional Arabic" panose="02020603050405020304" pitchFamily="18" charset="-78"/>
            </a:endParaRPr>
          </a:p>
          <a:p>
            <a:pPr marL="0" indent="0">
              <a:buNone/>
            </a:pPr>
            <a:r>
              <a:rPr lang="ar-SA" sz="2000" dirty="0" smtClean="0">
                <a:latin typeface="Traditional Arabic" panose="02020603050405020304" pitchFamily="18" charset="-78"/>
                <a:ea typeface="Calibri" panose="020F0502020204030204" pitchFamily="34" charset="0"/>
                <a:cs typeface="Traditional Arabic" panose="02020603050405020304" pitchFamily="18" charset="-78"/>
              </a:rPr>
              <a:t>الشيخ سعد </a:t>
            </a:r>
            <a:r>
              <a:rPr lang="ar-SA" sz="2000" dirty="0" err="1" smtClean="0">
                <a:latin typeface="Traditional Arabic" panose="02020603050405020304" pitchFamily="18" charset="-78"/>
                <a:ea typeface="Calibri" panose="020F0502020204030204" pitchFamily="34" charset="0"/>
                <a:cs typeface="Traditional Arabic" panose="02020603050405020304" pitchFamily="18" charset="-78"/>
              </a:rPr>
              <a:t>الخثلان</a:t>
            </a:r>
            <a:endParaRPr lang="ar-SA" sz="2000" dirty="0">
              <a:latin typeface="Traditional Arabic" panose="02020603050405020304" pitchFamily="18" charset="-78"/>
              <a:ea typeface="Calibri" panose="020F0502020204030204" pitchFamily="34" charset="0"/>
              <a:cs typeface="Traditional Arabic" panose="02020603050405020304" pitchFamily="18" charset="-78"/>
            </a:endParaRPr>
          </a:p>
        </p:txBody>
      </p:sp>
      <p:graphicFrame>
        <p:nvGraphicFramePr>
          <p:cNvPr id="4" name="جدول 3"/>
          <p:cNvGraphicFramePr>
            <a:graphicFrameLocks noGrp="1"/>
          </p:cNvGraphicFramePr>
          <p:nvPr>
            <p:extLst>
              <p:ext uri="{D42A27DB-BD31-4B8C-83A1-F6EECF244321}">
                <p14:modId xmlns:p14="http://schemas.microsoft.com/office/powerpoint/2010/main" val="792753533"/>
              </p:ext>
            </p:extLst>
          </p:nvPr>
        </p:nvGraphicFramePr>
        <p:xfrm>
          <a:off x="1866900" y="2529522"/>
          <a:ext cx="9385300" cy="1891602"/>
        </p:xfrm>
        <a:graphic>
          <a:graphicData uri="http://schemas.openxmlformats.org/drawingml/2006/table">
            <a:tbl>
              <a:tblPr rtl="1" firstRow="1" firstCol="1" bandRow="1"/>
              <a:tblGrid>
                <a:gridCol w="1720362"/>
                <a:gridCol w="1720362"/>
                <a:gridCol w="5944576"/>
              </a:tblGrid>
              <a:tr h="0">
                <a:tc>
                  <a:txBody>
                    <a:bodyPr/>
                    <a:lstStyle/>
                    <a:p>
                      <a:pPr algn="ctr" rtl="1">
                        <a:lnSpc>
                          <a:spcPct val="107000"/>
                        </a:lnSpc>
                        <a:spcAft>
                          <a:spcPts val="0"/>
                        </a:spcAft>
                      </a:pPr>
                      <a:r>
                        <a:rPr lang="ar-SA" sz="2000" dirty="0" smtClean="0">
                          <a:effectLst/>
                          <a:latin typeface="Traditional Arabic" panose="02020603050405020304" pitchFamily="18" charset="-78"/>
                          <a:ea typeface="Calibri" panose="020F0502020204030204" pitchFamily="34" charset="0"/>
                          <a:cs typeface="Traditional Arabic" panose="02020603050405020304" pitchFamily="18" charset="-78"/>
                        </a:rPr>
                        <a:t> قال </a:t>
                      </a:r>
                      <a:r>
                        <a:rPr lang="ar-SA" sz="2000" dirty="0" err="1" smtClean="0">
                          <a:effectLst/>
                          <a:latin typeface="Traditional Arabic" panose="02020603050405020304" pitchFamily="18" charset="-78"/>
                          <a:ea typeface="Calibri" panose="020F0502020204030204" pitchFamily="34" charset="0"/>
                          <a:cs typeface="Traditional Arabic" panose="02020603050405020304" pitchFamily="18" charset="-78"/>
                        </a:rPr>
                        <a:t>البهوتي</a:t>
                      </a:r>
                      <a:r>
                        <a:rPr lang="ar-SA" sz="2000" dirty="0" smtClean="0">
                          <a:effectLst/>
                          <a:latin typeface="Traditional Arabic" panose="02020603050405020304" pitchFamily="18" charset="-78"/>
                          <a:ea typeface="Calibri" panose="020F0502020204030204" pitchFamily="34" charset="0"/>
                          <a:cs typeface="Traditional Arabic" panose="02020603050405020304" pitchFamily="18" charset="-78"/>
                        </a:rPr>
                        <a:t> في الروض</a:t>
                      </a:r>
                      <a:r>
                        <a:rPr lang="ar-SA" sz="2000" baseline="0" dirty="0" smtClean="0">
                          <a:effectLst/>
                          <a:latin typeface="Traditional Arabic" panose="02020603050405020304" pitchFamily="18" charset="-78"/>
                          <a:ea typeface="Calibri" panose="020F0502020204030204" pitchFamily="34" charset="0"/>
                          <a:cs typeface="Traditional Arabic" panose="02020603050405020304" pitchFamily="18" charset="-78"/>
                        </a:rPr>
                        <a:t> المربع</a:t>
                      </a:r>
                      <a:endParaRPr lang="en-US" sz="16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ar-SA" sz="1600" dirty="0" smtClean="0">
                        <a:effectLst/>
                        <a:latin typeface="Traditional Arabic" panose="02020603050405020304" pitchFamily="18" charset="-78"/>
                        <a:ea typeface="Calibri" panose="020F0502020204030204" pitchFamily="34" charset="0"/>
                        <a:cs typeface="Traditional Arabic" panose="02020603050405020304" pitchFamily="18" charset="-78"/>
                      </a:endParaRPr>
                    </a:p>
                    <a:p>
                      <a:pPr algn="ctr" rtl="1">
                        <a:lnSpc>
                          <a:spcPct val="107000"/>
                        </a:lnSpc>
                        <a:spcAft>
                          <a:spcPts val="0"/>
                        </a:spcAft>
                      </a:pPr>
                      <a:endParaRPr lang="ar-SA" sz="1600" smtClean="0">
                        <a:effectLst/>
                        <a:latin typeface="Traditional Arabic" panose="02020603050405020304" pitchFamily="18" charset="-78"/>
                        <a:ea typeface="Calibri" panose="020F0502020204030204" pitchFamily="34" charset="0"/>
                        <a:cs typeface="Traditional Arabic" panose="02020603050405020304" pitchFamily="18" charset="-78"/>
                      </a:endParaRPr>
                    </a:p>
                    <a:p>
                      <a:pPr algn="ctr" rtl="1">
                        <a:lnSpc>
                          <a:spcPct val="107000"/>
                        </a:lnSpc>
                        <a:spcAft>
                          <a:spcPts val="0"/>
                        </a:spcAft>
                      </a:pPr>
                      <a:r>
                        <a:rPr lang="ar-SA" sz="1600" smtClean="0">
                          <a:effectLst/>
                          <a:latin typeface="Traditional Arabic" panose="02020603050405020304" pitchFamily="18" charset="-78"/>
                          <a:ea typeface="Calibri" panose="020F0502020204030204" pitchFamily="34" charset="0"/>
                          <a:cs typeface="Traditional Arabic" panose="02020603050405020304" pitchFamily="18" charset="-78"/>
                        </a:rPr>
                        <a:t>وله </a:t>
                      </a:r>
                      <a:r>
                        <a:rPr lang="ar-SA" sz="1600" dirty="0" smtClean="0">
                          <a:effectLst/>
                          <a:latin typeface="Traditional Arabic" panose="02020603050405020304" pitchFamily="18" charset="-78"/>
                          <a:ea typeface="Calibri" panose="020F0502020204030204" pitchFamily="34" charset="0"/>
                          <a:cs typeface="Traditional Arabic" panose="02020603050405020304" pitchFamily="18" charset="-78"/>
                        </a:rPr>
                        <a:t>رد السلام إشارة </a:t>
                      </a:r>
                      <a:endParaRPr lang="en-US" sz="16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endParaRPr lang="en-US" sz="1600" dirty="0">
                        <a:effectLst/>
                        <a:latin typeface="Traditional Arabic" panose="02020603050405020304" pitchFamily="18" charset="-78"/>
                        <a:ea typeface="Calibri" panose="020F0502020204030204" pitchFamily="34" charset="0"/>
                        <a:cs typeface="Traditional Arabic" panose="02020603050405020304" pitchFamily="18" charset="-78"/>
                      </a:endParaRPr>
                    </a:p>
                    <a:p>
                      <a:pPr algn="ctr" rtl="1">
                        <a:lnSpc>
                          <a:spcPct val="107000"/>
                        </a:lnSpc>
                        <a:spcAft>
                          <a:spcPts val="0"/>
                        </a:spcAft>
                      </a:pPr>
                      <a:r>
                        <a:rPr lang="ar-SA" sz="2000" dirty="0">
                          <a:effectLst/>
                          <a:latin typeface="Traditional Arabic" panose="02020603050405020304" pitchFamily="18" charset="-78"/>
                          <a:ea typeface="Calibri" panose="020F0502020204030204" pitchFamily="34" charset="0"/>
                          <a:cs typeface="Traditional Arabic" panose="02020603050405020304" pitchFamily="18" charset="-78"/>
                        </a:rPr>
                        <a:t>يباح للمصلي أن يرد السلام على من سلم عليه بإشارة اليد أو هز الرأس قليلا والحركة التي تحدث هنا غير مكروهة </a:t>
                      </a:r>
                      <a:endParaRPr lang="en-US" sz="1600" dirty="0">
                        <a:effectLst/>
                        <a:latin typeface="Traditional Arabic" panose="02020603050405020304" pitchFamily="18" charset="-78"/>
                        <a:ea typeface="Calibri" panose="020F0502020204030204" pitchFamily="34" charset="0"/>
                        <a:cs typeface="Traditional Arabic" panose="02020603050405020304" pitchFamily="18" charset="-78"/>
                      </a:endParaRPr>
                    </a:p>
                    <a:p>
                      <a:pPr algn="ctr" rtl="1">
                        <a:lnSpc>
                          <a:spcPct val="107000"/>
                        </a:lnSpc>
                        <a:spcAft>
                          <a:spcPts val="0"/>
                        </a:spcAft>
                      </a:pPr>
                      <a:r>
                        <a:rPr lang="ar-SA" sz="2000" dirty="0" smtClean="0">
                          <a:effectLst/>
                          <a:highlight>
                            <a:srgbClr val="FFFF00"/>
                          </a:highlight>
                          <a:latin typeface="Traditional Arabic" panose="02020603050405020304" pitchFamily="18" charset="-78"/>
                          <a:ea typeface="Calibri" panose="020F0502020204030204" pitchFamily="34" charset="0"/>
                          <a:cs typeface="Traditional Arabic" panose="02020603050405020304" pitchFamily="18" charset="-78"/>
                        </a:rPr>
                        <a:t>  والسنة عن النبي في الإشارة وردت على صفات منها الإشارة بالإصبع ومنها الإشارة بالكف –بأن يرفع يده ويخفضها-ومنها الإيماء بالرأس </a:t>
                      </a:r>
                      <a:endParaRPr lang="en-US" sz="1600" dirty="0">
                        <a:effectLst/>
                        <a:latin typeface="Traditional Arabic" panose="02020603050405020304" pitchFamily="18" charset="-78"/>
                        <a:ea typeface="Calibri" panose="020F0502020204030204" pitchFamily="34" charset="0"/>
                        <a:cs typeface="Traditional Arabic" panose="02020603050405020304" pitchFamily="18" charset="-78"/>
                      </a:endParaRPr>
                    </a:p>
                    <a:p>
                      <a:pPr algn="ctr" rtl="1">
                        <a:lnSpc>
                          <a:spcPct val="107000"/>
                        </a:lnSpc>
                        <a:spcAft>
                          <a:spcPts val="0"/>
                        </a:spcAft>
                      </a:pPr>
                      <a:r>
                        <a:rPr lang="ar-SA" sz="2000" dirty="0" smtClean="0">
                          <a:effectLst/>
                          <a:latin typeface="Traditional Arabic" panose="02020603050405020304" pitchFamily="18" charset="-78"/>
                          <a:ea typeface="Calibri" panose="020F0502020204030204" pitchFamily="34" charset="0"/>
                          <a:cs typeface="Traditional Arabic" panose="02020603050405020304" pitchFamily="18" charset="-78"/>
                        </a:rPr>
                        <a:t> </a:t>
                      </a:r>
                      <a:endParaRPr lang="en-US" sz="16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82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93663"/>
            <a:ext cx="9144000" cy="1658937"/>
          </a:xfrm>
        </p:spPr>
        <p:txBody>
          <a:bodyPr/>
          <a:lstStyle/>
          <a:p>
            <a:r>
              <a:rPr lang="ar-SA" dirty="0">
                <a:solidFill>
                  <a:srgbClr val="FF0000"/>
                </a:solidFill>
                <a:latin typeface="Traditional Arabic" panose="02020603050405020304" pitchFamily="18" charset="-78"/>
                <a:cs typeface="Traditional Arabic" panose="02020603050405020304" pitchFamily="18" charset="-78"/>
              </a:rPr>
              <a:t>ل</a:t>
            </a:r>
            <a:r>
              <a:rPr lang="ar-SA" dirty="0" smtClean="0">
                <a:solidFill>
                  <a:srgbClr val="FF0000"/>
                </a:solidFill>
                <a:latin typeface="Traditional Arabic" panose="02020603050405020304" pitchFamily="18" charset="-78"/>
                <a:cs typeface="Traditional Arabic" panose="02020603050405020304" pitchFamily="18" charset="-78"/>
              </a:rPr>
              <a:t>ا جمع سور في فرض كنفل</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a:xfrm>
            <a:off x="1524000" y="2070100"/>
            <a:ext cx="9144000" cy="3784600"/>
          </a:xfrm>
        </p:spPr>
        <p:txBody>
          <a:bodyPr>
            <a:normAutofit/>
          </a:bodyPr>
          <a:lstStyle/>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مسألة: هل تفريق السُّورة في الركعتين جائز أم لا؟</a:t>
            </a:r>
          </a:p>
          <a:p>
            <a:r>
              <a:rPr lang="ar-SA" dirty="0" smtClean="0">
                <a:latin typeface="Traditional Arabic" panose="02020603050405020304" pitchFamily="18" charset="-78"/>
                <a:cs typeface="Traditional Arabic" panose="02020603050405020304" pitchFamily="18" charset="-78"/>
              </a:rPr>
              <a:t>الجواب: جائز؛ إلا إذا كان لما بقي تعلُّق بما مضى، فهنا ينبغي ألا يفعل، مثل لو قال: {قُلْ هُوَ اللَّهُ أَحَدٌ *اللَّهُ الصَمَدُ *} {لَمْ يَلِدْ} [الإخلاص: 1 ـ 3] فهنا لا ينبغي أن يقفَ على هذا الموقف؛ لانقطاع الكلام بعضه عن بعض. أما إذا لم يكن محذور في الوقف فلا بأس.</a:t>
            </a:r>
          </a:p>
          <a:p>
            <a:r>
              <a:rPr lang="ar-SA" dirty="0" smtClean="0">
                <a:latin typeface="Traditional Arabic" panose="02020603050405020304" pitchFamily="18" charset="-78"/>
                <a:cs typeface="Traditional Arabic" panose="02020603050405020304" pitchFamily="18" charset="-78"/>
              </a:rPr>
              <a:t>ودليل ذلك: أنَّ رسول الله صلّى الله عليه وسلّم قرأ في صلاة المغرب بالأعراف فَرَّقها في الرَّكعتين وهذا يدلُّ على جواز تفريق السُّورة في الرَّكعتين، لكن ينبغي ملاحظة ما يُشرع مِن التطويل والتوسُّط والتقصير </a:t>
            </a:r>
          </a:p>
          <a:p>
            <a:endParaRPr lang="ar-SA" dirty="0" smtClean="0">
              <a:latin typeface="Traditional Arabic" panose="02020603050405020304" pitchFamily="18" charset="-78"/>
              <a:cs typeface="Traditional Arabic" panose="02020603050405020304" pitchFamily="18" charset="-78"/>
            </a:endParaRPr>
          </a:p>
          <a:p>
            <a:r>
              <a:rPr lang="ar-SA" dirty="0" smtClean="0">
                <a:latin typeface="Traditional Arabic" panose="02020603050405020304" pitchFamily="18" charset="-78"/>
                <a:cs typeface="Traditional Arabic" panose="02020603050405020304" pitchFamily="18" charset="-78"/>
              </a:rPr>
              <a:t> كما لا يكره أن يقرأ السورة في الركعة ثم يقرأها في الركعة الثانية</a:t>
            </a:r>
          </a:p>
          <a:p>
            <a:endParaRPr lang="ar-SA" dirty="0"/>
          </a:p>
        </p:txBody>
      </p:sp>
    </p:spTree>
    <p:extLst>
      <p:ext uri="{BB962C8B-B14F-4D97-AF65-F5344CB8AC3E}">
        <p14:creationId xmlns:p14="http://schemas.microsoft.com/office/powerpoint/2010/main" val="1533166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52500" y="-46038"/>
            <a:ext cx="10515600" cy="1325563"/>
          </a:xfrm>
        </p:spPr>
        <p:txBody>
          <a:bodyPr/>
          <a:lstStyle/>
          <a:p>
            <a:pPr algn="ctr"/>
            <a:r>
              <a:rPr lang="ar-SA" dirty="0" smtClean="0">
                <a:latin typeface="Traditional Arabic" panose="02020603050405020304" pitchFamily="18" charset="-78"/>
                <a:cs typeface="Traditional Arabic" panose="02020603050405020304" pitchFamily="18" charset="-78"/>
              </a:rPr>
              <a:t>تمرين مع مجموعتك </a:t>
            </a:r>
            <a:r>
              <a:rPr lang="ar-SA" dirty="0" err="1" smtClean="0">
                <a:latin typeface="Traditional Arabic" panose="02020603050405020304" pitchFamily="18" charset="-78"/>
                <a:cs typeface="Traditional Arabic" panose="02020603050405020304" pitchFamily="18" charset="-78"/>
              </a:rPr>
              <a:t>أجيبي</a:t>
            </a:r>
            <a:r>
              <a:rPr lang="ar-SA" dirty="0" smtClean="0">
                <a:latin typeface="Traditional Arabic" panose="02020603050405020304" pitchFamily="18" charset="-78"/>
                <a:cs typeface="Traditional Arabic" panose="02020603050405020304" pitchFamily="18" charset="-78"/>
              </a:rPr>
              <a:t> عن التالي</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279525"/>
            <a:ext cx="10515600" cy="4351338"/>
          </a:xfrm>
        </p:spPr>
        <p:txBody>
          <a:bodyPr>
            <a:normAutofit fontScale="92500" lnSpcReduction="20000"/>
          </a:bodyPr>
          <a:lstStyle/>
          <a:p>
            <a:pPr marL="0" indent="0" algn="ctr">
              <a:buNone/>
            </a:pPr>
            <a:r>
              <a:rPr lang="ar-SA" sz="3600" dirty="0" smtClean="0">
                <a:latin typeface="Traditional Arabic" panose="02020603050405020304" pitchFamily="18" charset="-78"/>
                <a:cs typeface="Traditional Arabic" panose="02020603050405020304" pitchFamily="18" charset="-78"/>
              </a:rPr>
              <a:t>من مقاصد الشريعة الظاهرة التي بنيت عليها فروع كثيرة المنع من مشابهة أهل الكتاب ولهذا المقصد فروع في باب مكروهات الصلاة اذكريها</a:t>
            </a:r>
          </a:p>
          <a:p>
            <a:pPr marL="0" indent="0" algn="ctr">
              <a:buNone/>
            </a:pPr>
            <a:endParaRPr lang="ar-SA" sz="3600" dirty="0">
              <a:latin typeface="Traditional Arabic" panose="02020603050405020304" pitchFamily="18" charset="-78"/>
              <a:cs typeface="Traditional Arabic" panose="02020603050405020304" pitchFamily="18" charset="-78"/>
            </a:endParaRPr>
          </a:p>
          <a:p>
            <a:pPr marL="0" indent="0" algn="ctr">
              <a:buNone/>
            </a:pPr>
            <a:r>
              <a:rPr lang="ar-SA" sz="3600" dirty="0" smtClean="0">
                <a:latin typeface="Traditional Arabic" panose="02020603050405020304" pitchFamily="18" charset="-78"/>
                <a:cs typeface="Traditional Arabic" panose="02020603050405020304" pitchFamily="18" charset="-78"/>
              </a:rPr>
              <a:t>وكذلك ورد في مكروهات الصلاة ما يدل على تكريم الإسلام للمسلم ومنع مشابهته للحيوان اذكريها</a:t>
            </a:r>
          </a:p>
          <a:p>
            <a:pPr marL="0" indent="0" algn="ctr">
              <a:buNone/>
            </a:pPr>
            <a:endParaRPr lang="ar-SA" sz="3600" dirty="0">
              <a:latin typeface="Traditional Arabic" panose="02020603050405020304" pitchFamily="18" charset="-78"/>
              <a:cs typeface="Traditional Arabic" panose="02020603050405020304" pitchFamily="18" charset="-78"/>
            </a:endParaRPr>
          </a:p>
          <a:p>
            <a:pPr marL="0" indent="0" algn="ctr">
              <a:buNone/>
            </a:pPr>
            <a:r>
              <a:rPr lang="ar-SA" sz="3600" dirty="0" smtClean="0">
                <a:latin typeface="Traditional Arabic" panose="02020603050405020304" pitchFamily="18" charset="-78"/>
                <a:cs typeface="Traditional Arabic" panose="02020603050405020304" pitchFamily="18" charset="-78"/>
              </a:rPr>
              <a:t>ورد في فتاوى اللجنة الدائمة سؤال مفاده: (إنهم كانوا يصلون إحدى الصلوات في البيت وأخذ منبه التلفون يرن وأشغلهم بالرنين مدة طويلة فهل يجوز في مثل هذه الحالة أن يتقدم المصلي أو يتأخر ويرفع سماعة التلفون ويكبر أو يرفع صوته بالقراءة ليعلم صاحب التلفون أنه يصلي قياساً على فتح الباب للطارق أو رفع الصوت له؟</a:t>
            </a: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85491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just">
              <a:buNone/>
            </a:pPr>
            <a:r>
              <a:rPr lang="ar-SA" sz="32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a:t>
            </a:r>
          </a:p>
          <a:p>
            <a:pPr marL="0" indent="0" algn="just">
              <a:buNone/>
            </a:pPr>
            <a:r>
              <a:rPr lang="ar-SA" sz="3200" dirty="0" smtClean="0">
                <a:latin typeface="Traditional Arabic" panose="02020603050405020304" pitchFamily="18" charset="-78"/>
                <a:cs typeface="Traditional Arabic" panose="02020603050405020304" pitchFamily="18" charset="-78"/>
              </a:rPr>
              <a:t>إذا كان المصلي بالحالة التي ذكرت وأخذ التلفون يرن جاز أن يرفع السماعة ولو تقدم قليلاً أو تأخر كذلك أو أخذ عن يمينه أو شماله بشرط أن يكون مستقبل القبلة وأن يقول (سبحان الله) تنبيهاً للمتكلم بالتلفون لما ثبت في الصحيحين أن رسول الله صلى اله عليه وسلم كان يصلي وهو حامل </a:t>
            </a:r>
            <a:r>
              <a:rPr lang="ar-SA" sz="3200" dirty="0" err="1" smtClean="0">
                <a:latin typeface="Traditional Arabic" panose="02020603050405020304" pitchFamily="18" charset="-78"/>
                <a:cs typeface="Traditional Arabic" panose="02020603050405020304" pitchFamily="18" charset="-78"/>
              </a:rPr>
              <a:t>أمامة</a:t>
            </a:r>
            <a:r>
              <a:rPr lang="ar-SA" sz="3200" dirty="0" smtClean="0">
                <a:latin typeface="Traditional Arabic" panose="02020603050405020304" pitchFamily="18" charset="-78"/>
                <a:cs typeface="Traditional Arabic" panose="02020603050405020304" pitchFamily="18" charset="-78"/>
              </a:rPr>
              <a:t> بنت ابنته فإذا ركع وضعها وإذا قام حملها وفي رواية مسلم وهو يؤم الناس في المسجد، ولما روى أحمد وغيره عن عائشة رضي الله عنها قالت: كان رسول الله صلى الله عليه وسلم يصلي في البيت والباب عليه مغلق فجئت فمشى حتى فتح لي ثم رجع إلى مقامه ووصفت أن الباب في القبلة</a:t>
            </a:r>
          </a:p>
          <a:p>
            <a:pPr marL="0" indent="0" algn="just">
              <a:buNone/>
            </a:pPr>
            <a:r>
              <a:rPr lang="ar-SA" sz="3200" dirty="0" smtClean="0">
                <a:latin typeface="Traditional Arabic" panose="02020603050405020304" pitchFamily="18" charset="-78"/>
                <a:cs typeface="Traditional Arabic" panose="02020603050405020304" pitchFamily="18" charset="-78"/>
              </a:rPr>
              <a:t>فتاوى اللجنة الدائمة (7/ 29)</a:t>
            </a: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9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65200" y="-104775"/>
            <a:ext cx="10515600" cy="1325563"/>
          </a:xfrm>
        </p:spPr>
        <p:txBody>
          <a:bodyPr>
            <a:norm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وله رد المار بين يديه</a:t>
            </a:r>
            <a:endParaRPr lang="ar-SA" sz="6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342900" y="939800"/>
            <a:ext cx="11353800" cy="5689600"/>
          </a:xfrm>
        </p:spPr>
        <p:txBody>
          <a:bodyPr>
            <a:normAutofit fontScale="47500" lnSpcReduction="20000"/>
          </a:bodyPr>
          <a:lstStyle/>
          <a:p>
            <a:r>
              <a:rPr lang="ar-SA" sz="3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فليقاتله أي: </a:t>
            </a:r>
            <a:r>
              <a:rPr lang="ar-SA" sz="3400" dirty="0" smtClean="0">
                <a:latin typeface="Traditional Arabic" panose="02020603050405020304" pitchFamily="18" charset="-78"/>
                <a:cs typeface="Traditional Arabic" panose="02020603050405020304" pitchFamily="18" charset="-78"/>
              </a:rPr>
              <a:t>إلزام الغير بالحكم لا القتل الذي هو إزهاق النفس، فالمراد بالمقاتلة في رَدِّ المَارِّ الدَّفْع بشدة، لا أن تقتله بسلاح معك،</a:t>
            </a:r>
          </a:p>
          <a:p>
            <a:endParaRPr lang="ar-SA" sz="3400" dirty="0">
              <a:latin typeface="Traditional Arabic" panose="02020603050405020304" pitchFamily="18" charset="-78"/>
              <a:cs typeface="Traditional Arabic" panose="02020603050405020304" pitchFamily="18" charset="-78"/>
            </a:endParaRPr>
          </a:p>
          <a:p>
            <a:r>
              <a:rPr lang="ar-SA" sz="3400"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الصحيح في هذه المسألة أن رد المار فيه تفصيل: </a:t>
            </a:r>
          </a:p>
          <a:p>
            <a:pPr marL="0" indent="0">
              <a:buNone/>
            </a:pPr>
            <a:r>
              <a:rPr lang="ar-SA" sz="3400" dirty="0" smtClean="0">
                <a:latin typeface="Traditional Arabic" panose="02020603050405020304" pitchFamily="18" charset="-78"/>
                <a:cs typeface="Traditional Arabic" panose="02020603050405020304" pitchFamily="18" charset="-78"/>
              </a:rPr>
              <a:t>إن كان في فرض وكان المار مما يقطع الصلاة ففي هذه الحال يجب الرد لأن الفرض لا يجوز قطعه ولا التمكين من </a:t>
            </a:r>
            <a:r>
              <a:rPr lang="ar-SA" sz="3400" dirty="0" smtClean="0">
                <a:latin typeface="Traditional Arabic" panose="02020603050405020304" pitchFamily="18" charset="-78"/>
                <a:cs typeface="Traditional Arabic" panose="02020603050405020304" pitchFamily="18" charset="-78"/>
              </a:rPr>
              <a:t>قطعه، وأما </a:t>
            </a:r>
            <a:r>
              <a:rPr lang="ar-SA" sz="3400" dirty="0" smtClean="0">
                <a:latin typeface="Traditional Arabic" panose="02020603050405020304" pitchFamily="18" charset="-78"/>
                <a:cs typeface="Traditional Arabic" panose="02020603050405020304" pitchFamily="18" charset="-78"/>
              </a:rPr>
              <a:t>إذا كانت الصلاة نفلاً أو كان المار مما لا يقطع سواء في الفرض أو النفل سن له أن يرد </a:t>
            </a:r>
          </a:p>
          <a:p>
            <a:pPr marL="0" indent="0">
              <a:buNone/>
            </a:pPr>
            <a:endParaRPr lang="ar-SA" sz="3400" dirty="0">
              <a:latin typeface="Traditional Arabic" panose="02020603050405020304" pitchFamily="18" charset="-78"/>
              <a:cs typeface="Traditional Arabic" panose="02020603050405020304" pitchFamily="18" charset="-78"/>
            </a:endParaRPr>
          </a:p>
          <a:p>
            <a:r>
              <a:rPr lang="ar-SA" sz="3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وقد اختُلف في المراد بما بين يديه</a:t>
            </a:r>
          </a:p>
          <a:p>
            <a:pPr marL="0" indent="0">
              <a:buNone/>
            </a:pPr>
            <a:r>
              <a:rPr lang="ar-SA" sz="3400" dirty="0" smtClean="0">
                <a:latin typeface="Traditional Arabic" panose="02020603050405020304" pitchFamily="18" charset="-78"/>
                <a:cs typeface="Traditional Arabic" panose="02020603050405020304" pitchFamily="18" charset="-78"/>
              </a:rPr>
              <a:t>والأقرب أنه ما بين رجليه وموضع سجوده. وذلك لأن المصلِّي لا يستحقُّ أكثر مما يحتاج إليه في صلاته، فليس له الحقُّ أن يمنعَ النَّاس مما لا يحتاجه، </a:t>
            </a:r>
          </a:p>
          <a:p>
            <a:pPr marL="0" indent="0">
              <a:buNone/>
            </a:pPr>
            <a:r>
              <a:rPr lang="ar-SA" sz="3400" dirty="0" smtClean="0">
                <a:latin typeface="Traditional Arabic" panose="02020603050405020304" pitchFamily="18" charset="-78"/>
                <a:cs typeface="Traditional Arabic" panose="02020603050405020304" pitchFamily="18" charset="-78"/>
              </a:rPr>
              <a:t>أما إذا كان له سُترة فلا يجوز المرور بينه وبينها، لكن ينبغي أن يقرُبَ منها، بحيث يكون سجودُه إلى جنبها؛ لئلا يتحجَّر أكثر مما يحتاج</a:t>
            </a:r>
          </a:p>
          <a:p>
            <a:pPr marL="0" indent="0">
              <a:buNone/>
            </a:pPr>
            <a:r>
              <a:rPr lang="en-US" sz="3400" dirty="0">
                <a:latin typeface="Traditional Arabic" panose="02020603050405020304" pitchFamily="18" charset="-78"/>
                <a:cs typeface="Traditional Arabic" panose="02020603050405020304" pitchFamily="18" charset="-78"/>
                <a:hlinkClick r:id="rId2"/>
              </a:rPr>
              <a:t>https://</a:t>
            </a:r>
            <a:r>
              <a:rPr lang="en-US" sz="3400" dirty="0" smtClean="0">
                <a:latin typeface="Traditional Arabic" panose="02020603050405020304" pitchFamily="18" charset="-78"/>
                <a:cs typeface="Traditional Arabic" panose="02020603050405020304" pitchFamily="18" charset="-78"/>
                <a:hlinkClick r:id="rId2"/>
              </a:rPr>
              <a:t>www.youtube.com/watch?v=pZ5kF-mLa3E</a:t>
            </a:r>
            <a:endParaRPr lang="ar-SA" sz="3400" dirty="0" smtClean="0">
              <a:latin typeface="Traditional Arabic" panose="02020603050405020304" pitchFamily="18" charset="-78"/>
              <a:cs typeface="Traditional Arabic" panose="02020603050405020304" pitchFamily="18" charset="-78"/>
            </a:endParaRPr>
          </a:p>
          <a:p>
            <a:pPr marL="0" indent="0">
              <a:buNone/>
            </a:pPr>
            <a:r>
              <a:rPr lang="ar-SA" sz="3400" dirty="0" smtClean="0">
                <a:latin typeface="Traditional Arabic" panose="02020603050405020304" pitchFamily="18" charset="-78"/>
                <a:cs typeface="Traditional Arabic" panose="02020603050405020304" pitchFamily="18" charset="-78"/>
              </a:rPr>
              <a:t>الشيخ سعد </a:t>
            </a:r>
            <a:r>
              <a:rPr lang="ar-SA" sz="3400" dirty="0" err="1" smtClean="0">
                <a:latin typeface="Traditional Arabic" panose="02020603050405020304" pitchFamily="18" charset="-78"/>
                <a:cs typeface="Traditional Arabic" panose="02020603050405020304" pitchFamily="18" charset="-78"/>
              </a:rPr>
              <a:t>الخثلان</a:t>
            </a:r>
            <a:endParaRPr lang="ar-SA" sz="3400" dirty="0" smtClean="0">
              <a:latin typeface="Traditional Arabic" panose="02020603050405020304" pitchFamily="18" charset="-78"/>
              <a:cs typeface="Traditional Arabic" panose="02020603050405020304" pitchFamily="18" charset="-78"/>
            </a:endParaRPr>
          </a:p>
          <a:p>
            <a:pPr marL="0" indent="0">
              <a:buNone/>
            </a:pPr>
            <a:endParaRPr lang="ar-SA" sz="3400" dirty="0">
              <a:latin typeface="Traditional Arabic" panose="02020603050405020304" pitchFamily="18" charset="-78"/>
              <a:cs typeface="Traditional Arabic" panose="02020603050405020304" pitchFamily="18" charset="-78"/>
            </a:endParaRPr>
          </a:p>
          <a:p>
            <a:pPr marL="0" indent="0">
              <a:buNone/>
            </a:pPr>
            <a:r>
              <a:rPr lang="ar-SA" sz="3400" dirty="0" smtClean="0">
                <a:latin typeface="Traditional Arabic" panose="02020603050405020304" pitchFamily="18" charset="-78"/>
                <a:cs typeface="Traditional Arabic" panose="02020603050405020304" pitchFamily="18" charset="-78"/>
              </a:rPr>
              <a:t>للمصلي </a:t>
            </a:r>
            <a:r>
              <a:rPr lang="ar-SA" sz="34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يرد المار بين يديه سواء اتخذ سترة أو لم يتخذ </a:t>
            </a:r>
            <a:r>
              <a:rPr lang="ar-SA" sz="3400" dirty="0" smtClean="0">
                <a:latin typeface="Traditional Arabic" panose="02020603050405020304" pitchFamily="18" charset="-78"/>
                <a:cs typeface="Traditional Arabic" panose="02020603050405020304" pitchFamily="18" charset="-78"/>
              </a:rPr>
              <a:t>سترة لعموم قوله (إذا كان أحدكم يصلي...)وهو يشمل من اتخذ سترة ومن لم يتخذ سترة ويكون قوله (إذا صلى أحدكم إلى شيء يستره من الناس...)فرد من أفراد العموم وأن المصلي قد يتخذ سترة وقد لا يتخذ سترة</a:t>
            </a:r>
          </a:p>
          <a:p>
            <a:pPr marL="0" indent="0">
              <a:buNone/>
            </a:pPr>
            <a:endParaRPr lang="ar-SA" sz="3400" dirty="0">
              <a:latin typeface="Traditional Arabic" panose="02020603050405020304" pitchFamily="18" charset="-78"/>
              <a:cs typeface="Traditional Arabic" panose="02020603050405020304" pitchFamily="18" charset="-78"/>
            </a:endParaRPr>
          </a:p>
          <a:p>
            <a:pPr marL="0" indent="0">
              <a:buNone/>
            </a:pPr>
            <a:r>
              <a:rPr lang="ar-SA" sz="3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يرد المار إذا كان مروره لحاجة </a:t>
            </a:r>
            <a:r>
              <a:rPr lang="ar-SA" sz="3400" dirty="0" smtClean="0">
                <a:latin typeface="Traditional Arabic" panose="02020603050405020304" pitchFamily="18" charset="-78"/>
                <a:cs typeface="Traditional Arabic" panose="02020603050405020304" pitchFamily="18" charset="-78"/>
              </a:rPr>
              <a:t>أي أن رد المار يشرع إذا لم تكن هناك حاجة فإن كانت هناك حاجة فلا يرد المار</a:t>
            </a:r>
          </a:p>
          <a:p>
            <a:pPr marL="0" indent="0">
              <a:buNone/>
            </a:pPr>
            <a:r>
              <a:rPr lang="ar-SA" sz="3400" dirty="0" smtClean="0">
                <a:latin typeface="Traditional Arabic" panose="02020603050405020304" pitchFamily="18" charset="-78"/>
                <a:cs typeface="Traditional Arabic" panose="02020603050405020304" pitchFamily="18" charset="-78"/>
              </a:rPr>
              <a:t>ومن أمثلة الحاجة أن يصلي في طريق ضيق يحتاج الناس إلى المرور من أمام المصلي فهذه الحاجة اتفق الأئمة الأربعة أنها ترفع الكراهة</a:t>
            </a:r>
          </a:p>
          <a:p>
            <a:pPr marL="0" indent="0">
              <a:buNone/>
            </a:pPr>
            <a:endParaRPr lang="ar-SA" sz="3400" dirty="0">
              <a:latin typeface="Traditional Arabic" panose="02020603050405020304" pitchFamily="18" charset="-78"/>
              <a:cs typeface="Traditional Arabic" panose="02020603050405020304" pitchFamily="18" charset="-78"/>
            </a:endParaRPr>
          </a:p>
          <a:p>
            <a:pPr marL="0" indent="0">
              <a:buNone/>
            </a:pPr>
            <a:r>
              <a:rPr lang="ar-SA" sz="3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فَرْقَ بين مَكَّة وغيرها، </a:t>
            </a:r>
            <a:r>
              <a:rPr lang="ar-SA" sz="3400" dirty="0" smtClean="0">
                <a:latin typeface="Traditional Arabic" panose="02020603050405020304" pitchFamily="18" charset="-78"/>
                <a:cs typeface="Traditional Arabic" panose="02020603050405020304" pitchFamily="18" charset="-78"/>
              </a:rPr>
              <a:t>وهذا هو الصَّحيح</a:t>
            </a:r>
          </a:p>
          <a:p>
            <a:pPr marL="0" indent="0">
              <a:buNone/>
            </a:pPr>
            <a:endParaRPr lang="ar-SA" sz="3400" dirty="0" smtClean="0">
              <a:latin typeface="Traditional Arabic" panose="02020603050405020304" pitchFamily="18" charset="-78"/>
              <a:cs typeface="Traditional Arabic" panose="02020603050405020304" pitchFamily="18" charset="-78"/>
            </a:endParaRPr>
          </a:p>
          <a:p>
            <a:pPr marL="0" indent="0">
              <a:buNone/>
            </a:pPr>
            <a:endParaRPr lang="ar-SA" dirty="0"/>
          </a:p>
          <a:p>
            <a:pPr marL="0" indent="0">
              <a:buNone/>
            </a:pPr>
            <a:endParaRPr lang="ar-SA" dirty="0"/>
          </a:p>
        </p:txBody>
      </p:sp>
    </p:spTree>
    <p:extLst>
      <p:ext uri="{BB962C8B-B14F-4D97-AF65-F5344CB8AC3E}">
        <p14:creationId xmlns:p14="http://schemas.microsoft.com/office/powerpoint/2010/main" val="395776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وعد </a:t>
            </a:r>
            <a:r>
              <a:rPr lang="ar-SA" sz="6600" dirty="0" err="1" smtClean="0">
                <a:solidFill>
                  <a:srgbClr val="FF0000"/>
                </a:solidFill>
                <a:latin typeface="Traditional Arabic" panose="02020603050405020304" pitchFamily="18" charset="-78"/>
                <a:cs typeface="Traditional Arabic" panose="02020603050405020304" pitchFamily="18" charset="-78"/>
              </a:rPr>
              <a:t>الآي</a:t>
            </a:r>
            <a:endParaRPr lang="ar-SA" sz="6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lnSpcReduction="10000"/>
          </a:bodyPr>
          <a:lstStyle/>
          <a:p>
            <a:pPr marL="0" indent="0" algn="ctr">
              <a:buNone/>
            </a:pPr>
            <a:r>
              <a:rPr lang="ar-SA" sz="4000" dirty="0" smtClean="0">
                <a:latin typeface="Traditional Arabic" panose="02020603050405020304" pitchFamily="18" charset="-78"/>
                <a:cs typeface="Traditional Arabic" panose="02020603050405020304" pitchFamily="18" charset="-78"/>
              </a:rPr>
              <a:t>وكذلك عد التسبيح وتكبيرات العيد </a:t>
            </a:r>
          </a:p>
          <a:p>
            <a:pPr marL="0" indent="0" algn="ctr">
              <a:buNone/>
            </a:pPr>
            <a:r>
              <a:rPr lang="ar-SA" sz="4000" dirty="0" smtClean="0">
                <a:latin typeface="Traditional Arabic" panose="02020603050405020304" pitchFamily="18" charset="-78"/>
                <a:cs typeface="Traditional Arabic" panose="02020603050405020304" pitchFamily="18" charset="-78"/>
              </a:rPr>
              <a:t> </a:t>
            </a:r>
            <a:r>
              <a:rPr lang="ar-SA" sz="4000" u="sng" dirty="0" smtClean="0">
                <a:latin typeface="Traditional Arabic" panose="02020603050405020304" pitchFamily="18" charset="-78"/>
                <a:cs typeface="Traditional Arabic" panose="02020603050405020304" pitchFamily="18" charset="-78"/>
              </a:rPr>
              <a:t>ولكن لا يعدُّها باللفظ؛ </a:t>
            </a:r>
            <a:r>
              <a:rPr lang="ar-SA" sz="4000" dirty="0" smtClean="0">
                <a:latin typeface="Traditional Arabic" panose="02020603050405020304" pitchFamily="18" charset="-78"/>
                <a:cs typeface="Traditional Arabic" panose="02020603050405020304" pitchFamily="18" charset="-78"/>
              </a:rPr>
              <a:t>لأنه لو عَدَّها باللفظ لكان كلاماً، والكلام مبطلٌ للصَّلاة . </a:t>
            </a:r>
          </a:p>
          <a:p>
            <a:pPr marL="0" indent="0" algn="ctr">
              <a:buNone/>
            </a:pPr>
            <a:r>
              <a:rPr lang="ar-SA" sz="4000" dirty="0" smtClean="0">
                <a:latin typeface="Traditional Arabic" panose="02020603050405020304" pitchFamily="18" charset="-78"/>
                <a:cs typeface="Traditional Arabic" panose="02020603050405020304" pitchFamily="18" charset="-78"/>
              </a:rPr>
              <a:t>وعد </a:t>
            </a:r>
            <a:r>
              <a:rPr lang="ar-SA" sz="4000" dirty="0" err="1" smtClean="0">
                <a:latin typeface="Traditional Arabic" panose="02020603050405020304" pitchFamily="18" charset="-78"/>
                <a:cs typeface="Traditional Arabic" panose="02020603050405020304" pitchFamily="18" charset="-78"/>
              </a:rPr>
              <a:t>الآي</a:t>
            </a:r>
            <a:r>
              <a:rPr lang="ar-SA" sz="4000" dirty="0" smtClean="0">
                <a:latin typeface="Traditional Arabic" panose="02020603050405020304" pitchFamily="18" charset="-78"/>
                <a:cs typeface="Traditional Arabic" panose="02020603050405020304" pitchFamily="18" charset="-78"/>
              </a:rPr>
              <a:t> له حالتان: </a:t>
            </a:r>
          </a:p>
          <a:p>
            <a:pPr marL="0" indent="0" algn="ctr">
              <a:buNone/>
            </a:pPr>
            <a:r>
              <a:rPr lang="ar-SA" sz="4000" dirty="0" smtClean="0">
                <a:latin typeface="Traditional Arabic" panose="02020603050405020304" pitchFamily="18" charset="-78"/>
                <a:cs typeface="Traditional Arabic" panose="02020603050405020304" pitchFamily="18" charset="-78"/>
              </a:rPr>
              <a:t>1-أن يكون لحاجة فيجوز</a:t>
            </a:r>
          </a:p>
          <a:p>
            <a:pPr marL="0" indent="0" algn="ctr">
              <a:buNone/>
            </a:pPr>
            <a:r>
              <a:rPr lang="ar-SA" sz="4000" dirty="0" smtClean="0">
                <a:latin typeface="Traditional Arabic" panose="02020603050405020304" pitchFamily="18" charset="-78"/>
                <a:cs typeface="Traditional Arabic" panose="02020603050405020304" pitchFamily="18" charset="-78"/>
              </a:rPr>
              <a:t>2-أن يكون لغير حاجة فلا ينبغي وقد يكره إذا أدى إلى إشغاله عن صلاته وإذهاب خشوعه</a:t>
            </a:r>
            <a:endParaRPr lang="ar-SA" sz="4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0032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والفتح على إمامه</a:t>
            </a:r>
            <a:endParaRPr lang="ar-SA" sz="6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lnSpcReduction="10000"/>
          </a:bodyPr>
          <a:lstStyle/>
          <a:p>
            <a:pPr algn="ctr"/>
            <a:r>
              <a:rPr lang="ar-SA"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الفتح على الإمام ينقسم إلى قسمين:</a:t>
            </a:r>
          </a:p>
          <a:p>
            <a:pPr algn="ctr"/>
            <a:endParaRPr lang="ar-SA" dirty="0" smtClean="0">
              <a:latin typeface="Traditional Arabic" panose="02020603050405020304" pitchFamily="18" charset="-78"/>
              <a:cs typeface="Traditional Arabic" panose="02020603050405020304" pitchFamily="18" charset="-78"/>
            </a:endParaRPr>
          </a:p>
          <a:p>
            <a:pPr marL="0" indent="0" algn="ctr">
              <a:buNone/>
            </a:pPr>
            <a:r>
              <a:rPr lang="ar-SA" dirty="0">
                <a:latin typeface="Traditional Arabic" panose="02020603050405020304" pitchFamily="18" charset="-78"/>
                <a:cs typeface="Traditional Arabic" panose="02020603050405020304" pitchFamily="18" charset="-78"/>
              </a:rPr>
              <a:t>1</a:t>
            </a:r>
            <a:r>
              <a:rPr lang="ar-SA" dirty="0" smtClean="0">
                <a:latin typeface="Traditional Arabic" panose="02020603050405020304" pitchFamily="18" charset="-78"/>
                <a:cs typeface="Traditional Arabic" panose="02020603050405020304" pitchFamily="18" charset="-78"/>
              </a:rPr>
              <a:t> ـ فتح واجب.</a:t>
            </a:r>
          </a:p>
          <a:p>
            <a:pPr marL="0" indent="0" algn="ctr">
              <a:buNone/>
            </a:pPr>
            <a:r>
              <a:rPr lang="ar-SA" dirty="0" smtClean="0">
                <a:latin typeface="Traditional Arabic" panose="02020603050405020304" pitchFamily="18" charset="-78"/>
                <a:cs typeface="Traditional Arabic" panose="02020603050405020304" pitchFamily="18" charset="-78"/>
              </a:rPr>
              <a:t>2 ـ فتح مستحب.</a:t>
            </a:r>
          </a:p>
          <a:p>
            <a:pPr algn="ctr"/>
            <a:r>
              <a:rPr lang="ar-SA"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فأما الفتحُ الواجب، </a:t>
            </a:r>
            <a:r>
              <a:rPr lang="ar-SA" dirty="0" smtClean="0">
                <a:latin typeface="Traditional Arabic" panose="02020603050405020304" pitchFamily="18" charset="-78"/>
                <a:cs typeface="Traditional Arabic" panose="02020603050405020304" pitchFamily="18" charset="-78"/>
              </a:rPr>
              <a:t>فهو الفتح عليه فيما يُبطل الصَّلاة تعمُّده، فلو زاد ركعةً كان الفتح عليه واجباً، لأن تعمُّد زيادة الرَّكعة مبطلٌ للصَّلاة، </a:t>
            </a:r>
          </a:p>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وأما الفتح المستحبُّ </a:t>
            </a:r>
            <a:r>
              <a:rPr lang="ar-SA" dirty="0" smtClean="0">
                <a:latin typeface="Traditional Arabic" panose="02020603050405020304" pitchFamily="18" charset="-78"/>
                <a:cs typeface="Traditional Arabic" panose="02020603050405020304" pitchFamily="18" charset="-78"/>
              </a:rPr>
              <a:t>فهو فيما يفوت كمالاً، فلو نسيَ الإمامُ أن يقرأ سورة مع الفاتحة، فالتنبيه هنا سُنَّة. وكذلك لو أسرَّ فيما يجهر فيه أو جهر فيما يُسر فيه.</a:t>
            </a:r>
          </a:p>
          <a:p>
            <a:pPr algn="ctr"/>
            <a:r>
              <a:rPr lang="ar-SA" dirty="0" smtClean="0">
                <a:latin typeface="Traditional Arabic" panose="02020603050405020304" pitchFamily="18" charset="-78"/>
                <a:cs typeface="Traditional Arabic" panose="02020603050405020304" pitchFamily="18" charset="-78"/>
              </a:rPr>
              <a:t>ودليل هذا الحكم: قولُ النبيِّ صلّى الله عليه وسلّم: «إنما أنا بشرٌ مثلكم، أنسى كما تنسون، فإذا نسيت فذكِّروني» فأمر بتذكيره.</a:t>
            </a:r>
          </a:p>
          <a:p>
            <a:endParaRPr lang="ar-SA" dirty="0"/>
          </a:p>
        </p:txBody>
      </p:sp>
    </p:spTree>
    <p:extLst>
      <p:ext uri="{BB962C8B-B14F-4D97-AF65-F5344CB8AC3E}">
        <p14:creationId xmlns:p14="http://schemas.microsoft.com/office/powerpoint/2010/main" val="3812546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ولبس الثوب ولف العمامة</a:t>
            </a:r>
            <a:endParaRPr lang="ar-SA" sz="6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lnSpcReduction="10000"/>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لبس الثوب تحتاج لتفصيل: </a:t>
            </a:r>
          </a:p>
          <a:p>
            <a:pPr marL="0" indent="0" algn="ctr">
              <a:buNone/>
            </a:pPr>
            <a:r>
              <a:rPr lang="ar-SA" dirty="0">
                <a:latin typeface="Traditional Arabic" panose="02020603050405020304" pitchFamily="18" charset="-78"/>
                <a:cs typeface="Traditional Arabic" panose="02020603050405020304" pitchFamily="18" charset="-78"/>
              </a:rPr>
              <a:t>1</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-واجب</a:t>
            </a:r>
            <a:r>
              <a:rPr lang="ar-SA" dirty="0" smtClean="0">
                <a:latin typeface="Traditional Arabic" panose="02020603050405020304" pitchFamily="18" charset="-78"/>
                <a:cs typeface="Traditional Arabic" panose="02020603050405020304" pitchFamily="18" charset="-78"/>
              </a:rPr>
              <a:t> إذا كان لبسه مما يتوقف عليه صحة الصلاة كما لو كان يصلي عرياناً ثم حضر ثوب فناوله إياه شخص فلبسه فلبس الثوب واجب</a:t>
            </a:r>
          </a:p>
          <a:p>
            <a:pPr marL="0" indent="0" algn="ctr">
              <a:buNone/>
            </a:pPr>
            <a:r>
              <a:rPr lang="ar-SA" dirty="0" smtClean="0">
                <a:latin typeface="Traditional Arabic" panose="02020603050405020304" pitchFamily="18" charset="-78"/>
                <a:cs typeface="Traditional Arabic" panose="02020603050405020304" pitchFamily="18" charset="-78"/>
              </a:rPr>
              <a:t>أو تبين له وهو يصلي أن في ثوبه شق تنكشف به العورة فتقم وأخذ ثوباً بجواره ولبسه فهنا أيضاً يكون اللبس واجب</a:t>
            </a:r>
          </a:p>
          <a:p>
            <a:pPr marL="0" indent="0" algn="ctr">
              <a:buNone/>
            </a:pPr>
            <a:endParaRPr lang="ar-SA" dirty="0" smtClean="0">
              <a:latin typeface="Traditional Arabic" panose="02020603050405020304" pitchFamily="18" charset="-78"/>
              <a:cs typeface="Traditional Arabic" panose="02020603050405020304" pitchFamily="18" charset="-78"/>
            </a:endParaRPr>
          </a:p>
          <a:p>
            <a:pPr marL="0" indent="0" algn="ctr">
              <a:buNone/>
            </a:pPr>
            <a:r>
              <a:rPr lang="ar-SA" dirty="0">
                <a:latin typeface="Traditional Arabic" panose="02020603050405020304" pitchFamily="18" charset="-78"/>
                <a:cs typeface="Traditional Arabic" panose="02020603050405020304" pitchFamily="18" charset="-78"/>
              </a:rPr>
              <a:t>2</a:t>
            </a:r>
            <a:r>
              <a:rPr lang="ar-SA" dirty="0" smtClean="0">
                <a:latin typeface="Traditional Arabic" panose="02020603050405020304" pitchFamily="18" charset="-78"/>
                <a:cs typeface="Traditional Arabic" panose="02020603050405020304" pitchFamily="18" charset="-78"/>
              </a:rPr>
              <a:t>-يكون اللبس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مستحب </a:t>
            </a:r>
            <a:r>
              <a:rPr lang="ar-SA" dirty="0" smtClean="0">
                <a:latin typeface="Traditional Arabic" panose="02020603050405020304" pitchFamily="18" charset="-78"/>
                <a:cs typeface="Traditional Arabic" panose="02020603050405020304" pitchFamily="18" charset="-78"/>
              </a:rPr>
              <a:t>كما لو احتاج إلى اللبس لدفع برد أو حر فاللبس في هذه الحال مستحب لأنه يحصل به تكميل الصلاة من جهة الخشوع كرجل يصلي وشعر وهو في صلاته ببرد وبجواره فروة أو مشلح فتناوله ولبسه فهذا اللبس مستحب لأنه يحصل به تكميل للصلاة</a:t>
            </a:r>
          </a:p>
          <a:p>
            <a:pPr algn="ctr"/>
            <a:endParaRPr lang="ar-SA" dirty="0" smtClean="0">
              <a:latin typeface="Traditional Arabic" panose="02020603050405020304" pitchFamily="18" charset="-78"/>
              <a:cs typeface="Traditional Arabic" panose="02020603050405020304" pitchFamily="18" charset="-78"/>
            </a:endParaRPr>
          </a:p>
          <a:p>
            <a:pPr algn="ctr"/>
            <a:r>
              <a:rPr lang="ar-SA" dirty="0" smtClean="0">
                <a:latin typeface="Traditional Arabic" panose="02020603050405020304" pitchFamily="18" charset="-78"/>
                <a:cs typeface="Traditional Arabic" panose="02020603050405020304" pitchFamily="18" charset="-78"/>
              </a:rPr>
              <a:t>3-</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مكروه</a:t>
            </a:r>
            <a:r>
              <a:rPr lang="ar-SA" dirty="0" smtClean="0">
                <a:latin typeface="Traditional Arabic" panose="02020603050405020304" pitchFamily="18" charset="-78"/>
                <a:cs typeface="Traditional Arabic" panose="02020603050405020304" pitchFamily="18" charset="-78"/>
              </a:rPr>
              <a:t> وذلك فيما إذا لم يكن لحاجة لأنه عبث</a:t>
            </a:r>
          </a:p>
          <a:p>
            <a:endParaRPr lang="ar-SA" dirty="0"/>
          </a:p>
        </p:txBody>
      </p:sp>
    </p:spTree>
    <p:extLst>
      <p:ext uri="{BB962C8B-B14F-4D97-AF65-F5344CB8AC3E}">
        <p14:creationId xmlns:p14="http://schemas.microsoft.com/office/powerpoint/2010/main" val="252126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1200" y="2675731"/>
            <a:ext cx="10515600" cy="1325563"/>
          </a:xfrm>
        </p:spPr>
        <p:txBody>
          <a:bodyPr>
            <a:norm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وقتل حية وعقرب وقمل</a:t>
            </a:r>
            <a:endParaRPr lang="ar-SA" sz="66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02478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11125"/>
            <a:ext cx="10515600" cy="803275"/>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أطال الفعل عرفاً من غير ضرورة ولا تفريق بطلت ولو سهواً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723900"/>
            <a:ext cx="10871200" cy="5905500"/>
          </a:xfrm>
        </p:spPr>
        <p:txBody>
          <a:bodyPr>
            <a:normAutofit fontScale="25000" lnSpcReduction="20000"/>
          </a:bodyPr>
          <a:lstStyle/>
          <a:p>
            <a:r>
              <a:rPr lang="ar-SA" sz="40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فشروط بُطلان الصلاة بالحركة ثلاثة:</a:t>
            </a:r>
          </a:p>
          <a:p>
            <a:r>
              <a:rPr lang="ar-SA" sz="4000" dirty="0" smtClean="0">
                <a:latin typeface="Traditional Arabic" panose="02020603050405020304" pitchFamily="18" charset="-78"/>
                <a:cs typeface="Traditional Arabic" panose="02020603050405020304" pitchFamily="18" charset="-78"/>
              </a:rPr>
              <a:t>1</a:t>
            </a:r>
            <a:r>
              <a:rPr lang="ar-SA" sz="8800" dirty="0" smtClean="0">
                <a:latin typeface="Traditional Arabic" panose="02020603050405020304" pitchFamily="18" charset="-78"/>
                <a:cs typeface="Traditional Arabic" panose="02020603050405020304" pitchFamily="18" charset="-78"/>
              </a:rPr>
              <a:t> ـ أن تكون طويلة عُرفاً.                              2 ـ ألا تكون لضرورة                               3 أن تكون متوالية، أي: بغير تفريق.</a:t>
            </a:r>
          </a:p>
          <a:p>
            <a:r>
              <a:rPr lang="ar-SA" sz="8800" b="1" u="sng" dirty="0" smtClean="0">
                <a:latin typeface="Traditional Arabic" panose="02020603050405020304" pitchFamily="18" charset="-78"/>
                <a:cs typeface="Traditional Arabic" panose="02020603050405020304" pitchFamily="18" charset="-78"/>
              </a:rPr>
              <a:t>فإذا اجتمعت هذه الشروط الثلاثة في الفعل صار مبطلاً للصَّلاة، لأنه حركة في غير جِنْسِ الصَّلاة، وهي منافية لها كالكلام، لأن الذي ينافي الصَّلاة يبطلها.</a:t>
            </a:r>
          </a:p>
          <a:p>
            <a:pPr marL="0" indent="0">
              <a:buNone/>
            </a:pPr>
            <a:r>
              <a:rPr lang="ar-SA" sz="8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والحركة التي ليست مِن جِنْسِ الصَّلاة تنقسم إلى خمسة أقسام:</a:t>
            </a:r>
          </a:p>
          <a:p>
            <a:r>
              <a:rPr lang="ar-SA" sz="8800" dirty="0" smtClean="0">
                <a:latin typeface="Traditional Arabic" panose="02020603050405020304" pitchFamily="18" charset="-78"/>
                <a:cs typeface="Traditional Arabic" panose="02020603050405020304" pitchFamily="18" charset="-78"/>
              </a:rPr>
              <a:t>1 ـ واجبة.  2-مندوبة            3-مباحة          4-مكروهة              5-محرمة</a:t>
            </a:r>
          </a:p>
          <a:p>
            <a:r>
              <a:rPr lang="ar-SA" sz="8800" dirty="0" smtClean="0">
                <a:latin typeface="Traditional Arabic" panose="02020603050405020304" pitchFamily="18" charset="-78"/>
                <a:cs typeface="Traditional Arabic" panose="02020603050405020304" pitchFamily="18" charset="-78"/>
              </a:rPr>
              <a:t>والذي يبطل الصلاة منها هو المُحرَّم.</a:t>
            </a:r>
          </a:p>
          <a:p>
            <a:r>
              <a:rPr lang="ar-SA" sz="8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فالحركة الواجبة: هي </a:t>
            </a:r>
            <a:r>
              <a:rPr lang="ar-SA" sz="8800" dirty="0" smtClean="0">
                <a:latin typeface="Traditional Arabic" panose="02020603050405020304" pitchFamily="18" charset="-78"/>
                <a:cs typeface="Traditional Arabic" panose="02020603050405020304" pitchFamily="18" charset="-78"/>
              </a:rPr>
              <a:t>التي يتوقَّف عليها صحَّةُ الصَّلاة، هذا هو الضَّابطُ لها، وصورها كثيرة منها: لو أن رَجُلاً ابتدأ الصَّلاةَ إلى غير القِبْلة بعد أن اجتهد، ثم جاءه شخصٌ وقال له: القِبْلة على يمينك، فهنا الحركة واجبة، فيجب أن يتحرَّك إلى جهة اليمين، ولهذا لمَّا جاء رَجُلٌ إلى أهل قُباء وهم يصلُّون إلى بيت المقدس، وأخبرهم بأن القِبْلة حُوِّلت إلى الكعبة، تَحوَّلوا في نفس الصلاة وبَنَوا على صلاتهم   ولو ذَكَرَ أن في غُترته نجاسة وهو يُصلِّي وَجَبَ عليه خَلْعُها؛ لإزالة النجاسة، ويمضي في صلاته</a:t>
            </a:r>
          </a:p>
          <a:p>
            <a:r>
              <a:rPr lang="ar-SA" sz="8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والحركة المندوبة «المستحبَّة»: </a:t>
            </a:r>
            <a:r>
              <a:rPr lang="ar-SA" sz="8800" dirty="0" smtClean="0">
                <a:latin typeface="Traditional Arabic" panose="02020603050405020304" pitchFamily="18" charset="-78"/>
                <a:cs typeface="Traditional Arabic" panose="02020603050405020304" pitchFamily="18" charset="-78"/>
              </a:rPr>
              <a:t>هي التي يتوقَّف عليها كمال الصلاة. ولها صور عديدة منها: لو تبيَّن له أنه متقدم على جيرانه في الصفِّ فتأخُّره سُنَّة</a:t>
            </a:r>
          </a:p>
          <a:p>
            <a:pPr marL="0" indent="0">
              <a:buNone/>
            </a:pPr>
            <a:r>
              <a:rPr lang="ar-SA" sz="8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مباحة: </a:t>
            </a:r>
            <a:r>
              <a:rPr lang="ar-SA" sz="8800" dirty="0" smtClean="0">
                <a:latin typeface="Traditional Arabic" panose="02020603050405020304" pitchFamily="18" charset="-78"/>
                <a:cs typeface="Traditional Arabic" panose="02020603050405020304" pitchFamily="18" charset="-78"/>
              </a:rPr>
              <a:t>هي الحركة اليسيرة للحاجة، أو الكثيرة للضرورة.</a:t>
            </a:r>
          </a:p>
          <a:p>
            <a:pPr marL="0" indent="0">
              <a:buNone/>
            </a:pPr>
            <a:r>
              <a:rPr lang="ar-SA" sz="8800" dirty="0">
                <a:latin typeface="Traditional Arabic" panose="02020603050405020304" pitchFamily="18" charset="-78"/>
                <a:cs typeface="Traditional Arabic" panose="02020603050405020304" pitchFamily="18" charset="-78"/>
              </a:rPr>
              <a:t>ر</a:t>
            </a:r>
            <a:r>
              <a:rPr lang="ar-SA" sz="8800" dirty="0" smtClean="0">
                <a:latin typeface="Traditional Arabic" panose="02020603050405020304" pitchFamily="18" charset="-78"/>
                <a:cs typeface="Traditional Arabic" panose="02020603050405020304" pitchFamily="18" charset="-78"/>
              </a:rPr>
              <a:t>جُلٌ يُصلِّي في الظِّلِّ فأحسَّ ببرودة فتقدَّم، أو تأخَّر، أو </a:t>
            </a:r>
            <a:r>
              <a:rPr lang="ar-SA" sz="8800" dirty="0" err="1" smtClean="0">
                <a:latin typeface="Traditional Arabic" panose="02020603050405020304" pitchFamily="18" charset="-78"/>
                <a:cs typeface="Traditional Arabic" panose="02020603050405020304" pitchFamily="18" charset="-78"/>
              </a:rPr>
              <a:t>تيامن</a:t>
            </a:r>
            <a:r>
              <a:rPr lang="ar-SA" sz="8800" dirty="0" smtClean="0">
                <a:latin typeface="Traditional Arabic" panose="02020603050405020304" pitchFamily="18" charset="-78"/>
                <a:cs typeface="Traditional Arabic" panose="02020603050405020304" pitchFamily="18" charset="-78"/>
              </a:rPr>
              <a:t>، أو تياسر مِن أجل الشمس، فهذه مباحة، وقد نقول: إنها سُنَّة، فإن قال: إنِّي إذا كنت في الشمس تَمَّ خشوعي، وإذا كنت في الظلال تعبت مِن البرد؛ فهنا الحركة سُنَّة، لكن إذا كان لمجرد الدفء فقط فهي من المباحة.</a:t>
            </a:r>
          </a:p>
          <a:p>
            <a:r>
              <a:rPr lang="ar-SA" sz="8800" b="1" u="sng" dirty="0" smtClean="0">
                <a:latin typeface="Traditional Arabic" panose="02020603050405020304" pitchFamily="18" charset="-78"/>
                <a:cs typeface="Traditional Arabic" panose="02020603050405020304" pitchFamily="18" charset="-78"/>
              </a:rPr>
              <a:t>والحركة المكروهة: </a:t>
            </a:r>
            <a:r>
              <a:rPr lang="ar-SA" sz="8800" dirty="0" smtClean="0">
                <a:latin typeface="Traditional Arabic" panose="02020603050405020304" pitchFamily="18" charset="-78"/>
                <a:cs typeface="Traditional Arabic" panose="02020603050405020304" pitchFamily="18" charset="-78"/>
              </a:rPr>
              <a:t>هي اليسيرة لغير حاجة، ولا يتوقَّف عليها كمال الصَّلاة، كما يوجد في كثير من الناس الآن؛ كالنظر إلى الساعة، وأخذِ القلم، وزَرِّ الأزرار، ومسحِ المرآة (1)، وغير ذلك.</a:t>
            </a:r>
          </a:p>
          <a:p>
            <a:r>
              <a:rPr lang="ar-SA" sz="88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والحركة المحرَّمة: </a:t>
            </a:r>
            <a:r>
              <a:rPr lang="ar-SA" sz="8800" dirty="0" smtClean="0">
                <a:latin typeface="Traditional Arabic" panose="02020603050405020304" pitchFamily="18" charset="-78"/>
                <a:cs typeface="Traditional Arabic" panose="02020603050405020304" pitchFamily="18" charset="-78"/>
              </a:rPr>
              <a:t>هي الكثيرة المتوالية لغير ضرورة.</a:t>
            </a:r>
          </a:p>
          <a:p>
            <a:endParaRPr lang="ar-SA" dirty="0"/>
          </a:p>
        </p:txBody>
      </p:sp>
    </p:spTree>
    <p:extLst>
      <p:ext uri="{BB962C8B-B14F-4D97-AF65-F5344CB8AC3E}">
        <p14:creationId xmlns:p14="http://schemas.microsoft.com/office/powerpoint/2010/main" val="391277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1584325"/>
            <a:ext cx="10515600" cy="1325563"/>
          </a:xfrm>
        </p:spPr>
        <p:txBody>
          <a:bodyPr>
            <a:normAutofit/>
          </a:bodyPr>
          <a:lstStyle/>
          <a:p>
            <a:pPr algn="ctr"/>
            <a:r>
              <a:rPr lang="ar-SA" sz="6000" dirty="0" smtClean="0">
                <a:solidFill>
                  <a:srgbClr val="FF0000"/>
                </a:solidFill>
                <a:latin typeface="Traditional Arabic" panose="02020603050405020304" pitchFamily="18" charset="-78"/>
                <a:cs typeface="Traditional Arabic" panose="02020603050405020304" pitchFamily="18" charset="-78"/>
              </a:rPr>
              <a:t>وتباح قراءة أواخر السور وأواسطها</a:t>
            </a:r>
            <a:endParaRPr lang="ar-SA" sz="60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0045930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2007</Words>
  <Application>Microsoft Office PowerPoint</Application>
  <PresentationFormat>ملء الشاشة</PresentationFormat>
  <Paragraphs>132</Paragraphs>
  <Slides>21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21</vt:i4>
      </vt:variant>
    </vt:vector>
  </HeadingPairs>
  <TitlesOfParts>
    <vt:vector size="27" baseType="lpstr">
      <vt:lpstr>Arial</vt:lpstr>
      <vt:lpstr>Calibri</vt:lpstr>
      <vt:lpstr>Calibri Light</vt:lpstr>
      <vt:lpstr>Times New Roman</vt:lpstr>
      <vt:lpstr>Traditional Arabic</vt:lpstr>
      <vt:lpstr>نسق Office</vt:lpstr>
      <vt:lpstr>عرض تقديمي في PowerPoint</vt:lpstr>
      <vt:lpstr>لا جمع سور في فرض كنفل</vt:lpstr>
      <vt:lpstr>وله رد المار بين يديه</vt:lpstr>
      <vt:lpstr>وعد الآي</vt:lpstr>
      <vt:lpstr>والفتح على إمامه</vt:lpstr>
      <vt:lpstr>ولبس الثوب ولف العمامة</vt:lpstr>
      <vt:lpstr>وقتل حية وعقرب وقمل</vt:lpstr>
      <vt:lpstr>فإن أطال الفعل عرفاً من غير ضرورة ولا تفريق بطلت ولو سهواً</vt:lpstr>
      <vt:lpstr>وتباح قراءة أواخر السور وأواسطها</vt:lpstr>
      <vt:lpstr>وإذا نابه شيء  سبح رجل  وصفقت امرأة ببطن كفها على ظهر الأخرى</vt:lpstr>
      <vt:lpstr>ويبصق في الصلاة عن يساره، وفي المسجد في ثوبه</vt:lpstr>
      <vt:lpstr>وتسن صلاته إلى سترة قائمة كمؤخرة الرحل، فإن لم يجد فإلى شاخص</vt:lpstr>
      <vt:lpstr>عرض تقديمي في PowerPoint</vt:lpstr>
      <vt:lpstr>إثراء</vt:lpstr>
      <vt:lpstr>وتبطل بمرور كلب أسود بهيم فقط</vt:lpstr>
      <vt:lpstr>إثراء</vt:lpstr>
      <vt:lpstr>وله التعوذ عند آية وعيد والسؤال عند آية رحمة ولو في فرض والراجح في حكم هذه المسألة أن نقول: أما في النفل ـ ولا سيما في صلاة الليل ـ فإنه يُسَنُّ له أن يتعوَّذ عند آية الوعيد، ويسأل عند آية الرحمة؛ اقتداءً برسول الله صلّى الله عليه وسلّم، ولأن ذلك أحضرُ للقلب وأبلغُ في التدبر، وصلاة الليل يُسَنُّ فيها التطويل، وكثرة القراءة والركوع والسُّجود، وما أشبه ذلك.  وأما في صلاة الفرض فليس بسُنَّة وإنْ كان جائزاً.  </vt:lpstr>
      <vt:lpstr>عرض تقديمي في PowerPoint</vt:lpstr>
      <vt:lpstr>عرض تقديمي في PowerPoint</vt:lpstr>
      <vt:lpstr>تمرين مع مجموعتك أجيبي عن التالي</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 A</dc:creator>
  <cp:lastModifiedBy>A A</cp:lastModifiedBy>
  <cp:revision>21</cp:revision>
  <dcterms:created xsi:type="dcterms:W3CDTF">2018-09-07T09:38:12Z</dcterms:created>
  <dcterms:modified xsi:type="dcterms:W3CDTF">2018-09-08T07:15:07Z</dcterms:modified>
</cp:coreProperties>
</file>