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80" r:id="rId2"/>
    <p:sldId id="287" r:id="rId3"/>
    <p:sldId id="291" r:id="rId4"/>
    <p:sldId id="288" r:id="rId5"/>
    <p:sldId id="289" r:id="rId6"/>
    <p:sldId id="290" r:id="rId7"/>
    <p:sldId id="27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7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2365-2BB6-4482-97EE-A2EE1FFBE890}" type="datetimeFigureOut">
              <a:rPr lang="en-US" smtClean="0"/>
              <a:t>19/04/18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9645-848B-4F93-BCAB-8A7605EBE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754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2365-2BB6-4482-97EE-A2EE1FFBE890}" type="datetimeFigureOut">
              <a:rPr lang="en-US" smtClean="0"/>
              <a:t>19/04/18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9645-848B-4F93-BCAB-8A7605EBE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162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2365-2BB6-4482-97EE-A2EE1FFBE890}" type="datetimeFigureOut">
              <a:rPr lang="en-US" smtClean="0"/>
              <a:t>19/04/18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9645-848B-4F93-BCAB-8A7605EBEB3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18451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2365-2BB6-4482-97EE-A2EE1FFBE890}" type="datetimeFigureOut">
              <a:rPr lang="en-US" smtClean="0"/>
              <a:t>19/04/18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9645-848B-4F93-BCAB-8A7605EBE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938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2365-2BB6-4482-97EE-A2EE1FFBE890}" type="datetimeFigureOut">
              <a:rPr lang="en-US" smtClean="0"/>
              <a:t>19/04/18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9645-848B-4F93-BCAB-8A7605EBEB3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26086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2365-2BB6-4482-97EE-A2EE1FFBE890}" type="datetimeFigureOut">
              <a:rPr lang="en-US" smtClean="0"/>
              <a:t>19/04/18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9645-848B-4F93-BCAB-8A7605EBE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349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2365-2BB6-4482-97EE-A2EE1FFBE890}" type="datetimeFigureOut">
              <a:rPr lang="en-US" smtClean="0"/>
              <a:t>19/04/18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9645-848B-4F93-BCAB-8A7605EBE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20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2365-2BB6-4482-97EE-A2EE1FFBE890}" type="datetimeFigureOut">
              <a:rPr lang="en-US" smtClean="0"/>
              <a:t>19/04/18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9645-848B-4F93-BCAB-8A7605EBE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98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2365-2BB6-4482-97EE-A2EE1FFBE890}" type="datetimeFigureOut">
              <a:rPr lang="en-US" smtClean="0"/>
              <a:t>19/04/18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9645-848B-4F93-BCAB-8A7605EBE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867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2365-2BB6-4482-97EE-A2EE1FFBE890}" type="datetimeFigureOut">
              <a:rPr lang="en-US" smtClean="0"/>
              <a:t>19/04/18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9645-848B-4F93-BCAB-8A7605EBE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650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2365-2BB6-4482-97EE-A2EE1FFBE890}" type="datetimeFigureOut">
              <a:rPr lang="en-US" smtClean="0"/>
              <a:t>19/04/18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9645-848B-4F93-BCAB-8A7605EBE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62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2365-2BB6-4482-97EE-A2EE1FFBE890}" type="datetimeFigureOut">
              <a:rPr lang="en-US" smtClean="0"/>
              <a:t>19/04/18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9645-848B-4F93-BCAB-8A7605EBE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733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2365-2BB6-4482-97EE-A2EE1FFBE890}" type="datetimeFigureOut">
              <a:rPr lang="en-US" smtClean="0"/>
              <a:t>19/04/18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9645-848B-4F93-BCAB-8A7605EBE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463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2365-2BB6-4482-97EE-A2EE1FFBE890}" type="datetimeFigureOut">
              <a:rPr lang="en-US" smtClean="0"/>
              <a:t>19/04/18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9645-848B-4F93-BCAB-8A7605EBE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800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2365-2BB6-4482-97EE-A2EE1FFBE890}" type="datetimeFigureOut">
              <a:rPr lang="en-US" smtClean="0"/>
              <a:t>19/04/18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9645-848B-4F93-BCAB-8A7605EBE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154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2365-2BB6-4482-97EE-A2EE1FFBE890}" type="datetimeFigureOut">
              <a:rPr lang="en-US" smtClean="0"/>
              <a:t>19/04/18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9645-848B-4F93-BCAB-8A7605EBE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053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62365-2BB6-4482-97EE-A2EE1FFBE890}" type="datetimeFigureOut">
              <a:rPr lang="en-US" smtClean="0"/>
              <a:t>19/04/18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9319645-848B-4F93-BCAB-8A7605EBE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028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ypt-today.com/84/202138-%D9%84%D8%A7%D8%BA%D8%A7%D8%B1%D8%AF-%D8%AA%D8%AA%D9%88%D9%82%D8%B9-%D8%A7%D8%B1%D8%AA%D9%81%D8%A7%D8%B9-%D9%85%D8%B9%D8%AF%D9%84%D8%A7%D8%AA-%D8%A7%D9%84%D9%86%D9%85%D9%88-%D8%A7%D9%84%D8%A7%D9%82%D8%AA%D8%B5%D8%A7%D8%AF%D9%8A-%D8%A7%D8%B9%D8%A7%D9%84%D9%85%D9%8A-%D8%A8%D9%86%D8%B3%D8%A8%D8%A9-36-%D9%81%D9%8A-2018" TargetMode="External"/><Relationship Id="rId2" Type="http://schemas.openxmlformats.org/officeDocument/2006/relationships/hyperlink" Target="http://www.egypt-today.com/318/%D8%A7%D9%84%D8%AA%D8%AE%D8%B7%D9%8A%D8%B7-%D8%AA%D8%A4%D9%83%D8%AF-%D8%B3%D8%B9%D9%8A%D9%87%D8%A7-%D8%A5%D9%84%D9%89-%D8%AA%D8%B7%D8%A8%D9%8A%D9%82-%D8%A7%D9%84%D9%86%D9%85%D9%88-%D8%A7%D9%84%D8%A7%D8%AD%D8%AA%D9%88%D8%A7%D8%A6%D9%8A-%D9%88%D8%AA%D8%AD%D9%82%D9%8A%D9%82-%D8%A7%D9%84%D8%B9%D8%AF%D8%A7%D9%84%D8%A9-%D8%A7%D9%84%D8%A7%D8%AC%D8%AA%D9%85%D8%A7%D8%B9%D9%8A%D8%A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23"/>
            <a:ext cx="12198803" cy="6854177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6" name="Picture 6" descr="Ø¬Ø§ÙØ¹Ø© Ø§ÙÙÙÙ Ø³Ø¹ÙØ¯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23"/>
            <a:ext cx="2707861" cy="1848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430077" y="1678550"/>
            <a:ext cx="5998789" cy="92333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 defTabSz="457200">
              <a:spcBef>
                <a:spcPct val="0"/>
              </a:spcBef>
            </a:pPr>
            <a:r>
              <a:rPr lang="ar-SA" dirty="0"/>
              <a:t> </a:t>
            </a:r>
            <a:r>
              <a:rPr lang="ar-SA" sz="54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النمو الاحتوائي</a:t>
            </a:r>
          </a:p>
        </p:txBody>
      </p:sp>
    </p:spTree>
    <p:extLst>
      <p:ext uri="{BB962C8B-B14F-4D97-AF65-F5344CB8AC3E}">
        <p14:creationId xmlns:p14="http://schemas.microsoft.com/office/powerpoint/2010/main" val="93853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 </a:t>
            </a:r>
            <a:r>
              <a:rPr lang="ar-SA" b="1" dirty="0"/>
              <a:t>النمو</a:t>
            </a:r>
            <a:r>
              <a:rPr lang="ar-SA" dirty="0"/>
              <a:t> </a:t>
            </a:r>
            <a:r>
              <a:rPr lang="ar-SA" b="1" dirty="0"/>
              <a:t>الاحتوائي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b="1" dirty="0"/>
              <a:t>Inclusive Growth</a:t>
            </a:r>
            <a:r>
              <a:rPr lang="ar-SA" b="1" dirty="0"/>
              <a:t>يعدّ </a:t>
            </a:r>
            <a:r>
              <a:rPr lang="ar-SA" b="1" dirty="0">
                <a:hlinkClick r:id="rId2"/>
              </a:rPr>
              <a:t>النمو الاحتوائي</a:t>
            </a:r>
            <a:r>
              <a:rPr lang="ar-SA" b="1" dirty="0"/>
              <a:t> "</a:t>
            </a:r>
            <a:endParaRPr lang="en-US" b="1" dirty="0"/>
          </a:p>
          <a:p>
            <a:pPr marL="0" indent="0">
              <a:lnSpc>
                <a:spcPct val="150000"/>
              </a:lnSpc>
              <a:buNone/>
            </a:pPr>
            <a:r>
              <a:rPr lang="ar-SA" b="1" dirty="0"/>
              <a:t>نموا قائما على مبدأ مشاركة كل أطياف المجتمع في جهود التنمية وفي </a:t>
            </a:r>
            <a:r>
              <a:rPr lang="ar-SA" b="1" dirty="0" smtClean="0"/>
              <a:t>جني       </a:t>
            </a:r>
            <a:r>
              <a:rPr lang="ar-SA" b="1" dirty="0"/>
              <a:t>ثمارها بحيث يشعر </a:t>
            </a:r>
            <a:r>
              <a:rPr lang="ar-SA" b="1"/>
              <a:t>به </a:t>
            </a:r>
            <a:r>
              <a:rPr lang="ar-SA" b="1" smtClean="0"/>
              <a:t>الجميع.      </a:t>
            </a:r>
            <a:endParaRPr lang="ar-SA" b="1" dirty="0"/>
          </a:p>
          <a:p>
            <a:pPr>
              <a:lnSpc>
                <a:spcPct val="150000"/>
              </a:lnSpc>
            </a:pPr>
            <a:r>
              <a:rPr lang="ar-SA" b="1" dirty="0"/>
              <a:t>وهو يدمج ما بين</a:t>
            </a:r>
            <a:r>
              <a:rPr lang="ar-SA" b="1" dirty="0">
                <a:hlinkClick r:id="rId3"/>
              </a:rPr>
              <a:t> معدلات النمو</a:t>
            </a:r>
            <a:r>
              <a:rPr lang="ar-SA" b="1" dirty="0"/>
              <a:t> المرتفعة والبعد </a:t>
            </a:r>
            <a:endParaRPr lang="en-US" b="1" dirty="0"/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/>
              <a:t>     </a:t>
            </a:r>
            <a:r>
              <a:rPr lang="ar-SA" b="1" dirty="0" smtClean="0"/>
              <a:t>الاجتماعي </a:t>
            </a:r>
            <a:r>
              <a:rPr lang="ar-SA" b="1" dirty="0"/>
              <a:t>الذي يرتبط بتكافؤ توزيع الفرص بين المواطنين والأقاليم الجغرافية.</a:t>
            </a:r>
            <a:endParaRPr lang="en-US" b="1" dirty="0"/>
          </a:p>
          <a:p>
            <a:pPr>
              <a:lnSpc>
                <a:spcPct val="150000"/>
              </a:lnSpc>
            </a:pPr>
            <a:r>
              <a:rPr lang="ar-SA" b="1" dirty="0"/>
              <a:t>وهو يربط مابين أبعاد الاقتصاد الكلي والجزئي</a:t>
            </a:r>
          </a:p>
          <a:p>
            <a:pPr>
              <a:lnSpc>
                <a:spcPct val="150000"/>
              </a:lnSpc>
            </a:pP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2023529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 </a:t>
            </a:r>
            <a:r>
              <a:rPr lang="ar-SA" b="1" dirty="0"/>
              <a:t>النمو</a:t>
            </a:r>
            <a:r>
              <a:rPr lang="ar-SA" dirty="0"/>
              <a:t> </a:t>
            </a:r>
            <a:r>
              <a:rPr lang="ar-SA" b="1" dirty="0"/>
              <a:t>الاحتوائي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4914573" cy="3880773"/>
          </a:xfrm>
        </p:spPr>
        <p:txBody>
          <a:bodyPr/>
          <a:lstStyle/>
          <a:p>
            <a:pPr marL="0" indent="0" algn="ctr" rtl="1">
              <a:lnSpc>
                <a:spcPct val="150000"/>
              </a:lnSpc>
              <a:buNone/>
            </a:pPr>
            <a:r>
              <a:rPr lang="ar-SA" b="1" dirty="0"/>
              <a:t>الأغنياء يزدادون غِنى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ar-SA" b="1" dirty="0"/>
              <a:t>في الاقتصادات المتقدمة، ارتفعت مستويات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ar-SA" b="1" dirty="0"/>
              <a:t>دخل أعلى 1% من السكان بوتيرة </a:t>
            </a:r>
            <a:r>
              <a:rPr lang="ar-SA" b="1" dirty="0" smtClean="0"/>
              <a:t>أسرع بمقدار</a:t>
            </a:r>
            <a:endParaRPr lang="ar-SA" b="1" dirty="0"/>
          </a:p>
          <a:p>
            <a:pPr marL="0" indent="0" algn="ctr" rtl="1">
              <a:lnSpc>
                <a:spcPct val="150000"/>
              </a:lnSpc>
              <a:buNone/>
            </a:pPr>
            <a:r>
              <a:rPr lang="ar-SA" b="1" dirty="0"/>
              <a:t>ثلاثة أضعاف مقارنة بمستويات دخل بقية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ar-SA" b="1" dirty="0"/>
              <a:t>السكان.</a:t>
            </a:r>
            <a:endParaRPr lang="en-US" b="1" dirty="0"/>
          </a:p>
          <a:p>
            <a:endParaRPr lang="ar-SA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907" y="2538288"/>
            <a:ext cx="6482862" cy="418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458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 جهود </a:t>
            </a:r>
            <a:r>
              <a:rPr lang="ar-SA" b="1" dirty="0"/>
              <a:t>للتكيف </a:t>
            </a:r>
            <a:r>
              <a:rPr lang="ar-SA" b="1" dirty="0" smtClean="0"/>
              <a:t>والتحول </a:t>
            </a:r>
            <a:r>
              <a:rPr lang="ar-SA" b="1" dirty="0"/>
              <a:t>نحو النمو </a:t>
            </a:r>
            <a:r>
              <a:rPr lang="ar-SA" b="1" dirty="0" smtClean="0"/>
              <a:t>الاحتوائي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ar-SA" b="1" dirty="0" smtClean="0"/>
              <a:t>الاستفادة </a:t>
            </a:r>
            <a:r>
              <a:rPr lang="ar-SA" b="1" dirty="0"/>
              <a:t>من التكنولوجيا في إعطاء دفعة </a:t>
            </a:r>
            <a:endParaRPr lang="en-US" b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/>
              <a:t>     </a:t>
            </a:r>
            <a:r>
              <a:rPr lang="ar-SA" b="1" dirty="0" smtClean="0"/>
              <a:t>للشمول </a:t>
            </a:r>
            <a:r>
              <a:rPr lang="ar-SA" b="1" dirty="0"/>
              <a:t>الاقتصادي والمالي</a:t>
            </a:r>
            <a:r>
              <a:rPr lang="ar-SA" b="1" dirty="0" smtClean="0"/>
              <a:t>.</a:t>
            </a:r>
            <a:endParaRPr lang="en-US" b="1" dirty="0" smtClean="0"/>
          </a:p>
          <a:p>
            <a:pPr>
              <a:lnSpc>
                <a:spcPct val="150000"/>
              </a:lnSpc>
            </a:pP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ar-SA" b="1" dirty="0" smtClean="0"/>
              <a:t>تحسين </a:t>
            </a:r>
            <a:r>
              <a:rPr lang="ar-SA" b="1" dirty="0"/>
              <a:t>بيئة </a:t>
            </a:r>
            <a:r>
              <a:rPr lang="ar-SA" b="1" dirty="0" smtClean="0"/>
              <a:t>الأعمال </a:t>
            </a:r>
            <a:r>
              <a:rPr lang="ar-SA" b="1" dirty="0"/>
              <a:t>والحد من الروتين الإداري وتشجيع المشروعات الصغيرة والمتوسطة.  </a:t>
            </a:r>
          </a:p>
        </p:txBody>
      </p:sp>
    </p:spTree>
    <p:extLst>
      <p:ext uri="{BB962C8B-B14F-4D97-AF65-F5344CB8AC3E}">
        <p14:creationId xmlns:p14="http://schemas.microsoft.com/office/powerpoint/2010/main" val="1780521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dirty="0"/>
              <a:t>سياسات أولوية لتحقيق النمو الاحتوائي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خلق </a:t>
            </a:r>
            <a:r>
              <a:rPr lang="ar-SA" b="1" dirty="0"/>
              <a:t>قطاع خاص حيوي لتحقيق نمو أعلى ووظائف </a:t>
            </a:r>
            <a:r>
              <a:rPr lang="ar-SA" b="1" dirty="0" smtClean="0"/>
              <a:t>أكثر</a:t>
            </a:r>
            <a:endParaRPr lang="en-US" b="1" dirty="0" smtClean="0"/>
          </a:p>
          <a:p>
            <a:endParaRPr lang="ar-SA" b="1" dirty="0" smtClean="0"/>
          </a:p>
          <a:p>
            <a:r>
              <a:rPr lang="ar-SA" b="1" dirty="0" smtClean="0"/>
              <a:t>استخدام </a:t>
            </a:r>
            <a:r>
              <a:rPr lang="ar-SA" b="1" dirty="0"/>
              <a:t>سياسة المالية العامة للاستثمار في الموارد البشرية والبنية التحتية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97044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dirty="0"/>
              <a:t>نتائج النمو الاحتوائي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59169"/>
            <a:ext cx="8596668" cy="448219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ar-SA" dirty="0"/>
              <a:t>توافر الوظائف للمواطنين - فهى أساس الشعور بالالتحام مع المجتمع والشعور بالكرامة</a:t>
            </a:r>
            <a:r>
              <a:rPr lang="ar-SA" dirty="0" smtClean="0"/>
              <a:t>.</a:t>
            </a:r>
            <a:endParaRPr lang="ar-SA" dirty="0"/>
          </a:p>
          <a:p>
            <a:pPr>
              <a:lnSpc>
                <a:spcPct val="150000"/>
              </a:lnSpc>
            </a:pPr>
            <a:r>
              <a:rPr lang="ar-SA" dirty="0"/>
              <a:t>- تساوى الفرص المتاحة للمرأة والرجل للمشاركة فى الاقتصاد </a:t>
            </a:r>
            <a:r>
              <a:rPr lang="ar-SA" dirty="0" smtClean="0"/>
              <a:t>.</a:t>
            </a:r>
            <a:endParaRPr lang="ar-SA" dirty="0"/>
          </a:p>
          <a:p>
            <a:pPr>
              <a:lnSpc>
                <a:spcPct val="150000"/>
              </a:lnSpc>
            </a:pPr>
            <a:r>
              <a:rPr lang="ar-SA" dirty="0"/>
              <a:t>- تمتع الطبقات الفقيرة والمتوسطة بما يتحقق من رخاء فى بلادهم </a:t>
            </a:r>
            <a:r>
              <a:rPr lang="ar-SA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ar-SA" dirty="0" smtClean="0"/>
              <a:t>- </a:t>
            </a:r>
            <a:r>
              <a:rPr lang="ar-SA" dirty="0"/>
              <a:t>عدم استحواذ فئة قليلة على ثروات البلاد، كما يحدث عند اكتشاف ثروات طبيعية .</a:t>
            </a:r>
          </a:p>
          <a:p>
            <a:pPr>
              <a:lnSpc>
                <a:spcPct val="150000"/>
              </a:lnSpc>
            </a:pPr>
            <a:r>
              <a:rPr lang="ar-SA" dirty="0" smtClean="0"/>
              <a:t>تفعيل شبكات </a:t>
            </a:r>
            <a:r>
              <a:rPr lang="ar-SA" dirty="0"/>
              <a:t>الضمان الاجتماعى </a:t>
            </a:r>
            <a:endParaRPr lang="ar-SA" dirty="0" smtClean="0"/>
          </a:p>
          <a:p>
            <a:pPr>
              <a:lnSpc>
                <a:spcPct val="150000"/>
              </a:lnSpc>
            </a:pPr>
            <a:r>
              <a:rPr lang="ar-SA" dirty="0" smtClean="0"/>
              <a:t>التدريب التحويلي للعمالة ومساعدتهم على التكيف في أعمال أخرى.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ar-SA" dirty="0"/>
              <a:t>التعليم والرعاية الصحية لجميع طبقات المجتمع، من أجل تحقيق مزيد من المساواة فى الفرص.</a:t>
            </a:r>
          </a:p>
        </p:txBody>
      </p:sp>
    </p:spTree>
    <p:extLst>
      <p:ext uri="{BB962C8B-B14F-4D97-AF65-F5344CB8AC3E}">
        <p14:creationId xmlns:p14="http://schemas.microsoft.com/office/powerpoint/2010/main" val="728172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18790" y="2790092"/>
            <a:ext cx="7766936" cy="2614245"/>
          </a:xfrm>
        </p:spPr>
        <p:txBody>
          <a:bodyPr/>
          <a:lstStyle/>
          <a:p>
            <a:pPr algn="ctr"/>
            <a:r>
              <a:rPr lang="ar-SA" sz="4400" b="1" dirty="0" smtClean="0"/>
              <a:t>شكرا لكم،،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ar-SA" sz="3600" dirty="0" smtClean="0"/>
              <a:t>علياء العتيبي</a:t>
            </a:r>
            <a:br>
              <a:rPr lang="ar-SA" sz="3600" dirty="0" smtClean="0"/>
            </a:br>
            <a:r>
              <a:rPr lang="ar-SA" sz="3600" dirty="0" smtClean="0"/>
              <a:t>عهد الشتوي </a:t>
            </a:r>
            <a:br>
              <a:rPr lang="ar-SA" sz="3600" dirty="0" smtClean="0"/>
            </a:br>
            <a:r>
              <a:rPr lang="ar-SA" sz="3600" dirty="0" smtClean="0"/>
              <a:t>نوف العواد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ar-SA" sz="4400" dirty="0"/>
          </a:p>
        </p:txBody>
      </p:sp>
    </p:spTree>
    <p:extLst>
      <p:ext uri="{BB962C8B-B14F-4D97-AF65-F5344CB8AC3E}">
        <p14:creationId xmlns:p14="http://schemas.microsoft.com/office/powerpoint/2010/main" val="42987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748</TotalTime>
  <Words>229</Words>
  <Application>Microsoft Office PowerPoint</Application>
  <PresentationFormat>Custom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Facet</vt:lpstr>
      <vt:lpstr>PowerPoint Presentation</vt:lpstr>
      <vt:lpstr> النمو الاحتوائي</vt:lpstr>
      <vt:lpstr> النمو الاحتوائي</vt:lpstr>
      <vt:lpstr> جهود للتكيف والتحول نحو النمو الاحتوائي</vt:lpstr>
      <vt:lpstr>سياسات أولوية لتحقيق النمو الاحتوائي</vt:lpstr>
      <vt:lpstr>نتائج النمو الاحتوائي</vt:lpstr>
      <vt:lpstr>شكرا لكم،،  علياء العتيبي عهد الشتوي  نوف العواد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Muhanad</dc:creator>
  <cp:lastModifiedBy>lenovo</cp:lastModifiedBy>
  <cp:revision>38</cp:revision>
  <dcterms:created xsi:type="dcterms:W3CDTF">2018-04-09T09:19:17Z</dcterms:created>
  <dcterms:modified xsi:type="dcterms:W3CDTF">2018-04-18T23:24:34Z</dcterms:modified>
</cp:coreProperties>
</file>