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7"/>
  </p:notesMasterIdLst>
  <p:sldIdLst>
    <p:sldId id="271" r:id="rId2"/>
    <p:sldId id="262" r:id="rId3"/>
    <p:sldId id="264" r:id="rId4"/>
    <p:sldId id="268" r:id="rId5"/>
    <p:sldId id="270" r:id="rId6"/>
    <p:sldId id="260" r:id="rId7"/>
    <p:sldId id="272" r:id="rId8"/>
    <p:sldId id="295" r:id="rId9"/>
    <p:sldId id="274" r:id="rId10"/>
    <p:sldId id="275" r:id="rId11"/>
    <p:sldId id="278" r:id="rId12"/>
    <p:sldId id="284" r:id="rId13"/>
    <p:sldId id="285" r:id="rId14"/>
    <p:sldId id="273" r:id="rId15"/>
    <p:sldId id="267" r:id="rId16"/>
    <p:sldId id="281" r:id="rId17"/>
    <p:sldId id="286" r:id="rId18"/>
    <p:sldId id="287" r:id="rId19"/>
    <p:sldId id="288" r:id="rId20"/>
    <p:sldId id="283" r:id="rId21"/>
    <p:sldId id="294" r:id="rId22"/>
    <p:sldId id="290" r:id="rId23"/>
    <p:sldId id="293" r:id="rId24"/>
    <p:sldId id="296" r:id="rId25"/>
    <p:sldId id="292" r:id="rId2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76" d="100"/>
          <a:sy n="76" d="100"/>
        </p:scale>
        <p:origin x="-1206" y="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F485D7B-A78E-421B-B63A-D2B3DDCA73A3}" type="datetimeFigureOut">
              <a:rPr lang="ar-SA" smtClean="0"/>
              <a:pPr/>
              <a:t>18/12/34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AFEB0D1-CB75-46D1-B8D1-66B3E9517E4A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39291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B0D1-CB75-46D1-B8D1-66B3E9517E4A}" type="slidenum">
              <a:rPr lang="ar-SA" smtClean="0"/>
              <a:pPr/>
              <a:t>10</a:t>
            </a:fld>
            <a:endParaRPr lang="ar-S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B0D1-CB75-46D1-B8D1-66B3E9517E4A}" type="slidenum">
              <a:rPr lang="ar-SA" smtClean="0"/>
              <a:pPr/>
              <a:t>22</a:t>
            </a:fld>
            <a:endParaRPr lang="ar-S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B0D1-CB75-46D1-B8D1-66B3E9517E4A}" type="slidenum">
              <a:rPr lang="ar-SA" smtClean="0"/>
              <a:pPr/>
              <a:t>23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11C6E-242A-487C-ABB9-BDF6517A54AB}" type="datetimeFigureOut">
              <a:rPr lang="ar-SA" smtClean="0"/>
              <a:pPr/>
              <a:t>18/12/34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416BC-4430-4B78-A78C-81CCC09B6B1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11C6E-242A-487C-ABB9-BDF6517A54AB}" type="datetimeFigureOut">
              <a:rPr lang="ar-SA" smtClean="0"/>
              <a:pPr/>
              <a:t>18/12/34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416BC-4430-4B78-A78C-81CCC09B6B1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11C6E-242A-487C-ABB9-BDF6517A54AB}" type="datetimeFigureOut">
              <a:rPr lang="ar-SA" smtClean="0"/>
              <a:pPr/>
              <a:t>18/12/34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416BC-4430-4B78-A78C-81CCC09B6B1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11C6E-242A-487C-ABB9-BDF6517A54AB}" type="datetimeFigureOut">
              <a:rPr lang="ar-SA" smtClean="0"/>
              <a:pPr/>
              <a:t>18/12/34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416BC-4430-4B78-A78C-81CCC09B6B1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11C6E-242A-487C-ABB9-BDF6517A54AB}" type="datetimeFigureOut">
              <a:rPr lang="ar-SA" smtClean="0"/>
              <a:pPr/>
              <a:t>18/12/34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416BC-4430-4B78-A78C-81CCC09B6B1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11C6E-242A-487C-ABB9-BDF6517A54AB}" type="datetimeFigureOut">
              <a:rPr lang="ar-SA" smtClean="0"/>
              <a:pPr/>
              <a:t>18/12/34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416BC-4430-4B78-A78C-81CCC09B6B1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11C6E-242A-487C-ABB9-BDF6517A54AB}" type="datetimeFigureOut">
              <a:rPr lang="ar-SA" smtClean="0"/>
              <a:pPr/>
              <a:t>18/12/34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416BC-4430-4B78-A78C-81CCC09B6B1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11C6E-242A-487C-ABB9-BDF6517A54AB}" type="datetimeFigureOut">
              <a:rPr lang="ar-SA" smtClean="0"/>
              <a:pPr/>
              <a:t>18/12/34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416BC-4430-4B78-A78C-81CCC09B6B1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11C6E-242A-487C-ABB9-BDF6517A54AB}" type="datetimeFigureOut">
              <a:rPr lang="ar-SA" smtClean="0"/>
              <a:pPr/>
              <a:t>18/12/34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416BC-4430-4B78-A78C-81CCC09B6B1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11C6E-242A-487C-ABB9-BDF6517A54AB}" type="datetimeFigureOut">
              <a:rPr lang="ar-SA" smtClean="0"/>
              <a:pPr/>
              <a:t>18/12/34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416BC-4430-4B78-A78C-81CCC09B6B1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11C6E-242A-487C-ABB9-BDF6517A54AB}" type="datetimeFigureOut">
              <a:rPr lang="ar-SA" smtClean="0"/>
              <a:pPr/>
              <a:t>18/12/34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416BC-4430-4B78-A78C-81CCC09B6B1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11C6E-242A-487C-ABB9-BDF6517A54AB}" type="datetimeFigureOut">
              <a:rPr lang="ar-SA" smtClean="0"/>
              <a:pPr/>
              <a:t>18/12/34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416BC-4430-4B78-A78C-81CCC09B6B13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3.jpeg"/><Relationship Id="rId7" Type="http://schemas.openxmlformats.org/officeDocument/2006/relationships/hyperlink" Target="http://www.google.com.sa/url?sa=i&amp;rct=j&amp;q=%D9%85%D8%B4%D9%83%D9%84%D8%A9&amp;source=images&amp;cd=&amp;cad=rja&amp;docid=QRkg2uWBSsrPiM&amp;tbnid=6_TD8S-5NxMxrM:&amp;ved=0CAUQjRw&amp;url=http://www.o2worldnews.com/ar/2013/04/13/%D9%85%D8%B4%D9%83%D9%84%D8%A9-%D8%A7%D9%84%D8%AC%D8%B2%D8%B9/&amp;ei=Iy7DUaEOzdU8vpyBwAo&amp;psig=AFQjCNFlgnqRF7SqdV2vCTEb5AJGlKBzHA&amp;ust=137183210316462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sa/url?sa=i&amp;rct=j&amp;q=%D8%AD%D9%84+%D8%A7%D9%84%D9%85%D8%B4%D9%83%D9%84%D8%A9&amp;source=images&amp;cd=&amp;cad=rja&amp;docid=rNW9Hpsfgl4JiM&amp;tbnid=sAE3OwTzegn4wM:&amp;ved=0CAUQjRw&amp;url=https://www.facebook.com/Pal.Gedco&amp;ei=VaTIUZ6kFMXfOIDPgLgI&amp;psig=AFQjCNFBpzfiEzdZgAs-MCO1kBG49AlBAg&amp;ust=1372189943026830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29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.sa/url?sa=i&amp;rct=j&amp;q=%D8%A7%D8%B3%D8%AA%D8%B1%D8%A7%D8%AA%D9%8A%D8%AC%D9%8A%D8%A9+%D8%AD%D9%84+%D8%A7%D9%84%D9%85%D8%B4%D9%83%D9%84%D8%A7%D8%AA&amp;source=images&amp;cd=&amp;cad=rja&amp;docid=BCuNYkhG4VohVM&amp;tbnid=eyDrO8BM8kGjFM:&amp;ved=0CAUQjRw&amp;url=/url?sa=i&amp;rct=j&amp;q=%D8%A7%D8%B3%D8%AA%D8%B1%D8%A7%D8%AA%D9%8A%D8%AC%D9%8A%D8%A9+%D8%AD%D9%84+%D8%A7%D9%84%D9%85%D8%B4%D9%83%D9%84%D8%A7%D8%AA&amp;source=images&amp;cd=&amp;docid=BCuNYkhG4VohVM&amp;tbnid=eyDrO8BM8kGjFM:&amp;ved=&amp;url=http://skills-management.blogspot.com/&amp;ei=PaLIUaDaOe714QTZ4IGoAw&amp;psig=AFQjCNFu9QRzVrwuc9pf8llRXqZgwcBVYg&amp;ust=1372189630404103&amp;ei=n6LIUZrwNMm6OJaggeAK&amp;psig=AFQjCNFu9QRzVrwuc9pf8llRXqZgwcBVYg&amp;ust=1372189630404103" TargetMode="External"/><Relationship Id="rId5" Type="http://schemas.openxmlformats.org/officeDocument/2006/relationships/image" Target="../media/image28.jpeg"/><Relationship Id="rId4" Type="http://schemas.openxmlformats.org/officeDocument/2006/relationships/hyperlink" Target="http://www.google.com.sa/url?sa=i&amp;rct=j&amp;q=%D8%AD%D9%84+%D8%A7%D9%84%D9%85%D8%B4%D9%83%D9%84%D8%A9&amp;source=images&amp;cd=&amp;cad=rja&amp;docid=FOLprlsfNRKSQM&amp;tbnid=p71UkRI3UfOx6M:&amp;ved=0CAUQjRw&amp;url=http://daralolom.blogspot.com/2012/07/blog-post_25.html&amp;ei=zKPIUdPtKIPKPYyugdAO&amp;psig=AFQjCNFBpzfiEzdZgAs-MCO1kBG49AlBAg&amp;ust=1372189943026830" TargetMode="External"/><Relationship Id="rId9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4.jpeg"/><Relationship Id="rId2" Type="http://schemas.openxmlformats.org/officeDocument/2006/relationships/hyperlink" Target="http://www.1maroundworld.com/wp-content/uploads/Recycling-Art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.sa/url?sa=i&amp;rct=j&amp;q=%D8%AA%D9%82%D9%84%D9%8A%D9%84+%D8%A7%D9%84%D9%86%D9%81%D8%A7%D9%8A%D8%A7%D8%AA&amp;source=images&amp;cd=&amp;cad=rja&amp;docid=VKZOnJBt4f1qqM&amp;tbnid=N5qDwVwvRC-tWM:&amp;ved=0CAUQjRw&amp;url=http://khawlasquare.wordpress.com/&amp;ei=m6nIUeiaM8biOpXMgcgI&amp;psig=AFQjCNGip1pLtnnoTniUWglFjhep42kohQ&amp;ust=1372191080422798" TargetMode="External"/><Relationship Id="rId5" Type="http://schemas.openxmlformats.org/officeDocument/2006/relationships/image" Target="../media/image33.jpeg"/><Relationship Id="rId4" Type="http://schemas.openxmlformats.org/officeDocument/2006/relationships/hyperlink" Target="http://3.bp.blogspot.com/_C1t4IQhKsuI/TEuQzVakDEI/AAAAAAAAALQ/2QxnEVrKLSU/s1600/Chicken-785441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sa/url?sa=i&amp;rct=j&amp;q=%D9%86%D8%B8%D8%A7%D9%81%D8%A9&amp;source=images&amp;cd=&amp;cad=rja&amp;docid=Mc1NpwgjaHAdOM&amp;tbnid=r5CLVkkhbzMD1M:&amp;ved=0CAUQjRw&amp;url=http://www.alriyadh.com/2012/03/04/article715070.html&amp;ei=3ZzBUf_BDYm1O86kgUg&amp;psig=AFQjCNF9zk7htAMd18qLkBFo_jufyu5xzA&amp;ust=1371729392656294" TargetMode="External"/><Relationship Id="rId3" Type="http://schemas.openxmlformats.org/officeDocument/2006/relationships/hyperlink" Target="http://www.google.com.sa/url?sa=i&amp;rct=j&amp;q=%D9%86%D8%B8%D8%A7%D9%81%D8%A9+%D8%A7%D9%84%D8%A8%D9%8A%D8%A6%D8%A9&amp;source=images&amp;cd=&amp;cad=rja&amp;docid=J8GMNQd2sa8cLM&amp;tbnid=xuJ_BnO6mwlQVM:&amp;ved=0CAUQjRw&amp;url=http://www.hajersch.com/club2/index.php/areas-of-science-club/environment/30-news-grob/2011-12-14-14-34-56/49-2011-12-16-07-30-38&amp;ei=9X6gUYuRPPS44APP-IGYBQ&amp;psig=AFQjCNHmbC6PCfnVSzU5GIMaLRFVienHGQ&amp;ust=1369558820084439" TargetMode="External"/><Relationship Id="rId7" Type="http://schemas.openxmlformats.org/officeDocument/2006/relationships/image" Target="../media/image42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11" Type="http://schemas.openxmlformats.org/officeDocument/2006/relationships/image" Target="../media/image44.jpeg"/><Relationship Id="rId5" Type="http://schemas.openxmlformats.org/officeDocument/2006/relationships/hyperlink" Target="http://www.google.com.sa/url?sa=i&amp;rct=j&amp;q=%D8%A7%D9%84%D8%AD%D8%AF%D8%A7%D8%A6%D9%82+%D8%A7%D9%84%D8%B9%D8%A7%D9%85%D8%A9+%D9%81%D9%8A+%D8%A7%D9%84%D8%B1%D9%8A%D8%A7%D8%B6&amp;source=images&amp;cd=&amp;cad=rja&amp;docid=X53FPJlKYoZgbM&amp;tbnid=hGZvvy3uGwLcNM:&amp;ved=0CAUQjRw&amp;url=http://www.alweeam.com.sa/tag/%D8%B5%D9%8A%D8%A7%D9%86%D8%A9-%D8%A7%D9%84%D8%AD%D8%AF%D8%A7%D8%A6%D9%82-%D8%A7%D9%84%D8%B9%D8%A7%D9%85%D8%A9/&amp;ei=i4egUYKMGLWo4APPwIDQAg&amp;psig=AFQjCNETlCMZKb1WW6Jrw_cB9sdCQLdRpA&amp;ust=1369561245893957" TargetMode="External"/><Relationship Id="rId10" Type="http://schemas.openxmlformats.org/officeDocument/2006/relationships/hyperlink" Target="http://www.google.com.sa/url?sa=i&amp;rct=j&amp;q=%D8%A7%D9%84%D8%AD%D8%AF%D8%A7%D8%A6%D9%82+%D8%A7%D9%84%D8%B9%D8%A7%D9%85%D8%A9+%D9%81%D9%8A+%D8%A7%D9%84%D8%B1%D9%8A%D8%A7%D8%B6&amp;source=images&amp;cd=&amp;cad=rja&amp;docid=88PNkP8s6BQoaM&amp;tbnid=mgqLTezWpwdblM:&amp;ved=0CAUQjRw&amp;url=http://www.youtube.com/user/admin9966&amp;ei=PIegUdfHBfTL0AXmvYHwCw&amp;psig=AFQjCNETlCMZKb1WW6Jrw_cB9sdCQLdRpA&amp;ust=1369561245893957" TargetMode="External"/><Relationship Id="rId4" Type="http://schemas.openxmlformats.org/officeDocument/2006/relationships/image" Target="../media/image40.jpeg"/><Relationship Id="rId9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hyperlink" Target="http://www.google.com.sa/url?sa=i&amp;rct=j&amp;q=%D8%A7%D8%B9%D8%A7%D8%AF%D8%A9+%D8%A7%D9%84%D8%AA%D8%AF%D9%88%D9%8A%D8%B1&amp;source=images&amp;cd=&amp;docid=8nerQCydvL7IFM&amp;tbnid=Ypxjki1NymnnKM:&amp;ved=0CAUQjRw&amp;url=/url?sa=i&amp;rct=j&amp;q=%D8%A7%D8%B9%D8%A7%D8%AF%D8%A9+%D8%A7%D9%84%D8%AA%D8%AF%D9%88%D9%8A%D8%B1&amp;source=images&amp;cd=&amp;docid=8nerQCydvL7IFM&amp;tbnid=Ypxjki1NymnnKM:&amp;ved=&amp;url=http://www.bytocom.com/vb/showthread.php?t=41614&amp;ei=CbTIUZvrNKa64ASQ44GoBQ&amp;psig=AFQjCNFd89pfKFxvdv7LEZjWt6mI470XMQ&amp;ust=1372194186156209&amp;ei=-rTIUc_dHIiVPIOVgMgN&amp;psig=AFQjCNFd89pfKFxvdv7LEZjWt6mI470XMQ&amp;ust=1372194186156209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hyperlink" Target="http://www.google.com.sa/url?sa=i&amp;rct=j&amp;q=%D8%A8%D9%8A%D9%88%D8%AA&amp;source=images&amp;cd=&amp;cad=rja&amp;docid=bnXdbp7YJx0L3M&amp;tbnid=bUE8XQqQgi3YoM:&amp;ved=0CAUQjRw&amp;url=http://vb.maas1.com/t134179.html&amp;ei=1V2kUee5O6GW0AXy6YC4CQ&amp;psig=AFQjCNFaAhc_QUVsBa0K-KSbhjmcJJi74g&amp;ust=136981281357665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vb.svalu.com/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://www.google.com.sa/url?sa=i&amp;rct=j&amp;q=%D8%A8%D9%8A%D9%88%D8%AA&amp;source=images&amp;cd=&amp;cad=rja&amp;docid=3lUU0mipoboClM&amp;tbnid=5o3SkwA0uvCP2M:&amp;ved=&amp;url=http://www.u-iraq.org/vb/showthread.php?t=12223&amp;ei=zV2kUcXnDsfP0QXcrYC4Dw&amp;psig=AFQjCNFaAhc_QUVsBa0K-KSbhjmcJJi74g&amp;ust=1369812813576657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url?sa=i&amp;rct=j&amp;q=%D8%A7%D8%B9%D8%A7%D8%AF%D8%A9+%D8%A7%D9%84%D8%AA%D8%AF%D9%88%D9%8A%D8%B1&amp;source=images&amp;cd=&amp;cad=rja&amp;docid=u4V7Y63CHrBylM&amp;tbnid=Z95mb3kJv3HGyM:&amp;ved=0CAUQjRw&amp;url=http://www.alnazafa.com/?page=show_det&amp;category_id=8&amp;id=9&amp;lang=ar&amp;lang=ar&amp;ei=l7TIUebCLYTtOpXwgdAI&amp;psig=AFQjCNFd89pfKFxvdv7LEZjWt6mI470XMQ&amp;ust=1372194186156209" TargetMode="External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.sa/url?sa=i&amp;rct=j&amp;q=%D8%AA%D9%82%D9%84%D9%8A%D9%84+%D8%A7%D9%84%D9%86%D9%81%D8%A7%D9%8A%D8%A7%D8%AA&amp;source=images&amp;cd=&amp;cad=rja&amp;docid=VKZOnJBt4f1qqM&amp;tbnid=N5qDwVwvRC-tWM:&amp;ved=0CAUQjRw&amp;url=http://khawlasquare.wordpress.com/&amp;ei=m6nIUeiaM8biOpXMgcgI&amp;psig=AFQjCNGip1pLtnnoTniUWglFjhep42kohQ&amp;ust=1372191080422798" TargetMode="External"/><Relationship Id="rId5" Type="http://schemas.openxmlformats.org/officeDocument/2006/relationships/image" Target="../media/image33.jpeg"/><Relationship Id="rId4" Type="http://schemas.openxmlformats.org/officeDocument/2006/relationships/hyperlink" Target="http://3.bp.blogspot.com/_C1t4IQhKsuI/TEuQzVakDEI/AAAAAAAAALQ/2QxnEVrKLSU/s1600/Chicken-785441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7.jpeg"/><Relationship Id="rId7" Type="http://schemas.openxmlformats.org/officeDocument/2006/relationships/hyperlink" Target="http://www.google.com.sa/url?sa=i&amp;rct=j&amp;q=%D8%AA%D9%82%D9%84%D9%8A%D9%84+%D8%A7%D9%84%D9%86%D9%81%D8%A7%D9%8A%D8%A7%D8%AA&amp;source=images&amp;cd=&amp;cad=rja&amp;docid=VKZOnJBt4f1qqM&amp;tbnid=N5qDwVwvRC-tWM:&amp;ved=0CAUQjRw&amp;url=http://khawlasquare.wordpress.com/&amp;ei=m6nIUeiaM8biOpXMgcgI&amp;psig=AFQjCNGip1pLtnnoTniUWglFjhep42kohQ&amp;ust=1372191080422798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11" Type="http://schemas.openxmlformats.org/officeDocument/2006/relationships/image" Target="../media/image55.gif"/><Relationship Id="rId5" Type="http://schemas.openxmlformats.org/officeDocument/2006/relationships/hyperlink" Target="http://3.bp.blogspot.com/_C1t4IQhKsuI/TEuQzVakDEI/AAAAAAAAALQ/2QxnEVrKLSU/s1600/Chicken-785441" TargetMode="External"/><Relationship Id="rId10" Type="http://schemas.openxmlformats.org/officeDocument/2006/relationships/image" Target="../media/image46.jpeg"/><Relationship Id="rId4" Type="http://schemas.openxmlformats.org/officeDocument/2006/relationships/image" Target="../media/image31.jpeg"/><Relationship Id="rId9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hyperlink" Target="http://www.google.com.sa/url?sa=i&amp;rct=j&amp;q=%D8%AA%D8%B5%D9%81%D9%8A%D9%82&amp;source=images&amp;cd=&amp;docid=tYRBY084u1kBhM&amp;tbnid=IUWu-OheX7k5WM:&amp;ved=0CAUQjRw&amp;url=http://www.gulflobby.com/lobby/%D9%82%D9%88%D8%A7%D9%86%D9%8A%D9%86-%D9%84%D9%88%D8%A8%D9%8A-%D8%A7%D9%84%D8%A3%D8%B2%D9%8A%D8%A7%D8%A1-%D9%88%D8%A7%D9%84%D8%AC%D9%85%D8%A7%D9%84-%D8%A7%D8%B1%D8%AC%D9%88-%D8%A7%D9%84%D8%A7%D8%B7%D9%84%D8%A7%D8%B9-%D9%84%D9%84%D8%A3%D9%87%D9%85%D9%8A%D8%A9-67041.html&amp;ei=NsHIUbLoEIjfOcf9gfAK&amp;psig=AFQjCNFXKF0EVnt2dcBR0K7qvgtxfF4d5g&amp;ust=1372197533220930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gif"/><Relationship Id="rId5" Type="http://schemas.openxmlformats.org/officeDocument/2006/relationships/hyperlink" Target="http://www.google.com.sa/url?sa=i&amp;rct=j&amp;q=%D8%B4%D9%83%D8%B1%D8%A7&amp;source=images&amp;cd=&amp;cad=rja&amp;docid=cqqbPuRCJoIqVM&amp;tbnid=eJuERkbe6ntReM:&amp;ved=0CAUQjRw&amp;url=http://www.world-nology.com/?p=4347&amp;ei=EsrIUcihCsODO53zgJgO&amp;psig=AFQjCNEeGDmRbITM3YI4uqJwJCVym3rlrg&amp;ust=1372199801652204" TargetMode="External"/><Relationship Id="rId4" Type="http://schemas.openxmlformats.org/officeDocument/2006/relationships/image" Target="../media/image5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5.jpeg"/><Relationship Id="rId2" Type="http://schemas.openxmlformats.org/officeDocument/2006/relationships/hyperlink" Target="http://www7.0zz0.com/2010/09/29/20/754116540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hyperlink" Target="http://teacher1maitha.files.wordpress.com/2012/09/20120.jpg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hyperlink" Target="http://www.google.com.sa/url?sa=i&amp;rct=j&amp;q=%D9%85%D9%88%D9%84%D8%A7%D8%AA&amp;source=images&amp;cd=&amp;cad=rja&amp;docid=jNIo4mtMIMHuvM&amp;tbnid=Wec6G3ncmGKDQM:&amp;ved=0CAUQjRw&amp;url=http://www.dananernews.com/News_Details.php?ID=1323&amp;ei=VWSkUYGGE4iy0QXLsIGoDA&amp;psig=AFQjCNHThqWR_gNU8NbA-iZ3DVy_4HFmTA&amp;ust=136981443231910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.sa/url?sa=i&amp;rct=j&amp;q=%D8%A7%D9%84%D8%AD%D8%AF%D8%A7%D8%A6%D9%82+%D8%A7%D9%84%D8%B9%D8%A7%D9%85%D8%A9+%D9%81%D9%8A+%D8%A7%D9%84%D8%B1%D9%8A%D8%A7%D8%B6&amp;source=images&amp;cd=&amp;cad=rja&amp;docid=c9wTHQbpv0nYYM&amp;tbnid=5hj2JzpPps-NvM:&amp;ved=0CAUQjRw&amp;url=http://www.arriyadh.com/ar/Content/getdocument.aspx?f=/openshare/ar/Content/23072012.doc_cvt.htm&amp;ei=AoigUdiOKpGx4AOe9YHoCg&amp;psig=AFQjCNETlCMZKb1WW6Jrw_cB9sdCQLdRpA&amp;ust=1369561245893957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hyperlink" Target="http://www.google.com.sa/url?sa=i&amp;rct=j&amp;q=%D8%AD%D8%AF%D9%8A%D9%82%D8%A9+%D8%B3%D9%84%D8%A7%D9%85&amp;source=images&amp;cd=&amp;cad=rja&amp;docid=gJ8qaYaMRwJqeM&amp;tbnid=pE1SuTGCOpz86M:&amp;ved=0CAUQjRw&amp;url=http://friends2010.ahlamoontada.com/t1765-topic&amp;ei=emakUbjvD6nW0QXuzoHQCQ&amp;psig=AFQjCNHZFATwSUYvD_v3RXX9FXESBosIfw&amp;ust=136981502946644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.sa/url?sa=i&amp;rct=j&amp;q=%D8%A7%D9%84%D8%AD%D8%AF%D8%A7%D8%A6%D9%82+%D8%A7%D9%84%D8%B9%D8%A7%D9%85%D8%A9+%D9%81%D9%8A+%D8%A7%D9%84%D8%B1%D9%8A%D8%A7%D8%B6&amp;source=images&amp;cd=&amp;cad=rja&amp;docid=uWYN9c-Hq7fRoM&amp;tbnid=fTlsy86X22EFBM:&amp;ved=0CAUQjRw&amp;url=http://www.alriyadh.com/2011/09/07/article665202.print&amp;ei=IYegUcaGN6OJ0AWH-4CQBQ&amp;psig=AFQjCNETlCMZKb1WW6Jrw_cB9sdCQLdRpA&amp;ust=1369561245893957" TargetMode="External"/><Relationship Id="rId5" Type="http://schemas.openxmlformats.org/officeDocument/2006/relationships/image" Target="../media/image14.jpeg"/><Relationship Id="rId4" Type="http://schemas.openxmlformats.org/officeDocument/2006/relationships/hyperlink" Target="http://www.google.com.sa/url?sa=i&amp;rct=j&amp;q=%D8%A7%D9%84%D8%AD%D8%AF%D8%A7%D8%A6%D9%82+%D8%A7%D9%84%D8%B9%D8%A7%D9%85%D8%A9+%D9%81%D9%8A+%D8%A7%D9%84%D8%B1%D9%8A%D8%A7%D8%B6&amp;source=images&amp;cd=&amp;cad=rja&amp;docid=jwK98fNWlVRV8M&amp;tbnid=G-WfyjTXdZfEbM:&amp;ved=0CAUQjRw&amp;url=http://www.arriyadh.com/ar/cgi-bin/LocalUser/Projects/kahc/index.aspx&amp;ei=oIegUcynHvis4AOvgoG4AQ&amp;psig=AFQjCNETlCMZKb1WW6Jrw_cB9sdCQLdRpA&amp;ust=1369561245893957" TargetMode="External"/><Relationship Id="rId9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Users\Albassam\Desktop\Nazeeh%20%20%20Wartan%202010%20-%20YouTube.wmv" TargetMode="External"/><Relationship Id="rId1" Type="http://schemas.microsoft.com/office/2007/relationships/media" Target="file:///C:\Users\Albassam\Desktop\Nazeeh%20%20%20Wartan%202010%20-%20YouTube.wmv" TargetMode="Externa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2.0zz0.com/2011/10/27/08/6070084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179" y="457200"/>
            <a:ext cx="7536221" cy="6034979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7380386" y="5934670"/>
            <a:ext cx="12394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DecoType Naskh Special" pitchFamily="2" charset="-78"/>
              </a:rPr>
              <a:t> أعدت </a:t>
            </a:r>
            <a:r>
              <a:rPr lang="ar-SA" sz="2000" b="1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DecoType Naskh Special" pitchFamily="2" charset="-78"/>
              </a:rPr>
              <a:t>العرض </a:t>
            </a:r>
            <a:r>
              <a:rPr lang="ar-SA" sz="20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DecoType Naskh Special" pitchFamily="2" charset="-78"/>
              </a:rPr>
              <a:t> :</a:t>
            </a:r>
            <a:r>
              <a:rPr lang="ar-S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DecoType Naskh Special" pitchFamily="2" charset="-78"/>
              </a:rPr>
              <a:t> </a:t>
            </a:r>
          </a:p>
          <a:p>
            <a:pPr algn="ctr"/>
            <a:r>
              <a:rPr lang="ar-S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DecoType Naskh Special" pitchFamily="2" charset="-78"/>
              </a:rPr>
              <a:t>أحنان السيف</a:t>
            </a:r>
            <a:endParaRPr lang="ar-SA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cs typeface="DecoType Naskh Special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images.bokra.net/bokra/06-11-2011/0PICT0002.JPG"/>
          <p:cNvPicPr>
            <a:picLocks noChangeAspect="1" noChangeArrowheads="1"/>
          </p:cNvPicPr>
          <p:nvPr/>
        </p:nvPicPr>
        <p:blipFill>
          <a:blip r:embed="rId3" cstate="print"/>
          <a:srcRect b="13609"/>
          <a:stretch>
            <a:fillRect/>
          </a:stretch>
        </p:blipFill>
        <p:spPr bwMode="auto">
          <a:xfrm>
            <a:off x="-63499" y="-136525"/>
            <a:ext cx="4178299" cy="3030019"/>
          </a:xfrm>
          <a:prstGeom prst="rect">
            <a:avLst/>
          </a:prstGeom>
          <a:noFill/>
        </p:spPr>
      </p:pic>
      <p:pic>
        <p:nvPicPr>
          <p:cNvPr id="23558" name="Picture 6" descr="عيد الفطر بالناظور لم يسلم من انتشار النفايات والمسئولون يواصلون صمتهم الرهيب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4418052"/>
            <a:ext cx="4343399" cy="2439947"/>
          </a:xfrm>
          <a:prstGeom prst="rect">
            <a:avLst/>
          </a:prstGeom>
          <a:noFill/>
        </p:spPr>
      </p:pic>
      <p:pic>
        <p:nvPicPr>
          <p:cNvPr id="23560" name="Picture 8" descr="http://s.alriyadh.com/2012/01/15/img/3906506091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0"/>
            <a:ext cx="3581400" cy="2668494"/>
          </a:xfrm>
          <a:prstGeom prst="rect">
            <a:avLst/>
          </a:prstGeom>
          <a:noFill/>
        </p:spPr>
      </p:pic>
      <p:pic>
        <p:nvPicPr>
          <p:cNvPr id="23562" name="Picture 10" descr="http://www.alwasatnews.com/data/2012/3425/images/main_loc-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01732" y="4267200"/>
            <a:ext cx="3742268" cy="2590800"/>
          </a:xfrm>
          <a:prstGeom prst="rect">
            <a:avLst/>
          </a:prstGeom>
          <a:noFill/>
        </p:spPr>
      </p:pic>
      <p:sp>
        <p:nvSpPr>
          <p:cNvPr id="7" name="انفجار 1 6"/>
          <p:cNvSpPr/>
          <p:nvPr/>
        </p:nvSpPr>
        <p:spPr>
          <a:xfrm>
            <a:off x="1828800" y="1752600"/>
            <a:ext cx="5791200" cy="3352800"/>
          </a:xfrm>
          <a:prstGeom prst="irregularSeal1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إنها مشكلة تحتاج إلى حل </a:t>
            </a:r>
          </a:p>
          <a:p>
            <a:pPr algn="ctr"/>
            <a:r>
              <a:rPr lang="ar-SA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هناك أشخاص لا يهتمون بهذه الممتلكات </a:t>
            </a:r>
            <a:endParaRPr lang="ar-SA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3554" name="Picture 2" descr="http://www.o2worldnews.com/wp-content/uploads/2013/04/%D9%85%D8%B4%D9%83%D9%84%D8%A9-%D8%A7%D9%84%D8%AC%D8%B2%D8%B9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 l="24573" b="32574"/>
          <a:stretch>
            <a:fillRect/>
          </a:stretch>
        </p:blipFill>
        <p:spPr bwMode="auto">
          <a:xfrm>
            <a:off x="3124200" y="1905000"/>
            <a:ext cx="3050060" cy="4085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s.ytimg.com/yts/img/pixel-vfl3z5WfW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163" y="-68263"/>
            <a:ext cx="9525" cy="9525"/>
          </a:xfrm>
          <a:prstGeom prst="rect">
            <a:avLst/>
          </a:prstGeom>
          <a:noFill/>
        </p:spPr>
      </p:pic>
      <p:pic>
        <p:nvPicPr>
          <p:cNvPr id="22532" name="Picture 4" descr="http://s.ytimg.com/yts/img/pixel-vfl3z5WfW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163" y="-68263"/>
            <a:ext cx="9525" cy="9525"/>
          </a:xfrm>
          <a:prstGeom prst="rect">
            <a:avLst/>
          </a:prstGeom>
          <a:noFill/>
        </p:spPr>
      </p:pic>
      <p:pic>
        <p:nvPicPr>
          <p:cNvPr id="4098" name="Picture 2" descr="http://s.alriyadh.com/2008/03/30/img/313158.jpg"/>
          <p:cNvPicPr>
            <a:picLocks noChangeAspect="1" noChangeArrowheads="1"/>
          </p:cNvPicPr>
          <p:nvPr/>
        </p:nvPicPr>
        <p:blipFill>
          <a:blip r:embed="rId3" cstate="print"/>
          <a:srcRect r="78082" b="40453"/>
          <a:stretch>
            <a:fillRect/>
          </a:stretch>
        </p:blipFill>
        <p:spPr bwMode="auto">
          <a:xfrm>
            <a:off x="6629400" y="-152400"/>
            <a:ext cx="2226365" cy="4267200"/>
          </a:xfrm>
          <a:prstGeom prst="rect">
            <a:avLst/>
          </a:prstGeom>
          <a:noFill/>
        </p:spPr>
      </p:pic>
      <p:pic>
        <p:nvPicPr>
          <p:cNvPr id="6" name="Picture 2" descr="http://s.alriyadh.com/2008/03/30/img/313158.jpg"/>
          <p:cNvPicPr>
            <a:picLocks noChangeAspect="1" noChangeArrowheads="1"/>
          </p:cNvPicPr>
          <p:nvPr/>
        </p:nvPicPr>
        <p:blipFill>
          <a:blip r:embed="rId3" cstate="print"/>
          <a:srcRect l="54794" t="44013" r="21461"/>
          <a:stretch>
            <a:fillRect/>
          </a:stretch>
        </p:blipFill>
        <p:spPr bwMode="auto">
          <a:xfrm>
            <a:off x="228600" y="0"/>
            <a:ext cx="2639691" cy="4391025"/>
          </a:xfrm>
          <a:prstGeom prst="rect">
            <a:avLst/>
          </a:prstGeom>
          <a:noFill/>
        </p:spPr>
      </p:pic>
      <p:sp>
        <p:nvSpPr>
          <p:cNvPr id="7" name="سهم إلى اليسار واليمين 6"/>
          <p:cNvSpPr/>
          <p:nvPr/>
        </p:nvSpPr>
        <p:spPr>
          <a:xfrm>
            <a:off x="2971800" y="1066800"/>
            <a:ext cx="4114800" cy="2209800"/>
          </a:xfrm>
          <a:prstGeom prst="leftRightArrow">
            <a:avLst>
              <a:gd name="adj1" fmla="val 79366"/>
              <a:gd name="adj2" fmla="val 50000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ما الحل برأيكم </a:t>
            </a:r>
          </a:p>
          <a:p>
            <a:pPr algn="ctr"/>
            <a:r>
              <a:rPr lang="ar-SA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دعونا نفكر</a:t>
            </a:r>
          </a:p>
        </p:txBody>
      </p:sp>
      <p:pic>
        <p:nvPicPr>
          <p:cNvPr id="8" name="Picture 5" descr="http://3.bp.blogspot.com/-bqonCTwuPZ0/UA8M81E_GuI/AAAAAAAANe4/QIiwTGjNPWI/s1600/53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18000" r="22000"/>
          <a:stretch>
            <a:fillRect/>
          </a:stretch>
        </p:blipFill>
        <p:spPr bwMode="auto">
          <a:xfrm>
            <a:off x="7086600" y="4953000"/>
            <a:ext cx="1219200" cy="1524000"/>
          </a:xfrm>
          <a:prstGeom prst="rect">
            <a:avLst/>
          </a:prstGeom>
          <a:noFill/>
        </p:spPr>
      </p:pic>
      <p:pic>
        <p:nvPicPr>
          <p:cNvPr id="9" name="Picture 2" descr="http://im30.gulfup.com/2012-04-05/1333609230941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19400" y="3581400"/>
            <a:ext cx="3657600" cy="2926079"/>
          </a:xfrm>
          <a:prstGeom prst="rect">
            <a:avLst/>
          </a:prstGeom>
          <a:noFill/>
        </p:spPr>
      </p:pic>
      <p:pic>
        <p:nvPicPr>
          <p:cNvPr id="23556" name="Picture 4" descr="https://fbcdn-sphotos-e-a.akamaihd.net/hphotos-ak-prn1/552116_414767931893939_190582250_n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 l="4007" t="14365" r="63670" b="11994"/>
          <a:stretch>
            <a:fillRect/>
          </a:stretch>
        </p:blipFill>
        <p:spPr bwMode="auto">
          <a:xfrm>
            <a:off x="1295400" y="4800600"/>
            <a:ext cx="15240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maan-ctr.org/magazine/Archive/Issue28/img27/sul2.jpg"/>
          <p:cNvPicPr>
            <a:picLocks noChangeAspect="1" noChangeArrowheads="1"/>
          </p:cNvPicPr>
          <p:nvPr/>
        </p:nvPicPr>
        <p:blipFill>
          <a:blip r:embed="rId2" cstate="print"/>
          <a:srcRect b="17647"/>
          <a:stretch>
            <a:fillRect/>
          </a:stretch>
        </p:blipFill>
        <p:spPr bwMode="auto">
          <a:xfrm>
            <a:off x="1143000" y="2362200"/>
            <a:ext cx="6400800" cy="4495800"/>
          </a:xfrm>
          <a:prstGeom prst="rect">
            <a:avLst/>
          </a:prstGeom>
          <a:noFill/>
        </p:spPr>
      </p:pic>
      <p:sp>
        <p:nvSpPr>
          <p:cNvPr id="2" name="شكل بيضاوي 1"/>
          <p:cNvSpPr/>
          <p:nvPr/>
        </p:nvSpPr>
        <p:spPr>
          <a:xfrm>
            <a:off x="2286000" y="381000"/>
            <a:ext cx="4648200" cy="1295400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التقليل من النفايات</a:t>
            </a:r>
            <a:endParaRPr lang="ar-SA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www.1maroundworld.com/wp-content/uploads/Recycling-Art1-400x40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2514600"/>
            <a:ext cx="4343400" cy="4343400"/>
          </a:xfrm>
          <a:prstGeom prst="rect">
            <a:avLst/>
          </a:prstGeom>
          <a:noFill/>
        </p:spPr>
      </p:pic>
      <p:sp>
        <p:nvSpPr>
          <p:cNvPr id="3" name="شكل بيضاوي 2"/>
          <p:cNvSpPr/>
          <p:nvPr/>
        </p:nvSpPr>
        <p:spPr>
          <a:xfrm>
            <a:off x="2438400" y="609600"/>
            <a:ext cx="4495800" cy="12954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الإستفادة</a:t>
            </a:r>
            <a:r>
              <a:rPr lang="ar-SA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من النفايات بصنع اشياء جديدة</a:t>
            </a:r>
            <a:endParaRPr lang="ar-SA" sz="3600" dirty="0"/>
          </a:p>
        </p:txBody>
      </p:sp>
      <p:pic>
        <p:nvPicPr>
          <p:cNvPr id="4" name="Picture 4" descr="http://3.bp.blogspot.com/_C1t4IQhKsuI/TEuQzVakDEI/AAAAAAAAALQ/2QxnEVrKLSU/s320/Chicken-78544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3943604"/>
            <a:ext cx="2438400" cy="2914396"/>
          </a:xfrm>
          <a:prstGeom prst="rect">
            <a:avLst/>
          </a:prstGeom>
          <a:noFill/>
        </p:spPr>
      </p:pic>
      <p:pic>
        <p:nvPicPr>
          <p:cNvPr id="5" name="Picture 6" descr="http://khawlasquare.files.wordpress.com/2012/02/d9a2d9a0d9a1d9a2d9a0d9a2d9a2d9a2-d9a2d9a3d9a3d9a3d9a4d9a2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707628"/>
            <a:ext cx="2360985" cy="3150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صفي نظيف ...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1"/>
            <a:ext cx="4724400" cy="3428999"/>
          </a:xfrm>
          <a:prstGeom prst="rect">
            <a:avLst/>
          </a:prstGeom>
          <a:noFill/>
        </p:spPr>
      </p:pic>
      <p:pic>
        <p:nvPicPr>
          <p:cNvPr id="3" name="Picture 12" descr="http://tarbeahnews.net/images/Image-2012/month%2010/22.10.2012/4bb2e17beb4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62501" cy="3352800"/>
          </a:xfrm>
          <a:prstGeom prst="rect">
            <a:avLst/>
          </a:prstGeom>
          <a:noFill/>
        </p:spPr>
      </p:pic>
      <p:pic>
        <p:nvPicPr>
          <p:cNvPr id="4" name="Picture 12" descr="http://eduqatif.com/uploads/images/a_2329510313547024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799" y="0"/>
            <a:ext cx="4267201" cy="3352800"/>
          </a:xfrm>
          <a:prstGeom prst="rect">
            <a:avLst/>
          </a:prstGeom>
          <a:noFill/>
        </p:spPr>
      </p:pic>
      <p:pic>
        <p:nvPicPr>
          <p:cNvPr id="6" name="Picture 2" descr="http://s.alriyadh.com/img_s/9a/9a9bd65d72258ff715ef2a1d916980c1_w280_h3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3429001"/>
            <a:ext cx="4267200" cy="3429000"/>
          </a:xfrm>
          <a:prstGeom prst="rect">
            <a:avLst/>
          </a:prstGeom>
          <a:noFill/>
        </p:spPr>
      </p:pic>
      <p:sp>
        <p:nvSpPr>
          <p:cNvPr id="7" name="شكل بيضاوي 6"/>
          <p:cNvSpPr/>
          <p:nvPr/>
        </p:nvSpPr>
        <p:spPr>
          <a:xfrm>
            <a:off x="3124200" y="2438400"/>
            <a:ext cx="3429000" cy="1447800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المحافظة على النظافة</a:t>
            </a:r>
            <a:endParaRPr lang="ar-SA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www.alriyadh.com/2010/04/17/img/5285579342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810000" cy="2498725"/>
          </a:xfrm>
          <a:prstGeom prst="rect">
            <a:avLst/>
          </a:prstGeom>
          <a:noFill/>
        </p:spPr>
      </p:pic>
      <p:sp>
        <p:nvSpPr>
          <p:cNvPr id="1034" name="AutoShape 10" descr="برنامج حملة نظافة البيئة في روضة خريم الذي كانت قد نظمته الجمعية سابقا."/>
          <p:cNvSpPr>
            <a:spLocks noChangeAspect="1" noChangeArrowheads="1"/>
          </p:cNvSpPr>
          <p:nvPr/>
        </p:nvSpPr>
        <p:spPr bwMode="auto">
          <a:xfrm>
            <a:off x="1588" y="-682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1038" name="Picture 14" descr="http://www.hajersch.com/club2/images/Photos_groups/Environment/P1010035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635782"/>
            <a:ext cx="3276600" cy="2222217"/>
          </a:xfrm>
          <a:prstGeom prst="rect">
            <a:avLst/>
          </a:prstGeom>
          <a:noFill/>
        </p:spPr>
      </p:pic>
      <p:pic>
        <p:nvPicPr>
          <p:cNvPr id="1044" name="Picture 20" descr="http://www.alweeam.com.sa/wp-content/themes/alweam/timthumb/?src=http%3A%2F%2Fwww.alweeam.com.sa%2Fwp-content%2Fuploads%2F2013%2F04%2Fبلدية-المسفله-تشارك-التعليم-في-حملة-النظافه.jpg&amp;h=216&amp;w=483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0"/>
            <a:ext cx="3657600" cy="2590800"/>
          </a:xfrm>
          <a:prstGeom prst="rect">
            <a:avLst/>
          </a:prstGeom>
          <a:noFill/>
        </p:spPr>
      </p:pic>
      <p:pic>
        <p:nvPicPr>
          <p:cNvPr id="2056" name="Picture 8" descr="اضغط هنا لتكبير الصورة IMG_084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61913" y="-136525"/>
            <a:ext cx="9525" cy="9525"/>
          </a:xfrm>
          <a:prstGeom prst="rect">
            <a:avLst/>
          </a:prstGeom>
          <a:noFill/>
        </p:spPr>
      </p:pic>
      <p:pic>
        <p:nvPicPr>
          <p:cNvPr id="2058" name="Picture 10" descr="اضغط هنا لتكبير الصورة IMG_084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61913" y="-136525"/>
            <a:ext cx="9525" cy="9525"/>
          </a:xfrm>
          <a:prstGeom prst="rect">
            <a:avLst/>
          </a:prstGeom>
          <a:noFill/>
        </p:spPr>
      </p:pic>
      <p:pic>
        <p:nvPicPr>
          <p:cNvPr id="3074" name="Picture 2" descr="http://s.alriyadh.com/2012/03/04/img/613374551534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91075" y="4600574"/>
            <a:ext cx="4352925" cy="2257426"/>
          </a:xfrm>
          <a:prstGeom prst="rect">
            <a:avLst/>
          </a:prstGeom>
          <a:noFill/>
        </p:spPr>
      </p:pic>
      <p:pic>
        <p:nvPicPr>
          <p:cNvPr id="1042" name="Picture 18" descr="http://i2.ytimg.com/vi/QjszqVKlfT8/mqdefault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86000" y="2133600"/>
            <a:ext cx="4495800" cy="2781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51428010104تت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2009862"/>
            <a:ext cx="6781800" cy="4479722"/>
          </a:xfrm>
          <a:prstGeom prst="rect">
            <a:avLst/>
          </a:prstGeom>
        </p:spPr>
      </p:pic>
      <p:sp>
        <p:nvSpPr>
          <p:cNvPr id="4" name="شكل بيضاوي 3"/>
          <p:cNvSpPr/>
          <p:nvPr/>
        </p:nvSpPr>
        <p:spPr>
          <a:xfrm>
            <a:off x="2438400" y="304800"/>
            <a:ext cx="4876800" cy="15240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تصنيف النفايات</a:t>
            </a:r>
            <a:endParaRPr lang="ar-SA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شكل بيضاوي 1"/>
          <p:cNvSpPr/>
          <p:nvPr/>
        </p:nvSpPr>
        <p:spPr>
          <a:xfrm>
            <a:off x="3048000" y="533400"/>
            <a:ext cx="3276600" cy="10668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إعادة التدوير والتصنيع</a:t>
            </a:r>
            <a:endParaRPr lang="ar-SA" sz="3200" dirty="0"/>
          </a:p>
        </p:txBody>
      </p:sp>
      <p:pic>
        <p:nvPicPr>
          <p:cNvPr id="3" name="Picture 1" descr="8W0690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2209800"/>
            <a:ext cx="4216081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 descr="http://www.qnakids.com/QNAKidsImages/DailyNews_0213/28/qnak_Paper10462822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752600"/>
            <a:ext cx="1981200" cy="2852927"/>
          </a:xfrm>
          <a:prstGeom prst="rect">
            <a:avLst/>
          </a:prstGeom>
          <a:noFill/>
        </p:spPr>
      </p:pic>
      <p:pic>
        <p:nvPicPr>
          <p:cNvPr id="3" name="Picture 4" descr="http://kenanaonline.com/photos/1238095/1238095422/large_1238095422.gif?129615963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04800"/>
            <a:ext cx="7479916" cy="6060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t3.gstatic.com/images?q=tbn:ANd9GcS6jG-8YvJoybO5Re4IO2XDYzZSPOrOJwRjFgCSe_KLXW8-f4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20000" t="11985" r="16000"/>
          <a:stretch>
            <a:fillRect/>
          </a:stretch>
        </p:blipFill>
        <p:spPr bwMode="auto">
          <a:xfrm>
            <a:off x="3429000" y="2438400"/>
            <a:ext cx="2438400" cy="2238375"/>
          </a:xfrm>
          <a:prstGeom prst="rect">
            <a:avLst/>
          </a:prstGeom>
          <a:noFill/>
        </p:spPr>
      </p:pic>
      <p:pic>
        <p:nvPicPr>
          <p:cNvPr id="4" name="Picture 6" descr="http://kenanaonline.com/photos/1238095/1238095421/large_1238095421.gif?129615953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364790"/>
            <a:ext cx="7467600" cy="61884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iles.maas1.com/images_cache/121111130952HmUk.imgcach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71800"/>
            <a:ext cx="4800600" cy="3886200"/>
          </a:xfrm>
          <a:prstGeom prst="rect">
            <a:avLst/>
          </a:prstGeom>
          <a:noFill/>
        </p:spPr>
      </p:pic>
      <p:pic>
        <p:nvPicPr>
          <p:cNvPr id="1028" name="Picture 4" descr="http://files.fonon.net/uploads/images/fonon.net-4e814be8c3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91075" y="2971799"/>
            <a:ext cx="4352925" cy="3886201"/>
          </a:xfrm>
          <a:prstGeom prst="rect">
            <a:avLst/>
          </a:prstGeom>
          <a:noFill/>
        </p:spPr>
      </p:pic>
      <p:pic>
        <p:nvPicPr>
          <p:cNvPr id="4" name="Picture 6" descr="بيوت الاحلام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b="10227"/>
          <a:stretch>
            <a:fillRect/>
          </a:stretch>
        </p:blipFill>
        <p:spPr bwMode="auto">
          <a:xfrm>
            <a:off x="1905000" y="0"/>
            <a:ext cx="6324600" cy="3276600"/>
          </a:xfrm>
          <a:prstGeom prst="rect">
            <a:avLst/>
          </a:prstGeom>
          <a:noFill/>
        </p:spPr>
      </p:pic>
      <p:pic>
        <p:nvPicPr>
          <p:cNvPr id="5" name="Picture 2" descr="http://s.alriyadh.com/2008/03/30/img/313158.jpg"/>
          <p:cNvPicPr>
            <a:picLocks noChangeAspect="1" noChangeArrowheads="1"/>
          </p:cNvPicPr>
          <p:nvPr/>
        </p:nvPicPr>
        <p:blipFill>
          <a:blip r:embed="rId8" cstate="print"/>
          <a:srcRect r="78082" b="40453"/>
          <a:stretch>
            <a:fillRect/>
          </a:stretch>
        </p:blipFill>
        <p:spPr bwMode="auto">
          <a:xfrm>
            <a:off x="0" y="1066800"/>
            <a:ext cx="914400" cy="1752600"/>
          </a:xfrm>
          <a:prstGeom prst="rect">
            <a:avLst/>
          </a:prstGeom>
          <a:noFill/>
        </p:spPr>
      </p:pic>
      <p:sp>
        <p:nvSpPr>
          <p:cNvPr id="7" name="وسيلة شرح بيضاوية 6"/>
          <p:cNvSpPr/>
          <p:nvPr/>
        </p:nvSpPr>
        <p:spPr>
          <a:xfrm>
            <a:off x="838200" y="228600"/>
            <a:ext cx="2971800" cy="1447800"/>
          </a:xfrm>
          <a:prstGeom prst="wedgeEllipseCallout">
            <a:avLst>
              <a:gd name="adj1" fmla="val -47031"/>
              <a:gd name="adj2" fmla="val 48359"/>
            </a:avLst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>
                <a:solidFill>
                  <a:schemeClr val="tx1"/>
                </a:solidFill>
              </a:rPr>
              <a:t>المنزل ملكنا  أنا وعائلتي لقد اشتراه لنا أبي بمبلغ غالي من المال</a:t>
            </a:r>
          </a:p>
          <a:p>
            <a:pPr algn="ctr"/>
            <a:r>
              <a:rPr lang="ar-SA" dirty="0" smtClean="0">
                <a:solidFill>
                  <a:schemeClr val="tx1"/>
                </a:solidFill>
              </a:rPr>
              <a:t>ما أجمل أن نحافظ عليه</a:t>
            </a:r>
            <a:endParaRPr lang="ar-SA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 decel="100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54" name="Picture 14" descr="http://www.rjeem.com/up/images/j6okekj7e4qrp1r9mr7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1"/>
            <a:ext cx="7810996" cy="6421966"/>
          </a:xfrm>
          <a:prstGeom prst="rect">
            <a:avLst/>
          </a:prstGeom>
          <a:noFill/>
        </p:spPr>
      </p:pic>
      <p:pic>
        <p:nvPicPr>
          <p:cNvPr id="35850" name="Picture 10" descr="http://t2.gstatic.com/images?q=tbn:ANd9GcSwICKIQELQxDAnEz0IKkGuld4HHG2H2ISfwU5wsFYVeVmKPaekbw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2209800"/>
            <a:ext cx="24384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 descr="http://t1.gstatic.com/images?q=tbn:ANd9GcRlHFiMcas3daJVQ_SKMEhbn3L7gzys9qBByybRPjFAJU8reU5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81000"/>
            <a:ext cx="8016089" cy="6477000"/>
          </a:xfrm>
          <a:prstGeom prst="rect">
            <a:avLst/>
          </a:prstGeom>
          <a:noFill/>
        </p:spPr>
      </p:pic>
      <p:pic>
        <p:nvPicPr>
          <p:cNvPr id="2" name="Picture 20" descr="http://istithmark.com/upload/big_528_0_e992d7963a31a99407f7b91981f07be0_untitl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2286000"/>
            <a:ext cx="2438402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انفجار 1 3"/>
          <p:cNvSpPr/>
          <p:nvPr/>
        </p:nvSpPr>
        <p:spPr>
          <a:xfrm>
            <a:off x="1600200" y="1371600"/>
            <a:ext cx="5562600" cy="3657600"/>
          </a:xfrm>
          <a:prstGeom prst="irregularSeal1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كيف نحافظ على </a:t>
            </a:r>
            <a:r>
              <a:rPr lang="ar-SA" sz="3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ممتلكاتنا ؟</a:t>
            </a:r>
            <a:endParaRPr lang="ar-SA" sz="3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شكل بيضاوي 8"/>
          <p:cNvSpPr/>
          <p:nvPr/>
        </p:nvSpPr>
        <p:spPr>
          <a:xfrm>
            <a:off x="7162800" y="533400"/>
            <a:ext cx="1752600" cy="6858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التقليل من النفايات</a:t>
            </a:r>
            <a:endParaRPr lang="ar-SA" dirty="0"/>
          </a:p>
        </p:txBody>
      </p:sp>
      <p:pic>
        <p:nvPicPr>
          <p:cNvPr id="32770" name="Picture 2" descr="http://www.maan-ctr.org/magazine/Archive/Issue28/img27/sul2.jpg"/>
          <p:cNvPicPr>
            <a:picLocks noChangeAspect="1" noChangeArrowheads="1"/>
          </p:cNvPicPr>
          <p:nvPr/>
        </p:nvPicPr>
        <p:blipFill>
          <a:blip r:embed="rId3" cstate="print"/>
          <a:srcRect b="17647"/>
          <a:stretch>
            <a:fillRect/>
          </a:stretch>
        </p:blipFill>
        <p:spPr bwMode="auto">
          <a:xfrm>
            <a:off x="5867400" y="304800"/>
            <a:ext cx="1295400" cy="1303302"/>
          </a:xfrm>
          <a:prstGeom prst="rect">
            <a:avLst/>
          </a:prstGeom>
          <a:noFill/>
        </p:spPr>
      </p:pic>
      <p:sp>
        <p:nvSpPr>
          <p:cNvPr id="11" name="شكل بيضاوي 10"/>
          <p:cNvSpPr/>
          <p:nvPr/>
        </p:nvSpPr>
        <p:spPr>
          <a:xfrm>
            <a:off x="609600" y="533400"/>
            <a:ext cx="2133600" cy="6858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الإستفادة</a:t>
            </a:r>
            <a:r>
              <a:rPr lang="ar-SA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من النفايات بصنع اشياء جديدة</a:t>
            </a:r>
            <a:endParaRPr lang="ar-SA" sz="1600" dirty="0"/>
          </a:p>
        </p:txBody>
      </p:sp>
      <p:pic>
        <p:nvPicPr>
          <p:cNvPr id="32772" name="Picture 4" descr="http://3.bp.blogspot.com/_C1t4IQhKsuI/TEuQzVakDEI/AAAAAAAAALQ/2QxnEVrKLSU/s320/Chicken-78544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304800"/>
            <a:ext cx="1228299" cy="1028700"/>
          </a:xfrm>
          <a:prstGeom prst="rect">
            <a:avLst/>
          </a:prstGeom>
          <a:noFill/>
        </p:spPr>
      </p:pic>
      <p:pic>
        <p:nvPicPr>
          <p:cNvPr id="32774" name="Picture 6" descr="http://khawlasquare.files.wordpress.com/2012/02/d9a2d9a0d9a1d9a2d9a0d9a2d9a2d9a2-d9a2d9a3d9a3d9a3d9a4d9a2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1295400"/>
            <a:ext cx="762000" cy="1016772"/>
          </a:xfrm>
          <a:prstGeom prst="rect">
            <a:avLst/>
          </a:prstGeom>
          <a:noFill/>
        </p:spPr>
      </p:pic>
      <p:cxnSp>
        <p:nvCxnSpPr>
          <p:cNvPr id="15" name="رابط بشكل مرفق 14"/>
          <p:cNvCxnSpPr/>
          <p:nvPr/>
        </p:nvCxnSpPr>
        <p:spPr>
          <a:xfrm flipV="1">
            <a:off x="6019800" y="1676400"/>
            <a:ext cx="1447800" cy="9144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رابط بشكل مرفق 25"/>
          <p:cNvCxnSpPr/>
          <p:nvPr/>
        </p:nvCxnSpPr>
        <p:spPr>
          <a:xfrm rot="10800000">
            <a:off x="1066800" y="1600200"/>
            <a:ext cx="1524000" cy="990600"/>
          </a:xfrm>
          <a:prstGeom prst="bentConnector3">
            <a:avLst>
              <a:gd name="adj1" fmla="val 6548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12" descr="http://eduqatif.com/uploads/images/a_2329510313547024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5410200"/>
            <a:ext cx="1447800" cy="1137557"/>
          </a:xfrm>
          <a:prstGeom prst="rect">
            <a:avLst/>
          </a:prstGeom>
          <a:noFill/>
        </p:spPr>
      </p:pic>
      <p:sp>
        <p:nvSpPr>
          <p:cNvPr id="4" name="انفجار 1 3"/>
          <p:cNvSpPr/>
          <p:nvPr/>
        </p:nvSpPr>
        <p:spPr>
          <a:xfrm>
            <a:off x="1600200" y="1371600"/>
            <a:ext cx="5562600" cy="3657600"/>
          </a:xfrm>
          <a:prstGeom prst="irregularSeal1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كيف نحافظ على </a:t>
            </a:r>
            <a:r>
              <a:rPr lang="ar-SA" sz="3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ممتلكاتنا ؟</a:t>
            </a:r>
            <a:endParaRPr lang="ar-SA" sz="3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شكل بيضاوي 8"/>
          <p:cNvSpPr/>
          <p:nvPr/>
        </p:nvSpPr>
        <p:spPr>
          <a:xfrm>
            <a:off x="7162800" y="533400"/>
            <a:ext cx="1752600" cy="6858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التقليل من النفايات</a:t>
            </a:r>
            <a:endParaRPr lang="ar-SA" dirty="0"/>
          </a:p>
        </p:txBody>
      </p:sp>
      <p:pic>
        <p:nvPicPr>
          <p:cNvPr id="32770" name="Picture 2" descr="http://www.maan-ctr.org/magazine/Archive/Issue28/img27/sul2.jpg"/>
          <p:cNvPicPr>
            <a:picLocks noChangeAspect="1" noChangeArrowheads="1"/>
          </p:cNvPicPr>
          <p:nvPr/>
        </p:nvPicPr>
        <p:blipFill>
          <a:blip r:embed="rId4" cstate="print"/>
          <a:srcRect b="17647"/>
          <a:stretch>
            <a:fillRect/>
          </a:stretch>
        </p:blipFill>
        <p:spPr bwMode="auto">
          <a:xfrm>
            <a:off x="5867400" y="304800"/>
            <a:ext cx="1295400" cy="1303302"/>
          </a:xfrm>
          <a:prstGeom prst="rect">
            <a:avLst/>
          </a:prstGeom>
          <a:noFill/>
        </p:spPr>
      </p:pic>
      <p:sp>
        <p:nvSpPr>
          <p:cNvPr id="11" name="شكل بيضاوي 10"/>
          <p:cNvSpPr/>
          <p:nvPr/>
        </p:nvSpPr>
        <p:spPr>
          <a:xfrm>
            <a:off x="609600" y="533400"/>
            <a:ext cx="2133600" cy="6858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الإستفادة</a:t>
            </a:r>
            <a:r>
              <a:rPr lang="ar-SA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من النفايات بصنع اشياء جديدة</a:t>
            </a:r>
            <a:endParaRPr lang="ar-SA" sz="1600" dirty="0"/>
          </a:p>
        </p:txBody>
      </p:sp>
      <p:pic>
        <p:nvPicPr>
          <p:cNvPr id="32772" name="Picture 4" descr="http://3.bp.blogspot.com/_C1t4IQhKsuI/TEuQzVakDEI/AAAAAAAAALQ/2QxnEVrKLSU/s320/Chicken-78544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19400" y="304800"/>
            <a:ext cx="1228299" cy="1028700"/>
          </a:xfrm>
          <a:prstGeom prst="rect">
            <a:avLst/>
          </a:prstGeom>
          <a:noFill/>
        </p:spPr>
      </p:pic>
      <p:pic>
        <p:nvPicPr>
          <p:cNvPr id="32774" name="Picture 6" descr="http://khawlasquare.files.wordpress.com/2012/02/d9a2d9a0d9a1d9a2d9a0d9a2d9a2d9a2-d9a2d9a3d9a3d9a3d9a4d9a2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1295400"/>
            <a:ext cx="762000" cy="1016772"/>
          </a:xfrm>
          <a:prstGeom prst="rect">
            <a:avLst/>
          </a:prstGeom>
          <a:noFill/>
        </p:spPr>
      </p:pic>
      <p:cxnSp>
        <p:nvCxnSpPr>
          <p:cNvPr id="15" name="رابط بشكل مرفق 14"/>
          <p:cNvCxnSpPr/>
          <p:nvPr/>
        </p:nvCxnSpPr>
        <p:spPr>
          <a:xfrm flipV="1">
            <a:off x="6019800" y="1676400"/>
            <a:ext cx="1447800" cy="9144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1" descr="851428010104تت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53014" y="4038600"/>
            <a:ext cx="1845733" cy="1219200"/>
          </a:xfrm>
          <a:prstGeom prst="rect">
            <a:avLst/>
          </a:prstGeom>
        </p:spPr>
      </p:pic>
      <p:pic>
        <p:nvPicPr>
          <p:cNvPr id="24" name="Picture 1" descr="8W069099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1000" y="4343400"/>
            <a:ext cx="1166150" cy="990600"/>
          </a:xfrm>
          <a:prstGeom prst="rect">
            <a:avLst/>
          </a:prstGeom>
        </p:spPr>
      </p:pic>
      <p:cxnSp>
        <p:nvCxnSpPr>
          <p:cNvPr id="26" name="رابط بشكل مرفق 25"/>
          <p:cNvCxnSpPr/>
          <p:nvPr/>
        </p:nvCxnSpPr>
        <p:spPr>
          <a:xfrm rot="10800000">
            <a:off x="1066800" y="1600200"/>
            <a:ext cx="1524000" cy="990600"/>
          </a:xfrm>
          <a:prstGeom prst="bentConnector3">
            <a:avLst>
              <a:gd name="adj1" fmla="val 6548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شكل بيضاوي 26"/>
          <p:cNvSpPr/>
          <p:nvPr/>
        </p:nvSpPr>
        <p:spPr>
          <a:xfrm>
            <a:off x="3581400" y="5715000"/>
            <a:ext cx="1676400" cy="6858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المحافظة على النظافة</a:t>
            </a:r>
            <a:endParaRPr lang="ar-SA" dirty="0"/>
          </a:p>
        </p:txBody>
      </p:sp>
      <p:sp>
        <p:nvSpPr>
          <p:cNvPr id="29" name="شكل بيضاوي 28"/>
          <p:cNvSpPr/>
          <p:nvPr/>
        </p:nvSpPr>
        <p:spPr>
          <a:xfrm>
            <a:off x="0" y="2971800"/>
            <a:ext cx="1447800" cy="9144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إعادة التدوير والتصنيع</a:t>
            </a:r>
            <a:endParaRPr lang="ar-SA" dirty="0"/>
          </a:p>
        </p:txBody>
      </p:sp>
      <p:pic>
        <p:nvPicPr>
          <p:cNvPr id="32776" name="Picture 8" descr="http://2.bp.blogspot.com/-DJxI4zksKjA/TsL1qe8g7UI/AAAAAAAAAN8/9eO40usUe_U/s1600/CleanUpeuilu8dthtf3333f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14600" y="5257800"/>
            <a:ext cx="1124263" cy="1600200"/>
          </a:xfrm>
          <a:prstGeom prst="rect">
            <a:avLst/>
          </a:prstGeom>
          <a:noFill/>
        </p:spPr>
      </p:pic>
      <p:sp>
        <p:nvSpPr>
          <p:cNvPr id="36" name="شكل بيضاوي 35"/>
          <p:cNvSpPr/>
          <p:nvPr/>
        </p:nvSpPr>
        <p:spPr>
          <a:xfrm>
            <a:off x="7391400" y="2895600"/>
            <a:ext cx="1600200" cy="6858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تصنيف النفايات</a:t>
            </a:r>
            <a:endParaRPr lang="ar-SA" dirty="0"/>
          </a:p>
        </p:txBody>
      </p:sp>
      <p:cxnSp>
        <p:nvCxnSpPr>
          <p:cNvPr id="25" name="رابط كسهم مستقيم 24"/>
          <p:cNvCxnSpPr/>
          <p:nvPr/>
        </p:nvCxnSpPr>
        <p:spPr>
          <a:xfrm>
            <a:off x="4343400" y="4038600"/>
            <a:ext cx="0" cy="1447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رابط بشكل مرفق 40"/>
          <p:cNvCxnSpPr/>
          <p:nvPr/>
        </p:nvCxnSpPr>
        <p:spPr>
          <a:xfrm>
            <a:off x="6324600" y="3200400"/>
            <a:ext cx="1752600" cy="6096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رابط بشكل مرفق 44"/>
          <p:cNvCxnSpPr/>
          <p:nvPr/>
        </p:nvCxnSpPr>
        <p:spPr>
          <a:xfrm rot="10800000" flipV="1">
            <a:off x="685800" y="3352800"/>
            <a:ext cx="1828800" cy="6858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  <p:bldP spid="3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0613112206251iedx289flrrlmt1z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533400"/>
            <a:ext cx="61722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36086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 descr="http://www.ashog.com/vb/images/smilies/66.gif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8343900" y="-296863"/>
            <a:ext cx="628650" cy="628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37894" name="Picture 6" descr="http://www.ashog.com/vb/images/smilies/6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905000"/>
            <a:ext cx="4343400" cy="3124200"/>
          </a:xfrm>
          <a:prstGeom prst="rect">
            <a:avLst/>
          </a:prstGeom>
          <a:noFill/>
        </p:spPr>
      </p:pic>
      <p:pic>
        <p:nvPicPr>
          <p:cNvPr id="37906" name="Picture 18" descr="http://www.yabdoo.com/gallery/watch.php?f=f8S8cr4uMB&amp;showSize=resized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81375"/>
            <a:ext cx="9144000" cy="3476625"/>
          </a:xfrm>
          <a:prstGeom prst="rect">
            <a:avLst/>
          </a:prstGeom>
          <a:noFill/>
        </p:spPr>
      </p:pic>
      <p:pic>
        <p:nvPicPr>
          <p:cNvPr id="37910" name="Picture 22" descr="http://www.world-nology.com/wp-content/uploads/img4ef978105375e.gif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47800" y="-228600"/>
            <a:ext cx="57150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7.0zz0.com/2010/09/29/20/75411654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0"/>
            <a:ext cx="6248400" cy="3691156"/>
          </a:xfrm>
          <a:prstGeom prst="rect">
            <a:avLst/>
          </a:prstGeom>
          <a:noFill/>
        </p:spPr>
      </p:pic>
      <p:pic>
        <p:nvPicPr>
          <p:cNvPr id="4" name="Picture 2" descr="http://teacher1maitha.files.wordpress.com/2012/09/20120.jpg?w=626&amp;h=445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3733800"/>
            <a:ext cx="4191000" cy="3124200"/>
          </a:xfrm>
          <a:prstGeom prst="rect">
            <a:avLst/>
          </a:prstGeom>
          <a:noFill/>
        </p:spPr>
      </p:pic>
      <p:pic>
        <p:nvPicPr>
          <p:cNvPr id="6" name="Picture 6" descr="http://image.made-in-china.com/2f0j00FCeTJahykSqr/Preschool-Playground-Equipment-PP054-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3733800"/>
            <a:ext cx="4876799" cy="3124199"/>
          </a:xfrm>
          <a:prstGeom prst="rect">
            <a:avLst/>
          </a:prstGeom>
          <a:noFill/>
        </p:spPr>
      </p:pic>
      <p:pic>
        <p:nvPicPr>
          <p:cNvPr id="7" name="Picture 2" descr="http://s.alriyadh.com/2008/03/30/img/313158.jpg"/>
          <p:cNvPicPr>
            <a:picLocks noChangeAspect="1" noChangeArrowheads="1"/>
          </p:cNvPicPr>
          <p:nvPr/>
        </p:nvPicPr>
        <p:blipFill>
          <a:blip r:embed="rId7" cstate="print"/>
          <a:srcRect l="54794" t="44013" r="21461"/>
          <a:stretch>
            <a:fillRect/>
          </a:stretch>
        </p:blipFill>
        <p:spPr bwMode="auto">
          <a:xfrm>
            <a:off x="304800" y="1828800"/>
            <a:ext cx="990600" cy="1647825"/>
          </a:xfrm>
          <a:prstGeom prst="rect">
            <a:avLst/>
          </a:prstGeom>
          <a:noFill/>
        </p:spPr>
      </p:pic>
      <p:sp>
        <p:nvSpPr>
          <p:cNvPr id="8" name="وسيلة شرح بيضاوية 7"/>
          <p:cNvSpPr/>
          <p:nvPr/>
        </p:nvSpPr>
        <p:spPr>
          <a:xfrm>
            <a:off x="1143000" y="609600"/>
            <a:ext cx="2819400" cy="1447800"/>
          </a:xfrm>
          <a:prstGeom prst="wedgeEllipseCallout">
            <a:avLst>
              <a:gd name="adj1" fmla="val -51639"/>
              <a:gd name="adj2" fmla="val 75803"/>
            </a:avLst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>
                <a:solidFill>
                  <a:schemeClr val="tx1"/>
                </a:solidFill>
              </a:rPr>
              <a:t>مدرستنا هي من ملكنا أنا وأصحابي</a:t>
            </a:r>
          </a:p>
          <a:p>
            <a:pPr algn="ctr"/>
            <a:r>
              <a:rPr lang="ar-SA" dirty="0" smtClean="0">
                <a:solidFill>
                  <a:schemeClr val="tx1"/>
                </a:solidFill>
              </a:rPr>
              <a:t>ويجب أن نجعلها </a:t>
            </a:r>
            <a:r>
              <a:rPr lang="ar-SA" dirty="0" smtClean="0">
                <a:solidFill>
                  <a:schemeClr val="tx1"/>
                </a:solidFill>
              </a:rPr>
              <a:t>جميلة ومرتبة ونظيفة</a:t>
            </a:r>
            <a:endParaRPr lang="ar-SA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t2.gstatic.com/images?q=tbn:ANd9GcSZ1Y1KXsn9FaB_5_pYGdFVbiY_Tv_1sKEwgrge2ZHZdxl4NFggW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3505200"/>
            <a:ext cx="4114801" cy="3352800"/>
          </a:xfrm>
          <a:prstGeom prst="rect">
            <a:avLst/>
          </a:prstGeom>
          <a:noFill/>
        </p:spPr>
      </p:pic>
      <p:pic>
        <p:nvPicPr>
          <p:cNvPr id="16392" name="Picture 8" descr="شوارع الرياض الرئيسية تخضع لجراحة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"/>
            <a:ext cx="4114800" cy="3314699"/>
          </a:xfrm>
          <a:prstGeom prst="rect">
            <a:avLst/>
          </a:prstGeom>
          <a:noFill/>
        </p:spPr>
      </p:pic>
      <p:pic>
        <p:nvPicPr>
          <p:cNvPr id="8" name="Picture 28" descr="http://www.aleqt.com/a/small/42/42fc8e16d54d2c386e152baadc893a8c_w400_h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3429000"/>
            <a:ext cx="3962400" cy="3429000"/>
          </a:xfrm>
          <a:prstGeom prst="rect">
            <a:avLst/>
          </a:prstGeom>
          <a:noFill/>
        </p:spPr>
      </p:pic>
      <p:pic>
        <p:nvPicPr>
          <p:cNvPr id="9" name="Picture 24" descr="http://www.arriyadh.com/ar/Content/23072012.doc_cvt.files/image002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05400" y="0"/>
            <a:ext cx="4038600" cy="3352800"/>
          </a:xfrm>
          <a:prstGeom prst="rect">
            <a:avLst/>
          </a:prstGeom>
          <a:noFill/>
        </p:spPr>
      </p:pic>
      <p:pic>
        <p:nvPicPr>
          <p:cNvPr id="6" name="Picture 2" descr="http://s.alriyadh.com/2008/03/30/img/313158.jpg"/>
          <p:cNvPicPr>
            <a:picLocks noChangeAspect="1" noChangeArrowheads="1"/>
          </p:cNvPicPr>
          <p:nvPr/>
        </p:nvPicPr>
        <p:blipFill>
          <a:blip r:embed="rId8" cstate="print"/>
          <a:srcRect r="78082" b="40453"/>
          <a:stretch>
            <a:fillRect/>
          </a:stretch>
        </p:blipFill>
        <p:spPr bwMode="auto">
          <a:xfrm>
            <a:off x="4114800" y="2590800"/>
            <a:ext cx="914400" cy="2514600"/>
          </a:xfrm>
          <a:prstGeom prst="rect">
            <a:avLst/>
          </a:prstGeom>
          <a:noFill/>
        </p:spPr>
      </p:pic>
      <p:sp>
        <p:nvSpPr>
          <p:cNvPr id="7" name="وسيلة شرح بيضاوية 6"/>
          <p:cNvSpPr/>
          <p:nvPr/>
        </p:nvSpPr>
        <p:spPr>
          <a:xfrm>
            <a:off x="3048000" y="685800"/>
            <a:ext cx="3657600" cy="1600200"/>
          </a:xfrm>
          <a:prstGeom prst="wedgeEllipseCallout">
            <a:avLst>
              <a:gd name="adj1" fmla="val -1830"/>
              <a:gd name="adj2" fmla="val 75803"/>
            </a:avLst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>
                <a:solidFill>
                  <a:schemeClr val="tx1"/>
                </a:solidFill>
              </a:rPr>
              <a:t>شوارعنا </a:t>
            </a:r>
            <a:r>
              <a:rPr lang="ar-SA" dirty="0" smtClean="0">
                <a:solidFill>
                  <a:schemeClr val="tx1"/>
                </a:solidFill>
              </a:rPr>
              <a:t>, أسواقنا </a:t>
            </a:r>
            <a:r>
              <a:rPr lang="ar-SA" dirty="0" smtClean="0">
                <a:solidFill>
                  <a:schemeClr val="tx1"/>
                </a:solidFill>
              </a:rPr>
              <a:t>ملك الجميع </a:t>
            </a:r>
          </a:p>
          <a:p>
            <a:pPr algn="ctr"/>
            <a:r>
              <a:rPr lang="ar-SA" dirty="0" smtClean="0">
                <a:solidFill>
                  <a:schemeClr val="tx1"/>
                </a:solidFill>
              </a:rPr>
              <a:t>ولقد كلفت جهدا عظيما من العمل الشاق </a:t>
            </a:r>
          </a:p>
          <a:p>
            <a:pPr algn="ctr"/>
            <a:r>
              <a:rPr lang="ar-SA" dirty="0" smtClean="0">
                <a:solidFill>
                  <a:schemeClr val="tx1"/>
                </a:solidFill>
              </a:rPr>
              <a:t>أحب ان أراها نظيفة </a:t>
            </a:r>
            <a:endParaRPr lang="ar-SA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arriyadh.com/ar/Photos/SakanAlkha/King-Abdul/Salam-Park--9-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57600"/>
            <a:ext cx="4267200" cy="3434687"/>
          </a:xfrm>
          <a:prstGeom prst="rect">
            <a:avLst/>
          </a:prstGeom>
          <a:noFill/>
        </p:spPr>
      </p:pic>
      <p:pic>
        <p:nvPicPr>
          <p:cNvPr id="5" name="Picture 22" descr="http://www.arriyadh.com/ar/cgi-bin/LocalUser/Projects/kahc/Full_Size/KAHC02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3733800"/>
            <a:ext cx="3810000" cy="2971800"/>
          </a:xfrm>
          <a:prstGeom prst="rect">
            <a:avLst/>
          </a:prstGeom>
          <a:noFill/>
        </p:spPr>
      </p:pic>
      <p:pic>
        <p:nvPicPr>
          <p:cNvPr id="6" name="Picture 16" descr="http://www.alriyadh.com/2011/09/07/img/939513139074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l="14004"/>
          <a:stretch>
            <a:fillRect/>
          </a:stretch>
        </p:blipFill>
        <p:spPr bwMode="auto">
          <a:xfrm>
            <a:off x="5334000" y="152400"/>
            <a:ext cx="3810000" cy="3505200"/>
          </a:xfrm>
          <a:prstGeom prst="rect">
            <a:avLst/>
          </a:prstGeom>
          <a:noFill/>
        </p:spPr>
      </p:pic>
      <p:pic>
        <p:nvPicPr>
          <p:cNvPr id="7" name="Picture 6" descr="http://www.kayany.net/blog/wp-content/themes/sham/timthumb.php?src=http://www.kayany.net/blog/wp-content/uploads/2013/01/1...jpg&amp;w=277&amp;h=235&amp;zc=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" y="152400"/>
            <a:ext cx="3962400" cy="3581400"/>
          </a:xfrm>
          <a:prstGeom prst="rect">
            <a:avLst/>
          </a:prstGeom>
          <a:noFill/>
        </p:spPr>
      </p:pic>
      <p:pic>
        <p:nvPicPr>
          <p:cNvPr id="8" name="Picture 2" descr="http://s.alriyadh.com/2008/03/30/img/313158.jpg"/>
          <p:cNvPicPr>
            <a:picLocks noChangeAspect="1" noChangeArrowheads="1"/>
          </p:cNvPicPr>
          <p:nvPr/>
        </p:nvPicPr>
        <p:blipFill>
          <a:blip r:embed="rId9" cstate="print"/>
          <a:srcRect l="54794" t="44013" r="21461"/>
          <a:stretch>
            <a:fillRect/>
          </a:stretch>
        </p:blipFill>
        <p:spPr bwMode="auto">
          <a:xfrm>
            <a:off x="4191001" y="2895600"/>
            <a:ext cx="1142999" cy="2514600"/>
          </a:xfrm>
          <a:prstGeom prst="rect">
            <a:avLst/>
          </a:prstGeom>
          <a:noFill/>
        </p:spPr>
      </p:pic>
      <p:sp>
        <p:nvSpPr>
          <p:cNvPr id="9" name="وسيلة شرح بيضاوية 8"/>
          <p:cNvSpPr/>
          <p:nvPr/>
        </p:nvSpPr>
        <p:spPr>
          <a:xfrm>
            <a:off x="3429000" y="609600"/>
            <a:ext cx="3276600" cy="1371600"/>
          </a:xfrm>
          <a:prstGeom prst="wedgeEllipseCallout">
            <a:avLst>
              <a:gd name="adj1" fmla="val -4053"/>
              <a:gd name="adj2" fmla="val 125772"/>
            </a:avLst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>
                <a:solidFill>
                  <a:schemeClr val="tx1"/>
                </a:solidFill>
              </a:rPr>
              <a:t>حديقة الحيوانات والحدائق العامة لقد </a:t>
            </a:r>
            <a:r>
              <a:rPr lang="ar-SA" dirty="0" smtClean="0">
                <a:solidFill>
                  <a:schemeClr val="tx1"/>
                </a:solidFill>
              </a:rPr>
              <a:t>وجدت </a:t>
            </a:r>
            <a:r>
              <a:rPr lang="ar-SA" dirty="0" smtClean="0">
                <a:solidFill>
                  <a:schemeClr val="tx1"/>
                </a:solidFill>
              </a:rPr>
              <a:t>لنستمتع </a:t>
            </a:r>
            <a:r>
              <a:rPr lang="ar-SA" dirty="0" smtClean="0">
                <a:solidFill>
                  <a:schemeClr val="tx1"/>
                </a:solidFill>
              </a:rPr>
              <a:t>بها جميعنا </a:t>
            </a:r>
          </a:p>
          <a:p>
            <a:pPr algn="ctr"/>
            <a:r>
              <a:rPr lang="ar-SA" dirty="0" smtClean="0">
                <a:solidFill>
                  <a:schemeClr val="tx1"/>
                </a:solidFill>
              </a:rPr>
              <a:t>ما أروعها </a:t>
            </a:r>
            <a:endParaRPr lang="ar-SA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.alriyadh.com/2009/02/24/img/2719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657600" cy="3430735"/>
          </a:xfrm>
          <a:prstGeom prst="rect">
            <a:avLst/>
          </a:prstGeom>
          <a:noFill/>
        </p:spPr>
      </p:pic>
      <p:pic>
        <p:nvPicPr>
          <p:cNvPr id="6150" name="Picture 6" descr="صورة ارشيفيه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0"/>
            <a:ext cx="3733801" cy="3505200"/>
          </a:xfrm>
          <a:prstGeom prst="rect">
            <a:avLst/>
          </a:prstGeom>
          <a:noFill/>
        </p:spPr>
      </p:pic>
      <p:pic>
        <p:nvPicPr>
          <p:cNvPr id="6152" name="Picture 8" descr="http://s.alriyadh.com/2008/06/10/img/096800%5e2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3657600"/>
            <a:ext cx="4437485" cy="3200400"/>
          </a:xfrm>
          <a:prstGeom prst="rect">
            <a:avLst/>
          </a:prstGeom>
          <a:noFill/>
        </p:spPr>
      </p:pic>
      <p:pic>
        <p:nvPicPr>
          <p:cNvPr id="6154" name="Picture 10" descr="http://108.163.194.210/~manuel/images/olympic_stadium_berlin_2_by_dotthl.jpg"/>
          <p:cNvPicPr>
            <a:picLocks noChangeAspect="1" noChangeArrowheads="1"/>
          </p:cNvPicPr>
          <p:nvPr/>
        </p:nvPicPr>
        <p:blipFill>
          <a:blip r:embed="rId5" cstate="print"/>
          <a:srcRect l="18778"/>
          <a:stretch>
            <a:fillRect/>
          </a:stretch>
        </p:blipFill>
        <p:spPr bwMode="auto">
          <a:xfrm>
            <a:off x="4724400" y="3657600"/>
            <a:ext cx="4419600" cy="3200400"/>
          </a:xfrm>
          <a:prstGeom prst="rect">
            <a:avLst/>
          </a:prstGeom>
          <a:noFill/>
        </p:spPr>
      </p:pic>
      <p:pic>
        <p:nvPicPr>
          <p:cNvPr id="8" name="Picture 2" descr="http://s.alriyadh.com/2008/03/30/img/313158.jpg"/>
          <p:cNvPicPr>
            <a:picLocks noChangeAspect="1" noChangeArrowheads="1"/>
          </p:cNvPicPr>
          <p:nvPr/>
        </p:nvPicPr>
        <p:blipFill>
          <a:blip r:embed="rId6" cstate="print"/>
          <a:srcRect r="78082" b="40453"/>
          <a:stretch>
            <a:fillRect/>
          </a:stretch>
        </p:blipFill>
        <p:spPr bwMode="auto">
          <a:xfrm>
            <a:off x="3886200" y="1905000"/>
            <a:ext cx="1143000" cy="2190750"/>
          </a:xfrm>
          <a:prstGeom prst="rect">
            <a:avLst/>
          </a:prstGeom>
          <a:noFill/>
        </p:spPr>
      </p:pic>
      <p:sp>
        <p:nvSpPr>
          <p:cNvPr id="9" name="وسيلة شرح بيضاوية 8"/>
          <p:cNvSpPr/>
          <p:nvPr/>
        </p:nvSpPr>
        <p:spPr>
          <a:xfrm>
            <a:off x="3200400" y="152400"/>
            <a:ext cx="2857500" cy="1368287"/>
          </a:xfrm>
          <a:prstGeom prst="wedgeEllipseCallout">
            <a:avLst>
              <a:gd name="adj1" fmla="val 2554"/>
              <a:gd name="adj2" fmla="val 87062"/>
            </a:avLst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>
                <a:solidFill>
                  <a:schemeClr val="tx1"/>
                </a:solidFill>
              </a:rPr>
              <a:t>المحال التجارية </a:t>
            </a:r>
          </a:p>
          <a:p>
            <a:pPr algn="ctr"/>
            <a:r>
              <a:rPr lang="ar-SA" dirty="0" smtClean="0">
                <a:solidFill>
                  <a:schemeClr val="tx1"/>
                </a:solidFill>
              </a:rPr>
              <a:t>جعلت ليستفيد منها الجميع </a:t>
            </a:r>
          </a:p>
          <a:p>
            <a:pPr algn="ctr"/>
            <a:r>
              <a:rPr lang="ar-SA" dirty="0" smtClean="0">
                <a:solidFill>
                  <a:schemeClr val="tx1"/>
                </a:solidFill>
              </a:rPr>
              <a:t>الحمد لله على هذه النعم</a:t>
            </a:r>
            <a:endParaRPr lang="ar-SA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شوارع الرياض الرئيسية تخضع لجراحة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14800"/>
            <a:ext cx="9144000" cy="2743200"/>
          </a:xfrm>
          <a:prstGeom prst="rect">
            <a:avLst/>
          </a:prstGeom>
          <a:noFill/>
        </p:spPr>
      </p:pic>
      <p:pic>
        <p:nvPicPr>
          <p:cNvPr id="22530" name="Picture 2" descr="http://s.ytimg.com/yts/img/pixel-vfl3z5WfW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163" y="-68263"/>
            <a:ext cx="9525" cy="9525"/>
          </a:xfrm>
          <a:prstGeom prst="rect">
            <a:avLst/>
          </a:prstGeom>
          <a:noFill/>
        </p:spPr>
      </p:pic>
      <p:pic>
        <p:nvPicPr>
          <p:cNvPr id="22532" name="Picture 4" descr="http://s.ytimg.com/yts/img/pixel-vfl3z5WfW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163" y="-68263"/>
            <a:ext cx="9525" cy="9525"/>
          </a:xfrm>
          <a:prstGeom prst="rect">
            <a:avLst/>
          </a:prstGeom>
          <a:noFill/>
        </p:spPr>
      </p:pic>
      <p:pic>
        <p:nvPicPr>
          <p:cNvPr id="4098" name="Picture 2" descr="http://s.alriyadh.com/2008/03/30/img/313158.jpg"/>
          <p:cNvPicPr>
            <a:picLocks noChangeAspect="1" noChangeArrowheads="1"/>
          </p:cNvPicPr>
          <p:nvPr/>
        </p:nvPicPr>
        <p:blipFill>
          <a:blip r:embed="rId4" cstate="print"/>
          <a:srcRect r="78082" b="40453"/>
          <a:stretch>
            <a:fillRect/>
          </a:stretch>
        </p:blipFill>
        <p:spPr bwMode="auto">
          <a:xfrm>
            <a:off x="6553200" y="0"/>
            <a:ext cx="2226365" cy="4267200"/>
          </a:xfrm>
          <a:prstGeom prst="rect">
            <a:avLst/>
          </a:prstGeom>
          <a:noFill/>
        </p:spPr>
      </p:pic>
      <p:pic>
        <p:nvPicPr>
          <p:cNvPr id="6" name="Picture 2" descr="http://s.alriyadh.com/2008/03/30/img/313158.jpg"/>
          <p:cNvPicPr>
            <a:picLocks noChangeAspect="1" noChangeArrowheads="1"/>
          </p:cNvPicPr>
          <p:nvPr/>
        </p:nvPicPr>
        <p:blipFill>
          <a:blip r:embed="rId4" cstate="print"/>
          <a:srcRect l="54794" t="44013" r="21461"/>
          <a:stretch>
            <a:fillRect/>
          </a:stretch>
        </p:blipFill>
        <p:spPr bwMode="auto">
          <a:xfrm>
            <a:off x="228600" y="0"/>
            <a:ext cx="2639691" cy="4391025"/>
          </a:xfrm>
          <a:prstGeom prst="rect">
            <a:avLst/>
          </a:prstGeom>
          <a:noFill/>
        </p:spPr>
      </p:pic>
      <p:sp>
        <p:nvSpPr>
          <p:cNvPr id="7" name="سهم إلى اليسار واليمين 6"/>
          <p:cNvSpPr/>
          <p:nvPr/>
        </p:nvSpPr>
        <p:spPr>
          <a:xfrm>
            <a:off x="2895600" y="1143000"/>
            <a:ext cx="4114800" cy="2209800"/>
          </a:xfrm>
          <a:prstGeom prst="leftRightArrow">
            <a:avLst>
              <a:gd name="adj1" fmla="val 79366"/>
              <a:gd name="adj2" fmla="val 50000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إنها ممتلكاتنا العامة </a:t>
            </a:r>
          </a:p>
          <a:p>
            <a:pPr algn="ctr"/>
            <a:r>
              <a:rPr lang="ar-SA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وقد كلفت الكثير من الجهد والمال الكثير فهي غالية علينا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s.alriyadh.com/2008/03/30/img/313158.jpg"/>
          <p:cNvPicPr>
            <a:picLocks noChangeAspect="1" noChangeArrowheads="1"/>
          </p:cNvPicPr>
          <p:nvPr/>
        </p:nvPicPr>
        <p:blipFill>
          <a:blip r:embed="rId2" cstate="print"/>
          <a:srcRect r="78082" b="40453"/>
          <a:stretch>
            <a:fillRect/>
          </a:stretch>
        </p:blipFill>
        <p:spPr bwMode="auto">
          <a:xfrm>
            <a:off x="0" y="228600"/>
            <a:ext cx="2438400" cy="6400800"/>
          </a:xfrm>
          <a:prstGeom prst="rect">
            <a:avLst/>
          </a:prstGeom>
          <a:noFill/>
        </p:spPr>
      </p:pic>
      <p:sp>
        <p:nvSpPr>
          <p:cNvPr id="6" name="وسيلة شرح مستطيلة مستديرة الزوايا 5"/>
          <p:cNvSpPr/>
          <p:nvPr/>
        </p:nvSpPr>
        <p:spPr>
          <a:xfrm>
            <a:off x="3505200" y="1066800"/>
            <a:ext cx="4497614" cy="2133600"/>
          </a:xfrm>
          <a:prstGeom prst="wedgeRoundRectCallout">
            <a:avLst>
              <a:gd name="adj1" fmla="val -80397"/>
              <a:gd name="adj2" fmla="val 18952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تخيل لو</a:t>
            </a:r>
          </a:p>
          <a:p>
            <a:pPr algn="ctr"/>
            <a:r>
              <a:rPr lang="ar-SA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خُربت هذه الممتلكات</a:t>
            </a:r>
          </a:p>
          <a:p>
            <a:pPr algn="ctr"/>
            <a:r>
              <a:rPr lang="ar-SA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ما هو شعورك</a:t>
            </a:r>
            <a:endParaRPr lang="ar-SA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Nazeeh   Wartan 2010 - YouTube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990600" y="571500"/>
            <a:ext cx="7391400" cy="5543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24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1167</TotalTime>
  <Words>166</Words>
  <Application>Microsoft Office PowerPoint</Application>
  <PresentationFormat>عرض على الشاشة (3:4)‏</PresentationFormat>
  <Paragraphs>40</Paragraphs>
  <Slides>25</Slides>
  <Notes>3</Notes>
  <HiddenSlides>0</HiddenSlides>
  <MMClips>1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25</vt:i4>
      </vt:variant>
    </vt:vector>
  </HeadingPairs>
  <TitlesOfParts>
    <vt:vector size="26" baseType="lpstr"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Albassam</dc:creator>
  <cp:lastModifiedBy>hanouf aj</cp:lastModifiedBy>
  <cp:revision>129</cp:revision>
  <dcterms:created xsi:type="dcterms:W3CDTF">2013-05-25T08:53:16Z</dcterms:created>
  <dcterms:modified xsi:type="dcterms:W3CDTF">2013-10-22T14:44:05Z</dcterms:modified>
</cp:coreProperties>
</file>