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8" d="100"/>
          <a:sy n="48" d="100"/>
        </p:scale>
        <p:origin x="-11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B7E7B07-90D5-4D56-AA52-4E01717AB139}" type="datetimeFigureOut">
              <a:rPr lang="ar-SA" smtClean="0"/>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B7E7B07-90D5-4D56-AA52-4E01717AB139}" type="datetimeFigureOut">
              <a:rPr lang="ar-SA" smtClean="0"/>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B7E7B07-90D5-4D56-AA52-4E01717AB139}" type="datetimeFigureOut">
              <a:rPr lang="ar-SA" smtClean="0"/>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B7E7B07-90D5-4D56-AA52-4E01717AB139}" type="datetimeFigureOut">
              <a:rPr lang="ar-SA" smtClean="0"/>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7E7B07-90D5-4D56-AA52-4E01717AB139}" type="datetimeFigureOut">
              <a:rPr lang="ar-SA" smtClean="0"/>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B7E7B07-90D5-4D56-AA52-4E01717AB139}" type="datetimeFigureOut">
              <a:rPr lang="ar-SA" smtClean="0"/>
              <a:t>21/03/1439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B7E7B07-90D5-4D56-AA52-4E01717AB139}" type="datetimeFigureOut">
              <a:rPr lang="ar-SA" smtClean="0"/>
              <a:t>21/03/1439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B7E7B07-90D5-4D56-AA52-4E01717AB139}" type="datetimeFigureOut">
              <a:rPr lang="ar-SA" smtClean="0"/>
              <a:t>21/03/1439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E7B07-90D5-4D56-AA52-4E01717AB139}" type="datetimeFigureOut">
              <a:rPr lang="ar-SA" smtClean="0"/>
              <a:t>21/03/1439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E7B07-90D5-4D56-AA52-4E01717AB139}" type="datetimeFigureOut">
              <a:rPr lang="ar-SA" smtClean="0"/>
              <a:t>21/03/1439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E7B07-90D5-4D56-AA52-4E01717AB139}" type="datetimeFigureOut">
              <a:rPr lang="ar-SA" smtClean="0"/>
              <a:t>21/03/1439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9AEE09E-3329-4258-A834-7DFD2EC5EE2F}"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B7E7B07-90D5-4D56-AA52-4E01717AB139}" type="datetimeFigureOut">
              <a:rPr lang="ar-SA" smtClean="0"/>
              <a:t>21/03/1439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AEE09E-3329-4258-A834-7DFD2EC5EE2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t>قائمة الأرباح المحتجزة وقائمة التدفقات النقدية </a:t>
            </a:r>
            <a:endParaRPr lang="ar-SA" b="1" dirty="0"/>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الهيكل العام لقائمة التدفقات النقدية </a:t>
            </a:r>
            <a:endParaRPr lang="ar-SA" b="1" dirty="0"/>
          </a:p>
        </p:txBody>
      </p:sp>
      <p:sp>
        <p:nvSpPr>
          <p:cNvPr id="3" name="عنصر نائب للمحتوى 2"/>
          <p:cNvSpPr>
            <a:spLocks noGrp="1"/>
          </p:cNvSpPr>
          <p:nvPr>
            <p:ph idx="1"/>
          </p:nvPr>
        </p:nvSpPr>
        <p:spPr/>
        <p:txBody>
          <a:bodyPr>
            <a:normAutofit lnSpcReduction="10000"/>
          </a:bodyPr>
          <a:lstStyle/>
          <a:p>
            <a:pPr>
              <a:buNone/>
            </a:pPr>
            <a:r>
              <a:rPr lang="ar-SA" dirty="0" smtClean="0"/>
              <a:t>   التدفقات النقدية الداخلة من الانشطة التشغيلية </a:t>
            </a:r>
          </a:p>
          <a:p>
            <a:pPr>
              <a:buNone/>
            </a:pPr>
            <a:r>
              <a:rPr lang="ar-SA" dirty="0" smtClean="0"/>
              <a:t>   - التدفقات النقدية الخارجة من الأنشطة التشغيلية </a:t>
            </a:r>
          </a:p>
          <a:p>
            <a:pPr>
              <a:buNone/>
            </a:pPr>
            <a:r>
              <a:rPr lang="ar-SA" dirty="0" smtClean="0"/>
              <a:t>   +التدفقات النقدية الداخلة من الانشطة الاستثمارية </a:t>
            </a:r>
          </a:p>
          <a:p>
            <a:pPr>
              <a:buNone/>
            </a:pPr>
            <a:r>
              <a:rPr lang="ar-SA" dirty="0" smtClean="0"/>
              <a:t>   - التدفقات النقدية الخارجة من الانشطة الاستثمارية </a:t>
            </a:r>
          </a:p>
          <a:p>
            <a:pPr>
              <a:buNone/>
            </a:pPr>
            <a:r>
              <a:rPr lang="ar-SA" dirty="0" smtClean="0"/>
              <a:t>   +التدفقات النقدية الداخلة من الانشطة التمويلية</a:t>
            </a:r>
          </a:p>
          <a:p>
            <a:pPr>
              <a:buNone/>
            </a:pPr>
            <a:r>
              <a:rPr lang="ar-SA" dirty="0" smtClean="0"/>
              <a:t>    - التدفقات النقدية الخارجة من الانشطة التمويلية </a:t>
            </a:r>
          </a:p>
          <a:p>
            <a:pPr>
              <a:buNone/>
            </a:pPr>
            <a:r>
              <a:rPr lang="ar-SA" dirty="0" smtClean="0"/>
              <a:t>   + رصيد النقدية في بداية الفترة </a:t>
            </a:r>
            <a:endParaRPr lang="ar-SA" dirty="0"/>
          </a:p>
          <a:p>
            <a:pPr>
              <a:buNone/>
            </a:pPr>
            <a:r>
              <a:rPr lang="ar-SA" dirty="0" smtClean="0"/>
              <a:t>     =رصيد النقدية في نهاية الفترة </a:t>
            </a:r>
            <a:endParaRPr lang="ar-SA" dirty="0"/>
          </a:p>
        </p:txBody>
      </p:sp>
      <p:cxnSp>
        <p:nvCxnSpPr>
          <p:cNvPr id="5" name="رابط مستقيم 4"/>
          <p:cNvCxnSpPr/>
          <p:nvPr/>
        </p:nvCxnSpPr>
        <p:spPr>
          <a:xfrm flipH="1" flipV="1">
            <a:off x="1403648" y="5229200"/>
            <a:ext cx="7056784"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قائمة الأرباح المحتجزة </a:t>
            </a:r>
            <a:endParaRPr lang="ar-SA" b="1" dirty="0"/>
          </a:p>
        </p:txBody>
      </p:sp>
      <p:sp>
        <p:nvSpPr>
          <p:cNvPr id="3" name="عنصر نائب للمحتوى 2"/>
          <p:cNvSpPr>
            <a:spLocks noGrp="1"/>
          </p:cNvSpPr>
          <p:nvPr>
            <p:ph idx="1"/>
          </p:nvPr>
        </p:nvSpPr>
        <p:spPr/>
        <p:txBody>
          <a:bodyPr/>
          <a:lstStyle/>
          <a:p>
            <a:r>
              <a:rPr lang="ar-SA" dirty="0" smtClean="0"/>
              <a:t>تعد من القوائم المالية الأربع التي تلتزم المنشآت بإصدارها </a:t>
            </a:r>
          </a:p>
          <a:p>
            <a:r>
              <a:rPr lang="ar-SA" dirty="0" smtClean="0"/>
              <a:t>سنويا وذلك بالإضافة إلى قائمة الدخل وقائمة المركز المالي </a:t>
            </a:r>
          </a:p>
          <a:p>
            <a:r>
              <a:rPr lang="ar-SA" dirty="0" smtClean="0"/>
              <a:t>وقائمة التدفقات </a:t>
            </a:r>
            <a:r>
              <a:rPr lang="ar-SA" dirty="0" err="1" smtClean="0"/>
              <a:t>النقدية .</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قائمة الأرباح المحتجزة </a:t>
            </a:r>
            <a:endParaRPr lang="ar-SA" b="1" dirty="0"/>
          </a:p>
        </p:txBody>
      </p:sp>
      <p:sp>
        <p:nvSpPr>
          <p:cNvPr id="3" name="عنصر نائب للمحتوى 2"/>
          <p:cNvSpPr>
            <a:spLocks noGrp="1"/>
          </p:cNvSpPr>
          <p:nvPr>
            <p:ph idx="1"/>
          </p:nvPr>
        </p:nvSpPr>
        <p:spPr/>
        <p:txBody>
          <a:bodyPr/>
          <a:lstStyle/>
          <a:p>
            <a:r>
              <a:rPr lang="ar-SA" dirty="0" smtClean="0"/>
              <a:t>تمثل قائمة الارباح المحتجزة تصويرا شاملا لأي تغييرات </a:t>
            </a:r>
          </a:p>
          <a:p>
            <a:r>
              <a:rPr lang="ar-SA" dirty="0" smtClean="0"/>
              <a:t>تحدث في الأرباح خلال الفترة المعدة عنها وبحيث تكون وسيلة للإفصاح عن التغيرات في الأرباح التي تطرأ على رصيد الأرباح المحتجزة في بداية الفترة وصولا إلى رصيد الأرباح المحتجزة في نهاية </a:t>
            </a:r>
            <a:r>
              <a:rPr lang="ar-SA" dirty="0" err="1" smtClean="0"/>
              <a:t>الفتره</a:t>
            </a:r>
            <a:r>
              <a:rPr lang="ar-SA" dirty="0" smtClean="0"/>
              <a:t> </a:t>
            </a:r>
            <a:r>
              <a:rPr lang="ar-SA" dirty="0" err="1" smtClean="0"/>
              <a:t>.</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قائمة الأرباح المحتجزة </a:t>
            </a:r>
            <a:endParaRPr lang="ar-SA" b="1" dirty="0"/>
          </a:p>
        </p:txBody>
      </p:sp>
      <p:sp>
        <p:nvSpPr>
          <p:cNvPr id="3" name="عنصر نائب للمحتوى 2"/>
          <p:cNvSpPr>
            <a:spLocks noGrp="1"/>
          </p:cNvSpPr>
          <p:nvPr>
            <p:ph idx="1"/>
          </p:nvPr>
        </p:nvSpPr>
        <p:spPr/>
        <p:txBody>
          <a:bodyPr/>
          <a:lstStyle/>
          <a:p>
            <a:r>
              <a:rPr lang="ar-SA" dirty="0" smtClean="0"/>
              <a:t>يظهر رصيد حساب الأرباح المحتجزة في قائمة المركز المالي ضمن القسم الخاص بحقوق الملكية باعتباره صافي أرباح أو خسائر السنوات السابقة بعد استبعاد التوزيعات التي دفعت للمساهمين وما ينطوي على ذلك من إمكانية كون رصيده دائنا أو مدينا.</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قائمة التدفقات النقدية </a:t>
            </a:r>
            <a:endParaRPr lang="ar-SA" b="1" dirty="0"/>
          </a:p>
        </p:txBody>
      </p:sp>
      <p:sp>
        <p:nvSpPr>
          <p:cNvPr id="3" name="عنصر نائب للمحتوى 2"/>
          <p:cNvSpPr>
            <a:spLocks noGrp="1"/>
          </p:cNvSpPr>
          <p:nvPr>
            <p:ph idx="1"/>
          </p:nvPr>
        </p:nvSpPr>
        <p:spPr/>
        <p:txBody>
          <a:bodyPr/>
          <a:lstStyle/>
          <a:p>
            <a:r>
              <a:rPr lang="ar-SA" dirty="0" smtClean="0"/>
              <a:t>تمكن مستخدمي القوائم المالية من تقييم موقف الشركة من السيولة قصيرة الأجل وسداد الالتزامات في مواعيدها والمرونة المالية للشركة كما تساعد في الحصول على المعلومات التي تمكنهم من الحكم على جودة الأرباح وبالتالي كلما زادت نسبة التدفقات النقدية من الأنشطة التشغيلية إلى صافي الدخل كلما زادت جودة رقم الأرباح.</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أهداف قائمة التدفقات النقدية </a:t>
            </a:r>
            <a:endParaRPr lang="ar-SA" b="1" dirty="0"/>
          </a:p>
        </p:txBody>
      </p:sp>
      <p:sp>
        <p:nvSpPr>
          <p:cNvPr id="3" name="عنصر نائب للمحتوى 2"/>
          <p:cNvSpPr>
            <a:spLocks noGrp="1"/>
          </p:cNvSpPr>
          <p:nvPr>
            <p:ph idx="1"/>
          </p:nvPr>
        </p:nvSpPr>
        <p:spPr/>
        <p:txBody>
          <a:bodyPr/>
          <a:lstStyle/>
          <a:p>
            <a:r>
              <a:rPr lang="ar-SA" dirty="0" smtClean="0"/>
              <a:t>يعتبر الهدف الأساسي من القائمة تقديم المعلومات المالية الهامة عن النقدية المحصلة والمنصرفة خلال فترة محددة.</a:t>
            </a:r>
          </a:p>
          <a:p>
            <a:r>
              <a:rPr lang="ar-SA" dirty="0" smtClean="0"/>
              <a:t>وتمثل المعلومات الواردة بها أداة مهمة تساعد المستثمرين والمقرضين وغيرهم من تقييم مقدرة المنشأة على توليد التدفقات النقدية المستقبلية وكذلك من تقييم قدرة المنشأة على الوفاء بالتزاماتها وتوزيع الأرباح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قائمة التدفقات النقدية </a:t>
            </a:r>
            <a:endParaRPr lang="ar-SA" b="1" dirty="0"/>
          </a:p>
        </p:txBody>
      </p:sp>
      <p:sp>
        <p:nvSpPr>
          <p:cNvPr id="3" name="عنصر نائب للمحتوى 2"/>
          <p:cNvSpPr>
            <a:spLocks noGrp="1"/>
          </p:cNvSpPr>
          <p:nvPr>
            <p:ph idx="1"/>
          </p:nvPr>
        </p:nvSpPr>
        <p:spPr/>
        <p:txBody>
          <a:bodyPr/>
          <a:lstStyle/>
          <a:p>
            <a:r>
              <a:rPr lang="ar-SA" dirty="0" smtClean="0">
                <a:solidFill>
                  <a:srgbClr val="FF0000"/>
                </a:solidFill>
              </a:rPr>
              <a:t>تصنف مصادر </a:t>
            </a:r>
            <a:r>
              <a:rPr lang="ar-SA" dirty="0" err="1" smtClean="0">
                <a:solidFill>
                  <a:srgbClr val="FF0000"/>
                </a:solidFill>
              </a:rPr>
              <a:t>إستخدامات</a:t>
            </a:r>
            <a:r>
              <a:rPr lang="ar-SA" dirty="0" smtClean="0">
                <a:solidFill>
                  <a:srgbClr val="FF0000"/>
                </a:solidFill>
              </a:rPr>
              <a:t> الأموال إلى ثلاث أنواع </a:t>
            </a:r>
            <a:r>
              <a:rPr lang="ar-SA" dirty="0" err="1" smtClean="0">
                <a:solidFill>
                  <a:srgbClr val="FF0000"/>
                </a:solidFill>
              </a:rPr>
              <a:t>هي :</a:t>
            </a:r>
            <a:endParaRPr lang="ar-SA" dirty="0" smtClean="0">
              <a:solidFill>
                <a:srgbClr val="FF0000"/>
              </a:solidFill>
            </a:endParaRPr>
          </a:p>
          <a:p>
            <a:r>
              <a:rPr lang="ar-SA" dirty="0" smtClean="0"/>
              <a:t>1- من الأنشطة </a:t>
            </a:r>
            <a:r>
              <a:rPr lang="ar-SA" dirty="0" err="1" smtClean="0"/>
              <a:t>التشغيلية </a:t>
            </a:r>
            <a:r>
              <a:rPr lang="ar-SA" dirty="0" smtClean="0"/>
              <a:t>:</a:t>
            </a:r>
            <a:r>
              <a:rPr lang="ar-SA" dirty="0" smtClean="0">
                <a:solidFill>
                  <a:schemeClr val="tx2">
                    <a:lumMod val="75000"/>
                  </a:schemeClr>
                </a:solidFill>
              </a:rPr>
              <a:t>في الاستثمارات قصيرة الاجل التي تتميز بدرجة عالية من السيولة ويمن تحويلها بسهولة إلى نقدية دون مخاطر جوهرية نتيجة تغير </a:t>
            </a:r>
            <a:r>
              <a:rPr lang="ar-SA" dirty="0" err="1" smtClean="0">
                <a:solidFill>
                  <a:schemeClr val="tx2">
                    <a:lumMod val="75000"/>
                  </a:schemeClr>
                </a:solidFill>
              </a:rPr>
              <a:t>القيمة .</a:t>
            </a:r>
            <a:r>
              <a:rPr lang="ar-SA" dirty="0" smtClean="0">
                <a:solidFill>
                  <a:schemeClr val="tx2">
                    <a:lumMod val="75000"/>
                  </a:schemeClr>
                </a:solidFill>
              </a:rPr>
              <a:t>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قائمة التدفقات النقدية </a:t>
            </a:r>
            <a:endParaRPr lang="ar-SA" b="1" dirty="0"/>
          </a:p>
        </p:txBody>
      </p:sp>
      <p:sp>
        <p:nvSpPr>
          <p:cNvPr id="3" name="عنصر نائب للمحتوى 2"/>
          <p:cNvSpPr>
            <a:spLocks noGrp="1"/>
          </p:cNvSpPr>
          <p:nvPr>
            <p:ph idx="1"/>
          </p:nvPr>
        </p:nvSpPr>
        <p:spPr/>
        <p:txBody>
          <a:bodyPr/>
          <a:lstStyle/>
          <a:p>
            <a:r>
              <a:rPr lang="ar-SA" dirty="0" smtClean="0"/>
              <a:t>2- من الأنشطة </a:t>
            </a:r>
            <a:r>
              <a:rPr lang="ar-SA" dirty="0" err="1" smtClean="0"/>
              <a:t>الاستثمارية </a:t>
            </a:r>
            <a:r>
              <a:rPr lang="ar-SA" dirty="0" smtClean="0"/>
              <a:t>:</a:t>
            </a:r>
            <a:r>
              <a:rPr lang="ar-SA" dirty="0" smtClean="0">
                <a:solidFill>
                  <a:schemeClr val="tx2">
                    <a:lumMod val="75000"/>
                  </a:schemeClr>
                </a:solidFill>
              </a:rPr>
              <a:t>منح القروض وتحصيلها وشراء الأصول </a:t>
            </a:r>
            <a:r>
              <a:rPr lang="ar-SA" dirty="0" err="1" smtClean="0">
                <a:solidFill>
                  <a:schemeClr val="tx2">
                    <a:lumMod val="75000"/>
                  </a:schemeClr>
                </a:solidFill>
              </a:rPr>
              <a:t>الثابتة .</a:t>
            </a:r>
            <a:endParaRPr lang="ar-SA" dirty="0" smtClean="0">
              <a:solidFill>
                <a:schemeClr val="tx2">
                  <a:lumMod val="75000"/>
                </a:schemeClr>
              </a:solidFill>
            </a:endParaRPr>
          </a:p>
          <a:p>
            <a:r>
              <a:rPr lang="ar-SA" dirty="0" smtClean="0">
                <a:solidFill>
                  <a:schemeClr val="tx2">
                    <a:lumMod val="75000"/>
                  </a:schemeClr>
                </a:solidFill>
              </a:rPr>
              <a:t>وتغير التدفقات النقدية من الأنشطة الاستثمارية مؤشر على درجة نمو المنشأة أو انكماشها كلما زادت التدفقات النقدية الخارجة عن الانشطة الاستثمارية عن تلك التدفقات الداخلة من الانشطة الاستثمارية دل ذلك على نمو المنشاة وتوسعها.</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قائمة التدفقات النقدية </a:t>
            </a:r>
            <a:endParaRPr lang="ar-SA" b="1" dirty="0"/>
          </a:p>
        </p:txBody>
      </p:sp>
      <p:sp>
        <p:nvSpPr>
          <p:cNvPr id="3" name="عنصر نائب للمحتوى 2"/>
          <p:cNvSpPr>
            <a:spLocks noGrp="1"/>
          </p:cNvSpPr>
          <p:nvPr>
            <p:ph idx="1"/>
          </p:nvPr>
        </p:nvSpPr>
        <p:spPr/>
        <p:txBody>
          <a:bodyPr/>
          <a:lstStyle/>
          <a:p>
            <a:r>
              <a:rPr lang="ar-SA" dirty="0" smtClean="0"/>
              <a:t>3-  من الانشطة </a:t>
            </a:r>
            <a:r>
              <a:rPr lang="ar-SA" dirty="0" err="1" smtClean="0"/>
              <a:t>التمويلية </a:t>
            </a:r>
            <a:r>
              <a:rPr lang="ar-SA" dirty="0" smtClean="0"/>
              <a:t>:</a:t>
            </a:r>
            <a:r>
              <a:rPr lang="ar-SA" dirty="0" smtClean="0">
                <a:solidFill>
                  <a:schemeClr val="tx2">
                    <a:lumMod val="75000"/>
                  </a:schemeClr>
                </a:solidFill>
              </a:rPr>
              <a:t>هي التي تتعلق بالتمويل طويل الاجل والسداد بحيث تعطي صورة واضحة لمستخدمي القوائم عن سياسات المنشأة في تمويل عملياتها.</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403</Words>
  <Application>Microsoft Office PowerPoint</Application>
  <PresentationFormat>عرض على الشاشة (3:4)‏</PresentationFormat>
  <Paragraphs>32</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قائمة الأرباح المحتجزة وقائمة التدفقات النقدية </vt:lpstr>
      <vt:lpstr>قائمة الأرباح المحتجزة </vt:lpstr>
      <vt:lpstr>قائمة الأرباح المحتجزة </vt:lpstr>
      <vt:lpstr>قائمة الأرباح المحتجزة </vt:lpstr>
      <vt:lpstr>قائمة التدفقات النقدية </vt:lpstr>
      <vt:lpstr>أهداف قائمة التدفقات النقدية </vt:lpstr>
      <vt:lpstr>قائمة التدفقات النقدية </vt:lpstr>
      <vt:lpstr>قائمة التدفقات النقدية </vt:lpstr>
      <vt:lpstr>قائمة التدفقات النقدية </vt:lpstr>
      <vt:lpstr>الهيكل العام لقائمة التدفقات النقدية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قائمة الأرباح المحتجزة وقائمة التدفقات النقدية </dc:title>
  <dc:creator>Amal alfawaz</dc:creator>
  <cp:lastModifiedBy>Amal alfawaz</cp:lastModifiedBy>
  <cp:revision>1</cp:revision>
  <dcterms:created xsi:type="dcterms:W3CDTF">2017-12-09T06:31:13Z</dcterms:created>
  <dcterms:modified xsi:type="dcterms:W3CDTF">2017-12-09T07:13:21Z</dcterms:modified>
</cp:coreProperties>
</file>