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90"/>
  </p:normalViewPr>
  <p:slideViewPr>
    <p:cSldViewPr snapToGrid="0" snapToObjects="1">
      <p:cViewPr varScale="1">
        <p:scale>
          <a:sx n="91" d="100"/>
          <a:sy n="91" d="100"/>
        </p:scale>
        <p:origin x="5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D58A1-4DB2-694F-A790-BFC48CAB0127}" type="datetimeFigureOut">
              <a:rPr lang="en-US" smtClean="0"/>
              <a:t>3/8/17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4113C-A261-C24E-A2B6-FBD50E3CEA78}" type="slidenum">
              <a:rPr lang="en-US" smtClean="0"/>
              <a:t>‹#›</a:t>
            </a:fld>
            <a:endParaRPr lang="en-US"/>
          </a:p>
        </p:txBody>
      </p:sp>
    </p:spTree>
    <p:extLst>
      <p:ext uri="{BB962C8B-B14F-4D97-AF65-F5344CB8AC3E}">
        <p14:creationId xmlns:p14="http://schemas.microsoft.com/office/powerpoint/2010/main" val="139515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2404113C-A261-C24E-A2B6-FBD50E3CEA78}" type="slidenum">
              <a:rPr lang="en-US" smtClean="0"/>
              <a:t>5</a:t>
            </a:fld>
            <a:endParaRPr lang="en-US"/>
          </a:p>
        </p:txBody>
      </p:sp>
    </p:spTree>
    <p:extLst>
      <p:ext uri="{BB962C8B-B14F-4D97-AF65-F5344CB8AC3E}">
        <p14:creationId xmlns:p14="http://schemas.microsoft.com/office/powerpoint/2010/main" val="24296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1F971-B518-A446-B6B8-81563DD117B5}" type="datetime1">
              <a:rPr lang="en-US" smtClean="0"/>
              <a:t>3/8/17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85613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5B4E8-F8E0-0C40-9429-9C456D894510}" type="datetime1">
              <a:rPr lang="en-US" smtClean="0"/>
              <a:t>3/8/17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3998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F3659-8118-9143-9C63-D087A4EFDB5E}" type="datetime1">
              <a:rPr lang="en-US" smtClean="0"/>
              <a:t>3/8/17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203161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498F-3DE8-F64B-BC6F-028AC8A8D5EF}" type="datetime1">
              <a:rPr lang="en-US" smtClean="0"/>
              <a:t>3/8/17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95281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644A4-FA10-594B-B370-4DFF5493D351}" type="datetime1">
              <a:rPr lang="en-US" smtClean="0"/>
              <a:t>3/8/17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451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FB77E-E381-0541-9B28-22689EE0C0D0}" type="datetime1">
              <a:rPr lang="en-US" smtClean="0"/>
              <a:t>3/8/17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69838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44685E-7D8B-1147-8FBF-2CBEBF80829B}" type="datetime1">
              <a:rPr lang="en-US" smtClean="0"/>
              <a:t>3/8/17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47209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F895E-9342-AA43-B697-140832CD97F3}" type="datetime1">
              <a:rPr lang="en-US" smtClean="0"/>
              <a:t>3/8/17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67610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05D58-A2B4-C043-A6E0-924BD6C3E038}" type="datetime1">
              <a:rPr lang="en-US" smtClean="0"/>
              <a:t>3/8/17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77501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01C42-8683-A64C-97BF-8E39DCEB32E0}" type="datetime1">
              <a:rPr lang="en-US" smtClean="0"/>
              <a:t>3/8/17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198114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293EA-7DE7-7D49-BD90-D6776FE9878C}" type="datetime1">
              <a:rPr lang="en-US" smtClean="0"/>
              <a:t>3/8/17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4F29C-7DF9-104E-9467-69D906282182}" type="slidenum">
              <a:rPr lang="en-US" smtClean="0"/>
              <a:t>‹#›</a:t>
            </a:fld>
            <a:endParaRPr lang="en-US" dirty="0"/>
          </a:p>
        </p:txBody>
      </p:sp>
    </p:spTree>
    <p:extLst>
      <p:ext uri="{BB962C8B-B14F-4D97-AF65-F5344CB8AC3E}">
        <p14:creationId xmlns:p14="http://schemas.microsoft.com/office/powerpoint/2010/main" val="330807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312D9-2CDE-924A-8DD6-910BCB13FDC9}" type="datetime1">
              <a:rPr lang="en-US" smtClean="0"/>
              <a:t>3/8/17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4F29C-7DF9-104E-9467-69D906282182}" type="slidenum">
              <a:rPr lang="en-US" smtClean="0"/>
              <a:t>‹#›</a:t>
            </a:fld>
            <a:endParaRPr lang="en-US" dirty="0"/>
          </a:p>
        </p:txBody>
      </p:sp>
    </p:spTree>
    <p:extLst>
      <p:ext uri="{BB962C8B-B14F-4D97-AF65-F5344CB8AC3E}">
        <p14:creationId xmlns:p14="http://schemas.microsoft.com/office/powerpoint/2010/main" val="37161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onomicshelp.org/blog/634/economics/the-problem-with-printing-money/" TargetMode="External"/><Relationship Id="rId3" Type="http://schemas.openxmlformats.org/officeDocument/2006/relationships/hyperlink" Target="http://www.economicshelp.org/blog/category/economic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hyperlink" Target="https://www.economicshelp.org/blog/390/inflation/hyper-inflation-in-zimbabw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onomicshelp.org/2008/12/money-supply-and-inflation-in-us.html" TargetMode="External"/><Relationship Id="rId4" Type="http://schemas.openxmlformats.org/officeDocument/2006/relationships/hyperlink" Target="https://www.economicshelp.org/blog/1047/economics/quantitative-easing/" TargetMode="External"/><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583"/>
            <a:ext cx="10515600" cy="1325563"/>
          </a:xfrm>
        </p:spPr>
        <p:txBody>
          <a:bodyPr>
            <a:normAutofit fontScale="90000"/>
          </a:bodyPr>
          <a:lstStyle/>
          <a:p>
            <a:pPr algn="ctr" defTabSz="914400" rtl="1" eaLnBrk="1" latinLnBrk="0" hangingPunct="1">
              <a:lnSpc>
                <a:spcPct val="90000"/>
              </a:lnSpc>
              <a:spcBef>
                <a:spcPct val="0"/>
              </a:spcBef>
              <a:buNone/>
            </a:pPr>
            <a:r>
              <a:rPr lang="ar-SA" dirty="0" smtClean="0"/>
              <a:t/>
            </a:r>
            <a:br>
              <a:rPr lang="ar-SA" dirty="0" smtClean="0"/>
            </a:br>
            <a:r>
              <a:rPr lang="ar-SA" dirty="0" smtClean="0"/>
              <a:t/>
            </a:r>
            <a:br>
              <a:rPr lang="ar-SA" dirty="0" smtClean="0"/>
            </a:br>
            <a:r>
              <a:rPr lang="ar-SA" dirty="0" smtClean="0"/>
              <a:t>اقتصاديات نقود وبنوك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smtClean="0"/>
              <a:t>القواعد النقدية محاضرة -٢-</a:t>
            </a:r>
            <a:endParaRPr lang="en-US" sz="3600"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1</a:t>
            </a:fld>
            <a:endParaRPr lang="en-US" dirty="0"/>
          </a:p>
        </p:txBody>
      </p:sp>
    </p:spTree>
    <p:extLst>
      <p:ext uri="{BB962C8B-B14F-4D97-AF65-F5344CB8AC3E}">
        <p14:creationId xmlns:p14="http://schemas.microsoft.com/office/powerpoint/2010/main" val="176237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166"/>
            <a:ext cx="10515600" cy="6020972"/>
          </a:xfrm>
        </p:spPr>
        <p:txBody>
          <a:bodyPr>
            <a:normAutofit fontScale="77500" lnSpcReduction="20000"/>
          </a:bodyPr>
          <a:lstStyle/>
          <a:p>
            <a:r>
              <a:rPr lang="en-US" b="1" u="sng" dirty="0"/>
              <a:t>The problem with printing money</a:t>
            </a:r>
          </a:p>
          <a:p>
            <a:r>
              <a:rPr lang="en-US" dirty="0"/>
              <a:t> </a:t>
            </a:r>
            <a:r>
              <a:rPr lang="en-US" b="1" dirty="0" err="1"/>
              <a:t>Tejvan</a:t>
            </a:r>
            <a:r>
              <a:rPr lang="en-US" b="1" dirty="0"/>
              <a:t> </a:t>
            </a:r>
            <a:r>
              <a:rPr lang="en-US" b="1" dirty="0" err="1"/>
              <a:t>Pettinger</a:t>
            </a:r>
            <a:r>
              <a:rPr lang="en-US" dirty="0"/>
              <a:t> </a:t>
            </a:r>
            <a:r>
              <a:rPr lang="en-US" b="1" dirty="0">
                <a:hlinkClick r:id="rId2"/>
              </a:rPr>
              <a:t>August 7, 2012</a:t>
            </a:r>
            <a:r>
              <a:rPr lang="en-US" dirty="0"/>
              <a:t>  </a:t>
            </a:r>
            <a:r>
              <a:rPr lang="en-US" b="1" dirty="0">
                <a:hlinkClick r:id="rId3"/>
              </a:rPr>
              <a:t>economics</a:t>
            </a:r>
            <a:endParaRPr lang="en-US" dirty="0"/>
          </a:p>
          <a:p>
            <a:r>
              <a:rPr lang="en-US" i="1" dirty="0"/>
              <a:t>Readers Comment. The obvious question is why doesn’t the Bank of England just print the money instead of borrowing the money?</a:t>
            </a:r>
            <a:endParaRPr lang="en-US" dirty="0"/>
          </a:p>
          <a:p>
            <a:r>
              <a:rPr lang="en-US" dirty="0"/>
              <a:t>Many often ask why government’s don’t print more money to deal with the problem of national debt.</a:t>
            </a:r>
          </a:p>
          <a:p>
            <a:r>
              <a:rPr lang="en-US" dirty="0"/>
              <a:t>The reason is that printing more money doesn’t increase economic output in any way –  it merely causes inflation.</a:t>
            </a:r>
          </a:p>
          <a:p>
            <a:r>
              <a:rPr lang="en-US" dirty="0"/>
              <a:t>Suppose an economy produces £10 million worth of goods. e.g. 1 million books at £10 each.</a:t>
            </a:r>
          </a:p>
          <a:p>
            <a:r>
              <a:rPr lang="en-US" dirty="0"/>
              <a:t>If the government doubled the money supply, we would still have 1 million books but people have more money. Demand for books would rise and firms would push up prices.</a:t>
            </a:r>
          </a:p>
          <a:p>
            <a:r>
              <a:rPr lang="en-US" dirty="0"/>
              <a:t>The most likely scenario is that if the money supply was doubled. we would have 1 million books sold at £20. The economy is now worth £20 million rather than £10 million. But, the number of goods is exactly the same.</a:t>
            </a:r>
          </a:p>
          <a:p>
            <a:r>
              <a:rPr lang="en-US" dirty="0"/>
              <a:t>We can say that the increase in GDP is a money illusion. – True you have more money, but if everything is more expensive, you are not any better off.</a:t>
            </a:r>
          </a:p>
          <a:p>
            <a:r>
              <a:rPr lang="en-US" dirty="0"/>
              <a:t>In this simple model, printing more money has made goods more expensive, but hasn’t change the quantity of goods.</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10</a:t>
            </a:fld>
            <a:endParaRPr lang="en-US" dirty="0"/>
          </a:p>
        </p:txBody>
      </p:sp>
    </p:spTree>
    <p:extLst>
      <p:ext uri="{BB962C8B-B14F-4D97-AF65-F5344CB8AC3E}">
        <p14:creationId xmlns:p14="http://schemas.microsoft.com/office/powerpoint/2010/main" val="123732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4234"/>
            <a:ext cx="10515600" cy="5712729"/>
          </a:xfrm>
        </p:spPr>
        <p:txBody>
          <a:bodyPr>
            <a:normAutofit fontScale="92500"/>
          </a:bodyPr>
          <a:lstStyle/>
          <a:p>
            <a:r>
              <a:rPr lang="en-US" b="1" u="sng" dirty="0"/>
              <a:t>Problems of inflation</a:t>
            </a:r>
          </a:p>
          <a:p>
            <a:r>
              <a:rPr lang="en-US" dirty="0"/>
              <a:t>Why is inflation such a problem?</a:t>
            </a:r>
          </a:p>
          <a:p>
            <a:r>
              <a:rPr lang="en-US" dirty="0"/>
              <a:t>Fall in value of savings. If people have cash savings, then inflation will erode the value  of your savings. £1 million marks in 1921 was a lot. But, two years later, your savings would have become worthless. High inflation can also reduce the incentive to save.</a:t>
            </a:r>
          </a:p>
          <a:p>
            <a:r>
              <a:rPr lang="en-US" dirty="0"/>
              <a:t>Menu costs. If inflation is very high then it becomes harder to make transactions. Prices frequently change. Firms have to spend more on changing price lists. In the hyperinflation of Germany, prices rose so rapidly, people used to get paid twice a day. If you didn’t buy bread straight away, it would become too expensive. This </a:t>
            </a:r>
            <a:r>
              <a:rPr lang="en-US" dirty="0" err="1"/>
              <a:t>destabilises</a:t>
            </a:r>
            <a:r>
              <a:rPr lang="en-US" dirty="0"/>
              <a:t> an economy.</a:t>
            </a:r>
          </a:p>
          <a:p>
            <a:r>
              <a:rPr lang="en-US" dirty="0"/>
              <a:t>Uncertainty and confusion. High inflation creates uncertainty. Periods of high inflation discourage firms from investing and can lead to lower economic growth.</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11</a:t>
            </a:fld>
            <a:endParaRPr lang="en-US" dirty="0"/>
          </a:p>
        </p:txBody>
      </p:sp>
    </p:spTree>
    <p:extLst>
      <p:ext uri="{BB962C8B-B14F-4D97-AF65-F5344CB8AC3E}">
        <p14:creationId xmlns:p14="http://schemas.microsoft.com/office/powerpoint/2010/main" val="6311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2708"/>
            <a:ext cx="10515600" cy="5992837"/>
          </a:xfrm>
        </p:spPr>
        <p:txBody>
          <a:bodyPr>
            <a:normAutofit fontScale="92500" lnSpcReduction="10000"/>
          </a:bodyPr>
          <a:lstStyle/>
          <a:p>
            <a:r>
              <a:rPr lang="en-US" b="1" u="sng" dirty="0"/>
              <a:t>Printing money and national debt</a:t>
            </a:r>
          </a:p>
          <a:p>
            <a:r>
              <a:rPr lang="en-US" dirty="0"/>
              <a:t>Governments borrow by selling government bonds / gilts to the private sector. Bonds are a form of saving. People buy government because they assume a government bond is a safe investment. However, this assumes that inflation will remain low.</a:t>
            </a:r>
          </a:p>
          <a:p>
            <a:r>
              <a:rPr lang="en-US" dirty="0"/>
              <a:t>If governments print money to pay off national debt, inflation would rise. This increase in inflation would reduce the value of bonds.</a:t>
            </a:r>
          </a:p>
          <a:p>
            <a:r>
              <a:rPr lang="en-US" dirty="0"/>
              <a:t>If inflation increases, people will not want to hold bonds because their value is falling. Therefore, the government will find it difficult to sell bonds to finance the national debt. They will have to pay higher interest rates to attract investors.</a:t>
            </a:r>
          </a:p>
          <a:p>
            <a:r>
              <a:rPr lang="en-US" dirty="0"/>
              <a:t>If the government print too much money and inflation gets out of hand, investors will not trust the government and it will be hard for the government to borrow anything at all.</a:t>
            </a:r>
          </a:p>
          <a:p>
            <a:r>
              <a:rPr lang="en-US" dirty="0"/>
              <a:t>Therefore, printing money could create more problems than it solves.</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12</a:t>
            </a:fld>
            <a:endParaRPr lang="en-US" dirty="0"/>
          </a:p>
        </p:txBody>
      </p:sp>
    </p:spTree>
    <p:extLst>
      <p:ext uri="{BB962C8B-B14F-4D97-AF65-F5344CB8AC3E}">
        <p14:creationId xmlns:p14="http://schemas.microsoft.com/office/powerpoint/2010/main" val="11606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166" y="168811"/>
            <a:ext cx="3302000" cy="6386733"/>
          </a:xfrm>
          <a:prstGeom prst="rect">
            <a:avLst/>
          </a:prstGeom>
        </p:spPr>
      </p:pic>
      <p:sp>
        <p:nvSpPr>
          <p:cNvPr id="4" name="Slide Number Placeholder 3"/>
          <p:cNvSpPr>
            <a:spLocks noGrp="1"/>
          </p:cNvSpPr>
          <p:nvPr>
            <p:ph type="sldNum" sz="quarter" idx="12"/>
          </p:nvPr>
        </p:nvSpPr>
        <p:spPr/>
        <p:txBody>
          <a:bodyPr/>
          <a:lstStyle/>
          <a:p>
            <a:fld id="{0844F29C-7DF9-104E-9467-69D906282182}" type="slidenum">
              <a:rPr lang="en-US" smtClean="0"/>
              <a:t>13</a:t>
            </a:fld>
            <a:endParaRPr lang="en-US" dirty="0"/>
          </a:p>
        </p:txBody>
      </p:sp>
      <p:sp>
        <p:nvSpPr>
          <p:cNvPr id="6" name="Rectangle 5"/>
          <p:cNvSpPr/>
          <p:nvPr/>
        </p:nvSpPr>
        <p:spPr>
          <a:xfrm>
            <a:off x="3913350" y="351692"/>
            <a:ext cx="4893025" cy="369332"/>
          </a:xfrm>
          <a:prstGeom prst="rect">
            <a:avLst/>
          </a:prstGeom>
        </p:spPr>
        <p:txBody>
          <a:bodyPr wrap="square">
            <a:spAutoFit/>
          </a:bodyPr>
          <a:lstStyle/>
          <a:p>
            <a:r>
              <a:rPr lang="en-US" b="1" u="sng" dirty="0">
                <a:solidFill>
                  <a:srgbClr val="3D454A"/>
                </a:solidFill>
                <a:latin typeface="Varela Round" charset="0"/>
              </a:rPr>
              <a:t>Hyper inflation in Germany during the 1920s</a:t>
            </a:r>
            <a:endParaRPr lang="en-US" b="1" i="0" u="sng" dirty="0">
              <a:solidFill>
                <a:srgbClr val="3D454A"/>
              </a:solidFill>
              <a:effectLst/>
              <a:latin typeface="Varela Round" charset="0"/>
            </a:endParaRPr>
          </a:p>
        </p:txBody>
      </p:sp>
      <p:sp>
        <p:nvSpPr>
          <p:cNvPr id="7" name="Rectangle 6"/>
          <p:cNvSpPr/>
          <p:nvPr/>
        </p:nvSpPr>
        <p:spPr>
          <a:xfrm>
            <a:off x="4262511" y="844063"/>
            <a:ext cx="6794695" cy="2585323"/>
          </a:xfrm>
          <a:prstGeom prst="rect">
            <a:avLst/>
          </a:prstGeom>
        </p:spPr>
        <p:txBody>
          <a:bodyPr wrap="square">
            <a:spAutoFit/>
          </a:bodyPr>
          <a:lstStyle/>
          <a:p>
            <a:r>
              <a:rPr lang="en-US" dirty="0">
                <a:solidFill>
                  <a:srgbClr val="3D454A"/>
                </a:solidFill>
                <a:latin typeface="Open Sans" charset="0"/>
              </a:rPr>
              <a:t>Inflation was so bad in Germany that money became worthless. Here a child is using money as a toy. Money was used as wallpaper and to make kites. Towards the end of 1923, so much money was needed, people had to carry it about in wheel barrows. You hear stories of people stealing the wheel barrow, but leaving the money.</a:t>
            </a:r>
          </a:p>
          <a:p>
            <a:r>
              <a:rPr lang="en-US" dirty="0">
                <a:solidFill>
                  <a:srgbClr val="3D454A"/>
                </a:solidFill>
                <a:latin typeface="Open Sans" charset="0"/>
              </a:rPr>
              <a:t>Printing more money is exactly what Weimar Germany did in 1922. To meet Allied reparations, they printed more money; this caused the hyper inflation of the 1920s. The hyper inflation led to the collapse of the economy</a:t>
            </a:r>
            <a:r>
              <a:rPr lang="en-US" dirty="0" smtClean="0">
                <a:solidFill>
                  <a:srgbClr val="3D454A"/>
                </a:solidFill>
                <a:latin typeface="Open Sans" charset="0"/>
              </a:rPr>
              <a:t>.</a:t>
            </a:r>
          </a:p>
        </p:txBody>
      </p:sp>
      <p:sp>
        <p:nvSpPr>
          <p:cNvPr id="8" name="Rectangle 7"/>
          <p:cNvSpPr/>
          <p:nvPr/>
        </p:nvSpPr>
        <p:spPr>
          <a:xfrm>
            <a:off x="4501662" y="3244334"/>
            <a:ext cx="6358596" cy="646331"/>
          </a:xfrm>
          <a:prstGeom prst="rect">
            <a:avLst/>
          </a:prstGeom>
        </p:spPr>
        <p:txBody>
          <a:bodyPr wrap="square">
            <a:spAutoFit/>
          </a:bodyPr>
          <a:lstStyle/>
          <a:p>
            <a:endParaRPr lang="en-US" smtClean="0">
              <a:solidFill>
                <a:srgbClr val="2588C9"/>
              </a:solidFill>
              <a:latin typeface="Open Sans" charset="0"/>
              <a:hlinkClick r:id="rId3"/>
            </a:endParaRPr>
          </a:p>
          <a:p>
            <a:r>
              <a:rPr lang="en-US" dirty="0" smtClean="0">
                <a:solidFill>
                  <a:srgbClr val="2588C9"/>
                </a:solidFill>
                <a:latin typeface="Open Sans" charset="0"/>
                <a:hlinkClick r:id="rId3"/>
              </a:rPr>
              <a:t>Hyper </a:t>
            </a:r>
            <a:r>
              <a:rPr lang="en-US" dirty="0">
                <a:solidFill>
                  <a:srgbClr val="2588C9"/>
                </a:solidFill>
                <a:latin typeface="Open Sans" charset="0"/>
                <a:hlinkClick r:id="rId3"/>
              </a:rPr>
              <a:t>inflation also occurred in Zimbabwe</a:t>
            </a:r>
            <a:r>
              <a:rPr lang="en-US" dirty="0">
                <a:solidFill>
                  <a:srgbClr val="3D454A"/>
                </a:solidFill>
                <a:latin typeface="Open Sans" charset="0"/>
              </a:rPr>
              <a:t> in the 2000s.</a:t>
            </a:r>
            <a:endParaRPr lang="en-US" dirty="0"/>
          </a:p>
        </p:txBody>
      </p:sp>
    </p:spTree>
    <p:extLst>
      <p:ext uri="{BB962C8B-B14F-4D97-AF65-F5344CB8AC3E}">
        <p14:creationId xmlns:p14="http://schemas.microsoft.com/office/powerpoint/2010/main" val="200628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488"/>
            <a:ext cx="10515600" cy="6274191"/>
          </a:xfrm>
        </p:spPr>
        <p:txBody>
          <a:bodyPr/>
          <a:lstStyle/>
          <a:p>
            <a:r>
              <a:rPr lang="en-US" b="1" u="sng" dirty="0"/>
              <a:t>Printing money and the value of a currency</a:t>
            </a:r>
          </a:p>
          <a:p>
            <a:r>
              <a:rPr lang="en-US" dirty="0"/>
              <a:t>If a country prints money and creates inflation, then there will be a decline in the value of the currency.</a:t>
            </a:r>
          </a:p>
          <a:p>
            <a:r>
              <a:rPr lang="en-US" dirty="0"/>
              <a:t>Suppose inflation in Germany is 100%, and inflation in UK is 0%.</a:t>
            </a:r>
          </a:p>
          <a:p>
            <a:r>
              <a:rPr lang="en-US" dirty="0"/>
              <a:t>This means German prices are doubling compared to the UK.</a:t>
            </a:r>
          </a:p>
          <a:p>
            <a:r>
              <a:rPr lang="en-US" dirty="0"/>
              <a:t>You will need twice as much Germany currency to buy same quantity of goods.</a:t>
            </a:r>
          </a:p>
          <a:p>
            <a:r>
              <a:rPr lang="en-US" dirty="0"/>
              <a:t>The purchasing power of the German currency is declining, therefore the value of mark will fall on exchange rates.</a:t>
            </a:r>
          </a:p>
          <a:p>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14</a:t>
            </a:fld>
            <a:endParaRPr lang="en-US" dirty="0"/>
          </a:p>
        </p:txBody>
      </p:sp>
    </p:spTree>
    <p:extLst>
      <p:ext uri="{BB962C8B-B14F-4D97-AF65-F5344CB8AC3E}">
        <p14:creationId xmlns:p14="http://schemas.microsoft.com/office/powerpoint/2010/main" val="98177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4" y="-1"/>
            <a:ext cx="4346917" cy="970671"/>
          </a:xfrm>
        </p:spPr>
        <p:txBody>
          <a:bodyPr>
            <a:normAutofit/>
          </a:bodyPr>
          <a:lstStyle/>
          <a:p>
            <a:r>
              <a:rPr lang="en-US" sz="2400" b="1" dirty="0"/>
              <a:t>Value of one German Mark to US </a:t>
            </a:r>
            <a:r>
              <a:rPr lang="en-US" sz="2400" b="1" dirty="0" smtClean="0"/>
              <a:t>Dollar </a:t>
            </a:r>
            <a:r>
              <a:rPr lang="en-US" sz="2400" b="1" dirty="0"/>
              <a:t>1922-23</a:t>
            </a:r>
            <a:endParaRPr lang="en-US" sz="2400" dirty="0"/>
          </a:p>
        </p:txBody>
      </p:sp>
      <p:pic>
        <p:nvPicPr>
          <p:cNvPr id="5" name="Content Placeholder 4"/>
          <p:cNvPicPr>
            <a:picLocks noGrp="1" noChangeAspect="1"/>
          </p:cNvPicPr>
          <p:nvPr>
            <p:ph idx="1"/>
          </p:nvPr>
        </p:nvPicPr>
        <p:blipFill>
          <a:blip r:embed="rId2"/>
          <a:stretch>
            <a:fillRect/>
          </a:stretch>
        </p:blipFill>
        <p:spPr>
          <a:xfrm>
            <a:off x="0" y="801858"/>
            <a:ext cx="5134708" cy="5009344"/>
          </a:xfrm>
          <a:prstGeom prst="rect">
            <a:avLst/>
          </a:prstGeom>
        </p:spPr>
      </p:pic>
      <p:sp>
        <p:nvSpPr>
          <p:cNvPr id="4" name="Slide Number Placeholder 3"/>
          <p:cNvSpPr>
            <a:spLocks noGrp="1"/>
          </p:cNvSpPr>
          <p:nvPr>
            <p:ph type="sldNum" sz="quarter" idx="12"/>
          </p:nvPr>
        </p:nvSpPr>
        <p:spPr/>
        <p:txBody>
          <a:bodyPr/>
          <a:lstStyle/>
          <a:p>
            <a:fld id="{0844F29C-7DF9-104E-9467-69D906282182}" type="slidenum">
              <a:rPr lang="en-US" smtClean="0"/>
              <a:t>15</a:t>
            </a:fld>
            <a:endParaRPr lang="en-US" dirty="0"/>
          </a:p>
        </p:txBody>
      </p:sp>
      <p:sp>
        <p:nvSpPr>
          <p:cNvPr id="6" name="Rectangle 5"/>
          <p:cNvSpPr/>
          <p:nvPr/>
        </p:nvSpPr>
        <p:spPr>
          <a:xfrm>
            <a:off x="4937761" y="0"/>
            <a:ext cx="7076049" cy="6740307"/>
          </a:xfrm>
          <a:prstGeom prst="rect">
            <a:avLst/>
          </a:prstGeom>
        </p:spPr>
        <p:txBody>
          <a:bodyPr wrap="square">
            <a:spAutoFit/>
          </a:bodyPr>
          <a:lstStyle/>
          <a:p>
            <a:endParaRPr lang="en-US" dirty="0" smtClean="0">
              <a:solidFill>
                <a:srgbClr val="3D454A"/>
              </a:solidFill>
              <a:latin typeface="Open Sans" charset="0"/>
            </a:endParaRPr>
          </a:p>
          <a:p>
            <a:endParaRPr lang="en-US" dirty="0">
              <a:solidFill>
                <a:srgbClr val="3D454A"/>
              </a:solidFill>
              <a:latin typeface="Open Sans" charset="0"/>
            </a:endParaRPr>
          </a:p>
          <a:p>
            <a:endParaRPr lang="en-US" dirty="0" smtClean="0">
              <a:solidFill>
                <a:srgbClr val="3D454A"/>
              </a:solidFill>
              <a:latin typeface="Open Sans" charset="0"/>
            </a:endParaRPr>
          </a:p>
          <a:p>
            <a:r>
              <a:rPr lang="en-US" dirty="0" smtClean="0">
                <a:solidFill>
                  <a:srgbClr val="3D454A"/>
                </a:solidFill>
                <a:latin typeface="Open Sans" charset="0"/>
              </a:rPr>
              <a:t>Hyperinflation </a:t>
            </a:r>
            <a:r>
              <a:rPr lang="en-US" dirty="0">
                <a:solidFill>
                  <a:srgbClr val="3D454A"/>
                </a:solidFill>
                <a:latin typeface="Open Sans" charset="0"/>
              </a:rPr>
              <a:t>in Germany causes a rapid fall in the value of the German mark to dollar.</a:t>
            </a:r>
          </a:p>
          <a:p>
            <a:endParaRPr lang="en-US" dirty="0">
              <a:solidFill>
                <a:srgbClr val="3D454A"/>
              </a:solidFill>
              <a:latin typeface="Open Sans" charset="0"/>
            </a:endParaRPr>
          </a:p>
          <a:p>
            <a:r>
              <a:rPr lang="en-US" dirty="0" smtClean="0">
                <a:solidFill>
                  <a:srgbClr val="3D454A"/>
                </a:solidFill>
                <a:latin typeface="Open Sans" charset="0"/>
              </a:rPr>
              <a:t>In </a:t>
            </a:r>
            <a:r>
              <a:rPr lang="en-US" dirty="0">
                <a:solidFill>
                  <a:srgbClr val="3D454A"/>
                </a:solidFill>
                <a:latin typeface="Open Sans" charset="0"/>
              </a:rPr>
              <a:t>a period of hyperinflation, investors will try and buy a stable foreign currency because that will hold its value much better.</a:t>
            </a:r>
          </a:p>
          <a:p>
            <a:r>
              <a:rPr lang="en-US" dirty="0">
                <a:solidFill>
                  <a:srgbClr val="3D454A"/>
                </a:solidFill>
                <a:latin typeface="Varela Round" charset="0"/>
              </a:rPr>
              <a:t>Printing money doesn’t always cause inflation</a:t>
            </a:r>
          </a:p>
          <a:p>
            <a:r>
              <a:rPr lang="en-US" dirty="0">
                <a:solidFill>
                  <a:srgbClr val="3D454A"/>
                </a:solidFill>
                <a:latin typeface="Open Sans" charset="0"/>
              </a:rPr>
              <a:t>In a recession, with periods of deflation, it is possible to increase the money supply without causing inflation.</a:t>
            </a:r>
          </a:p>
          <a:p>
            <a:r>
              <a:rPr lang="en-US" dirty="0">
                <a:solidFill>
                  <a:srgbClr val="3D454A"/>
                </a:solidFill>
                <a:latin typeface="Open Sans" charset="0"/>
              </a:rPr>
              <a:t>This is because the money supply depends not just on the monetary base, but also the velocity of circulation. For example, if there is a sharp fall in transactions (velocity of circulation) then it may be necessary to print money to avoid deflation (see: example of </a:t>
            </a:r>
            <a:r>
              <a:rPr lang="en-US" dirty="0">
                <a:solidFill>
                  <a:srgbClr val="2588C9"/>
                </a:solidFill>
                <a:latin typeface="Open Sans" charset="0"/>
                <a:hlinkClick r:id="rId3"/>
              </a:rPr>
              <a:t>US and increasing money supply</a:t>
            </a:r>
            <a:r>
              <a:rPr lang="en-US" dirty="0">
                <a:solidFill>
                  <a:srgbClr val="3D454A"/>
                </a:solidFill>
                <a:latin typeface="Open Sans" charset="0"/>
              </a:rPr>
              <a:t>)</a:t>
            </a:r>
          </a:p>
          <a:p>
            <a:r>
              <a:rPr lang="en-US" dirty="0">
                <a:solidFill>
                  <a:srgbClr val="3D454A"/>
                </a:solidFill>
                <a:latin typeface="Open Sans" charset="0"/>
              </a:rPr>
              <a:t>In the liquidity trap of 2008-2012, the Bank of England pursued quantitative easing (increasing the monetary base) but this only had a minimal impact on underlying inflation. This is because although banks saw an increase in their reserves, they were reluctant to increase bank lending.</a:t>
            </a:r>
          </a:p>
          <a:p>
            <a:r>
              <a:rPr lang="en-US" dirty="0">
                <a:solidFill>
                  <a:srgbClr val="3D454A"/>
                </a:solidFill>
                <a:latin typeface="Open Sans" charset="0"/>
              </a:rPr>
              <a:t>However, if a Central Bank pursued </a:t>
            </a:r>
            <a:r>
              <a:rPr lang="en-US" dirty="0">
                <a:solidFill>
                  <a:srgbClr val="2588C9"/>
                </a:solidFill>
                <a:latin typeface="Open Sans" charset="0"/>
                <a:hlinkClick r:id="rId4"/>
              </a:rPr>
              <a:t>quantitative easing</a:t>
            </a:r>
            <a:r>
              <a:rPr lang="en-US" dirty="0">
                <a:solidFill>
                  <a:srgbClr val="3D454A"/>
                </a:solidFill>
                <a:latin typeface="Open Sans" charset="0"/>
              </a:rPr>
              <a:t> (increasing money supply) during a normal period of economic activity then it would cause inflation</a:t>
            </a:r>
            <a:r>
              <a:rPr lang="en-US" dirty="0" smtClean="0">
                <a:solidFill>
                  <a:srgbClr val="3D454A"/>
                </a:solidFill>
                <a:latin typeface="Open Sans" charset="0"/>
              </a:rPr>
              <a:t>.</a:t>
            </a:r>
            <a:endParaRPr lang="en-US" dirty="0"/>
          </a:p>
        </p:txBody>
      </p:sp>
    </p:spTree>
    <p:extLst>
      <p:ext uri="{BB962C8B-B14F-4D97-AF65-F5344CB8AC3E}">
        <p14:creationId xmlns:p14="http://schemas.microsoft.com/office/powerpoint/2010/main" val="86258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for examples:</a:t>
            </a:r>
            <a:endParaRPr lang="en-US" dirty="0"/>
          </a:p>
        </p:txBody>
      </p:sp>
      <p:sp>
        <p:nvSpPr>
          <p:cNvPr id="3" name="Content Placeholder 2"/>
          <p:cNvSpPr>
            <a:spLocks noGrp="1"/>
          </p:cNvSpPr>
          <p:nvPr>
            <p:ph idx="1"/>
          </p:nvPr>
        </p:nvSpPr>
        <p:spPr/>
        <p:txBody>
          <a:bodyPr/>
          <a:lstStyle/>
          <a:p>
            <a:r>
              <a:rPr lang="en-US" dirty="0"/>
              <a:t>http://</a:t>
            </a:r>
            <a:r>
              <a:rPr lang="en-US" dirty="0" err="1"/>
              <a:t>www.economicshelp.org</a:t>
            </a:r>
            <a:r>
              <a:rPr lang="en-US" dirty="0"/>
              <a:t>/blog/634/economics/the-problem-with-printing-money/</a:t>
            </a:r>
          </a:p>
        </p:txBody>
      </p:sp>
      <p:sp>
        <p:nvSpPr>
          <p:cNvPr id="4" name="Slide Number Placeholder 3"/>
          <p:cNvSpPr>
            <a:spLocks noGrp="1"/>
          </p:cNvSpPr>
          <p:nvPr>
            <p:ph type="sldNum" sz="quarter" idx="12"/>
          </p:nvPr>
        </p:nvSpPr>
        <p:spPr/>
        <p:txBody>
          <a:bodyPr/>
          <a:lstStyle/>
          <a:p>
            <a:fld id="{0844F29C-7DF9-104E-9467-69D906282182}" type="slidenum">
              <a:rPr lang="en-US" smtClean="0"/>
              <a:t>16</a:t>
            </a:fld>
            <a:endParaRPr lang="en-US" dirty="0"/>
          </a:p>
        </p:txBody>
      </p:sp>
    </p:spTree>
    <p:extLst>
      <p:ext uri="{BB962C8B-B14F-4D97-AF65-F5344CB8AC3E}">
        <p14:creationId xmlns:p14="http://schemas.microsoft.com/office/powerpoint/2010/main" val="166417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a:bodyPr>
          <a:lstStyle/>
          <a:p>
            <a:pPr marL="228600" indent="-228600" algn="r" defTabSz="914400" rtl="1" eaLnBrk="1" latinLnBrk="0" hangingPunct="1">
              <a:lnSpc>
                <a:spcPct val="90000"/>
              </a:lnSpc>
              <a:spcBef>
                <a:spcPts val="1000"/>
              </a:spcBef>
              <a:buFont typeface="Arial"/>
              <a:buChar char="•"/>
            </a:pPr>
            <a:r>
              <a:rPr lang="ar-SA" b="1" u="sng" dirty="0" smtClean="0"/>
              <a:t>١/ قاعدة الذهب ( قاعدة المعدن الواحد):</a:t>
            </a:r>
          </a:p>
          <a:p>
            <a:pPr marL="228600" indent="-228600" algn="r" defTabSz="914400" rtl="1" eaLnBrk="1" latinLnBrk="0" hangingPunct="1">
              <a:lnSpc>
                <a:spcPct val="90000"/>
              </a:lnSpc>
              <a:spcBef>
                <a:spcPts val="1000"/>
              </a:spcBef>
              <a:buFont typeface="Arial"/>
              <a:buChar char="•"/>
            </a:pPr>
            <a:r>
              <a:rPr lang="ar-SA" dirty="0" smtClean="0"/>
              <a:t>تحدد الدولة وزناً معيناً من الذهب بدرجة نقاوة محدودة، وتعتبر وحدة للنقود المعيارية لها مثل جنيه، دولار، وتصبح وحدة حساب ووسيلة مدفوعات.</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تحدد العلاقة بين هذه النقود المعيارية وبقية أنواع النقود من حيث قابليتها للتحويل ومن حيث الاحتياطات الواجب الاحتفاظ بها حيث كانت تلزم البنك المركزي بالاحتفاظ برصيد ذهب لا يقل عن ٢٠٪ من قيمة ما يصدره من نقود، وتلزم البنوك برصيد بنفس النسبة من قيمة القروض التي تمنحها.</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سهولة تحويل النقود إلى ذهب والعكس بالنسبة للأفراد.</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حرية تحويل الذهب من وإلى خارج الدولة سواء بغرض الاستثمار أو بغرض تسوية مدفوعات دولية.</a:t>
            </a:r>
          </a:p>
          <a:p>
            <a:pPr marL="228600" indent="-228600" algn="r" defTabSz="914400" rtl="1" eaLnBrk="1" latinLnBrk="0" hangingPunct="1">
              <a:lnSpc>
                <a:spcPct val="90000"/>
              </a:lnSpc>
              <a:spcBef>
                <a:spcPts val="1000"/>
              </a:spcBef>
              <a:buFont typeface="Arial"/>
              <a:buChar char="•"/>
            </a:pPr>
            <a:endParaRPr lang="ar-SA"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2</a:t>
            </a:fld>
            <a:endParaRPr lang="en-US" dirty="0"/>
          </a:p>
        </p:txBody>
      </p:sp>
    </p:spTree>
    <p:extLst>
      <p:ext uri="{BB962C8B-B14F-4D97-AF65-F5344CB8AC3E}">
        <p14:creationId xmlns:p14="http://schemas.microsoft.com/office/powerpoint/2010/main" val="137420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151"/>
            <a:ext cx="10515600" cy="5937812"/>
          </a:xfrm>
        </p:spPr>
        <p:txBody>
          <a:bodyPr>
            <a:normAutofit fontScale="92500" lnSpcReduction="20000"/>
          </a:bodyPr>
          <a:lstStyle/>
          <a:p>
            <a:pPr marL="228600" indent="-228600" algn="r" defTabSz="914400" rtl="1" eaLnBrk="1" latinLnBrk="0" hangingPunct="1">
              <a:lnSpc>
                <a:spcPct val="90000"/>
              </a:lnSpc>
              <a:spcBef>
                <a:spcPts val="1000"/>
              </a:spcBef>
              <a:buFont typeface="Arial"/>
              <a:buChar char="•"/>
            </a:pPr>
            <a:r>
              <a:rPr lang="ar-SA" b="1" u="sng" dirty="0" smtClean="0"/>
              <a:t>مزايا قاعدة الذهب:</a:t>
            </a:r>
          </a:p>
          <a:p>
            <a:pPr marL="228600" indent="-228600" algn="r" defTabSz="914400" rtl="1" eaLnBrk="1" latinLnBrk="0" hangingPunct="1">
              <a:lnSpc>
                <a:spcPct val="90000"/>
              </a:lnSpc>
              <a:spcBef>
                <a:spcPts val="1000"/>
              </a:spcBef>
              <a:buFont typeface="Arial"/>
              <a:buChar char="•"/>
            </a:pPr>
            <a:endParaRPr lang="ar-SA" b="1" u="sng" dirty="0" smtClean="0"/>
          </a:p>
          <a:p>
            <a:pPr marL="228600" indent="-228600" algn="r" defTabSz="914400" rtl="1" eaLnBrk="1" latinLnBrk="0" hangingPunct="1">
              <a:lnSpc>
                <a:spcPct val="90000"/>
              </a:lnSpc>
              <a:spcBef>
                <a:spcPts val="1000"/>
              </a:spcBef>
              <a:buFont typeface="Arial"/>
              <a:buChar char="•"/>
            </a:pPr>
            <a:r>
              <a:rPr lang="ar-SA" dirty="0" smtClean="0"/>
              <a:t>١/ تحقيق استقرار قيمة النقود:</a:t>
            </a:r>
          </a:p>
          <a:p>
            <a:pPr marL="228600" indent="-228600" algn="r" defTabSz="914400" rtl="1" eaLnBrk="1" latinLnBrk="0" hangingPunct="1">
              <a:lnSpc>
                <a:spcPct val="90000"/>
              </a:lnSpc>
              <a:spcBef>
                <a:spcPts val="1000"/>
              </a:spcBef>
              <a:buFont typeface="Arial"/>
              <a:buChar char="•"/>
            </a:pPr>
            <a:r>
              <a:rPr lang="ar-SA" dirty="0" smtClean="0"/>
              <a:t>الأخذ بقاعدة الذهب يجنب السلطات النقدية عبء استمرار مراقبة الأسعار، حيث تتغير كمية النقود بصورة تلقائية في عكس اتجاه الأسعار.</a:t>
            </a:r>
          </a:p>
          <a:p>
            <a:pPr marL="228600" indent="-228600" algn="r" defTabSz="914400" rtl="1" eaLnBrk="1" latinLnBrk="0" hangingPunct="1">
              <a:lnSpc>
                <a:spcPct val="90000"/>
              </a:lnSpc>
              <a:spcBef>
                <a:spcPts val="1000"/>
              </a:spcBef>
              <a:buFont typeface="Arial"/>
              <a:buChar char="•"/>
            </a:pPr>
            <a:r>
              <a:rPr lang="ar-SA" dirty="0" smtClean="0"/>
              <a:t>في حال ارتفاع الأسعار يصبح سعر الذهب كسلعة أعلى من قيمته كنقود ويدفع ذلك الأفراد إلى استخدام المسكوكات الذهبية في الصناعات أو يقومون بشراء الذهب من البنك المركزي بسعر قانوني مؤديا ذلك إلى انخفاض كمية قيمة النقود المتداولة مما يودي لرجوع الأسعار لمستواها الطبيعي. والعكس صحيح عند انخفاض الأسعار حيث بيع الذهب يعتبر عاملا لإنعاش الاقتصاد القومي.</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٢/ توفير وسيلة للمدفوعات الدولية.</a:t>
            </a:r>
          </a:p>
          <a:p>
            <a:pPr marL="228600" indent="-228600" algn="r" defTabSz="914400" rtl="1" eaLnBrk="1" latinLnBrk="0" hangingPunct="1">
              <a:lnSpc>
                <a:spcPct val="90000"/>
              </a:lnSpc>
              <a:spcBef>
                <a:spcPts val="1000"/>
              </a:spcBef>
              <a:buFont typeface="Arial"/>
              <a:buChar char="•"/>
            </a:pPr>
            <a:r>
              <a:rPr lang="ar-SA" dirty="0" smtClean="0"/>
              <a:t>يمكن للذهب أن يقوم بدور وسيط في عمليات التبادل الدولية حيث يعتبر وسيلة مقبولة للدفع.</a:t>
            </a:r>
          </a:p>
          <a:p>
            <a:pPr marL="228600" indent="-228600" algn="r" defTabSz="914400" rtl="1" eaLnBrk="1" latinLnBrk="0" hangingPunct="1">
              <a:lnSpc>
                <a:spcPct val="90000"/>
              </a:lnSpc>
              <a:spcBef>
                <a:spcPts val="1000"/>
              </a:spcBef>
              <a:buFont typeface="Arial"/>
              <a:buChar char="•"/>
            </a:pPr>
            <a:r>
              <a:rPr lang="ar-SA" dirty="0" smtClean="0"/>
              <a:t>يعمل على استقرار معدلات التبادل بين العملات.</a:t>
            </a:r>
          </a:p>
          <a:p>
            <a:pPr marL="228600" indent="-228600" algn="r" defTabSz="914400" rtl="1" eaLnBrk="1" latinLnBrk="0" hangingPunct="1">
              <a:lnSpc>
                <a:spcPct val="90000"/>
              </a:lnSpc>
              <a:spcBef>
                <a:spcPts val="1000"/>
              </a:spcBef>
              <a:buFont typeface="Arial"/>
              <a:buChar char="•"/>
            </a:pPr>
            <a:r>
              <a:rPr lang="ar-SA" dirty="0" smtClean="0"/>
              <a:t>يعمل على تحقيق توازن ميزان المدفوعات بشكل تلقائي عن طريق خروج ودخول الذهب وتأثيره على الدخل القومي ومستوى الأسعار.</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3</a:t>
            </a:fld>
            <a:endParaRPr lang="en-US" dirty="0"/>
          </a:p>
        </p:txBody>
      </p:sp>
    </p:spTree>
    <p:extLst>
      <p:ext uri="{BB962C8B-B14F-4D97-AF65-F5344CB8AC3E}">
        <p14:creationId xmlns:p14="http://schemas.microsoft.com/office/powerpoint/2010/main" val="105478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7" y="154745"/>
            <a:ext cx="11605845" cy="6566730"/>
          </a:xfrm>
        </p:spPr>
        <p:txBody>
          <a:bodyPr>
            <a:normAutofit fontScale="92500" lnSpcReduction="10000"/>
          </a:bodyPr>
          <a:lstStyle/>
          <a:p>
            <a:pPr marL="228600" indent="-228600" algn="r" defTabSz="914400" rtl="1" eaLnBrk="1" latinLnBrk="0" hangingPunct="1">
              <a:lnSpc>
                <a:spcPct val="90000"/>
              </a:lnSpc>
              <a:spcBef>
                <a:spcPts val="1000"/>
              </a:spcBef>
              <a:buFont typeface="Arial"/>
              <a:buChar char="•"/>
            </a:pPr>
            <a:r>
              <a:rPr lang="ar-SA" b="1" u="sng" dirty="0" smtClean="0"/>
              <a:t>انهيار قاعدة الذهب:</a:t>
            </a:r>
          </a:p>
          <a:p>
            <a:pPr marL="228600" indent="-228600" algn="r" defTabSz="914400" rtl="1" eaLnBrk="1" latinLnBrk="0" hangingPunct="1">
              <a:lnSpc>
                <a:spcPct val="90000"/>
              </a:lnSpc>
              <a:spcBef>
                <a:spcPts val="1000"/>
              </a:spcBef>
              <a:buFont typeface="Arial"/>
              <a:buChar char="•"/>
            </a:pPr>
            <a:r>
              <a:rPr lang="ar-SA" dirty="0" smtClean="0"/>
              <a:t>تعرضت قاعدة الذهب للانهيار بعد الحرب العالمية الأولي ١٩٣٠م خاصة بعد الكساد الكبير في أوروبا عام ١٩٢٩م ونستعرض أهم العوامل المؤدية لانهيار قاعدة الذهب:</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١/ أصبحت الكميات المنتجة عالمياً من الذهب أقل من الطلب المتزايد، فبعد الكساد الكبير ارتفع كلاً من حجم المبادلات الدولية والإنفاق على الإصلاحات الاقتصادية بعد الدمار الحاصل من الحرب العالمية.</a:t>
            </a:r>
          </a:p>
          <a:p>
            <a:pPr marL="228600" indent="-228600" algn="r" defTabSz="914400" rtl="1" eaLnBrk="1" latinLnBrk="0" hangingPunct="1">
              <a:lnSpc>
                <a:spcPct val="90000"/>
              </a:lnSpc>
              <a:spcBef>
                <a:spcPts val="1000"/>
              </a:spcBef>
              <a:buFont typeface="Arial"/>
              <a:buChar char="•"/>
            </a:pPr>
            <a:r>
              <a:rPr lang="ar-SA" dirty="0" smtClean="0"/>
              <a:t>٢/ رغبة الدول في زيادة الاستثمار والتوسع في النشاط الاقتصادي (لتلافي الآثار الاقتصادية بعد الكساد الكبير).</a:t>
            </a:r>
          </a:p>
          <a:p>
            <a:pPr marL="228600" indent="-228600" algn="r" defTabSz="914400" rtl="1" eaLnBrk="1" latinLnBrk="0" hangingPunct="1">
              <a:lnSpc>
                <a:spcPct val="90000"/>
              </a:lnSpc>
              <a:spcBef>
                <a:spcPts val="1000"/>
              </a:spcBef>
              <a:buFont typeface="Arial"/>
              <a:buChar char="•"/>
            </a:pPr>
            <a:r>
              <a:rPr lang="ar-SA" dirty="0" smtClean="0"/>
              <a:t>٣/ سوء توزيع رصيد الذهب في العالم، مثال أمريكا وفرنسا كان لديها الرصيد الأكبر وقد وضعت قيود لخروج الذهب منها مما قلص حرية تصدير واستيراد الذهب، بينما كان لدى ألمانيا ودول شرق أوروبا القليل من احتياطي الذهب العالمي.</a:t>
            </a:r>
          </a:p>
          <a:p>
            <a:pPr marL="228600" indent="-228600" algn="r" defTabSz="914400" rtl="1" eaLnBrk="1" latinLnBrk="0" hangingPunct="1">
              <a:lnSpc>
                <a:spcPct val="90000"/>
              </a:lnSpc>
              <a:spcBef>
                <a:spcPts val="1000"/>
              </a:spcBef>
              <a:buFont typeface="Arial"/>
              <a:buChar char="•"/>
            </a:pPr>
            <a:r>
              <a:rPr lang="ar-SA" dirty="0" smtClean="0"/>
              <a:t>٤/ فرض رسوم جمركية على السلع المستوردة من الدول المتقدمة مثل أمريكا وإنجلترا أدى لاختلاف مستويات سعر الذهب محلياً عنه عالمياً.</a:t>
            </a:r>
          </a:p>
          <a:p>
            <a:pPr marL="228600" indent="-228600" algn="r" defTabSz="914400" rtl="1" eaLnBrk="1" latinLnBrk="0" hangingPunct="1">
              <a:lnSpc>
                <a:spcPct val="90000"/>
              </a:lnSpc>
              <a:spcBef>
                <a:spcPts val="1000"/>
              </a:spcBef>
              <a:buFont typeface="Arial"/>
              <a:buChar char="•"/>
            </a:pPr>
            <a:r>
              <a:rPr lang="ar-SA" dirty="0" smtClean="0"/>
              <a:t>٥/ ظهور الشركات الاحتكارية والنقابات العمالية.</a:t>
            </a:r>
          </a:p>
          <a:p>
            <a:pPr marL="228600" indent="-228600" algn="r" defTabSz="914400" rtl="1" eaLnBrk="1" latinLnBrk="0" hangingPunct="1">
              <a:lnSpc>
                <a:spcPct val="90000"/>
              </a:lnSpc>
              <a:spcBef>
                <a:spcPts val="1000"/>
              </a:spcBef>
              <a:buFont typeface="Arial"/>
              <a:buChar char="•"/>
            </a:pPr>
            <a:r>
              <a:rPr lang="ar-SA" dirty="0" smtClean="0"/>
              <a:t>٦/ الخوف من نشوب حرب عالمية ثانية أدى لانتقال الذهب من دولة لأخرى طلباً للأمان مما أدى لهروب واختفاء كميات كبيرة من الذهب خاصة بعد ظهور الفاشية في إيطاليا والنازية في ألمانيا.</a:t>
            </a:r>
          </a:p>
        </p:txBody>
      </p:sp>
      <p:sp>
        <p:nvSpPr>
          <p:cNvPr id="4" name="Slide Number Placeholder 3"/>
          <p:cNvSpPr>
            <a:spLocks noGrp="1"/>
          </p:cNvSpPr>
          <p:nvPr>
            <p:ph type="sldNum" sz="quarter" idx="12"/>
          </p:nvPr>
        </p:nvSpPr>
        <p:spPr/>
        <p:txBody>
          <a:bodyPr/>
          <a:lstStyle/>
          <a:p>
            <a:fld id="{0844F29C-7DF9-104E-9467-69D906282182}" type="slidenum">
              <a:rPr lang="en-US" smtClean="0"/>
              <a:t>4</a:t>
            </a:fld>
            <a:endParaRPr lang="en-US" dirty="0"/>
          </a:p>
        </p:txBody>
      </p:sp>
    </p:spTree>
    <p:extLst>
      <p:ext uri="{BB962C8B-B14F-4D97-AF65-F5344CB8AC3E}">
        <p14:creationId xmlns:p14="http://schemas.microsoft.com/office/powerpoint/2010/main" val="84593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4" y="225082"/>
            <a:ext cx="11366696" cy="6274191"/>
          </a:xfrm>
        </p:spPr>
        <p:txBody>
          <a:bodyPr>
            <a:normAutofit/>
          </a:bodyPr>
          <a:lstStyle/>
          <a:p>
            <a:pPr marL="228600" indent="-228600" algn="r" defTabSz="914400" rtl="1" eaLnBrk="1" latinLnBrk="0" hangingPunct="1">
              <a:lnSpc>
                <a:spcPct val="90000"/>
              </a:lnSpc>
              <a:spcBef>
                <a:spcPts val="1000"/>
              </a:spcBef>
              <a:buFont typeface="Arial"/>
              <a:buChar char="•"/>
            </a:pPr>
            <a:r>
              <a:rPr lang="ar-SA" b="1" u="sng" dirty="0" smtClean="0"/>
              <a:t>ثانياً: قاعدة الأوراق النقدية القابلة للتحويل:</a:t>
            </a:r>
          </a:p>
          <a:p>
            <a:pPr marL="228600" indent="-228600" algn="r" defTabSz="914400" rtl="1" eaLnBrk="1" latinLnBrk="0" hangingPunct="1">
              <a:lnSpc>
                <a:spcPct val="90000"/>
              </a:lnSpc>
              <a:spcBef>
                <a:spcPts val="1000"/>
              </a:spcBef>
              <a:buFont typeface="Arial"/>
              <a:buChar char="•"/>
            </a:pPr>
            <a:endParaRPr lang="ar-SA" b="1" u="sng" dirty="0" smtClean="0"/>
          </a:p>
          <a:p>
            <a:pPr marL="228600" indent="-228600" algn="r" defTabSz="914400" rtl="1" eaLnBrk="1" latinLnBrk="0" hangingPunct="1">
              <a:lnSpc>
                <a:spcPct val="90000"/>
              </a:lnSpc>
              <a:spcBef>
                <a:spcPts val="1000"/>
              </a:spcBef>
              <a:buFont typeface="Arial"/>
              <a:buChar char="•"/>
            </a:pPr>
            <a:r>
              <a:rPr lang="ar-SA" dirty="0"/>
              <a:t>هنا الأوراق النقدية قابلة للتحويل إلى ذهب أيضاً </a:t>
            </a:r>
            <a:r>
              <a:rPr lang="ar-SA" b="1" u="sng" dirty="0"/>
              <a:t>ولكن</a:t>
            </a:r>
            <a:r>
              <a:rPr lang="ar-SA" dirty="0"/>
              <a:t> عن طريق عملة أخرى وليس مباشرة</a:t>
            </a:r>
            <a:r>
              <a:rPr lang="ar-SA" dirty="0" smtClean="0"/>
              <a:t>.</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r>
              <a:rPr lang="ar-SA" b="1" u="sng" dirty="0" smtClean="0"/>
              <a:t>أسباب ظهورها:</a:t>
            </a:r>
          </a:p>
          <a:p>
            <a:pPr marL="228600" indent="-228600" algn="r" defTabSz="914400" rtl="1" eaLnBrk="1" latinLnBrk="0" hangingPunct="1">
              <a:lnSpc>
                <a:spcPct val="90000"/>
              </a:lnSpc>
              <a:spcBef>
                <a:spcPts val="1000"/>
              </a:spcBef>
              <a:buFont typeface="Arial"/>
              <a:buChar char="•"/>
            </a:pPr>
            <a:endParaRPr lang="ar-SA" b="1" u="sng" dirty="0" smtClean="0"/>
          </a:p>
          <a:p>
            <a:pPr marL="228600" indent="-228600" algn="r" defTabSz="914400" rtl="1" eaLnBrk="1" latinLnBrk="0" hangingPunct="1">
              <a:lnSpc>
                <a:spcPct val="90000"/>
              </a:lnSpc>
              <a:spcBef>
                <a:spcPts val="1000"/>
              </a:spcBef>
              <a:buFont typeface="Arial"/>
              <a:buChar char="•"/>
            </a:pPr>
            <a:r>
              <a:rPr lang="ar-SA" dirty="0" smtClean="0"/>
              <a:t>١/ لاحظت بعض الدول خاصة النامية ازدياد أرصدة الذهب المستخدم كغطاء للعملة التي يصدرها البنك المركزي دون الاستفادة منه، فوجدوا أنه من الأفضل الاحتفاظ بالغطاء النقدي على شكل ودائع لكي  تدر عائد في البنوك الأجنبية التي تكون عملاتها قابلة للتحويل إلى ذهب على أن يحتفظوا لديهم بالقليل من الذهب عند الحاجة إليه.</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٢/ ازداد الوعي بأن العملة لا تكمن قوتها وقبولها دولياً بكمية ورصيد الذهب الموجود في البنك المركزي ولكن تكمن في إنتاجية ذلك المجتمع.</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5</a:t>
            </a:fld>
            <a:endParaRPr lang="en-US" dirty="0"/>
          </a:p>
        </p:txBody>
      </p:sp>
    </p:spTree>
    <p:extLst>
      <p:ext uri="{BB962C8B-B14F-4D97-AF65-F5344CB8AC3E}">
        <p14:creationId xmlns:p14="http://schemas.microsoft.com/office/powerpoint/2010/main" val="54291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573" y="351692"/>
            <a:ext cx="11141612" cy="6133514"/>
          </a:xfrm>
        </p:spPr>
        <p:txBody>
          <a:bodyPr/>
          <a:lstStyle/>
          <a:p>
            <a:pPr marL="228600" indent="-228600" algn="r" defTabSz="914400" rtl="1" eaLnBrk="1" latinLnBrk="0" hangingPunct="1">
              <a:lnSpc>
                <a:spcPct val="90000"/>
              </a:lnSpc>
              <a:spcBef>
                <a:spcPts val="1000"/>
              </a:spcBef>
              <a:buFont typeface="Arial"/>
              <a:buChar char="•"/>
            </a:pPr>
            <a:r>
              <a:rPr lang="ar-SA" b="1" u="sng" dirty="0" smtClean="0"/>
              <a:t>عيوبها:</a:t>
            </a:r>
          </a:p>
          <a:p>
            <a:pPr marL="228600" indent="-228600" algn="r" defTabSz="914400" rtl="1" eaLnBrk="1" latinLnBrk="0" hangingPunct="1">
              <a:lnSpc>
                <a:spcPct val="90000"/>
              </a:lnSpc>
              <a:spcBef>
                <a:spcPts val="1000"/>
              </a:spcBef>
              <a:buFont typeface="Arial"/>
              <a:buChar char="•"/>
            </a:pPr>
            <a:endParaRPr lang="ar-SA" dirty="0" smtClean="0"/>
          </a:p>
          <a:p>
            <a:pPr marL="228600" indent="-228600" algn="r" defTabSz="914400" rtl="1" eaLnBrk="1" latinLnBrk="0" hangingPunct="1">
              <a:lnSpc>
                <a:spcPct val="90000"/>
              </a:lnSpc>
              <a:spcBef>
                <a:spcPts val="1000"/>
              </a:spcBef>
              <a:buFont typeface="Arial"/>
              <a:buChar char="•"/>
            </a:pPr>
            <a:r>
              <a:rPr lang="ar-SA" dirty="0" smtClean="0"/>
              <a:t>١/عند ارتباط عملة الدولة بعملات دول أخرى فإنها تتعرض للتقلبات نتيجة التقلبات في العملات الأخرى وعند تخفيض الدولة الأخرى لسعر عملتها فإن ذلك يعرض الدولة المرتبطة بها إلى خسارة رأسمالية.</a:t>
            </a:r>
          </a:p>
          <a:p>
            <a:pPr marL="228600" indent="-228600" algn="r" defTabSz="914400" rtl="1" eaLnBrk="1" latinLnBrk="0" hangingPunct="1">
              <a:lnSpc>
                <a:spcPct val="90000"/>
              </a:lnSpc>
              <a:spcBef>
                <a:spcPts val="1000"/>
              </a:spcBef>
              <a:buFont typeface="Arial"/>
              <a:buChar char="•"/>
            </a:pPr>
            <a:r>
              <a:rPr lang="ar-SA" dirty="0" smtClean="0"/>
              <a:t>٢/ زيادة إصدار النقود تؤدي إلى ارتفاع الأسعار مما يزيد التفاوت في دخول الأفراد.</a:t>
            </a:r>
          </a:p>
          <a:p>
            <a:pPr marL="228600" indent="-228600" algn="r" defTabSz="914400" rtl="1" eaLnBrk="1" latinLnBrk="0" hangingPunct="1">
              <a:lnSpc>
                <a:spcPct val="90000"/>
              </a:lnSpc>
              <a:spcBef>
                <a:spcPts val="1000"/>
              </a:spcBef>
              <a:buFont typeface="Arial"/>
              <a:buChar char="•"/>
            </a:pPr>
            <a:r>
              <a:rPr lang="ar-SA" dirty="0" smtClean="0"/>
              <a:t>٣/ قد تقوم السلطات بطباعة كمية نقود أكبر من الاحتياطي الموجود لديها وهذا لا يمكن عمله في ظل قاعدة الذهب أو المعدن الواحد.</a:t>
            </a:r>
          </a:p>
          <a:p>
            <a:pPr marL="228600" indent="-228600" algn="r" defTabSz="914400" rtl="1" eaLnBrk="1" latinLnBrk="0" hangingPunct="1">
              <a:lnSpc>
                <a:spcPct val="90000"/>
              </a:lnSpc>
              <a:spcBef>
                <a:spcPts val="1000"/>
              </a:spcBef>
              <a:buFont typeface="Arial"/>
              <a:buChar char="•"/>
            </a:pPr>
            <a:r>
              <a:rPr lang="ar-SA" dirty="0" smtClean="0"/>
              <a:t>٤/ارتفاع نسب التبادل بالنسبة للعملات الدولية مما أدى إلى تخفيض حجم التجارة الخارجية.</a:t>
            </a:r>
          </a:p>
          <a:p>
            <a:pPr marL="228600" indent="-228600" algn="r" defTabSz="914400" rtl="1" eaLnBrk="1" latinLnBrk="0" hangingPunct="1">
              <a:lnSpc>
                <a:spcPct val="90000"/>
              </a:lnSpc>
              <a:spcBef>
                <a:spcPts val="1000"/>
              </a:spcBef>
              <a:buFont typeface="Arial"/>
              <a:buChar char="•"/>
            </a:pPr>
            <a:r>
              <a:rPr lang="ar-SA" dirty="0" smtClean="0"/>
              <a:t>٥/قد تتخطى الدولة كل القواعد النقدية والاقتصادية في حال الحاجة.</a:t>
            </a:r>
          </a:p>
          <a:p>
            <a:pPr marL="228600" indent="-228600" algn="r" defTabSz="914400" rtl="1" eaLnBrk="1" latinLnBrk="0" hangingPunct="1">
              <a:lnSpc>
                <a:spcPct val="90000"/>
              </a:lnSpc>
              <a:spcBef>
                <a:spcPts val="1000"/>
              </a:spcBef>
              <a:buFont typeface="Arial"/>
              <a:buChar cha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6</a:t>
            </a:fld>
            <a:endParaRPr lang="en-US" dirty="0"/>
          </a:p>
        </p:txBody>
      </p:sp>
    </p:spTree>
    <p:extLst>
      <p:ext uri="{BB962C8B-B14F-4D97-AF65-F5344CB8AC3E}">
        <p14:creationId xmlns:p14="http://schemas.microsoft.com/office/powerpoint/2010/main" val="114078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211015"/>
            <a:ext cx="11788726" cy="6372665"/>
          </a:xfrm>
        </p:spPr>
        <p:txBody>
          <a:bodyPr>
            <a:normAutofit fontScale="92500"/>
          </a:bodyPr>
          <a:lstStyle/>
          <a:p>
            <a:pPr marL="228600" indent="-228600" algn="r" defTabSz="914400" rtl="1" eaLnBrk="1" latinLnBrk="0" hangingPunct="1">
              <a:lnSpc>
                <a:spcPct val="90000"/>
              </a:lnSpc>
              <a:spcBef>
                <a:spcPts val="1000"/>
              </a:spcBef>
              <a:buFont typeface="Arial"/>
              <a:buChar char="•"/>
            </a:pPr>
            <a:r>
              <a:rPr lang="ar-SA" b="1" u="sng" dirty="0" smtClean="0"/>
              <a:t>ثالثاً: قاعدة الأوراق النقدية الغير قابلة للتحويل:</a:t>
            </a:r>
          </a:p>
          <a:p>
            <a:pPr marL="228600" indent="-228600" algn="r" defTabSz="914400" rtl="1" eaLnBrk="1" latinLnBrk="0" hangingPunct="1">
              <a:lnSpc>
                <a:spcPct val="90000"/>
              </a:lnSpc>
              <a:spcBef>
                <a:spcPts val="1000"/>
              </a:spcBef>
              <a:buFont typeface="Arial"/>
              <a:buChar char="•"/>
            </a:pPr>
            <a:r>
              <a:rPr lang="ar-SA" b="1" u="sng" dirty="0" smtClean="0"/>
              <a:t>أهم خصائصها:</a:t>
            </a:r>
          </a:p>
          <a:p>
            <a:pPr marL="228600" indent="-228600" algn="r" defTabSz="914400" rtl="1" eaLnBrk="1" latinLnBrk="0" hangingPunct="1">
              <a:lnSpc>
                <a:spcPct val="90000"/>
              </a:lnSpc>
              <a:spcBef>
                <a:spcPts val="1000"/>
              </a:spcBef>
              <a:buFont typeface="Arial"/>
              <a:buChar char="•"/>
            </a:pPr>
            <a:r>
              <a:rPr lang="ar-SA" dirty="0" smtClean="0"/>
              <a:t>تكون النقود الورقية نقوداً إلزامية ولا يمكن تحويلها إلى ذهب أو أي عملة أخرى لأي تبادل داخلي أو خارجي.</a:t>
            </a:r>
          </a:p>
          <a:p>
            <a:pPr marL="228600" indent="-228600" algn="r" defTabSz="914400" rtl="1" eaLnBrk="1" latinLnBrk="0" hangingPunct="1">
              <a:lnSpc>
                <a:spcPct val="90000"/>
              </a:lnSpc>
              <a:spcBef>
                <a:spcPts val="1000"/>
              </a:spcBef>
              <a:buFont typeface="Arial"/>
              <a:buChar char="•"/>
            </a:pPr>
            <a:r>
              <a:rPr lang="ar-SA" dirty="0" smtClean="0"/>
              <a:t>لا يوجد علاقة بين كمية النقود الورقية وبين كمية الذهب الموجودة لدى الجهاز النقدي في الدولة. </a:t>
            </a:r>
          </a:p>
          <a:p>
            <a:pPr marL="228600" indent="-228600" algn="r" defTabSz="914400" rtl="1" eaLnBrk="1" latinLnBrk="0" hangingPunct="1">
              <a:lnSpc>
                <a:spcPct val="90000"/>
              </a:lnSpc>
              <a:spcBef>
                <a:spcPts val="1000"/>
              </a:spcBef>
              <a:buFont typeface="Arial"/>
              <a:buChar char="•"/>
            </a:pPr>
            <a:r>
              <a:rPr lang="ar-SA" dirty="0" smtClean="0"/>
              <a:t>تتميز بمرونة وقدرة على مواجهة الظروف النقدية المختلفة ولكن هذه المرونة قد يساء استغلالها ولذلك السلطات الحكومية تضع حدود لا يمكن للسلطات النقدية تجاوزها لمنع ذلك.</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r>
              <a:rPr lang="ar-SA" b="1" u="sng" dirty="0" smtClean="0"/>
              <a:t>معايير وأهداف السلطات النقدية لإصدار كمية النقود:</a:t>
            </a:r>
          </a:p>
          <a:p>
            <a:pPr marL="228600" indent="-228600" algn="r" defTabSz="914400" rtl="1" eaLnBrk="1" latinLnBrk="0" hangingPunct="1">
              <a:lnSpc>
                <a:spcPct val="90000"/>
              </a:lnSpc>
              <a:spcBef>
                <a:spcPts val="1000"/>
              </a:spcBef>
              <a:buFont typeface="Arial"/>
              <a:buChar char="•"/>
            </a:pPr>
            <a:r>
              <a:rPr lang="ar-SA" dirty="0" smtClean="0"/>
              <a:t>١/ تحقيق الاستقرار في مستوى الأسعار حيث تزيد إصدار كمية النقود عند انخفاض الأسعار والعكس صحيح.</a:t>
            </a:r>
          </a:p>
          <a:p>
            <a:pPr marL="228600" indent="-228600" algn="r" defTabSz="914400" rtl="1" eaLnBrk="1" latinLnBrk="0" hangingPunct="1">
              <a:lnSpc>
                <a:spcPct val="90000"/>
              </a:lnSpc>
              <a:spcBef>
                <a:spcPts val="1000"/>
              </a:spcBef>
              <a:buFont typeface="Arial"/>
              <a:buChar char="•"/>
            </a:pPr>
            <a:r>
              <a:rPr lang="ar-SA" dirty="0" smtClean="0"/>
              <a:t>٢/ تحقيق الاستقرار في مستوى التشغيل ومحاربة البطالة حيث تزيد إصدار كمية النقود في فترات الكساد والعكس صحيح في فترات التضخم.  </a:t>
            </a:r>
          </a:p>
          <a:p>
            <a:pPr marL="228600" indent="-228600" algn="r" defTabSz="914400" rtl="1" eaLnBrk="1" latinLnBrk="0" hangingPunct="1">
              <a:lnSpc>
                <a:spcPct val="90000"/>
              </a:lnSpc>
              <a:spcBef>
                <a:spcPts val="1000"/>
              </a:spcBef>
              <a:buFont typeface="Arial"/>
              <a:buChar char="•"/>
            </a:pPr>
            <a:r>
              <a:rPr lang="ar-SA" dirty="0" smtClean="0"/>
              <a:t>٣/ معالجة العجز في ميزان مدفوعات الدولة والحد من استمرار نزوح الذهب إلى الخارج وهنا يجب أن يتم تطبيق سياسات اقتصادية عينة مثال: مثل تشجيع الصادرات وجمارك للحد من الواردات أو غيرها من السياسات.</a:t>
            </a:r>
          </a:p>
          <a:p>
            <a:pPr marL="228600" indent="-228600" algn="r" defTabSz="914400" rtl="1" eaLnBrk="1" latinLnBrk="0" hangingPunct="1">
              <a:lnSpc>
                <a:spcPct val="90000"/>
              </a:lnSpc>
              <a:spcBef>
                <a:spcPts val="1000"/>
              </a:spcBef>
              <a:buFont typeface="Arial"/>
              <a:buChar char="•"/>
            </a:pPr>
            <a:endParaRPr lang="ar-SA" dirty="0" smtClean="0"/>
          </a:p>
        </p:txBody>
      </p:sp>
      <p:sp>
        <p:nvSpPr>
          <p:cNvPr id="4" name="Slide Number Placeholder 3"/>
          <p:cNvSpPr>
            <a:spLocks noGrp="1"/>
          </p:cNvSpPr>
          <p:nvPr>
            <p:ph type="sldNum" sz="quarter" idx="12"/>
          </p:nvPr>
        </p:nvSpPr>
        <p:spPr/>
        <p:txBody>
          <a:bodyPr/>
          <a:lstStyle/>
          <a:p>
            <a:fld id="{0844F29C-7DF9-104E-9467-69D906282182}" type="slidenum">
              <a:rPr lang="en-US" smtClean="0"/>
              <a:t>7</a:t>
            </a:fld>
            <a:endParaRPr lang="en-US" dirty="0"/>
          </a:p>
        </p:txBody>
      </p:sp>
    </p:spTree>
    <p:extLst>
      <p:ext uri="{BB962C8B-B14F-4D97-AF65-F5344CB8AC3E}">
        <p14:creationId xmlns:p14="http://schemas.microsoft.com/office/powerpoint/2010/main" val="166170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9151" y="239151"/>
                <a:ext cx="11591778" cy="6302326"/>
              </a:xfrm>
            </p:spPr>
            <p:txBody>
              <a:bodyPr>
                <a:normAutofit/>
              </a:bodyPr>
              <a:lstStyle/>
              <a:p>
                <a:pPr marL="228600" indent="-228600" algn="r" defTabSz="914400" rtl="1" eaLnBrk="1" latinLnBrk="0" hangingPunct="1">
                  <a:lnSpc>
                    <a:spcPct val="90000"/>
                  </a:lnSpc>
                  <a:spcBef>
                    <a:spcPts val="1000"/>
                  </a:spcBef>
                  <a:buFont typeface="Arial"/>
                  <a:buChar char="•"/>
                </a:pPr>
                <a:r>
                  <a:rPr lang="ar-SA" b="1" u="sng" dirty="0" smtClean="0"/>
                  <a:t>رابعاً/ قاعدة الفضة:</a:t>
                </a:r>
              </a:p>
              <a:p>
                <a:pPr marL="228600" indent="-228600" algn="r" defTabSz="914400" rtl="1" eaLnBrk="1" latinLnBrk="0" hangingPunct="1">
                  <a:lnSpc>
                    <a:spcPct val="90000"/>
                  </a:lnSpc>
                  <a:spcBef>
                    <a:spcPts val="1000"/>
                  </a:spcBef>
                  <a:buFont typeface="Arial"/>
                  <a:buChar char="•"/>
                </a:pPr>
                <a:r>
                  <a:rPr lang="ar-SA" dirty="0" smtClean="0"/>
                  <a:t>١/ تعتمد على نفس أساسات قاعدة الذهب (قاعدة المعدن الواحد).</a:t>
                </a:r>
              </a:p>
              <a:p>
                <a:pPr marL="228600" indent="-228600" algn="r" defTabSz="914400" rtl="1" eaLnBrk="1" latinLnBrk="0" hangingPunct="1">
                  <a:lnSpc>
                    <a:spcPct val="90000"/>
                  </a:lnSpc>
                  <a:spcBef>
                    <a:spcPts val="1000"/>
                  </a:spcBef>
                  <a:buFont typeface="Arial"/>
                  <a:buChar char="•"/>
                </a:pPr>
                <a:r>
                  <a:rPr lang="ar-SA" dirty="0" smtClean="0"/>
                  <a:t>٢/ الدول التي أخذت بهذه الطريقة كانت قليلة ومحدودة.</a:t>
                </a:r>
              </a:p>
              <a:p>
                <a:pPr marL="228600" indent="-228600" algn="r" defTabSz="914400" rtl="1" eaLnBrk="1" latinLnBrk="0" hangingPunct="1">
                  <a:lnSpc>
                    <a:spcPct val="90000"/>
                  </a:lnSpc>
                  <a:spcBef>
                    <a:spcPts val="1000"/>
                  </a:spcBef>
                  <a:buFont typeface="Arial"/>
                  <a:buChar char="•"/>
                </a:pPr>
                <a:r>
                  <a:rPr lang="ar-SA" dirty="0" smtClean="0"/>
                  <a:t>٣/ لم يخرج هذا النظام عن النطاق المحلي ولم تستخدم كوسيلة للمدفوعات الدولية.</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r>
                  <a:rPr lang="ar-SA" b="1" u="sng" dirty="0" smtClean="0"/>
                  <a:t>خامساً/ قاعدة المعدنين:</a:t>
                </a:r>
              </a:p>
              <a:p>
                <a:pPr marL="228600" indent="-228600" algn="r" defTabSz="914400" rtl="1" eaLnBrk="1" latinLnBrk="0" hangingPunct="1">
                  <a:lnSpc>
                    <a:spcPct val="90000"/>
                  </a:lnSpc>
                  <a:spcBef>
                    <a:spcPts val="1000"/>
                  </a:spcBef>
                  <a:buFont typeface="Arial"/>
                  <a:buChar char="•"/>
                </a:pPr>
                <a:r>
                  <a:rPr lang="ar-SA" dirty="0" smtClean="0"/>
                  <a:t>يعتمد على نوعين من النقود المعيارية من معدنين مختلفين وترتبط قيمتهما ببعضهما البعض، مما يؤدي إلى إصدار كمية النقود الورقية بناء على هذه النقود المعيارية.</a:t>
                </a:r>
                <a:endParaRPr lang="ar-SA" dirty="0"/>
              </a:p>
              <a:p>
                <a:pPr marL="228600" indent="-228600" algn="r" defTabSz="914400" rtl="1" eaLnBrk="1" latinLnBrk="0" hangingPunct="1">
                  <a:lnSpc>
                    <a:spcPct val="90000"/>
                  </a:lnSpc>
                  <a:spcBef>
                    <a:spcPts val="1000"/>
                  </a:spcBef>
                  <a:buFont typeface="Arial"/>
                  <a:buChar char="•"/>
                </a:pPr>
                <a:r>
                  <a:rPr lang="ar-SA" dirty="0" smtClean="0"/>
                  <a:t>مثال: تحدد الدولة قيمة الوحدة من النقود =١ جم ذهب أو = ١٥ جم من الفضة.</a:t>
                </a:r>
              </a:p>
              <a:p>
                <a:pPr marL="228600" indent="-228600" algn="r" defTabSz="914400" rtl="1" eaLnBrk="1" latinLnBrk="0" hangingPunct="1">
                  <a:lnSpc>
                    <a:spcPct val="90000"/>
                  </a:lnSpc>
                  <a:spcBef>
                    <a:spcPts val="1000"/>
                  </a:spcBef>
                  <a:buFont typeface="Arial"/>
                  <a:buChar char="•"/>
                </a:pPr>
                <a:r>
                  <a:rPr lang="ar-SA" dirty="0" smtClean="0"/>
                  <a:t>أي أن ١ جم فضة =  </a:t>
                </a:r>
                <a14:m>
                  <m:oMath xmlns:m="http://schemas.openxmlformats.org/officeDocument/2006/math">
                    <m:f>
                      <m:fPr>
                        <m:ctrlPr>
                          <a:rPr lang="ar-SA" i="1" smtClean="0">
                            <a:latin typeface="Cambria Math" charset="0"/>
                          </a:rPr>
                        </m:ctrlPr>
                      </m:fPr>
                      <m:num>
                        <m:r>
                          <a:rPr lang="ar-SA" b="0" i="1" smtClean="0">
                            <a:latin typeface="Cambria Math" charset="0"/>
                          </a:rPr>
                          <m:t>١</m:t>
                        </m:r>
                      </m:num>
                      <m:den>
                        <m:r>
                          <a:rPr lang="ar-SA" b="0" i="1" smtClean="0">
                            <a:latin typeface="Cambria Math" charset="0"/>
                          </a:rPr>
                          <m:t>١٥</m:t>
                        </m:r>
                      </m:den>
                    </m:f>
                  </m:oMath>
                </a14:m>
                <a:r>
                  <a:rPr lang="ar-SA" dirty="0" smtClean="0"/>
                  <a:t>  من ١ جم ذهب.</a:t>
                </a:r>
              </a:p>
              <a:p>
                <a:pPr marL="228600" indent="-228600" algn="r" defTabSz="914400" rtl="1" eaLnBrk="1" latinLnBrk="0" hangingPunct="1">
                  <a:lnSpc>
                    <a:spcPct val="90000"/>
                  </a:lnSpc>
                  <a:spcBef>
                    <a:spcPts val="1000"/>
                  </a:spcBef>
                  <a:buFont typeface="Arial"/>
                  <a:buChar char="•"/>
                </a:pPr>
                <a:endParaRPr lang="ar-SA" dirty="0"/>
              </a:p>
              <a:p>
                <a:pPr marL="228600" indent="-228600" algn="r" defTabSz="914400" rtl="1" eaLnBrk="1" latinLnBrk="0" hangingPunct="1">
                  <a:lnSpc>
                    <a:spcPct val="90000"/>
                  </a:lnSpc>
                  <a:spcBef>
                    <a:spcPts val="1000"/>
                  </a:spcBef>
                  <a:buFont typeface="Arial"/>
                  <a:buChar char="•"/>
                </a:pPr>
                <a:r>
                  <a:rPr lang="ar-SA" dirty="0" smtClean="0"/>
                  <a:t>شرط تطبيق قاعدة المعدنين: أن تكون الظروف السوقية للمعدنين كفيلة بالمحافظة على النسبة بينهم.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9151" y="239151"/>
                <a:ext cx="11591778" cy="6302326"/>
              </a:xfrm>
              <a:blipFill rotWithShape="0">
                <a:blip r:embed="rId2"/>
                <a:stretch>
                  <a:fillRect t="-1644" r="-946" b="-13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844F29C-7DF9-104E-9467-69D906282182}" type="slidenum">
              <a:rPr lang="en-US" smtClean="0"/>
              <a:t>8</a:t>
            </a:fld>
            <a:endParaRPr lang="en-US" dirty="0"/>
          </a:p>
        </p:txBody>
      </p:sp>
    </p:spTree>
    <p:extLst>
      <p:ext uri="{BB962C8B-B14F-4D97-AF65-F5344CB8AC3E}">
        <p14:creationId xmlns:p14="http://schemas.microsoft.com/office/powerpoint/2010/main" val="13544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151"/>
            <a:ext cx="10515600" cy="5937812"/>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u="sng" dirty="0" smtClean="0"/>
              <a:t>انهيار قاعدة المعدنين: أسباب وعوامل الانهيار:</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١/ في القرون الماضية كان إنتاج الفضة يفوق إنتاج الذهب ونتج عن ذلك انخفاض في قيمة الفضة بالنسبة للذهب مما أدى لتخلص الأفراد من نقودهم الفضية والاحتفاظ بالنقود الذهبية.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٢/ عدم توافق القيمة النسبية للمعدنين في السوق وبين القيم النسبية المحددة من الحكومة.</a:t>
            </a: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u="sng" dirty="0" smtClean="0"/>
              <a:t>ملاحظة</a:t>
            </a:r>
            <a:r>
              <a:rPr lang="en-US" u="sng" dirty="0" smtClean="0"/>
              <a:t> </a:t>
            </a:r>
            <a:r>
              <a:rPr lang="ar-SA" u="sng" dirty="0" smtClean="0">
                <a:sym typeface="Wingdings"/>
              </a:rPr>
              <a:t></a:t>
            </a:r>
            <a:r>
              <a:rPr lang="en-US" u="sng" dirty="0" smtClean="0">
                <a:sym typeface="Wingdings"/>
              </a:rPr>
              <a:t> </a:t>
            </a:r>
            <a:r>
              <a:rPr lang="ar-SA" u="sng"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١/ كميات النقد بدون غطاء نقدي يجب أن لا تتجاوز ٦٥٪ من مجموع الأوراق النقدية المتداولة.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٢/ الغطاء النقدي قد يكون عقار أو أوراق مالية وليس فقط ذهب أو فضة.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٣/ النقود تقبل بسبب الثقة العامة به كقوة شرائية مطلقة وليس بسبب قيمة ذاتية في النقود نفسها سواء كانت بسبب تغطيتها بمعدن نفيس أو انقياد </a:t>
            </a:r>
            <a:r>
              <a:rPr lang="ar-SA" dirty="0" smtClean="0"/>
              <a:t>لحكم سلطاني أو أي سبب آخر.</a:t>
            </a: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0844F29C-7DF9-104E-9467-69D906282182}" type="slidenum">
              <a:rPr lang="en-US" smtClean="0"/>
              <a:t>9</a:t>
            </a:fld>
            <a:endParaRPr lang="en-US" dirty="0"/>
          </a:p>
        </p:txBody>
      </p:sp>
    </p:spTree>
    <p:extLst>
      <p:ext uri="{BB962C8B-B14F-4D97-AF65-F5344CB8AC3E}">
        <p14:creationId xmlns:p14="http://schemas.microsoft.com/office/powerpoint/2010/main" val="2057515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13806</TotalTime>
  <Words>1636</Words>
  <Application>Microsoft Macintosh PowerPoint</Application>
  <PresentationFormat>Widescreen</PresentationFormat>
  <Paragraphs>141</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Calibri Light</vt:lpstr>
      <vt:lpstr>Cambria Math</vt:lpstr>
      <vt:lpstr>Open Sans</vt:lpstr>
      <vt:lpstr>Times New Roman</vt:lpstr>
      <vt:lpstr>Varela Round</vt:lpstr>
      <vt:lpstr>Wingdings</vt:lpstr>
      <vt:lpstr>Arial</vt:lpstr>
      <vt:lpstr>Office Theme</vt:lpstr>
      <vt:lpstr>  اقتصاديات نقود وبنوك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of one German Mark to US Dollar 1922-23</vt:lpstr>
      <vt:lpstr>Source for examples: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deemah alammar</dc:creator>
  <cp:lastModifiedBy>deemah alammar</cp:lastModifiedBy>
  <cp:revision>73</cp:revision>
  <dcterms:created xsi:type="dcterms:W3CDTF">2017-02-19T06:54:24Z</dcterms:created>
  <dcterms:modified xsi:type="dcterms:W3CDTF">2017-03-08T07:54:49Z</dcterms:modified>
</cp:coreProperties>
</file>