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20"/>
  </p:notesMasterIdLst>
  <p:sldIdLst>
    <p:sldId id="257" r:id="rId2"/>
    <p:sldId id="258" r:id="rId3"/>
    <p:sldId id="260" r:id="rId4"/>
    <p:sldId id="283" r:id="rId5"/>
    <p:sldId id="261" r:id="rId6"/>
    <p:sldId id="265" r:id="rId7"/>
    <p:sldId id="274" r:id="rId8"/>
    <p:sldId id="275" r:id="rId9"/>
    <p:sldId id="276" r:id="rId10"/>
    <p:sldId id="279" r:id="rId11"/>
    <p:sldId id="281" r:id="rId12"/>
    <p:sldId id="278" r:id="rId13"/>
    <p:sldId id="266" r:id="rId14"/>
    <p:sldId id="267" r:id="rId15"/>
    <p:sldId id="269" r:id="rId16"/>
    <p:sldId id="271" r:id="rId17"/>
    <p:sldId id="272" r:id="rId18"/>
    <p:sldId id="282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2C4061-8326-4822-85E8-AE9F85974298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25B455-63B6-46E7-9B42-B56135E5B0F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5473536A-3C13-4871-84E7-8A03D88501BD}" type="slidenum">
              <a:rPr lang="en-US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6877ED-D80D-4DF4-874E-58BCA5AA64A7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E2677C-8E73-43EE-AF78-FBECDD5318F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abtestsonline.org/understanding/analytes/synovial" TargetMode="External"/><Relationship Id="rId3" Type="http://schemas.openxmlformats.org/officeDocument/2006/relationships/hyperlink" Target="https://labtestsonline.org/understanding/analytes/semen" TargetMode="External"/><Relationship Id="rId7" Type="http://schemas.openxmlformats.org/officeDocument/2006/relationships/hyperlink" Target="https://labtestsonline.org/understanding/analytes/csf" TargetMode="External"/><Relationship Id="rId2" Type="http://schemas.openxmlformats.org/officeDocument/2006/relationships/hyperlink" Target="https://labtestsonline.org/understanding/analytes/urinaly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btestsonline.org/understanding/analytes/amnio/" TargetMode="External"/><Relationship Id="rId11" Type="http://schemas.openxmlformats.org/officeDocument/2006/relationships/hyperlink" Target="https://labtestsonline.org/understanding/analytes/peritoneal" TargetMode="External"/><Relationship Id="rId5" Type="http://schemas.openxmlformats.org/officeDocument/2006/relationships/hyperlink" Target="https://labtestsonline.org/understanding/analytes/ffn" TargetMode="External"/><Relationship Id="rId10" Type="http://schemas.openxmlformats.org/officeDocument/2006/relationships/hyperlink" Target="https://labtestsonline.org/understanding/analytes/pericardial" TargetMode="External"/><Relationship Id="rId4" Type="http://schemas.openxmlformats.org/officeDocument/2006/relationships/hyperlink" Target="https://labtestsonline.org/understanding/analytes/sweat-chloride" TargetMode="External"/><Relationship Id="rId9" Type="http://schemas.openxmlformats.org/officeDocument/2006/relationships/hyperlink" Target="https://labtestsonline.org/understanding/analytes/pleura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77281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altLang="zh-TW" sz="4000" dirty="0" smtClean="0"/>
              <a:t>Laboratory Quality Control </a:t>
            </a:r>
            <a:endParaRPr lang="ar-S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861048"/>
            <a:ext cx="6172200" cy="1371600"/>
          </a:xfrm>
        </p:spPr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71550"/>
            <a:ext cx="7467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352800" y="381000"/>
            <a:ext cx="2771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Specimen collection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668344" cy="575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latin typeface="Times New Roman" pitchFamily="18" charset="0"/>
                <a:cs typeface="Times New Roman" pitchFamily="18" charset="0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 error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any part of the cycle can produce a poor  laboratory result. </a:t>
            </a:r>
          </a:p>
          <a:p>
            <a:pPr algn="l" rtl="0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i.e. A damaged or altered  sample , improper collection or transportation of a sample.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major types of errors may occur in </a:t>
            </a:r>
            <a:br>
              <a:rPr lang="en-GB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 laboratory: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  1) Random errors:</a:t>
            </a:r>
          </a:p>
          <a:p>
            <a:pPr algn="l" rtl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that arise due to inadequate control on pre-analytical variables</a:t>
            </a:r>
          </a:p>
          <a:p>
            <a:pPr algn="l" rtl="0">
              <a:buNone/>
            </a:pPr>
            <a:r>
              <a:rPr lang="en-GB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(</a:t>
            </a:r>
            <a:r>
              <a:rPr lang="en-US" altLang="zh-TW" dirty="0" smtClean="0">
                <a:latin typeface="Times New Roman" pitchFamily="18" charset="0"/>
                <a:ea typeface="PMingLiU" pitchFamily="18" charset="-120"/>
              </a:rPr>
              <a:t>Random errors can be minimized by training, supervision )</a:t>
            </a:r>
          </a:p>
          <a:p>
            <a:pPr algn="l" rtl="0"/>
            <a:endParaRPr lang="en-US" altLang="zh-TW" dirty="0" smtClean="0">
              <a:latin typeface="Times New Roman" pitchFamily="18" charset="0"/>
              <a:ea typeface="PMingLiU" pitchFamily="18" charset="-120"/>
            </a:endParaRPr>
          </a:p>
          <a:p>
            <a:pPr algn="l" rtl="0">
              <a:buNone/>
            </a:pPr>
            <a:r>
              <a:rPr lang="en-US" altLang="zh-TW" dirty="0" smtClean="0">
                <a:latin typeface="Times New Roman" pitchFamily="18" charset="0"/>
                <a:ea typeface="PMingLiU" pitchFamily="18" charset="-120"/>
              </a:rPr>
              <a:t>   </a:t>
            </a:r>
            <a:r>
              <a:rPr lang="en-US" altLang="zh-TW" b="1" dirty="0" smtClean="0">
                <a:latin typeface="Times New Roman" pitchFamily="18" charset="0"/>
                <a:ea typeface="PMingLiU" pitchFamily="18" charset="-120"/>
              </a:rPr>
              <a:t>2) Systematic errors:</a:t>
            </a:r>
          </a:p>
          <a:p>
            <a:pPr algn="l" rtl="0">
              <a:buNone/>
            </a:pPr>
            <a:r>
              <a:rPr lang="en-US" altLang="zh-TW" dirty="0" smtClean="0">
                <a:latin typeface="Times New Roman" pitchFamily="18" charset="0"/>
                <a:ea typeface="PMingLiU" pitchFamily="18" charset="-120"/>
              </a:rPr>
              <a:t>     that occur due to inadequate control on analytical  variables</a:t>
            </a:r>
          </a:p>
          <a:p>
            <a:pPr algn="l" rtl="0">
              <a:buNone/>
            </a:pPr>
            <a:r>
              <a:rPr lang="en-US" altLang="zh-TW" sz="2000" dirty="0" smtClean="0">
                <a:latin typeface="Times New Roman" pitchFamily="18" charset="0"/>
                <a:ea typeface="PMingLiU" pitchFamily="18" charset="-120"/>
              </a:rPr>
              <a:t>             e.g., impure calibration material.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Random errors</a:t>
            </a: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2" indent="-274320" algn="l" rt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TW" sz="3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Examples</a:t>
            </a:r>
            <a:r>
              <a:rPr lang="en-US" altLang="zh-TW" sz="3200" dirty="0" smtClean="0">
                <a:latin typeface="Times New Roman" pitchFamily="18" charset="0"/>
              </a:rPr>
              <a:t> of random errors include errors in </a:t>
            </a:r>
            <a:r>
              <a:rPr lang="en-US" altLang="zh-TW" sz="3200" dirty="0" err="1" smtClean="0">
                <a:latin typeface="Times New Roman" pitchFamily="18" charset="0"/>
              </a:rPr>
              <a:t>pipeting</a:t>
            </a:r>
            <a:r>
              <a:rPr lang="en-US" altLang="zh-TW" sz="3200" dirty="0" smtClean="0">
                <a:latin typeface="Times New Roman" pitchFamily="18" charset="0"/>
              </a:rPr>
              <a:t> and changes in incubation time. Random errors can be minimized by training, supervision and by strictly following the standard operating procedures.</a:t>
            </a:r>
            <a:endParaRPr lang="en-US" altLang="zh-TW" sz="3200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</a:rPr>
              <a:t>Random Errors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971600" y="1700808"/>
          <a:ext cx="9372600" cy="4960938"/>
        </p:xfrm>
        <a:graphic>
          <a:graphicData uri="http://schemas.openxmlformats.org/presentationml/2006/ole">
            <p:oleObj spid="_x0000_s1026" name="Document" r:id="rId3" imgW="7772400" imgH="41148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Systematic errors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endParaRPr lang="en-US" altLang="zh-TW" dirty="0" smtClean="0">
              <a:latin typeface="Times New Roman" pitchFamily="18" charset="0"/>
              <a:ea typeface="PMingLiU" pitchFamily="18" charset="-120"/>
            </a:endParaRP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Systematic errors produce errors that are consistently in the same direction. </a:t>
            </a:r>
          </a:p>
          <a:p>
            <a:pPr algn="l" rtl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altLang="zh-TW" dirty="0" smtClean="0">
                <a:latin typeface="Times New Roman" pitchFamily="18" charset="0"/>
              </a:rPr>
              <a:t>Systematic errors may be induced by factors such as variations in incubation temperature, blockage of plate washer, change in the reagent batch or modifications in testing method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altLang="zh-TW" dirty="0" smtClean="0">
              <a:latin typeface="Times New Roman" pitchFamily="18" charset="0"/>
              <a:ea typeface="PMingLiU" pitchFamily="18" charset="-120"/>
            </a:endParaRPr>
          </a:p>
          <a:p>
            <a:pPr algn="r" rtl="0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Systematic errors</a:t>
            </a:r>
            <a:endParaRPr lang="ar-SA" sz="3600" dirty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475656" y="1844824"/>
          <a:ext cx="8619728" cy="4563385"/>
        </p:xfrm>
        <a:graphic>
          <a:graphicData uri="http://schemas.openxmlformats.org/presentationml/2006/ole">
            <p:oleObj spid="_x0000_s3074" name="Document" r:id="rId3" imgW="7772400" imgH="41148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Negative consequences of laboratory error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Unnecessary treatment; treatment complications</a:t>
            </a:r>
          </a:p>
          <a:p>
            <a:pPr algn="l" rtl="0"/>
            <a:r>
              <a:rPr lang="en-GB" sz="2400" dirty="0" smtClean="0"/>
              <a:t>Failure to provide the proper treatment</a:t>
            </a:r>
          </a:p>
          <a:p>
            <a:pPr algn="l" rtl="0"/>
            <a:r>
              <a:rPr lang="en-US" sz="2400" dirty="0" smtClean="0"/>
              <a:t>Delay in correct diagnosis</a:t>
            </a:r>
          </a:p>
          <a:p>
            <a:pPr algn="l" rtl="0"/>
            <a:r>
              <a:rPr lang="en-GB" sz="2400" dirty="0" smtClean="0"/>
              <a:t>Additional and unnecessary diagnostic testing.</a:t>
            </a:r>
          </a:p>
          <a:p>
            <a:pPr algn="l" rtl="0"/>
            <a:r>
              <a:rPr lang="en-GB" sz="2400" dirty="0" smtClean="0"/>
              <a:t>These consequences result in increased cost in time, personnel effort, and often in poor patient outcomes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984776" cy="76470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ar-S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323528" y="948690"/>
            <a:ext cx="77586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Laboratory testing can be performed on many types of fluids from the body other than blood.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Some body fluid analyses include:</a:t>
            </a:r>
          </a:p>
          <a:p>
            <a:pPr algn="l" rt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Urinalysis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Semen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Sweat Chloride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Fetal 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5"/>
              </a:rPr>
              <a:t>Fibronectin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5"/>
              </a:rPr>
              <a:t>fFN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6"/>
              </a:rPr>
              <a:t>Amniotic Fluid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7"/>
              </a:rPr>
              <a:t>CSF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8"/>
              </a:rPr>
              <a:t>Synovial Fluid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9"/>
              </a:rPr>
              <a:t>Pleural Fluid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10"/>
              </a:rPr>
              <a:t>Pericardial Fluid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11"/>
              </a:rPr>
              <a:t>Peritoneal Fluid Analysis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buFontTx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Samples are usually obtained through collection of the fluid in a container (e.g., urine, semen) or by inserting a needle into the body cavity and aspirating with a syringe a portion of the fluid (e.g., CSF, pericardial fluid). </a:t>
            </a:r>
          </a:p>
          <a:p>
            <a:pPr algn="l" rtl="0"/>
            <a:r>
              <a:rPr lang="en-US" dirty="0" smtClean="0">
                <a:latin typeface="Arial" pitchFamily="34" charset="0"/>
                <a:cs typeface="Arial" pitchFamily="34" charset="0"/>
              </a:rPr>
              <a:t>Once a sample is obtained, a variety of tests may be performed, including chemistry tests, microscopic examinations, genetic tests, and infectious disease tests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zh-TW" b="1" dirty="0" smtClean="0">
                <a:solidFill>
                  <a:schemeClr val="tx2"/>
                </a:solidFill>
                <a:latin typeface="Times New Roman" pitchFamily="18" charset="0"/>
              </a:rPr>
              <a:t>Quality Control</a:t>
            </a:r>
            <a:endParaRPr lang="en-US" altLang="zh-TW" dirty="0" smtClean="0">
              <a:latin typeface="Times New Roman" pitchFamily="18" charset="0"/>
            </a:endParaRPr>
          </a:p>
          <a:p>
            <a:pPr algn="l" rtl="0">
              <a:buNone/>
            </a:pPr>
            <a:r>
              <a:rPr lang="en-US" altLang="zh-TW" dirty="0" smtClean="0">
                <a:latin typeface="Times New Roman" pitchFamily="18" charset="0"/>
              </a:rPr>
              <a:t>QC is the measurements that must be included during each  assay run to verify that the test is working properly.</a:t>
            </a:r>
          </a:p>
          <a:p>
            <a:pPr algn="l" rtl="0">
              <a:buNone/>
            </a:pPr>
            <a:endParaRPr lang="en-US" altLang="zh-TW" dirty="0" smtClean="0">
              <a:latin typeface="Times New Roman" pitchFamily="18" charset="0"/>
            </a:endParaRPr>
          </a:p>
          <a:p>
            <a:pPr algn="l" rtl="0"/>
            <a:r>
              <a:rPr lang="en-US" altLang="zh-TW" b="1" dirty="0" smtClean="0">
                <a:solidFill>
                  <a:schemeClr val="tx2"/>
                </a:solidFill>
                <a:latin typeface="Times New Roman" pitchFamily="18" charset="0"/>
              </a:rPr>
              <a:t>Quality Assurance</a:t>
            </a:r>
            <a:r>
              <a:rPr lang="en-US" altLang="zh-TW" dirty="0" smtClean="0">
                <a:latin typeface="Times New Roman" pitchFamily="18" charset="0"/>
              </a:rPr>
              <a:t> </a:t>
            </a:r>
          </a:p>
          <a:p>
            <a:pPr algn="l" rtl="0">
              <a:buNone/>
            </a:pPr>
            <a:r>
              <a:rPr lang="en-US" altLang="zh-TW" dirty="0" smtClean="0">
                <a:latin typeface="Times New Roman" pitchFamily="18" charset="0"/>
              </a:rPr>
              <a:t> QA is defined as the overall program that ensures that the final results reported by the laboratory are correct.</a:t>
            </a:r>
          </a:p>
          <a:p>
            <a:pPr algn="l" rtl="0"/>
            <a:endParaRPr lang="en-US" altLang="zh-TW" dirty="0" smtClean="0">
              <a:latin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</a:endParaRPr>
          </a:p>
          <a:p>
            <a:pPr algn="l" rtl="0"/>
            <a:r>
              <a:rPr lang="en-US" altLang="zh-TW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The aim </a:t>
            </a:r>
            <a:r>
              <a:rPr lang="en-US" altLang="zh-TW" dirty="0" smtClean="0">
                <a:latin typeface="Times New Roman" pitchFamily="18" charset="0"/>
              </a:rPr>
              <a:t>of </a:t>
            </a:r>
            <a:r>
              <a:rPr lang="en-US" altLang="zh-TW" i="1" dirty="0" smtClean="0">
                <a:latin typeface="Times New Roman" pitchFamily="18" charset="0"/>
              </a:rPr>
              <a:t>quality control  </a:t>
            </a:r>
            <a:r>
              <a:rPr lang="en-US" altLang="zh-TW" dirty="0" smtClean="0">
                <a:latin typeface="Times New Roman" pitchFamily="18" charset="0"/>
              </a:rPr>
              <a:t>is simply to ensure that the results generated by the test are correct.</a:t>
            </a:r>
          </a:p>
          <a:p>
            <a:pPr algn="l" rtl="0"/>
            <a:endParaRPr lang="en-US" dirty="0" smtClean="0">
              <a:latin typeface="Times New Roman" pitchFamily="18" charset="0"/>
            </a:endParaRPr>
          </a:p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Quality control gives the laboratory a confidence that test results are accurate and reliable before patient results are reported.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defTabSz="912813" eaLnBrk="1" hangingPunct="1"/>
            <a:r>
              <a:rPr lang="en-US" b="1" dirty="0" smtClean="0"/>
              <a:t>Purpose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8229600" cy="2667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defTabSz="912813"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</a:p>
          <a:p>
            <a:pPr algn="l" defTabSz="912813" rtl="0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goal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of QC is to detect errors and correct them before patients’ results are reported</a:t>
            </a:r>
          </a:p>
          <a:p>
            <a:pPr defTabSz="912813" eaLnBrk="1" hangingPunct="1">
              <a:buFont typeface="Wingdings" pitchFamily="2" charset="2"/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defTabSz="912813" eaLnBrk="1" hangingPunct="1">
              <a:buFont typeface="Wingdings" pitchFamily="2" charset="2"/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defTabSz="912813" eaLnBrk="1" hangingPunct="1"/>
            <a:endParaRPr lang="en-US" sz="3600" dirty="0" smtClean="0">
              <a:solidFill>
                <a:srgbClr val="996600"/>
              </a:solidFill>
            </a:endParaRPr>
          </a:p>
          <a:p>
            <a:pPr defTabSz="912813" eaLnBrk="1" hangingPunct="1"/>
            <a:endParaRPr lang="en-US" sz="2800" dirty="0" smtClean="0"/>
          </a:p>
          <a:p>
            <a:pPr defTabSz="912813" eaLnBrk="1" hangingPunct="1"/>
            <a:endParaRPr lang="en-US" sz="2800" dirty="0" smtClean="0"/>
          </a:p>
          <a:p>
            <a:pPr defTabSz="912813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04448" cy="1143000"/>
          </a:xfrm>
        </p:spPr>
        <p:txBody>
          <a:bodyPr/>
          <a:lstStyle/>
          <a:p>
            <a:r>
              <a:rPr lang="en-US" altLang="zh-TW" b="1" dirty="0" smtClean="0">
                <a:cs typeface="+mn-cs"/>
              </a:rPr>
              <a:t>Variables that affect the quality of results</a:t>
            </a:r>
            <a:endParaRPr lang="ar-SA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81000" lvl="2" indent="284163" algn="just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Operator performance</a:t>
            </a:r>
          </a:p>
          <a:p>
            <a:pPr marL="381000" lvl="2" indent="284163" algn="l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The condition of the specimens</a:t>
            </a:r>
          </a:p>
          <a:p>
            <a:pPr marL="381000" lvl="2" indent="284163" algn="l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The controls used in the test runs</a:t>
            </a:r>
          </a:p>
          <a:p>
            <a:pPr marL="381000" lvl="2" indent="284163" algn="l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Reagents</a:t>
            </a:r>
          </a:p>
          <a:p>
            <a:pPr marL="381000" lvl="2" indent="284163" algn="l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Equipment</a:t>
            </a:r>
          </a:p>
          <a:p>
            <a:pPr marL="381000" lvl="2" indent="284163" algn="l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Working environment</a:t>
            </a:r>
          </a:p>
          <a:p>
            <a:pPr marL="381000" lvl="2" indent="284163" algn="l" rtl="0">
              <a:tabLst>
                <a:tab pos="665163" algn="l"/>
              </a:tabLst>
            </a:pPr>
            <a:r>
              <a:rPr lang="en-US" altLang="zh-TW" sz="2800" dirty="0" smtClean="0">
                <a:latin typeface="Times New Roman" pitchFamily="18" charset="0"/>
              </a:rPr>
              <a:t>The interpretation of the 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086600" cy="1276350"/>
          </a:xfrm>
        </p:spPr>
        <p:txBody>
          <a:bodyPr/>
          <a:lstStyle/>
          <a:p>
            <a:r>
              <a:rPr lang="en-US" altLang="zh-TW" sz="3200" b="1" dirty="0" smtClean="0">
                <a:solidFill>
                  <a:schemeClr val="accent1">
                    <a:lumMod val="75000"/>
                  </a:schemeClr>
                </a:solidFill>
              </a:rPr>
              <a:t>Quality control and assurance failure includes</a:t>
            </a:r>
            <a:r>
              <a:rPr lang="en-US" altLang="zh-TW" sz="3200" b="1" dirty="0" smtClean="0"/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6984776" cy="4896544"/>
          </a:xfrm>
          <a:ln>
            <a:solidFill>
              <a:schemeClr val="folHlink"/>
            </a:solidFill>
          </a:ln>
        </p:spPr>
        <p:txBody>
          <a:bodyPr>
            <a:noAutofit/>
          </a:bodyPr>
          <a:lstStyle/>
          <a:p>
            <a:pPr marL="571500" lvl="2" indent="-342900" algn="l" rtl="0" eaLnBrk="1" hangingPunct="1">
              <a:spcBef>
                <a:spcPct val="40000"/>
              </a:spcBef>
            </a:pPr>
            <a:r>
              <a:rPr lang="en-US" altLang="zh-TW" sz="2400" b="1" dirty="0" smtClean="0">
                <a:solidFill>
                  <a:schemeClr val="tx2"/>
                </a:solidFill>
                <a:latin typeface="Times New Roman" pitchFamily="18" charset="0"/>
              </a:rPr>
              <a:t>Control of pre-analytical variables:</a:t>
            </a:r>
          </a:p>
          <a:p>
            <a:pPr marL="571500" lvl="2" indent="-342900" algn="l" rtl="0">
              <a:spcBef>
                <a:spcPct val="40000"/>
              </a:spcBef>
              <a:buNone/>
            </a:pPr>
            <a:r>
              <a:rPr lang="en-US" altLang="zh-TW" sz="2400" dirty="0" smtClean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lang="en-US" altLang="zh-TW" sz="2400" dirty="0" smtClean="0">
                <a:latin typeface="Times New Roman" pitchFamily="18" charset="0"/>
              </a:rPr>
              <a:t>Patient preparation, Patient identification, and specimen processing and handling</a:t>
            </a:r>
          </a:p>
          <a:p>
            <a:pPr marL="571500" lvl="2" indent="-342900" algn="l" rtl="0">
              <a:spcBef>
                <a:spcPct val="40000"/>
              </a:spcBef>
              <a:buNone/>
            </a:pPr>
            <a:endParaRPr lang="en-US" altLang="zh-TW" sz="2400" dirty="0" smtClean="0">
              <a:latin typeface="Times New Roman" pitchFamily="18" charset="0"/>
            </a:endParaRPr>
          </a:p>
          <a:p>
            <a:pPr marL="571500" lvl="2" indent="-342900" algn="l" rtl="0" eaLnBrk="1" hangingPunct="1">
              <a:spcBef>
                <a:spcPct val="40000"/>
              </a:spcBef>
            </a:pPr>
            <a:r>
              <a:rPr lang="en-US" altLang="zh-TW" sz="2400" b="1" dirty="0" smtClean="0">
                <a:solidFill>
                  <a:schemeClr val="tx2"/>
                </a:solidFill>
                <a:latin typeface="Times New Roman" pitchFamily="18" charset="0"/>
              </a:rPr>
              <a:t>Control of analytical variables:</a:t>
            </a:r>
          </a:p>
          <a:p>
            <a:pPr marL="571500" lvl="2" indent="-342900" algn="l" rtl="0">
              <a:spcBef>
                <a:spcPct val="40000"/>
              </a:spcBef>
              <a:buNone/>
            </a:pPr>
            <a:r>
              <a:rPr lang="en-US" altLang="zh-TW" sz="2400" dirty="0" smtClean="0">
                <a:latin typeface="Times New Roman" pitchFamily="18" charset="0"/>
              </a:rPr>
              <a:t>    Choice of analytical method, analytical specificity, and  analytical precision</a:t>
            </a:r>
          </a:p>
          <a:p>
            <a:pPr marL="571500" lvl="2" indent="-342900" algn="l" rtl="0">
              <a:spcBef>
                <a:spcPct val="40000"/>
              </a:spcBef>
              <a:buNone/>
            </a:pPr>
            <a:endParaRPr lang="en-US" altLang="zh-TW" sz="2400" dirty="0" smtClean="0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06725" y="49688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Pre- analytical variables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algn="l" rt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Envolves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time from when the test is ordered by the physician until the sample is ready for analysis. 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Pre-analytic variables can be: </a:t>
            </a:r>
          </a:p>
          <a:p>
            <a:pPr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1. Physiological factors</a:t>
            </a:r>
          </a:p>
          <a:p>
            <a:pPr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2. Specimen collection and handling.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Physiological factors: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effects of age, gender, time, conditions such as menstruation and pregnancy, and lifestyle are some of the physiological variables that affect laboratory results.</a:t>
            </a: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Age: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e.g., increase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alkaline phosphate level due to bone growth)</a:t>
            </a:r>
          </a:p>
          <a:p>
            <a:pPr algn="l" rtl="0"/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gender: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e.g., women has lower iron than men )</a:t>
            </a:r>
          </a:p>
          <a:p>
            <a:pPr algn="l" rtl="0"/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Time: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of test can affect the level of some circulating analysts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 classic example is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Cortisol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(Peaks 4–6 a.m.; lowest 8 p.m. to 12 a.m.); 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50% lower at 8 p.m. than at 8 a.m.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Menstruation: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(e.g., FSH, LH levels depend on stages of cycle)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Diet: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(e.g. Glucose and triglycerides  level are increased after eating)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208</TotalTime>
  <Words>681</Words>
  <Application>Microsoft Office PowerPoint</Application>
  <PresentationFormat>On-screen Show (4:3)</PresentationFormat>
  <Paragraphs>104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Oriel</vt:lpstr>
      <vt:lpstr>Document</vt:lpstr>
      <vt:lpstr>Laboratory Quality Control </vt:lpstr>
      <vt:lpstr>introduction</vt:lpstr>
      <vt:lpstr>Slide 3</vt:lpstr>
      <vt:lpstr>Purpose</vt:lpstr>
      <vt:lpstr>Variables that affect the quality of results</vt:lpstr>
      <vt:lpstr>Quality control and assurance failure includes:</vt:lpstr>
      <vt:lpstr>Pre- analytical variables</vt:lpstr>
      <vt:lpstr>Physiological factors: </vt:lpstr>
      <vt:lpstr>Slide 9</vt:lpstr>
      <vt:lpstr>Slide 10</vt:lpstr>
      <vt:lpstr>Slide 11</vt:lpstr>
      <vt:lpstr> </vt:lpstr>
      <vt:lpstr>Two major types of errors may occur in       a laboratory: </vt:lpstr>
      <vt:lpstr>Random errors</vt:lpstr>
      <vt:lpstr>Random Errors</vt:lpstr>
      <vt:lpstr>Systematic errors</vt:lpstr>
      <vt:lpstr>Systematic errors</vt:lpstr>
      <vt:lpstr>Negative consequences of laboratory error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aalbity</dc:creator>
  <cp:lastModifiedBy>aalbity</cp:lastModifiedBy>
  <cp:revision>24</cp:revision>
  <dcterms:created xsi:type="dcterms:W3CDTF">2016-01-25T09:09:49Z</dcterms:created>
  <dcterms:modified xsi:type="dcterms:W3CDTF">2016-09-28T09:14:58Z</dcterms:modified>
</cp:coreProperties>
</file>