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309" r:id="rId3"/>
    <p:sldId id="305" r:id="rId4"/>
    <p:sldId id="301" r:id="rId5"/>
    <p:sldId id="307" r:id="rId6"/>
    <p:sldId id="289" r:id="rId7"/>
    <p:sldId id="291" r:id="rId8"/>
    <p:sldId id="292" r:id="rId9"/>
    <p:sldId id="303" r:id="rId10"/>
    <p:sldId id="304" r:id="rId11"/>
    <p:sldId id="306" r:id="rId12"/>
    <p:sldId id="312" r:id="rId13"/>
    <p:sldId id="31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4291" autoAdjust="0"/>
  </p:normalViewPr>
  <p:slideViewPr>
    <p:cSldViewPr snapToGrid="0">
      <p:cViewPr varScale="1">
        <p:scale>
          <a:sx n="72" d="100"/>
          <a:sy n="72" d="100"/>
        </p:scale>
        <p:origin x="7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09BB9-5716-4C82-85E8-9F64100EFC55}" type="datetimeFigureOut">
              <a:rPr lang="en-GB" smtClean="0"/>
              <a:t>03/03/2019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986838-144D-4791-8B59-2E29C6302E5D}" type="slidenum">
              <a:rPr lang="en-GB" smtClean="0"/>
              <a:t>‹#›</a:t>
            </a:fld>
            <a:endParaRPr lang="en-GB"/>
          </a:p>
        </p:txBody>
      </p:sp>
    </p:spTree>
    <p:extLst>
      <p:ext uri="{BB962C8B-B14F-4D97-AF65-F5344CB8AC3E}">
        <p14:creationId xmlns:p14="http://schemas.microsoft.com/office/powerpoint/2010/main" val="40833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986838-144D-4791-8B59-2E29C6302E5D}" type="slidenum">
              <a:rPr lang="en-GB" smtClean="0"/>
              <a:t>7</a:t>
            </a:fld>
            <a:endParaRPr lang="en-GB"/>
          </a:p>
        </p:txBody>
      </p:sp>
    </p:spTree>
    <p:extLst>
      <p:ext uri="{BB962C8B-B14F-4D97-AF65-F5344CB8AC3E}">
        <p14:creationId xmlns:p14="http://schemas.microsoft.com/office/powerpoint/2010/main" val="3612435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986838-144D-4791-8B59-2E29C6302E5D}" type="slidenum">
              <a:rPr lang="en-GB" smtClean="0"/>
              <a:t>9</a:t>
            </a:fld>
            <a:endParaRPr lang="en-GB"/>
          </a:p>
        </p:txBody>
      </p:sp>
    </p:spTree>
    <p:extLst>
      <p:ext uri="{BB962C8B-B14F-4D97-AF65-F5344CB8AC3E}">
        <p14:creationId xmlns:p14="http://schemas.microsoft.com/office/powerpoint/2010/main" val="446971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5986838-144D-4791-8B59-2E29C6302E5D}" type="slidenum">
              <a:rPr lang="en-GB" smtClean="0"/>
              <a:t>10</a:t>
            </a:fld>
            <a:endParaRPr lang="en-GB"/>
          </a:p>
        </p:txBody>
      </p:sp>
    </p:spTree>
    <p:extLst>
      <p:ext uri="{BB962C8B-B14F-4D97-AF65-F5344CB8AC3E}">
        <p14:creationId xmlns:p14="http://schemas.microsoft.com/office/powerpoint/2010/main" val="2496187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986838-144D-4791-8B59-2E29C6302E5D}" type="slidenum">
              <a:rPr lang="en-GB" smtClean="0"/>
              <a:t>11</a:t>
            </a:fld>
            <a:endParaRPr lang="en-GB"/>
          </a:p>
        </p:txBody>
      </p:sp>
    </p:spTree>
    <p:extLst>
      <p:ext uri="{BB962C8B-B14F-4D97-AF65-F5344CB8AC3E}">
        <p14:creationId xmlns:p14="http://schemas.microsoft.com/office/powerpoint/2010/main" val="3507409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986838-144D-4791-8B59-2E29C6302E5D}" type="slidenum">
              <a:rPr lang="en-GB" smtClean="0"/>
              <a:t>12</a:t>
            </a:fld>
            <a:endParaRPr lang="en-GB"/>
          </a:p>
        </p:txBody>
      </p:sp>
    </p:spTree>
    <p:extLst>
      <p:ext uri="{BB962C8B-B14F-4D97-AF65-F5344CB8AC3E}">
        <p14:creationId xmlns:p14="http://schemas.microsoft.com/office/powerpoint/2010/main" val="1601472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986838-144D-4791-8B59-2E29C6302E5D}" type="slidenum">
              <a:rPr lang="en-GB" smtClean="0"/>
              <a:t>13</a:t>
            </a:fld>
            <a:endParaRPr lang="en-GB"/>
          </a:p>
        </p:txBody>
      </p:sp>
    </p:spTree>
    <p:extLst>
      <p:ext uri="{BB962C8B-B14F-4D97-AF65-F5344CB8AC3E}">
        <p14:creationId xmlns:p14="http://schemas.microsoft.com/office/powerpoint/2010/main" val="402171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03/03/2019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35050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03/03/2019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0905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03/03/2019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837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51601F-8E78-47B1-9827-882AF58DE014}" type="datetimeFigureOut">
              <a:rPr lang="en-GB" smtClean="0"/>
              <a:t>03/03/2019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55679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51601F-8E78-47B1-9827-882AF58DE014}" type="datetimeFigureOut">
              <a:rPr lang="en-GB" smtClean="0"/>
              <a:t>03/03/2019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95601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51601F-8E78-47B1-9827-882AF58DE014}" type="datetimeFigureOut">
              <a:rPr lang="en-GB" smtClean="0"/>
              <a:t>03/03/2019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162746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51601F-8E78-47B1-9827-882AF58DE014}" type="datetimeFigureOut">
              <a:rPr lang="en-GB" smtClean="0"/>
              <a:t>03/03/2019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128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51601F-8E78-47B1-9827-882AF58DE014}" type="datetimeFigureOut">
              <a:rPr lang="en-GB" smtClean="0"/>
              <a:t>03/03/2019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215164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1601F-8E78-47B1-9827-882AF58DE014}" type="datetimeFigureOut">
              <a:rPr lang="en-GB" smtClean="0"/>
              <a:t>03/03/2019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091867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03/03/2019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79338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51601F-8E78-47B1-9827-882AF58DE014}" type="datetimeFigureOut">
              <a:rPr lang="en-GB" smtClean="0"/>
              <a:t>03/03/2019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3814484-4633-4F2E-BA8A-1D37D8BCC37B}" type="slidenum">
              <a:rPr lang="en-GB" smtClean="0"/>
              <a:t>‹#›</a:t>
            </a:fld>
            <a:endParaRPr lang="en-GB"/>
          </a:p>
        </p:txBody>
      </p:sp>
    </p:spTree>
    <p:extLst>
      <p:ext uri="{BB962C8B-B14F-4D97-AF65-F5344CB8AC3E}">
        <p14:creationId xmlns:p14="http://schemas.microsoft.com/office/powerpoint/2010/main" val="4219306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601F-8E78-47B1-9827-882AF58DE014}" type="datetimeFigureOut">
              <a:rPr lang="en-GB" smtClean="0"/>
              <a:t>03/03/2019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14484-4633-4F2E-BA8A-1D37D8BCC37B}" type="slidenum">
              <a:rPr lang="en-GB" smtClean="0"/>
              <a:t>‹#›</a:t>
            </a:fld>
            <a:endParaRPr lang="en-GB"/>
          </a:p>
        </p:txBody>
      </p:sp>
    </p:spTree>
    <p:extLst>
      <p:ext uri="{BB962C8B-B14F-4D97-AF65-F5344CB8AC3E}">
        <p14:creationId xmlns:p14="http://schemas.microsoft.com/office/powerpoint/2010/main" val="159239260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4AA9D-23C5-4BF4-8A69-D0081B653D87}"/>
              </a:ext>
            </a:extLst>
          </p:cNvPr>
          <p:cNvSpPr>
            <a:spLocks noGrp="1"/>
          </p:cNvSpPr>
          <p:nvPr>
            <p:ph type="ctrTitle"/>
          </p:nvPr>
        </p:nvSpPr>
        <p:spPr>
          <a:xfrm>
            <a:off x="1524000" y="477079"/>
            <a:ext cx="9144000" cy="2252870"/>
          </a:xfrm>
        </p:spPr>
        <p:txBody>
          <a:bodyPr>
            <a:normAutofit fontScale="90000"/>
          </a:bodyPr>
          <a:lstStyle/>
          <a:p>
            <a:br>
              <a:rPr lang="ar-SA" sz="4000" dirty="0"/>
            </a:br>
            <a:br>
              <a:rPr lang="en-GB" sz="4000" dirty="0"/>
            </a:br>
            <a:br>
              <a:rPr lang="en-GB" sz="4000" dirty="0"/>
            </a:br>
            <a:endParaRPr lang="en-GB" sz="4000" dirty="0"/>
          </a:p>
        </p:txBody>
      </p:sp>
      <p:sp>
        <p:nvSpPr>
          <p:cNvPr id="3" name="Subtitle 2">
            <a:extLst>
              <a:ext uri="{FF2B5EF4-FFF2-40B4-BE49-F238E27FC236}">
                <a16:creationId xmlns:a16="http://schemas.microsoft.com/office/drawing/2014/main" id="{5B822AD8-F881-4756-A003-CD0A8702C8E1}"/>
              </a:ext>
            </a:extLst>
          </p:cNvPr>
          <p:cNvSpPr>
            <a:spLocks noGrp="1"/>
          </p:cNvSpPr>
          <p:nvPr>
            <p:ph type="subTitle" idx="1"/>
          </p:nvPr>
        </p:nvSpPr>
        <p:spPr>
          <a:xfrm>
            <a:off x="1431235" y="4725159"/>
            <a:ext cx="9144000" cy="1655762"/>
          </a:xfrm>
        </p:spPr>
        <p:txBody>
          <a:bodyPr/>
          <a:lstStyle/>
          <a:p>
            <a:r>
              <a:rPr lang="ar-SA" dirty="0"/>
              <a:t>د. موضي السبيعي </a:t>
            </a:r>
            <a:endParaRPr lang="en-GB" dirty="0"/>
          </a:p>
        </p:txBody>
      </p:sp>
      <p:sp>
        <p:nvSpPr>
          <p:cNvPr id="4" name="Rectangle 3">
            <a:extLst>
              <a:ext uri="{FF2B5EF4-FFF2-40B4-BE49-F238E27FC236}">
                <a16:creationId xmlns:a16="http://schemas.microsoft.com/office/drawing/2014/main" id="{6544BCA3-DC77-4D7A-8734-4B97A8977C3A}"/>
              </a:ext>
            </a:extLst>
          </p:cNvPr>
          <p:cNvSpPr/>
          <p:nvPr/>
        </p:nvSpPr>
        <p:spPr>
          <a:xfrm>
            <a:off x="3048000" y="437322"/>
            <a:ext cx="5539408" cy="17757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t>مادة العلاج النفسي ( نفس 478)</a:t>
            </a:r>
            <a:br>
              <a:rPr lang="ar-SA" sz="2800" dirty="0"/>
            </a:br>
            <a:r>
              <a:rPr lang="ar-SA" sz="2800" dirty="0"/>
              <a:t>الفصل الدراسي الثاني، 1439-1440</a:t>
            </a:r>
            <a:br>
              <a:rPr lang="ar-SA" sz="2800" dirty="0"/>
            </a:br>
            <a:r>
              <a:rPr lang="en-GB" sz="2800" dirty="0"/>
              <a:t>Module: Psychotherapy (psy 478)</a:t>
            </a:r>
            <a:br>
              <a:rPr lang="en-GB" sz="2800" dirty="0"/>
            </a:br>
            <a:r>
              <a:rPr lang="en-GB" sz="2800" dirty="0"/>
              <a:t>Term </a:t>
            </a:r>
            <a:r>
              <a:rPr lang="ar-SA" sz="2800" dirty="0"/>
              <a:t>2</a:t>
            </a:r>
            <a:r>
              <a:rPr lang="en-GB" sz="2800" dirty="0"/>
              <a:t>, 2018-2019</a:t>
            </a:r>
            <a:endParaRPr lang="en-GB" sz="2800" dirty="0">
              <a:solidFill>
                <a:schemeClr val="bg1"/>
              </a:solidFill>
            </a:endParaRPr>
          </a:p>
        </p:txBody>
      </p:sp>
      <p:sp>
        <p:nvSpPr>
          <p:cNvPr id="5" name="Rectangle 4">
            <a:extLst>
              <a:ext uri="{FF2B5EF4-FFF2-40B4-BE49-F238E27FC236}">
                <a16:creationId xmlns:a16="http://schemas.microsoft.com/office/drawing/2014/main" id="{05F87EF0-281F-4B5C-AAC7-3F19A6F113A8}"/>
              </a:ext>
            </a:extLst>
          </p:cNvPr>
          <p:cNvSpPr/>
          <p:nvPr/>
        </p:nvSpPr>
        <p:spPr>
          <a:xfrm>
            <a:off x="3644347" y="2928731"/>
            <a:ext cx="4346713" cy="13914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ar-SA" sz="2000" b="1" dirty="0"/>
          </a:p>
          <a:p>
            <a:pPr algn="ctr"/>
            <a:r>
              <a:rPr lang="ar-SA" sz="2000" b="1" dirty="0"/>
              <a:t>المحاضرة 9</a:t>
            </a:r>
          </a:p>
          <a:p>
            <a:pPr algn="ctr"/>
            <a:r>
              <a:rPr lang="ar-SA" sz="2000" b="1" dirty="0"/>
              <a:t>  </a:t>
            </a:r>
            <a:r>
              <a:rPr lang="en-GB" sz="2000" b="1" dirty="0"/>
              <a:t> REBT</a:t>
            </a:r>
            <a:endParaRPr lang="en-GB" dirty="0"/>
          </a:p>
        </p:txBody>
      </p:sp>
    </p:spTree>
    <p:extLst>
      <p:ext uri="{BB962C8B-B14F-4D97-AF65-F5344CB8AC3E}">
        <p14:creationId xmlns:p14="http://schemas.microsoft.com/office/powerpoint/2010/main" val="419803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560D75-7AD1-4F73-AD96-7E3E35BAD6B2}"/>
              </a:ext>
            </a:extLst>
          </p:cNvPr>
          <p:cNvSpPr/>
          <p:nvPr/>
        </p:nvSpPr>
        <p:spPr>
          <a:xfrm>
            <a:off x="2280327" y="2226365"/>
            <a:ext cx="6849604" cy="209384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*بعض الفنيات السلوكية</a:t>
            </a:r>
            <a:endParaRPr lang="ar-SA" sz="2200" dirty="0">
              <a:cs typeface="+mj-cs"/>
            </a:endParaRPr>
          </a:p>
          <a:p>
            <a:pPr algn="r"/>
            <a:r>
              <a:rPr lang="ar-SA" sz="2200" dirty="0">
                <a:cs typeface="+mj-cs"/>
              </a:rPr>
              <a:t>- يستخدم العلاج العقلاني-الانفعالي-السلوكي معظم الفنيات السلوكية مثل</a:t>
            </a:r>
          </a:p>
          <a:p>
            <a:pPr algn="r"/>
            <a:r>
              <a:rPr lang="ar-SA" sz="2200" dirty="0">
                <a:cs typeface="+mj-cs"/>
              </a:rPr>
              <a:t>الاسترخاء، النمذجة، التعرض...</a:t>
            </a:r>
            <a:endParaRPr lang="en-GB" sz="2200" dirty="0">
              <a:cs typeface="+mj-cs"/>
            </a:endParaRPr>
          </a:p>
          <a:p>
            <a:pPr algn="r"/>
            <a:endParaRPr lang="ar-SA" sz="2200" dirty="0">
              <a:cs typeface="+mj-cs"/>
            </a:endParaRPr>
          </a:p>
          <a:p>
            <a:pPr algn="r"/>
            <a:endParaRPr lang="en-GB" sz="2200" dirty="0">
              <a:cs typeface="+mj-cs"/>
            </a:endParaRPr>
          </a:p>
        </p:txBody>
      </p:sp>
      <p:sp>
        <p:nvSpPr>
          <p:cNvPr id="3" name="Rectangle: Rounded Corners 2">
            <a:extLst>
              <a:ext uri="{FF2B5EF4-FFF2-40B4-BE49-F238E27FC236}">
                <a16:creationId xmlns:a16="http://schemas.microsoft.com/office/drawing/2014/main" id="{BB9645B7-1489-47B3-8D8D-2969703E9DD4}"/>
              </a:ext>
            </a:extLst>
          </p:cNvPr>
          <p:cNvSpPr/>
          <p:nvPr/>
        </p:nvSpPr>
        <p:spPr>
          <a:xfrm>
            <a:off x="2280326" y="211015"/>
            <a:ext cx="6849605" cy="11450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فنيات سلوكية</a:t>
            </a:r>
          </a:p>
          <a:p>
            <a:pPr algn="ctr"/>
            <a:r>
              <a:rPr lang="en-GB" sz="3200" dirty="0">
                <a:cs typeface="+mj-cs"/>
              </a:rPr>
              <a:t>Behavioural  Techniques </a:t>
            </a:r>
          </a:p>
        </p:txBody>
      </p:sp>
    </p:spTree>
    <p:extLst>
      <p:ext uri="{BB962C8B-B14F-4D97-AF65-F5344CB8AC3E}">
        <p14:creationId xmlns:p14="http://schemas.microsoft.com/office/powerpoint/2010/main" val="3810640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C5CFF52-DA0D-4E44-8443-BBCCB4EEAC90}"/>
              </a:ext>
            </a:extLst>
          </p:cNvPr>
          <p:cNvSpPr/>
          <p:nvPr/>
        </p:nvSpPr>
        <p:spPr>
          <a:xfrm>
            <a:off x="1417810" y="1555528"/>
            <a:ext cx="10300577" cy="480686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t>بعض من إيجابيات العلاج العقلاني-الانفعالي-السلوكي</a:t>
            </a:r>
          </a:p>
          <a:p>
            <a:pPr algn="r"/>
            <a:r>
              <a:rPr lang="ar-SA" sz="2200" dirty="0"/>
              <a:t>- من أوائل من ركز على العلاقة بين التفكير والمشاعر والسلوك</a:t>
            </a:r>
          </a:p>
          <a:p>
            <a:pPr algn="r"/>
            <a:r>
              <a:rPr lang="ar-SA" sz="2200" dirty="0"/>
              <a:t>- المشاكل النفسية تنتج من التفكير غير المنطقي</a:t>
            </a:r>
          </a:p>
          <a:p>
            <a:pPr algn="r"/>
            <a:r>
              <a:rPr lang="ar-SA" sz="2200" dirty="0"/>
              <a:t>- تنوع في الفنيات الهادفة لتغيير الأفكار غير العقلانية (عقلانية، انفعالية، سلوكية)</a:t>
            </a:r>
          </a:p>
          <a:p>
            <a:pPr algn="r"/>
            <a:r>
              <a:rPr lang="ar-SA" sz="2200" dirty="0"/>
              <a:t> </a:t>
            </a:r>
          </a:p>
          <a:p>
            <a:pPr algn="r"/>
            <a:endParaRPr lang="ar-SA" sz="2200" b="1" u="sng" dirty="0"/>
          </a:p>
          <a:p>
            <a:pPr algn="r"/>
            <a:r>
              <a:rPr lang="ar-SA" sz="2200" b="1" u="sng" dirty="0"/>
              <a:t> بعض من سلبيات العلاج العقلاني-الانفعالي-السلوكي </a:t>
            </a:r>
          </a:p>
          <a:p>
            <a:pPr algn="r"/>
            <a:r>
              <a:rPr lang="ar-SA" sz="2200" dirty="0"/>
              <a:t>- لا يعطي أهمية للعلاقة بين المعالج والعميل كمكون أساسي لفعالية العلاج</a:t>
            </a:r>
          </a:p>
          <a:p>
            <a:pPr algn="r"/>
            <a:r>
              <a:rPr lang="ar-SA" sz="2200" dirty="0"/>
              <a:t>- ليس كل العملاء قادرين على مواجهة أفكارهم</a:t>
            </a:r>
          </a:p>
          <a:p>
            <a:pPr algn="r"/>
            <a:r>
              <a:rPr lang="ar-SA" sz="2200"/>
              <a:t>- يناسب </a:t>
            </a:r>
            <a:r>
              <a:rPr lang="ar-SA" sz="2200" dirty="0"/>
              <a:t>اكثر للبالغين وليس للأطفال او من لديه تأخر في القدرات العقلية</a:t>
            </a:r>
          </a:p>
          <a:p>
            <a:pPr algn="r"/>
            <a:endParaRPr lang="ar-SA" sz="2200" dirty="0"/>
          </a:p>
        </p:txBody>
      </p:sp>
      <p:sp>
        <p:nvSpPr>
          <p:cNvPr id="3" name="Rectangle: Rounded Corners 2">
            <a:extLst>
              <a:ext uri="{FF2B5EF4-FFF2-40B4-BE49-F238E27FC236}">
                <a16:creationId xmlns:a16="http://schemas.microsoft.com/office/drawing/2014/main" id="{82404759-B8AE-4AE6-B9E5-657CEC90C548}"/>
              </a:ext>
            </a:extLst>
          </p:cNvPr>
          <p:cNvSpPr/>
          <p:nvPr/>
        </p:nvSpPr>
        <p:spPr>
          <a:xfrm>
            <a:off x="2345651" y="177380"/>
            <a:ext cx="7053530" cy="10492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العقلاني-الانفعالي-السلوكي</a:t>
            </a:r>
          </a:p>
          <a:p>
            <a:pPr algn="ctr"/>
            <a:r>
              <a:rPr lang="en-GB" sz="2800" dirty="0">
                <a:latin typeface="Times New Roman" panose="02020603050405020304" pitchFamily="18" charset="0"/>
                <a:cs typeface="Times New Roman" panose="02020603050405020304" pitchFamily="18" charset="0"/>
              </a:rPr>
              <a:t>Rational-Emotive-Behaviour Therapy</a:t>
            </a:r>
            <a:r>
              <a:rPr lang="en-GB" sz="3200" dirty="0">
                <a:cs typeface="+mj-cs"/>
              </a:rPr>
              <a:t> </a:t>
            </a:r>
            <a:r>
              <a:rPr lang="en-GB" sz="2800" dirty="0">
                <a:latin typeface="Times New Roman" panose="02020603050405020304" pitchFamily="18" charset="0"/>
                <a:cs typeface="Times New Roman" panose="02020603050405020304" pitchFamily="18" charset="0"/>
              </a:rPr>
              <a:t>(REBT)</a:t>
            </a: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8813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C5CFF52-DA0D-4E44-8443-BBCCB4EEAC90}"/>
              </a:ext>
            </a:extLst>
          </p:cNvPr>
          <p:cNvSpPr/>
          <p:nvPr/>
        </p:nvSpPr>
        <p:spPr>
          <a:xfrm>
            <a:off x="1020417" y="1378148"/>
            <a:ext cx="10578701" cy="530247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b="1" dirty="0"/>
              <a:t>تطبيق عملي</a:t>
            </a:r>
          </a:p>
          <a:p>
            <a:pPr algn="ctr"/>
            <a:r>
              <a:rPr lang="ar-SA" sz="2200" b="1" dirty="0"/>
              <a:t>مشاهدة فيديو تعليمي عن بعض من فنيات </a:t>
            </a:r>
            <a:endParaRPr lang="en-GB" sz="2200" b="1" dirty="0"/>
          </a:p>
          <a:p>
            <a:pPr algn="ctr"/>
            <a:r>
              <a:rPr lang="en-GB" sz="2200" b="1" dirty="0"/>
              <a:t>REBT</a:t>
            </a:r>
            <a:endParaRPr lang="ar-SA" sz="2200" b="1" dirty="0"/>
          </a:p>
          <a:p>
            <a:pPr algn="ctr"/>
            <a:r>
              <a:rPr lang="ar-SA" sz="2200" b="1" dirty="0"/>
              <a:t> مناقشة جماعية </a:t>
            </a:r>
          </a:p>
        </p:txBody>
      </p:sp>
      <p:sp>
        <p:nvSpPr>
          <p:cNvPr id="3" name="Rectangle: Rounded Corners 2">
            <a:extLst>
              <a:ext uri="{FF2B5EF4-FFF2-40B4-BE49-F238E27FC236}">
                <a16:creationId xmlns:a16="http://schemas.microsoft.com/office/drawing/2014/main" id="{82404759-B8AE-4AE6-B9E5-657CEC90C548}"/>
              </a:ext>
            </a:extLst>
          </p:cNvPr>
          <p:cNvSpPr/>
          <p:nvPr/>
        </p:nvSpPr>
        <p:spPr>
          <a:xfrm>
            <a:off x="2345651" y="177380"/>
            <a:ext cx="7053530" cy="10492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العقلاني-الانفعالي-السلوكي</a:t>
            </a:r>
          </a:p>
          <a:p>
            <a:pPr algn="ctr"/>
            <a:r>
              <a:rPr lang="en-GB" sz="2800" dirty="0">
                <a:latin typeface="Times New Roman" panose="02020603050405020304" pitchFamily="18" charset="0"/>
                <a:cs typeface="Times New Roman" panose="02020603050405020304" pitchFamily="18" charset="0"/>
              </a:rPr>
              <a:t>Rational-Emotive-Behaviour Therapy</a:t>
            </a:r>
            <a:r>
              <a:rPr lang="en-GB" sz="3200" dirty="0">
                <a:cs typeface="+mj-cs"/>
              </a:rPr>
              <a:t> </a:t>
            </a:r>
            <a:r>
              <a:rPr lang="en-GB" sz="2800" dirty="0">
                <a:latin typeface="Times New Roman" panose="02020603050405020304" pitchFamily="18" charset="0"/>
                <a:cs typeface="Times New Roman" panose="02020603050405020304" pitchFamily="18" charset="0"/>
              </a:rPr>
              <a:t>(REBT)</a:t>
            </a: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4571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C5CFF52-DA0D-4E44-8443-BBCCB4EEAC90}"/>
              </a:ext>
            </a:extLst>
          </p:cNvPr>
          <p:cNvSpPr/>
          <p:nvPr/>
        </p:nvSpPr>
        <p:spPr>
          <a:xfrm>
            <a:off x="980660" y="1378148"/>
            <a:ext cx="10578701" cy="530247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ar-SA" sz="2200" dirty="0"/>
          </a:p>
          <a:p>
            <a:pPr algn="ctr"/>
            <a:r>
              <a:rPr lang="ar-SA" sz="2200" dirty="0"/>
              <a:t>تطبيق عملي</a:t>
            </a:r>
          </a:p>
          <a:p>
            <a:pPr algn="ctr"/>
            <a:r>
              <a:rPr lang="ar-SA" sz="2200" dirty="0"/>
              <a:t> (حالة مكتوبة)- العمل كمجموعات</a:t>
            </a:r>
          </a:p>
          <a:p>
            <a:pPr algn="r"/>
            <a:r>
              <a:rPr lang="ar-SA" sz="2200" dirty="0"/>
              <a:t>-العميلة ع ام لطفلين، احدهما يعاني من تأخر في القدرات العقلية والأخر لديه إعاقة حركية، مطلقة، تعمل محاسبة في شركة خاصة، مسؤولة بشكل كامل عن اطفالها ورعايتهم.</a:t>
            </a:r>
          </a:p>
          <a:p>
            <a:pPr algn="r"/>
            <a:r>
              <a:rPr lang="ar-SA" sz="2200" dirty="0"/>
              <a:t>جاءت للعيادة النفسية تشتكي من انخفاض في المزاج، حزن، اهمال في رعاية اطفالها، انخفاض في اهتماماتها، مشاكل في النوم وتعب مستمر مع عدم التركيز والنسيان، يحدث جدال أحيانا مع رئيستها لوجود أخطاء في التقارير التي تقدمها.</a:t>
            </a:r>
          </a:p>
          <a:p>
            <a:pPr algn="r"/>
            <a:r>
              <a:rPr lang="ar-SA" sz="2200" dirty="0"/>
              <a:t>- شخصت الحالة من قبل طبيبها النفسي بان لديها اكتئاب رئيس واعطيت دواء نفسي وكذلك حولت للمعالجة النفسية المختصة في العلاج العقلاني-الانفعالي-السلوكي</a:t>
            </a:r>
            <a:endParaRPr lang="en-GB" sz="2200" dirty="0"/>
          </a:p>
          <a:p>
            <a:pPr algn="r"/>
            <a:r>
              <a:rPr lang="ar-SA" sz="2200" dirty="0"/>
              <a:t>-من خلال الجلسات الأولى مع المعالجة ظهرت بعض الأفكار غير المنطقية مثل: ام غير جيدة، غير مهمة، سوف اخسر عملي بالتأكيد، انا المسؤولة عن الطلاق وعن مشاكل اطفالي، ...................... .</a:t>
            </a:r>
          </a:p>
          <a:p>
            <a:pPr algn="r"/>
            <a:r>
              <a:rPr lang="ar-SA" sz="2200" dirty="0"/>
              <a:t>أنت المعالجة لهذه العميلة وسوف تستخدمين ما يلي:</a:t>
            </a:r>
            <a:endParaRPr lang="en-GB" sz="2200" dirty="0"/>
          </a:p>
          <a:p>
            <a:pPr algn="r"/>
            <a:r>
              <a:rPr lang="en-GB" sz="2200" dirty="0"/>
              <a:t>ABC model</a:t>
            </a:r>
            <a:r>
              <a:rPr lang="ar-SA" sz="2200" dirty="0"/>
              <a:t>- شرح ل </a:t>
            </a:r>
            <a:r>
              <a:rPr lang="en-GB" sz="2200" dirty="0"/>
              <a:t> </a:t>
            </a:r>
            <a:endParaRPr lang="ar-SA" sz="2200" dirty="0"/>
          </a:p>
          <a:p>
            <a:pPr algn="r"/>
            <a:r>
              <a:rPr lang="ar-SA" sz="2200" dirty="0"/>
              <a:t>- فنية تغيير المفردات الخاصة بالعميلة</a:t>
            </a:r>
          </a:p>
          <a:p>
            <a:pPr algn="r"/>
            <a:r>
              <a:rPr lang="ar-SA" sz="2200" dirty="0"/>
              <a:t>- فنية التخيل المنطقي- الانفعالي</a:t>
            </a:r>
          </a:p>
          <a:p>
            <a:pPr algn="r"/>
            <a:r>
              <a:rPr lang="ar-SA" sz="2200" dirty="0"/>
              <a:t>-الواجبات المنزلية</a:t>
            </a:r>
          </a:p>
          <a:p>
            <a:pPr algn="r"/>
            <a:endParaRPr lang="ar-SA" sz="2200" dirty="0"/>
          </a:p>
          <a:p>
            <a:pPr algn="r"/>
            <a:r>
              <a:rPr lang="ar-SA" sz="2200" dirty="0"/>
              <a:t> </a:t>
            </a:r>
          </a:p>
        </p:txBody>
      </p:sp>
      <p:sp>
        <p:nvSpPr>
          <p:cNvPr id="3" name="Rectangle: Rounded Corners 2">
            <a:extLst>
              <a:ext uri="{FF2B5EF4-FFF2-40B4-BE49-F238E27FC236}">
                <a16:creationId xmlns:a16="http://schemas.microsoft.com/office/drawing/2014/main" id="{82404759-B8AE-4AE6-B9E5-657CEC90C548}"/>
              </a:ext>
            </a:extLst>
          </p:cNvPr>
          <p:cNvSpPr/>
          <p:nvPr/>
        </p:nvSpPr>
        <p:spPr>
          <a:xfrm>
            <a:off x="2743245" y="0"/>
            <a:ext cx="7053530" cy="10492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العقلاني-الانفعالي-السلوكي</a:t>
            </a:r>
          </a:p>
          <a:p>
            <a:pPr algn="ctr"/>
            <a:r>
              <a:rPr lang="en-GB" sz="2800" dirty="0">
                <a:latin typeface="Times New Roman" panose="02020603050405020304" pitchFamily="18" charset="0"/>
                <a:cs typeface="Times New Roman" panose="02020603050405020304" pitchFamily="18" charset="0"/>
              </a:rPr>
              <a:t>Rational-Emotive-Behaviour Therapy</a:t>
            </a:r>
            <a:r>
              <a:rPr lang="en-GB" sz="3200" dirty="0">
                <a:cs typeface="+mj-cs"/>
              </a:rPr>
              <a:t> </a:t>
            </a:r>
            <a:r>
              <a:rPr lang="en-GB" sz="2800" dirty="0">
                <a:latin typeface="Times New Roman" panose="02020603050405020304" pitchFamily="18" charset="0"/>
                <a:cs typeface="Times New Roman" panose="02020603050405020304" pitchFamily="18" charset="0"/>
              </a:rPr>
              <a:t>(REBT)</a:t>
            </a: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809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AABE8FF-0E0B-4EF5-93E9-D5B666D94BF2}"/>
              </a:ext>
            </a:extLst>
          </p:cNvPr>
          <p:cNvSpPr/>
          <p:nvPr/>
        </p:nvSpPr>
        <p:spPr>
          <a:xfrm>
            <a:off x="2345651" y="191448"/>
            <a:ext cx="7053530" cy="10492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العقلاني-الانفعالي-السلوكي</a:t>
            </a:r>
          </a:p>
          <a:p>
            <a:pPr algn="ctr"/>
            <a:r>
              <a:rPr lang="en-GB" sz="2800" dirty="0">
                <a:latin typeface="Times New Roman" panose="02020603050405020304" pitchFamily="18" charset="0"/>
                <a:cs typeface="Times New Roman" panose="02020603050405020304" pitchFamily="18" charset="0"/>
              </a:rPr>
              <a:t>Rational-Emotive-Behaviour Therapy</a:t>
            </a:r>
            <a:r>
              <a:rPr lang="en-GB" sz="3200" dirty="0">
                <a:cs typeface="+mj-cs"/>
              </a:rPr>
              <a:t> </a:t>
            </a:r>
            <a:r>
              <a:rPr lang="en-GB" sz="2800" dirty="0">
                <a:latin typeface="Times New Roman" panose="02020603050405020304" pitchFamily="18" charset="0"/>
                <a:cs typeface="Times New Roman" panose="02020603050405020304" pitchFamily="18" charset="0"/>
              </a:rPr>
              <a:t>(REBT)</a:t>
            </a:r>
            <a:endParaRPr lang="ar-SA" sz="2800" dirty="0">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DABB44C5-E297-4442-BC2D-0B454D165DBC}"/>
              </a:ext>
            </a:extLst>
          </p:cNvPr>
          <p:cNvSpPr/>
          <p:nvPr/>
        </p:nvSpPr>
        <p:spPr>
          <a:xfrm>
            <a:off x="712304" y="1453472"/>
            <a:ext cx="10767392" cy="476679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3200" b="1" u="sng" dirty="0">
                <a:cs typeface="+mj-cs"/>
              </a:rPr>
              <a:t>* الجانب النظري:</a:t>
            </a:r>
          </a:p>
          <a:p>
            <a:pPr algn="r"/>
            <a:r>
              <a:rPr lang="ar-SA" sz="2200" dirty="0">
                <a:cs typeface="+mj-cs"/>
              </a:rPr>
              <a:t>- وضع هذا العلاج البرت اليس </a:t>
            </a:r>
          </a:p>
          <a:p>
            <a:pPr algn="r"/>
            <a:r>
              <a:rPr lang="ar-SA" sz="2200" dirty="0">
                <a:cs typeface="+mj-cs"/>
              </a:rPr>
              <a:t>- بدأت كنظرية حول الجانب العقلاني ثم شملت الجانب الانفعالي ثم الجانب السلوكي </a:t>
            </a:r>
          </a:p>
          <a:p>
            <a:pPr algn="r"/>
            <a:r>
              <a:rPr lang="ar-SA" sz="2200" dirty="0">
                <a:cs typeface="+mj-cs"/>
              </a:rPr>
              <a:t>-</a:t>
            </a:r>
            <a:r>
              <a:rPr lang="ar-SA" sz="2200" dirty="0"/>
              <a:t>علاج متعدد النماذج (عقلاني، انفعالي، سلوكي)</a:t>
            </a:r>
          </a:p>
          <a:p>
            <a:pPr algn="r"/>
            <a:r>
              <a:rPr lang="ar-SA" sz="2200" dirty="0">
                <a:cs typeface="+mj-cs"/>
              </a:rPr>
              <a:t>- تعتبر الأساس لكثير من العلاجات المعرفية السلوكية </a:t>
            </a:r>
          </a:p>
          <a:p>
            <a:pPr algn="r"/>
            <a:r>
              <a:rPr lang="ar-SA" sz="2200" dirty="0">
                <a:cs typeface="+mj-cs"/>
              </a:rPr>
              <a:t>- تغيير الانفعال و السلوك من خلال تغيير طريقة التفكير</a:t>
            </a:r>
          </a:p>
          <a:p>
            <a:pPr algn="r"/>
            <a:r>
              <a:rPr lang="ar-SA" sz="2200" dirty="0"/>
              <a:t>- حينما يكون الانسان عقلاني يكون سعيدا متكيفا والعكس صحيح</a:t>
            </a:r>
          </a:p>
          <a:p>
            <a:pPr algn="r"/>
            <a:r>
              <a:rPr lang="ar-SA" sz="2200" dirty="0"/>
              <a:t>- التفكير غير العقلاني ينشأ من التربية و تأثير الأسرة والمجتمع</a:t>
            </a:r>
            <a:r>
              <a:rPr lang="en-GB" sz="2200" dirty="0"/>
              <a:t> </a:t>
            </a:r>
            <a:endParaRPr lang="ar-SA" sz="2200" dirty="0"/>
          </a:p>
          <a:p>
            <a:pPr algn="r"/>
            <a:r>
              <a:rPr lang="ar-SA" sz="2200" dirty="0"/>
              <a:t>- التفكيرغيرالعقلاني يسبب المشاكل النفسية وتستمر هذه المشاكل باستمرار هذا التفكير</a:t>
            </a:r>
          </a:p>
          <a:p>
            <a:pPr algn="r"/>
            <a:endParaRPr lang="ar-SA" sz="2200" dirty="0"/>
          </a:p>
          <a:p>
            <a:pPr marL="342900" indent="-342900" algn="r">
              <a:buFontTx/>
              <a:buChar char="-"/>
            </a:pPr>
            <a:endParaRPr lang="ar-SA" sz="2200" dirty="0">
              <a:cs typeface="+mj-cs"/>
            </a:endParaRPr>
          </a:p>
        </p:txBody>
      </p:sp>
    </p:spTree>
    <p:extLst>
      <p:ext uri="{BB962C8B-B14F-4D97-AF65-F5344CB8AC3E}">
        <p14:creationId xmlns:p14="http://schemas.microsoft.com/office/powerpoint/2010/main" val="2408830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712304" y="1453472"/>
            <a:ext cx="10767392" cy="476679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3200" b="1" u="sng" dirty="0">
              <a:cs typeface="+mj-cs"/>
            </a:endParaRPr>
          </a:p>
          <a:p>
            <a:pPr algn="r"/>
            <a:r>
              <a:rPr lang="ar-SA" sz="3200" b="1" u="sng" dirty="0">
                <a:cs typeface="+mj-cs"/>
              </a:rPr>
              <a:t>الجانب النظري:</a:t>
            </a:r>
          </a:p>
          <a:p>
            <a:pPr algn="r"/>
            <a:r>
              <a:rPr lang="en-GB" sz="2200" dirty="0"/>
              <a:t>ABC Model</a:t>
            </a:r>
            <a:r>
              <a:rPr lang="ar-SA" sz="2200" dirty="0"/>
              <a:t>- </a:t>
            </a:r>
            <a:endParaRPr lang="en-GB" sz="2200" dirty="0"/>
          </a:p>
          <a:p>
            <a:pPr algn="r"/>
            <a:r>
              <a:rPr lang="en-GB" sz="2200" dirty="0"/>
              <a:t>Activating Events (A) Beliefs (B) Consequences (C)</a:t>
            </a:r>
          </a:p>
          <a:p>
            <a:pPr algn="r"/>
            <a:r>
              <a:rPr lang="ar-SA" sz="2200" dirty="0"/>
              <a:t>- معتقدات الفرد حول الحدث أو الموقف المثير تحدد النواتج (انفعالية-سلوكية)</a:t>
            </a:r>
          </a:p>
          <a:p>
            <a:pPr algn="r"/>
            <a:r>
              <a:rPr lang="ar-SA" sz="2200" dirty="0"/>
              <a:t>- مثال: وفاة شخص عزيز(حدث)، لن اجد من يحبني (اعتقاد)، حزن (ناتج)</a:t>
            </a:r>
          </a:p>
          <a:p>
            <a:pPr algn="r"/>
            <a:r>
              <a:rPr lang="ar-SA" sz="2200" dirty="0"/>
              <a:t>- مشاعرنا تنبع أساسا من معتقداتنا وتقيماتنا وتفسيراتنا للمواقف</a:t>
            </a:r>
          </a:p>
          <a:p>
            <a:pPr algn="r"/>
            <a:r>
              <a:rPr lang="ar-SA" sz="2200" dirty="0"/>
              <a:t>  </a:t>
            </a:r>
            <a:r>
              <a:rPr lang="en-GB" sz="2200" dirty="0"/>
              <a:t> </a:t>
            </a:r>
            <a:r>
              <a:rPr lang="ar-SA" sz="2200" dirty="0"/>
              <a:t>    </a:t>
            </a:r>
            <a:r>
              <a:rPr lang="en-GB" sz="2200" dirty="0"/>
              <a:t>ABCDEF </a:t>
            </a:r>
            <a:r>
              <a:rPr lang="ar-SA" sz="2200" dirty="0"/>
              <a:t> الى  </a:t>
            </a:r>
            <a:r>
              <a:rPr lang="en-GB" sz="2200" dirty="0"/>
              <a:t>ABC  </a:t>
            </a:r>
            <a:r>
              <a:rPr lang="ar-SA" sz="2200" dirty="0"/>
              <a:t>- تطورت</a:t>
            </a:r>
            <a:r>
              <a:rPr lang="en-GB" sz="2200" dirty="0"/>
              <a:t>    </a:t>
            </a:r>
            <a:endParaRPr lang="ar-SA" sz="2200" dirty="0"/>
          </a:p>
          <a:p>
            <a:pPr algn="r"/>
            <a:r>
              <a:rPr lang="en-GB" sz="2200" dirty="0"/>
              <a:t>(D) Disputation</a:t>
            </a:r>
            <a:r>
              <a:rPr lang="ar-SA" sz="2200" dirty="0"/>
              <a:t> – المجادلة </a:t>
            </a:r>
          </a:p>
          <a:p>
            <a:pPr algn="r"/>
            <a:r>
              <a:rPr lang="en-GB" sz="2200" dirty="0"/>
              <a:t>(E) Effect </a:t>
            </a:r>
            <a:r>
              <a:rPr lang="ar-SA" sz="2200" dirty="0"/>
              <a:t>- التأثير الجديد </a:t>
            </a:r>
            <a:endParaRPr lang="en-GB" sz="2200" dirty="0"/>
          </a:p>
          <a:p>
            <a:pPr algn="r"/>
            <a:r>
              <a:rPr lang="ar-SA" sz="2200" dirty="0">
                <a:cs typeface="+mj-cs"/>
              </a:rPr>
              <a:t> </a:t>
            </a:r>
            <a:r>
              <a:rPr lang="en-GB" sz="2200" dirty="0">
                <a:cs typeface="+mj-cs"/>
              </a:rPr>
              <a:t>(</a:t>
            </a:r>
            <a:r>
              <a:rPr lang="en-GB" sz="2200" dirty="0"/>
              <a:t>F) Feeling</a:t>
            </a:r>
            <a:r>
              <a:rPr lang="ar-SA" sz="2200" dirty="0"/>
              <a:t> - المشاعر الجديدة </a:t>
            </a:r>
          </a:p>
          <a:p>
            <a:pPr algn="r"/>
            <a:r>
              <a:rPr lang="ar-SA" sz="2200" dirty="0">
                <a:cs typeface="+mj-cs"/>
              </a:rPr>
              <a:t>  </a:t>
            </a:r>
          </a:p>
          <a:p>
            <a:pPr algn="r"/>
            <a:endParaRPr lang="ar-SA" sz="2200" dirty="0">
              <a:cs typeface="+mj-cs"/>
            </a:endParaRPr>
          </a:p>
          <a:p>
            <a:pPr algn="r"/>
            <a:r>
              <a:rPr lang="en-GB" sz="2200" dirty="0">
                <a:cs typeface="+mj-cs"/>
              </a:rPr>
              <a:t>   </a:t>
            </a:r>
            <a:endParaRPr lang="ar-SA" sz="2200" dirty="0">
              <a:cs typeface="+mj-cs"/>
            </a:endParaRPr>
          </a:p>
        </p:txBody>
      </p:sp>
      <p:sp>
        <p:nvSpPr>
          <p:cNvPr id="7" name="Rectangle: Rounded Corners 6">
            <a:extLst>
              <a:ext uri="{FF2B5EF4-FFF2-40B4-BE49-F238E27FC236}">
                <a16:creationId xmlns:a16="http://schemas.microsoft.com/office/drawing/2014/main" id="{11DB919E-A6F9-4285-AE64-D80CEEFD2AA2}"/>
              </a:ext>
            </a:extLst>
          </p:cNvPr>
          <p:cNvSpPr/>
          <p:nvPr/>
        </p:nvSpPr>
        <p:spPr>
          <a:xfrm>
            <a:off x="2345651" y="191448"/>
            <a:ext cx="7053530" cy="10492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العقلاني-الانفعالي-السلوكي</a:t>
            </a:r>
          </a:p>
          <a:p>
            <a:pPr algn="ctr"/>
            <a:r>
              <a:rPr lang="en-GB" sz="2800" dirty="0">
                <a:latin typeface="Times New Roman" panose="02020603050405020304" pitchFamily="18" charset="0"/>
                <a:cs typeface="Times New Roman" panose="02020603050405020304" pitchFamily="18" charset="0"/>
              </a:rPr>
              <a:t>Rational-Emotive-Behaviour Therapy</a:t>
            </a:r>
            <a:r>
              <a:rPr lang="en-GB" sz="3200" dirty="0">
                <a:cs typeface="+mj-cs"/>
              </a:rPr>
              <a:t> </a:t>
            </a:r>
            <a:r>
              <a:rPr lang="en-GB" sz="2800" dirty="0">
                <a:latin typeface="Times New Roman" panose="02020603050405020304" pitchFamily="18" charset="0"/>
                <a:cs typeface="Times New Roman" panose="02020603050405020304" pitchFamily="18" charset="0"/>
              </a:rPr>
              <a:t>(REBT)</a:t>
            </a: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766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8525022" y="3286341"/>
            <a:ext cx="3148819" cy="13524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ينبغي أن تكون دائما على درجة عالية من الكفاءة والانجاز  </a:t>
            </a:r>
            <a:r>
              <a:rPr lang="en-GB" sz="2200" dirty="0">
                <a:cs typeface="+mj-cs"/>
              </a:rPr>
              <a:t> </a:t>
            </a:r>
            <a:endParaRPr lang="ar-SA" sz="2200" dirty="0">
              <a:cs typeface="+mj-cs"/>
            </a:endParaRPr>
          </a:p>
        </p:txBody>
      </p:sp>
      <p:sp>
        <p:nvSpPr>
          <p:cNvPr id="11" name="Rectangle: Rounded Corners 10">
            <a:extLst>
              <a:ext uri="{FF2B5EF4-FFF2-40B4-BE49-F238E27FC236}">
                <a16:creationId xmlns:a16="http://schemas.microsoft.com/office/drawing/2014/main" id="{65253B01-9D77-4A0C-B44E-A914C74F59A4}"/>
              </a:ext>
            </a:extLst>
          </p:cNvPr>
          <p:cNvSpPr/>
          <p:nvPr/>
        </p:nvSpPr>
        <p:spPr>
          <a:xfrm>
            <a:off x="2715065" y="287141"/>
            <a:ext cx="6503963" cy="10492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مثال على الأفكار غير العقلانية وما يقابلها من أفكار عقلانية </a:t>
            </a:r>
          </a:p>
        </p:txBody>
      </p:sp>
      <p:sp>
        <p:nvSpPr>
          <p:cNvPr id="14" name="Rectangle 13">
            <a:extLst>
              <a:ext uri="{FF2B5EF4-FFF2-40B4-BE49-F238E27FC236}">
                <a16:creationId xmlns:a16="http://schemas.microsoft.com/office/drawing/2014/main" id="{7F18BC1C-DEF6-419A-8C91-EF07A11701F5}"/>
              </a:ext>
            </a:extLst>
          </p:cNvPr>
          <p:cNvSpPr/>
          <p:nvPr/>
        </p:nvSpPr>
        <p:spPr>
          <a:xfrm>
            <a:off x="1723367" y="3239189"/>
            <a:ext cx="2917873" cy="135196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لا يمكن أن ينجح الانسان في كل عمل </a:t>
            </a:r>
          </a:p>
        </p:txBody>
      </p:sp>
      <p:sp>
        <p:nvSpPr>
          <p:cNvPr id="15" name="Rectangle 14">
            <a:extLst>
              <a:ext uri="{FF2B5EF4-FFF2-40B4-BE49-F238E27FC236}">
                <a16:creationId xmlns:a16="http://schemas.microsoft.com/office/drawing/2014/main" id="{42802661-E05E-4544-8DAF-420E2AB8C615}"/>
              </a:ext>
            </a:extLst>
          </p:cNvPr>
          <p:cNvSpPr/>
          <p:nvPr/>
        </p:nvSpPr>
        <p:spPr>
          <a:xfrm>
            <a:off x="8525022" y="1587393"/>
            <a:ext cx="3148819" cy="13524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ينبغي أن تكون محبوبا ومقبولا من كل الأشخاص المهمين </a:t>
            </a:r>
          </a:p>
        </p:txBody>
      </p:sp>
      <p:sp>
        <p:nvSpPr>
          <p:cNvPr id="16" name="Rectangle 15">
            <a:extLst>
              <a:ext uri="{FF2B5EF4-FFF2-40B4-BE49-F238E27FC236}">
                <a16:creationId xmlns:a16="http://schemas.microsoft.com/office/drawing/2014/main" id="{6BCC3D5B-B4AA-41F2-A605-EFC552CD35D3}"/>
              </a:ext>
            </a:extLst>
          </p:cNvPr>
          <p:cNvSpPr/>
          <p:nvPr/>
        </p:nvSpPr>
        <p:spPr>
          <a:xfrm>
            <a:off x="1723367" y="1585137"/>
            <a:ext cx="2917873" cy="13524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رضا الناس غاية لا تدرك، قد يغضب منك الشخص الذي تحبه في وقت ما ويرضى في وقت اخر</a:t>
            </a:r>
          </a:p>
        </p:txBody>
      </p:sp>
      <p:sp>
        <p:nvSpPr>
          <p:cNvPr id="17" name="Rectangle 16">
            <a:extLst>
              <a:ext uri="{FF2B5EF4-FFF2-40B4-BE49-F238E27FC236}">
                <a16:creationId xmlns:a16="http://schemas.microsoft.com/office/drawing/2014/main" id="{14753892-92AE-47D2-B163-C4AF6D8B3FB0}"/>
              </a:ext>
            </a:extLst>
          </p:cNvPr>
          <p:cNvSpPr/>
          <p:nvPr/>
        </p:nvSpPr>
        <p:spPr>
          <a:xfrm>
            <a:off x="8525022" y="4928272"/>
            <a:ext cx="3148819" cy="13524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n-GB" sz="2200" dirty="0">
                <a:cs typeface="+mj-cs"/>
              </a:rPr>
              <a:t> </a:t>
            </a:r>
            <a:r>
              <a:rPr lang="ar-SA" sz="2200" dirty="0">
                <a:cs typeface="+mj-cs"/>
              </a:rPr>
              <a:t>من يؤذيك أو يرتكب أفعال غير جيدة هو انسان شرير وسيئ يستحق اللوم والشتم والعقاب</a:t>
            </a:r>
          </a:p>
        </p:txBody>
      </p:sp>
      <p:sp>
        <p:nvSpPr>
          <p:cNvPr id="19" name="Rectangle 18">
            <a:extLst>
              <a:ext uri="{FF2B5EF4-FFF2-40B4-BE49-F238E27FC236}">
                <a16:creationId xmlns:a16="http://schemas.microsoft.com/office/drawing/2014/main" id="{12987633-8AE1-4C35-AD93-42C58EDA1443}"/>
              </a:ext>
            </a:extLst>
          </p:cNvPr>
          <p:cNvSpPr/>
          <p:nvPr/>
        </p:nvSpPr>
        <p:spPr>
          <a:xfrm>
            <a:off x="1723366" y="4892749"/>
            <a:ext cx="2917873" cy="128667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الانسان بطبيعته قد يفعل أشياء جيدة واشياء غير جيدة</a:t>
            </a:r>
          </a:p>
        </p:txBody>
      </p:sp>
    </p:spTree>
    <p:extLst>
      <p:ext uri="{BB962C8B-B14F-4D97-AF65-F5344CB8AC3E}">
        <p14:creationId xmlns:p14="http://schemas.microsoft.com/office/powerpoint/2010/main" val="3668361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BCC3D5B-B4AA-41F2-A605-EFC552CD35D3}"/>
              </a:ext>
            </a:extLst>
          </p:cNvPr>
          <p:cNvSpPr/>
          <p:nvPr/>
        </p:nvSpPr>
        <p:spPr>
          <a:xfrm>
            <a:off x="7760091" y="1613935"/>
            <a:ext cx="2917873" cy="13524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عندما لا تسير الأمور بالشكل الذي أريد فان الحياة تصبح فظيعة او مفجعة </a:t>
            </a:r>
          </a:p>
        </p:txBody>
      </p:sp>
      <p:sp>
        <p:nvSpPr>
          <p:cNvPr id="19" name="Rectangle 18">
            <a:extLst>
              <a:ext uri="{FF2B5EF4-FFF2-40B4-BE49-F238E27FC236}">
                <a16:creationId xmlns:a16="http://schemas.microsoft.com/office/drawing/2014/main" id="{12987633-8AE1-4C35-AD93-42C58EDA1443}"/>
              </a:ext>
            </a:extLst>
          </p:cNvPr>
          <p:cNvSpPr/>
          <p:nvPr/>
        </p:nvSpPr>
        <p:spPr>
          <a:xfrm>
            <a:off x="7760091" y="5183938"/>
            <a:ext cx="2917873" cy="1286678"/>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الأشياء الخطرة او المخيفة يجب أن تكون سبب للانشغال البالغ والقلق</a:t>
            </a:r>
            <a:r>
              <a:rPr lang="en-GB" sz="2200" dirty="0">
                <a:cs typeface="+mj-cs"/>
              </a:rPr>
              <a:t>  </a:t>
            </a:r>
            <a:endParaRPr lang="ar-SA" sz="2200" dirty="0">
              <a:cs typeface="+mj-cs"/>
            </a:endParaRPr>
          </a:p>
        </p:txBody>
      </p:sp>
      <p:sp>
        <p:nvSpPr>
          <p:cNvPr id="10" name="Rectangle 9">
            <a:extLst>
              <a:ext uri="{FF2B5EF4-FFF2-40B4-BE49-F238E27FC236}">
                <a16:creationId xmlns:a16="http://schemas.microsoft.com/office/drawing/2014/main" id="{9AB92D85-C009-4461-B3AC-151E34B04E9A}"/>
              </a:ext>
            </a:extLst>
          </p:cNvPr>
          <p:cNvSpPr/>
          <p:nvPr/>
        </p:nvSpPr>
        <p:spPr>
          <a:xfrm>
            <a:off x="7822516" y="3385930"/>
            <a:ext cx="2793022" cy="13524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ينبغي أن ينزعج الفرد لما يحدث للأخرين من مشاكل</a:t>
            </a:r>
          </a:p>
        </p:txBody>
      </p:sp>
      <p:sp>
        <p:nvSpPr>
          <p:cNvPr id="9" name="Rectangle 8">
            <a:extLst>
              <a:ext uri="{FF2B5EF4-FFF2-40B4-BE49-F238E27FC236}">
                <a16:creationId xmlns:a16="http://schemas.microsoft.com/office/drawing/2014/main" id="{4CC4DE08-399E-4661-B6A1-073E7C8E1728}"/>
              </a:ext>
            </a:extLst>
          </p:cNvPr>
          <p:cNvSpPr/>
          <p:nvPr/>
        </p:nvSpPr>
        <p:spPr>
          <a:xfrm>
            <a:off x="1989357" y="1571233"/>
            <a:ext cx="2917873" cy="13524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يسعى الانسان لتحقيق أهدافه ولكن ليس كل الأمور تأتي كما نريد وعلينا التقبل </a:t>
            </a:r>
          </a:p>
        </p:txBody>
      </p:sp>
      <p:sp>
        <p:nvSpPr>
          <p:cNvPr id="13" name="Rectangle 12">
            <a:extLst>
              <a:ext uri="{FF2B5EF4-FFF2-40B4-BE49-F238E27FC236}">
                <a16:creationId xmlns:a16="http://schemas.microsoft.com/office/drawing/2014/main" id="{F5E56CDE-3E09-459A-B2D0-1DD859A93061}"/>
              </a:ext>
            </a:extLst>
          </p:cNvPr>
          <p:cNvSpPr/>
          <p:nvPr/>
        </p:nvSpPr>
        <p:spPr>
          <a:xfrm>
            <a:off x="1989357" y="3385930"/>
            <a:ext cx="2917873" cy="13524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يحاول مساعدة الاخرين في حل مشاكلهم لكنه ليس هو المسؤول عن هذه المشاكل</a:t>
            </a:r>
          </a:p>
        </p:txBody>
      </p:sp>
      <p:sp>
        <p:nvSpPr>
          <p:cNvPr id="15" name="Rectangle 14">
            <a:extLst>
              <a:ext uri="{FF2B5EF4-FFF2-40B4-BE49-F238E27FC236}">
                <a16:creationId xmlns:a16="http://schemas.microsoft.com/office/drawing/2014/main" id="{D6F4245F-5816-4FE4-A1A3-932331C02A13}"/>
              </a:ext>
            </a:extLst>
          </p:cNvPr>
          <p:cNvSpPr/>
          <p:nvPr/>
        </p:nvSpPr>
        <p:spPr>
          <a:xfrm>
            <a:off x="1989357" y="5183938"/>
            <a:ext cx="2917873" cy="1352454"/>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ar-SA" sz="2200" dirty="0">
                <a:cs typeface="+mj-cs"/>
              </a:rPr>
              <a:t>في الحياة الخطر متوقع ولكن القلق حوله لن يمنعه</a:t>
            </a:r>
          </a:p>
        </p:txBody>
      </p:sp>
      <p:sp>
        <p:nvSpPr>
          <p:cNvPr id="17" name="Rectangle: Rounded Corners 16">
            <a:extLst>
              <a:ext uri="{FF2B5EF4-FFF2-40B4-BE49-F238E27FC236}">
                <a16:creationId xmlns:a16="http://schemas.microsoft.com/office/drawing/2014/main" id="{B472EB5B-63A8-49A0-8AA9-03489FEA6BFD}"/>
              </a:ext>
            </a:extLst>
          </p:cNvPr>
          <p:cNvSpPr/>
          <p:nvPr/>
        </p:nvSpPr>
        <p:spPr>
          <a:xfrm>
            <a:off x="2715065" y="287141"/>
            <a:ext cx="6503963" cy="10492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مثال على الأفكار غير العقلانية وما يقابلها من أفكار عقلانية </a:t>
            </a:r>
          </a:p>
        </p:txBody>
      </p:sp>
    </p:spTree>
    <p:extLst>
      <p:ext uri="{BB962C8B-B14F-4D97-AF65-F5344CB8AC3E}">
        <p14:creationId xmlns:p14="http://schemas.microsoft.com/office/powerpoint/2010/main" val="3320098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712304" y="1558974"/>
            <a:ext cx="10767392" cy="496968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3200" b="1" u="sng" dirty="0"/>
              <a:t>الجانب النظري:</a:t>
            </a:r>
          </a:p>
          <a:p>
            <a:pPr algn="r"/>
            <a:r>
              <a:rPr lang="ar-SA" sz="2400" dirty="0">
                <a:cs typeface="+mj-cs"/>
              </a:rPr>
              <a:t>- أنواع المعتقدات: حول النفس، حول الاخرون، حول العالم</a:t>
            </a:r>
          </a:p>
          <a:p>
            <a:pPr algn="r"/>
            <a:r>
              <a:rPr lang="ar-SA" sz="2400" dirty="0">
                <a:cs typeface="+mj-cs"/>
              </a:rPr>
              <a:t>( </a:t>
            </a:r>
            <a:r>
              <a:rPr lang="ar-SA" sz="2400" dirty="0">
                <a:solidFill>
                  <a:schemeClr val="accent5">
                    <a:lumMod val="60000"/>
                    <a:lumOff val="40000"/>
                  </a:schemeClr>
                </a:solidFill>
                <a:cs typeface="+mj-cs"/>
              </a:rPr>
              <a:t>يجب أن يكون أدائي ممتازا على الدوام وأن أكون محبوبا من الجميع </a:t>
            </a:r>
            <a:r>
              <a:rPr lang="ar-SA" sz="2400" dirty="0">
                <a:cs typeface="+mj-cs"/>
              </a:rPr>
              <a:t>، </a:t>
            </a:r>
            <a:r>
              <a:rPr lang="ar-SA" sz="2400" dirty="0">
                <a:solidFill>
                  <a:schemeClr val="accent4">
                    <a:lumMod val="60000"/>
                    <a:lumOff val="40000"/>
                  </a:schemeClr>
                </a:solidFill>
                <a:cs typeface="+mj-cs"/>
              </a:rPr>
              <a:t>يجب أن يعاملني الآخرون برفق وعدل وإن لم يفعلوا ذلك فلن أتحمل سلوكهم وسيكونون أشخاصا سيئين </a:t>
            </a:r>
            <a:r>
              <a:rPr lang="ar-SA" sz="2400" dirty="0">
                <a:cs typeface="+mj-cs"/>
              </a:rPr>
              <a:t>. </a:t>
            </a:r>
            <a:r>
              <a:rPr lang="ar-SA" sz="2400" dirty="0">
                <a:solidFill>
                  <a:schemeClr val="tx2">
                    <a:lumMod val="60000"/>
                    <a:lumOff val="40000"/>
                  </a:schemeClr>
                </a:solidFill>
                <a:cs typeface="+mj-cs"/>
              </a:rPr>
              <a:t>يجب أن يتعامل العالم بشكل طيب وأن يمنحني كل شيء أريده فورا وإلا فإنه يصبح عالما كريها</a:t>
            </a:r>
            <a:r>
              <a:rPr lang="ar-SA" sz="2400" dirty="0">
                <a:cs typeface="+mj-cs"/>
              </a:rPr>
              <a:t>) (اليس).  </a:t>
            </a:r>
          </a:p>
          <a:p>
            <a:pPr algn="r"/>
            <a:r>
              <a:rPr lang="ar-SA" sz="2400" dirty="0">
                <a:cs typeface="+mj-cs"/>
              </a:rPr>
              <a:t>- خلال العلاج يتعلم العميل مهارات لتحديد المعتقدات الخاطئة </a:t>
            </a:r>
          </a:p>
          <a:p>
            <a:pPr algn="r"/>
            <a:r>
              <a:rPr lang="ar-SA" sz="2400" dirty="0">
                <a:cs typeface="+mj-cs"/>
              </a:rPr>
              <a:t>- يتعلم كيف يغير هذه المعتقدات وبالتالي تتغير ردة الفعل الانفعالية للموقف</a:t>
            </a:r>
            <a:endParaRPr lang="ar-SA" sz="2200" dirty="0">
              <a:cs typeface="+mj-cs"/>
            </a:endParaRPr>
          </a:p>
          <a:p>
            <a:pPr algn="r"/>
            <a:r>
              <a:rPr lang="ar-SA" sz="2200" dirty="0">
                <a:cs typeface="+mj-cs"/>
              </a:rPr>
              <a:t>- خبرة العميل اثناء العلاج</a:t>
            </a:r>
          </a:p>
          <a:p>
            <a:pPr algn="r"/>
            <a:r>
              <a:rPr lang="ar-SA" sz="2200" dirty="0">
                <a:cs typeface="+mj-cs"/>
              </a:rPr>
              <a:t> - العلاقة بين المعالج والعميل</a:t>
            </a:r>
          </a:p>
          <a:p>
            <a:pPr algn="r"/>
            <a:r>
              <a:rPr lang="ar-SA" sz="2200" dirty="0">
                <a:cs typeface="+mj-cs"/>
              </a:rPr>
              <a:t>- التحويل والتحويل المضاد</a:t>
            </a:r>
          </a:p>
          <a:p>
            <a:pPr algn="r"/>
            <a:endParaRPr lang="ar-SA" sz="2800" dirty="0"/>
          </a:p>
        </p:txBody>
      </p:sp>
      <p:sp>
        <p:nvSpPr>
          <p:cNvPr id="3" name="Rectangle: Rounded Corners 2">
            <a:extLst>
              <a:ext uri="{FF2B5EF4-FFF2-40B4-BE49-F238E27FC236}">
                <a16:creationId xmlns:a16="http://schemas.microsoft.com/office/drawing/2014/main" id="{6C493638-876F-4A66-A6F1-79935EB016DF}"/>
              </a:ext>
            </a:extLst>
          </p:cNvPr>
          <p:cNvSpPr/>
          <p:nvPr/>
        </p:nvSpPr>
        <p:spPr>
          <a:xfrm>
            <a:off x="2345651" y="177380"/>
            <a:ext cx="7053530" cy="10492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العلاج العقلاني-الانفعالي-السلوكي</a:t>
            </a:r>
          </a:p>
          <a:p>
            <a:pPr algn="ctr"/>
            <a:r>
              <a:rPr lang="en-GB" sz="2800" dirty="0">
                <a:latin typeface="Times New Roman" panose="02020603050405020304" pitchFamily="18" charset="0"/>
                <a:cs typeface="Times New Roman" panose="02020603050405020304" pitchFamily="18" charset="0"/>
              </a:rPr>
              <a:t>Rational-Emotive-Behaviour Therapy</a:t>
            </a:r>
            <a:r>
              <a:rPr lang="en-GB" sz="3200" dirty="0">
                <a:cs typeface="+mj-cs"/>
              </a:rPr>
              <a:t> </a:t>
            </a:r>
            <a:r>
              <a:rPr lang="en-GB" sz="2800" dirty="0">
                <a:latin typeface="Times New Roman" panose="02020603050405020304" pitchFamily="18" charset="0"/>
                <a:cs typeface="Times New Roman" panose="02020603050405020304" pitchFamily="18" charset="0"/>
              </a:rPr>
              <a:t>(REBT)</a:t>
            </a:r>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59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742122" y="5424955"/>
            <a:ext cx="10767392" cy="53711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تقليل او إزالة الأفكار غير العقلانية</a:t>
            </a:r>
          </a:p>
        </p:txBody>
      </p:sp>
      <p:sp>
        <p:nvSpPr>
          <p:cNvPr id="10" name="Rectangle 9">
            <a:extLst>
              <a:ext uri="{FF2B5EF4-FFF2-40B4-BE49-F238E27FC236}">
                <a16:creationId xmlns:a16="http://schemas.microsoft.com/office/drawing/2014/main" id="{2890EC88-4D2C-4561-80B4-2E86B5EDB1D7}"/>
              </a:ext>
            </a:extLst>
          </p:cNvPr>
          <p:cNvSpPr/>
          <p:nvPr/>
        </p:nvSpPr>
        <p:spPr>
          <a:xfrm>
            <a:off x="712304" y="3582489"/>
            <a:ext cx="10767392" cy="53711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 يتعلم العميل كيف يعدل الأفكار غير العقلانية</a:t>
            </a:r>
          </a:p>
        </p:txBody>
      </p:sp>
      <p:sp>
        <p:nvSpPr>
          <p:cNvPr id="8" name="Rectangle: Rounded Corners 7">
            <a:extLst>
              <a:ext uri="{FF2B5EF4-FFF2-40B4-BE49-F238E27FC236}">
                <a16:creationId xmlns:a16="http://schemas.microsoft.com/office/drawing/2014/main" id="{EFB32BDD-BCE9-4295-8647-CB7ED0457AD5}"/>
              </a:ext>
            </a:extLst>
          </p:cNvPr>
          <p:cNvSpPr/>
          <p:nvPr/>
        </p:nvSpPr>
        <p:spPr>
          <a:xfrm>
            <a:off x="2096086" y="191447"/>
            <a:ext cx="7793501" cy="122938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2800" dirty="0">
                <a:cs typeface="+mj-cs"/>
              </a:rPr>
              <a:t>بعض من أهداف العلاج العقلاني-الانفعالي-السلوكي </a:t>
            </a:r>
          </a:p>
          <a:p>
            <a:pPr algn="ctr"/>
            <a:r>
              <a:rPr lang="en-GB" sz="2800" dirty="0">
                <a:latin typeface="Times New Roman" panose="02020603050405020304" pitchFamily="18" charset="0"/>
                <a:cs typeface="Times New Roman" panose="02020603050405020304" pitchFamily="18" charset="0"/>
              </a:rPr>
              <a:t>Rational-Emotive-Behaviour Therapy</a:t>
            </a:r>
            <a:r>
              <a:rPr lang="en-GB" sz="3200" dirty="0">
                <a:cs typeface="+mj-cs"/>
              </a:rPr>
              <a:t> </a:t>
            </a:r>
            <a:r>
              <a:rPr lang="en-GB" sz="2800" dirty="0">
                <a:latin typeface="Times New Roman" panose="02020603050405020304" pitchFamily="18" charset="0"/>
                <a:cs typeface="Times New Roman" panose="02020603050405020304" pitchFamily="18" charset="0"/>
              </a:rPr>
              <a:t>(REBT) Goals</a:t>
            </a:r>
            <a:endParaRPr lang="ar-SA" sz="2800" dirty="0">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id="{2237A89F-7F5E-40B9-9E0F-48D27560C4E2}"/>
              </a:ext>
            </a:extLst>
          </p:cNvPr>
          <p:cNvSpPr/>
          <p:nvPr/>
        </p:nvSpPr>
        <p:spPr>
          <a:xfrm>
            <a:off x="712304" y="1574641"/>
            <a:ext cx="10767392" cy="53711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يتعلم العميل ماذا تعني الأفكار غير العقلانية </a:t>
            </a:r>
          </a:p>
        </p:txBody>
      </p:sp>
      <p:sp>
        <p:nvSpPr>
          <p:cNvPr id="7" name="Rectangle 6">
            <a:extLst>
              <a:ext uri="{FF2B5EF4-FFF2-40B4-BE49-F238E27FC236}">
                <a16:creationId xmlns:a16="http://schemas.microsoft.com/office/drawing/2014/main" id="{CBF09836-1E0F-42E2-A4C3-8056FFE6D556}"/>
              </a:ext>
            </a:extLst>
          </p:cNvPr>
          <p:cNvSpPr/>
          <p:nvPr/>
        </p:nvSpPr>
        <p:spPr>
          <a:xfrm>
            <a:off x="712304" y="2493255"/>
            <a:ext cx="10767392" cy="53711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يتعلم العميل أن مشكلته تستمر مادام التفكير غير العقلاني موجود</a:t>
            </a:r>
          </a:p>
        </p:txBody>
      </p:sp>
      <p:sp>
        <p:nvSpPr>
          <p:cNvPr id="9" name="Rectangle 8">
            <a:extLst>
              <a:ext uri="{FF2B5EF4-FFF2-40B4-BE49-F238E27FC236}">
                <a16:creationId xmlns:a16="http://schemas.microsoft.com/office/drawing/2014/main" id="{15879772-DC1F-435D-9FDC-B4F6AA195E20}"/>
              </a:ext>
            </a:extLst>
          </p:cNvPr>
          <p:cNvSpPr/>
          <p:nvPr/>
        </p:nvSpPr>
        <p:spPr>
          <a:xfrm>
            <a:off x="742122" y="4505982"/>
            <a:ext cx="10767392" cy="537112"/>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dirty="0">
                <a:cs typeface="+mj-cs"/>
              </a:rPr>
              <a:t>يتعلم العميل عدم التوقف عند الأخطاء، المرونة.....الخ</a:t>
            </a:r>
          </a:p>
        </p:txBody>
      </p:sp>
    </p:spTree>
    <p:extLst>
      <p:ext uri="{BB962C8B-B14F-4D97-AF65-F5344CB8AC3E}">
        <p14:creationId xmlns:p14="http://schemas.microsoft.com/office/powerpoint/2010/main" val="399873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8430690" y="1555528"/>
            <a:ext cx="3391675" cy="480686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*تفنيد المعتقدات غير العقلانية</a:t>
            </a:r>
          </a:p>
          <a:p>
            <a:pPr algn="r"/>
            <a:r>
              <a:rPr lang="ar-SA" sz="2200" dirty="0">
                <a:cs typeface="+mj-cs"/>
              </a:rPr>
              <a:t>تشمل: </a:t>
            </a:r>
          </a:p>
          <a:p>
            <a:pPr algn="r"/>
            <a:r>
              <a:rPr lang="ar-SA" sz="2200" dirty="0">
                <a:cs typeface="+mj-cs"/>
              </a:rPr>
              <a:t>1- الكشف: البحث عن الأفكار غير العقلانية وافعال الوجوب (يجب)</a:t>
            </a:r>
          </a:p>
          <a:p>
            <a:pPr algn="r"/>
            <a:r>
              <a:rPr lang="ar-SA" sz="2200" dirty="0">
                <a:cs typeface="+mj-cs"/>
              </a:rPr>
              <a:t>2- الحوار: توجيه أسئلة للعميل للكشف عن عدم عقلانية الأفكار</a:t>
            </a:r>
          </a:p>
          <a:p>
            <a:pPr algn="r"/>
            <a:r>
              <a:rPr lang="ar-SA" sz="2200" dirty="0">
                <a:cs typeface="+mj-cs"/>
              </a:rPr>
              <a:t>3- التمييز: مساعدة العميل للتمييز بين الأفكار الغير عقلانية ( ما يجب) وبين الافكار العقلانية (احتياجاته)</a:t>
            </a:r>
          </a:p>
          <a:p>
            <a:pPr algn="r"/>
            <a:r>
              <a:rPr lang="ar-SA" sz="2200" dirty="0">
                <a:cs typeface="+mj-cs"/>
              </a:rPr>
              <a:t>4- إعادة تشكيل المشكلة: تعديل الفكرة غير العقلانية بأخرى عقلانية</a:t>
            </a:r>
          </a:p>
          <a:p>
            <a:pPr algn="r"/>
            <a:endParaRPr lang="ar-SA" sz="2200" dirty="0">
              <a:cs typeface="+mj-cs"/>
            </a:endParaRPr>
          </a:p>
        </p:txBody>
      </p:sp>
      <p:sp>
        <p:nvSpPr>
          <p:cNvPr id="10" name="Rectangle 9">
            <a:extLst>
              <a:ext uri="{FF2B5EF4-FFF2-40B4-BE49-F238E27FC236}">
                <a16:creationId xmlns:a16="http://schemas.microsoft.com/office/drawing/2014/main" id="{9C5CFF52-DA0D-4E44-8443-BBCCB4EEAC90}"/>
              </a:ext>
            </a:extLst>
          </p:cNvPr>
          <p:cNvSpPr/>
          <p:nvPr/>
        </p:nvSpPr>
        <p:spPr>
          <a:xfrm>
            <a:off x="749463" y="1555527"/>
            <a:ext cx="3391676" cy="480686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endParaRPr lang="ar-SA" sz="2200" b="1" u="sng" dirty="0"/>
          </a:p>
          <a:p>
            <a:pPr algn="r"/>
            <a:endParaRPr lang="ar-SA" sz="2200" b="1" u="sng" dirty="0"/>
          </a:p>
          <a:p>
            <a:pPr algn="r"/>
            <a:r>
              <a:rPr lang="ar-SA" sz="2200" b="1" u="sng" dirty="0"/>
              <a:t>*الواجبات المنزلية</a:t>
            </a:r>
            <a:endParaRPr lang="en-GB" sz="2200" b="1" u="sng" dirty="0"/>
          </a:p>
          <a:p>
            <a:pPr algn="r"/>
            <a:r>
              <a:rPr lang="en-GB" sz="2200" dirty="0"/>
              <a:t>A-B-C </a:t>
            </a:r>
            <a:r>
              <a:rPr lang="ar-SA" sz="2200" dirty="0"/>
              <a:t>التدريب على تطبيق نموذج </a:t>
            </a:r>
            <a:endParaRPr lang="en-GB" sz="2200" dirty="0">
              <a:cs typeface="+mj-cs"/>
            </a:endParaRPr>
          </a:p>
          <a:p>
            <a:pPr algn="r"/>
            <a:r>
              <a:rPr lang="ar-SA" sz="2200" dirty="0">
                <a:cs typeface="+mj-cs"/>
              </a:rPr>
              <a:t>- كتابة قائمة بالمشكلات</a:t>
            </a:r>
          </a:p>
          <a:p>
            <a:pPr algn="r"/>
            <a:r>
              <a:rPr lang="ar-SA" sz="2200" dirty="0">
                <a:cs typeface="+mj-cs"/>
              </a:rPr>
              <a:t>- البحث عن الأفكار غير العقلانية حول كل موقف أو مشكلة </a:t>
            </a:r>
          </a:p>
          <a:p>
            <a:pPr algn="r"/>
            <a:r>
              <a:rPr lang="ar-SA" sz="2200" dirty="0">
                <a:cs typeface="+mj-cs"/>
              </a:rPr>
              <a:t>- مناقشة هذه القائمة مع المعالج</a:t>
            </a:r>
          </a:p>
          <a:p>
            <a:pPr algn="r"/>
            <a:r>
              <a:rPr lang="ar-SA" sz="2200" dirty="0">
                <a:cs typeface="+mj-cs"/>
              </a:rPr>
              <a:t>- تشمل الواجبات المنزلية تبني موقف مع تغيير في الكلمات السلبية</a:t>
            </a:r>
          </a:p>
          <a:p>
            <a:pPr algn="r"/>
            <a:r>
              <a:rPr lang="ar-SA" sz="2200" dirty="0">
                <a:cs typeface="+mj-cs"/>
              </a:rPr>
              <a:t>- تشمل واجبات خلال الجلسات حول مواقف الحياة اليومية</a:t>
            </a:r>
          </a:p>
          <a:p>
            <a:pPr algn="r"/>
            <a:endParaRPr lang="ar-SA" sz="2200" dirty="0"/>
          </a:p>
          <a:p>
            <a:pPr algn="r"/>
            <a:endParaRPr lang="ar-SA" sz="2200" dirty="0"/>
          </a:p>
          <a:p>
            <a:pPr algn="r"/>
            <a:r>
              <a:rPr lang="ar-SA" sz="2200" dirty="0"/>
              <a:t> </a:t>
            </a:r>
          </a:p>
          <a:p>
            <a:pPr algn="r"/>
            <a:endParaRPr lang="ar-SA" sz="2200" dirty="0"/>
          </a:p>
        </p:txBody>
      </p:sp>
      <p:sp>
        <p:nvSpPr>
          <p:cNvPr id="11" name="Rectangle: Rounded Corners 10">
            <a:extLst>
              <a:ext uri="{FF2B5EF4-FFF2-40B4-BE49-F238E27FC236}">
                <a16:creationId xmlns:a16="http://schemas.microsoft.com/office/drawing/2014/main" id="{65253B01-9D77-4A0C-B44E-A914C74F59A4}"/>
              </a:ext>
            </a:extLst>
          </p:cNvPr>
          <p:cNvSpPr/>
          <p:nvPr/>
        </p:nvSpPr>
        <p:spPr>
          <a:xfrm>
            <a:off x="2280326" y="211015"/>
            <a:ext cx="6849605" cy="11450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فنيات معرفية</a:t>
            </a:r>
          </a:p>
          <a:p>
            <a:pPr algn="ctr"/>
            <a:r>
              <a:rPr lang="en-GB" sz="3200" dirty="0">
                <a:cs typeface="+mj-cs"/>
              </a:rPr>
              <a:t>Cognitive Techniques </a:t>
            </a:r>
          </a:p>
        </p:txBody>
      </p:sp>
      <p:sp>
        <p:nvSpPr>
          <p:cNvPr id="5" name="Rectangle 4">
            <a:extLst>
              <a:ext uri="{FF2B5EF4-FFF2-40B4-BE49-F238E27FC236}">
                <a16:creationId xmlns:a16="http://schemas.microsoft.com/office/drawing/2014/main" id="{5D81397E-737C-47CF-A50C-F404B6ABCD92}"/>
              </a:ext>
            </a:extLst>
          </p:cNvPr>
          <p:cNvSpPr/>
          <p:nvPr/>
        </p:nvSpPr>
        <p:spPr>
          <a:xfrm>
            <a:off x="4628816" y="1578712"/>
            <a:ext cx="3209063" cy="4806861"/>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*تغيير المفردات اللغوية للعميل</a:t>
            </a:r>
          </a:p>
          <a:p>
            <a:pPr algn="r"/>
            <a:r>
              <a:rPr lang="ar-SA" sz="2200" dirty="0">
                <a:cs typeface="+mj-cs"/>
              </a:rPr>
              <a:t> - التركيز على اللغة غير الدقيقة التي يستخدمها العميل والتي تسبب المشكلة</a:t>
            </a:r>
          </a:p>
          <a:p>
            <a:pPr algn="r"/>
            <a:r>
              <a:rPr lang="ar-SA" sz="2200" dirty="0">
                <a:cs typeface="+mj-cs"/>
              </a:rPr>
              <a:t>- استبدال يجب بعبارات تدل على التفضيل  </a:t>
            </a:r>
          </a:p>
          <a:p>
            <a:pPr algn="r"/>
            <a:r>
              <a:rPr lang="ar-SA" sz="2200" dirty="0">
                <a:cs typeface="+mj-cs"/>
              </a:rPr>
              <a:t>مثال: (سوف يكون الامر فظيع) الى (سوف يكون الامر غير مريح) </a:t>
            </a:r>
          </a:p>
          <a:p>
            <a:pPr algn="r"/>
            <a:r>
              <a:rPr lang="ar-SA" sz="2200" dirty="0">
                <a:cs typeface="+mj-cs"/>
              </a:rPr>
              <a:t>(انه امر فظيع أن لا اجتاز مقابلة دخول الجامعة) الى</a:t>
            </a:r>
          </a:p>
          <a:p>
            <a:pPr algn="r"/>
            <a:r>
              <a:rPr lang="ar-SA" sz="2200" dirty="0">
                <a:cs typeface="+mj-cs"/>
              </a:rPr>
              <a:t>(لن يكون أمر جيد أن لا اجتاز مقابلة دخول الجامعة) </a:t>
            </a:r>
          </a:p>
          <a:p>
            <a:pPr algn="r"/>
            <a:endParaRPr lang="ar-SA" sz="2200" dirty="0">
              <a:cs typeface="+mj-cs"/>
            </a:endParaRPr>
          </a:p>
        </p:txBody>
      </p:sp>
    </p:spTree>
    <p:extLst>
      <p:ext uri="{BB962C8B-B14F-4D97-AF65-F5344CB8AC3E}">
        <p14:creationId xmlns:p14="http://schemas.microsoft.com/office/powerpoint/2010/main" val="995369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ABB44C5-E297-4442-BC2D-0B454D165DBC}"/>
              </a:ext>
            </a:extLst>
          </p:cNvPr>
          <p:cNvSpPr/>
          <p:nvPr/>
        </p:nvSpPr>
        <p:spPr>
          <a:xfrm>
            <a:off x="6672537" y="1207469"/>
            <a:ext cx="4133797" cy="5473977"/>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*التخيل المنطقي- العاطفي </a:t>
            </a:r>
          </a:p>
          <a:p>
            <a:pPr algn="r"/>
            <a:r>
              <a:rPr lang="ar-SA" sz="2200" dirty="0">
                <a:cs typeface="+mj-cs"/>
              </a:rPr>
              <a:t>- يتخيل العميل نفسه وهو يفكر ويشعر ويسلك في الحياة الواقعية</a:t>
            </a:r>
          </a:p>
          <a:p>
            <a:pPr algn="r"/>
            <a:r>
              <a:rPr lang="ar-SA" sz="2200" dirty="0">
                <a:cs typeface="+mj-cs"/>
              </a:rPr>
              <a:t>- تخيل اسوا ما يحدث، كيف سوف يتصرف وكيف سوف يشعر </a:t>
            </a:r>
          </a:p>
          <a:p>
            <a:pPr algn="r"/>
            <a:r>
              <a:rPr lang="ar-SA" sz="2200" dirty="0">
                <a:cs typeface="+mj-cs"/>
              </a:rPr>
              <a:t>-الممارسة المستمرة تجعل العميل يتجاوز المواقف الحياتية بشكل اكثر تكيفا</a:t>
            </a:r>
          </a:p>
          <a:p>
            <a:pPr algn="r"/>
            <a:r>
              <a:rPr lang="ar-SA" sz="2200" dirty="0">
                <a:cs typeface="+mj-cs"/>
              </a:rPr>
              <a:t>-مثلا: يتخيل العميل نفسه وهو يشعر بشعور سلبي كرد فعل لموقف معين ثم يغير هذه المشاعر الى مشاعر إيجابية </a:t>
            </a:r>
          </a:p>
          <a:p>
            <a:pPr algn="r"/>
            <a:r>
              <a:rPr lang="ar-SA" sz="2200" dirty="0">
                <a:cs typeface="+mj-cs"/>
              </a:rPr>
              <a:t>-او يتخيل العميل موقف غير جيد ويركز على الأفكار المسببة لمشاعره السلبية ثم يناقش هذه الأفكار مع المعالج او مع نفسه وبعد تبديلها بأفكار عقلانية يركز على مشاعره</a:t>
            </a:r>
          </a:p>
          <a:p>
            <a:pPr algn="r"/>
            <a:endParaRPr lang="ar-SA" sz="2200" dirty="0">
              <a:cs typeface="+mj-cs"/>
            </a:endParaRPr>
          </a:p>
          <a:p>
            <a:pPr algn="r"/>
            <a:endParaRPr lang="ar-SA" sz="2200" dirty="0">
              <a:cs typeface="+mj-cs"/>
            </a:endParaRPr>
          </a:p>
        </p:txBody>
      </p:sp>
      <p:sp>
        <p:nvSpPr>
          <p:cNvPr id="7" name="Rectangle: Rounded Corners 6">
            <a:extLst>
              <a:ext uri="{FF2B5EF4-FFF2-40B4-BE49-F238E27FC236}">
                <a16:creationId xmlns:a16="http://schemas.microsoft.com/office/drawing/2014/main" id="{5A1CAEED-84EF-41F9-A0B7-D07DE923DD61}"/>
              </a:ext>
            </a:extLst>
          </p:cNvPr>
          <p:cNvSpPr/>
          <p:nvPr/>
        </p:nvSpPr>
        <p:spPr>
          <a:xfrm>
            <a:off x="2465856" y="194082"/>
            <a:ext cx="6849605" cy="8583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SA" sz="3200" dirty="0">
                <a:cs typeface="+mj-cs"/>
              </a:rPr>
              <a:t>فنيات انفعالية </a:t>
            </a:r>
          </a:p>
          <a:p>
            <a:pPr algn="ctr"/>
            <a:r>
              <a:rPr lang="en-GB" sz="3200" dirty="0">
                <a:cs typeface="+mj-cs"/>
              </a:rPr>
              <a:t>Emotional Techniques </a:t>
            </a:r>
          </a:p>
        </p:txBody>
      </p:sp>
      <p:sp>
        <p:nvSpPr>
          <p:cNvPr id="8" name="Rectangle 7">
            <a:extLst>
              <a:ext uri="{FF2B5EF4-FFF2-40B4-BE49-F238E27FC236}">
                <a16:creationId xmlns:a16="http://schemas.microsoft.com/office/drawing/2014/main" id="{49798021-7E64-4630-9C47-35EB5752DC0D}"/>
              </a:ext>
            </a:extLst>
          </p:cNvPr>
          <p:cNvSpPr/>
          <p:nvPr/>
        </p:nvSpPr>
        <p:spPr>
          <a:xfrm>
            <a:off x="1617647" y="1215839"/>
            <a:ext cx="3391675" cy="2077150"/>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*مواجهة الشعور بالخزي</a:t>
            </a:r>
          </a:p>
          <a:p>
            <a:pPr algn="r"/>
            <a:r>
              <a:rPr lang="ar-SA" sz="2200" dirty="0">
                <a:cs typeface="+mj-cs"/>
              </a:rPr>
              <a:t>-فنية انفعالية-سلوكية</a:t>
            </a:r>
          </a:p>
          <a:p>
            <a:pPr algn="r"/>
            <a:r>
              <a:rPr lang="ar-SA" sz="2200" dirty="0">
                <a:cs typeface="+mj-cs"/>
              </a:rPr>
              <a:t>-العميل يتصرف بطريقة يشعر من خلالها بالخجل والخزي ومن خلال التطبيق يكتشف أن هذا التصرف ليس محل اهتمام الاخرين</a:t>
            </a:r>
          </a:p>
        </p:txBody>
      </p:sp>
      <p:sp>
        <p:nvSpPr>
          <p:cNvPr id="9" name="Rectangle 8">
            <a:extLst>
              <a:ext uri="{FF2B5EF4-FFF2-40B4-BE49-F238E27FC236}">
                <a16:creationId xmlns:a16="http://schemas.microsoft.com/office/drawing/2014/main" id="{3ACA5F55-CAEF-47E8-8380-18BAC63ED9F2}"/>
              </a:ext>
            </a:extLst>
          </p:cNvPr>
          <p:cNvSpPr/>
          <p:nvPr/>
        </p:nvSpPr>
        <p:spPr>
          <a:xfrm>
            <a:off x="1511629" y="3723083"/>
            <a:ext cx="3391675" cy="2453950"/>
          </a:xfrm>
          <a:prstGeom prst="rect">
            <a:avLst/>
          </a:prstGeom>
          <a:solidFill>
            <a:schemeClr val="accent2">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r"/>
            <a:r>
              <a:rPr lang="ar-SA" sz="2200" b="1" u="sng" dirty="0">
                <a:cs typeface="+mj-cs"/>
              </a:rPr>
              <a:t>* لعب الدور</a:t>
            </a:r>
          </a:p>
          <a:p>
            <a:pPr algn="r"/>
            <a:r>
              <a:rPr lang="ar-SA" sz="2200" dirty="0">
                <a:cs typeface="+mj-cs"/>
              </a:rPr>
              <a:t> -يهدف بشكل أساسي لتغيير الأفكار الخاطئة</a:t>
            </a:r>
          </a:p>
          <a:p>
            <a:pPr algn="r"/>
            <a:r>
              <a:rPr lang="ar-SA" sz="2200" dirty="0">
                <a:cs typeface="+mj-cs"/>
              </a:rPr>
              <a:t>-العميل يقوم بتمثيل موقف معين ( الخوف من الفشل في مقابلة ما... يتم لعب دور)</a:t>
            </a:r>
          </a:p>
          <a:p>
            <a:pPr algn="r"/>
            <a:endParaRPr lang="ar-SA" sz="2200" dirty="0">
              <a:cs typeface="+mj-cs"/>
            </a:endParaRPr>
          </a:p>
        </p:txBody>
      </p:sp>
    </p:spTree>
    <p:extLst>
      <p:ext uri="{BB962C8B-B14F-4D97-AF65-F5344CB8AC3E}">
        <p14:creationId xmlns:p14="http://schemas.microsoft.com/office/powerpoint/2010/main" val="23876541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1166</Words>
  <Application>Microsoft Office PowerPoint</Application>
  <PresentationFormat>Widescreen</PresentationFormat>
  <Paragraphs>149</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Module:</dc:title>
  <dc:creator>modi alsubaie</dc:creator>
  <cp:lastModifiedBy>modi alsubaie</cp:lastModifiedBy>
  <cp:revision>279</cp:revision>
  <dcterms:created xsi:type="dcterms:W3CDTF">2018-08-14T17:01:13Z</dcterms:created>
  <dcterms:modified xsi:type="dcterms:W3CDTF">2019-03-03T19:04:59Z</dcterms:modified>
</cp:coreProperties>
</file>