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notesMasterIdLst>
    <p:notesMasterId r:id="rId16"/>
  </p:notesMasterIdLst>
  <p:sldIdLst>
    <p:sldId id="256" r:id="rId2"/>
    <p:sldId id="284" r:id="rId3"/>
    <p:sldId id="289" r:id="rId4"/>
    <p:sldId id="290" r:id="rId5"/>
    <p:sldId id="301" r:id="rId6"/>
    <p:sldId id="308" r:id="rId7"/>
    <p:sldId id="309" r:id="rId8"/>
    <p:sldId id="310" r:id="rId9"/>
    <p:sldId id="300" r:id="rId10"/>
    <p:sldId id="311" r:id="rId11"/>
    <p:sldId id="305" r:id="rId12"/>
    <p:sldId id="302" r:id="rId13"/>
    <p:sldId id="303" r:id="rId14"/>
    <p:sldId id="304" r:id="rId1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3971" autoAdjust="0"/>
    <p:restoredTop sz="94660"/>
  </p:normalViewPr>
  <p:slideViewPr>
    <p:cSldViewPr snapToGrid="0">
      <p:cViewPr varScale="1">
        <p:scale>
          <a:sx n="68" d="100"/>
          <a:sy n="68" d="100"/>
        </p:scale>
        <p:origin x="858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C809BB9-5716-4C82-85E8-9F64100EFC55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986838-144D-4791-8B59-2E29C6302E5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833309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95986838-144D-4791-8B59-2E29C6302E5D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626647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505059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0905883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83705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567979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560156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2746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8577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5164884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18676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383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9306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2">
            <a:lumMod val="20000"/>
            <a:lumOff val="80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51601F-8E78-47B1-9827-882AF58DE014}" type="datetimeFigureOut">
              <a:rPr lang="en-GB" smtClean="0"/>
              <a:t>17/02/2019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814484-4633-4F2E-BA8A-1D37D8BCC37B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923926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54AA9D-23C5-4BF4-8A69-D0081B653D8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477079"/>
            <a:ext cx="9144000" cy="2252870"/>
          </a:xfrm>
        </p:spPr>
        <p:txBody>
          <a:bodyPr>
            <a:normAutofit fontScale="90000"/>
          </a:bodyPr>
          <a:lstStyle/>
          <a:p>
            <a:br>
              <a:rPr lang="ar-SA" sz="4000" dirty="0"/>
            </a:br>
            <a:br>
              <a:rPr lang="en-GB" sz="4000" dirty="0"/>
            </a:br>
            <a:br>
              <a:rPr lang="en-GB" sz="4000" dirty="0"/>
            </a:br>
            <a:endParaRPr lang="en-GB" sz="4000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5B822AD8-F881-4756-A003-CD0A8702C8E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31235" y="4725159"/>
            <a:ext cx="9144000" cy="1655762"/>
          </a:xfrm>
        </p:spPr>
        <p:txBody>
          <a:bodyPr/>
          <a:lstStyle/>
          <a:p>
            <a:r>
              <a:rPr lang="ar-SA" dirty="0"/>
              <a:t>د. موضي السبيعي </a:t>
            </a:r>
            <a:endParaRPr lang="en-GB" dirty="0"/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6544BCA3-DC77-4D7A-8734-4B97A8977C3A}"/>
              </a:ext>
            </a:extLst>
          </p:cNvPr>
          <p:cNvSpPr/>
          <p:nvPr/>
        </p:nvSpPr>
        <p:spPr>
          <a:xfrm>
            <a:off x="3048000" y="437322"/>
            <a:ext cx="5539408" cy="177579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800" dirty="0"/>
              <a:t>مادة العلاج النفسي ( نفس 478)</a:t>
            </a:r>
            <a:br>
              <a:rPr lang="ar-SA" sz="2800" dirty="0"/>
            </a:br>
            <a:r>
              <a:rPr lang="ar-SA" sz="2800" dirty="0"/>
              <a:t>الفصل الدراسي الثاني، 1439-1440</a:t>
            </a:r>
            <a:br>
              <a:rPr lang="ar-SA" sz="2800" dirty="0"/>
            </a:br>
            <a:r>
              <a:rPr lang="en-GB" sz="2800" dirty="0"/>
              <a:t>Module: Psychotherapy (psy 478)</a:t>
            </a:r>
            <a:br>
              <a:rPr lang="en-GB" sz="2800" dirty="0"/>
            </a:br>
            <a:r>
              <a:rPr lang="en-GB" sz="2800" dirty="0"/>
              <a:t>Term </a:t>
            </a:r>
            <a:r>
              <a:rPr lang="ar-SA" sz="2800" dirty="0"/>
              <a:t>2</a:t>
            </a:r>
            <a:r>
              <a:rPr lang="en-GB" sz="2800" dirty="0"/>
              <a:t>, 2018-2019</a:t>
            </a:r>
            <a:endParaRPr lang="en-GB" sz="2800" dirty="0">
              <a:solidFill>
                <a:schemeClr val="bg1"/>
              </a:solidFill>
            </a:endParaRP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05F87EF0-281F-4B5C-AAC7-3F19A6F113A8}"/>
              </a:ext>
            </a:extLst>
          </p:cNvPr>
          <p:cNvSpPr/>
          <p:nvPr/>
        </p:nvSpPr>
        <p:spPr>
          <a:xfrm>
            <a:off x="3644347" y="2928731"/>
            <a:ext cx="4346713" cy="1199321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/>
              <a:t>المحاضرة 7</a:t>
            </a:r>
            <a:r>
              <a:rPr lang="en-GB" sz="2000" b="1" dirty="0"/>
              <a:t> </a:t>
            </a:r>
            <a:r>
              <a:rPr lang="ar-SA" sz="2000" b="1" dirty="0"/>
              <a:t>  </a:t>
            </a:r>
            <a:endParaRPr lang="en-GB" sz="2000" b="1" dirty="0"/>
          </a:p>
          <a:p>
            <a:pPr algn="ctr"/>
            <a:r>
              <a:rPr lang="en-GB" sz="2000" b="1" dirty="0"/>
              <a:t>CBT-Part 1</a:t>
            </a:r>
          </a:p>
        </p:txBody>
      </p:sp>
    </p:spTree>
    <p:extLst>
      <p:ext uri="{BB962C8B-B14F-4D97-AF65-F5344CB8AC3E}">
        <p14:creationId xmlns:p14="http://schemas.microsoft.com/office/powerpoint/2010/main" val="419803500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12304" y="1558974"/>
            <a:ext cx="10767392" cy="49696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200" b="1" u="sng" dirty="0"/>
              <a:t>* الجانب التطبيقي: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* </a:t>
            </a:r>
            <a:r>
              <a:rPr lang="ar-SA" sz="2200" b="1" dirty="0">
                <a:cs typeface="+mj-cs"/>
              </a:rPr>
              <a:t>بعض من اهداف العلاج المعرفي-السلوكي:</a:t>
            </a:r>
          </a:p>
          <a:p>
            <a:pPr algn="r"/>
            <a:r>
              <a:rPr lang="ar-SA" sz="2200" dirty="0">
                <a:cs typeface="+mj-cs"/>
              </a:rPr>
              <a:t>- </a:t>
            </a:r>
            <a:r>
              <a:rPr lang="ar-SA" sz="2200" dirty="0"/>
              <a:t>أن يدرك العميل العلاقة بين المشاعر والأفكار والسلوك</a:t>
            </a:r>
          </a:p>
          <a:p>
            <a:pPr algn="r"/>
            <a:r>
              <a:rPr lang="ar-SA" sz="2200" dirty="0"/>
              <a:t>- أن يتعلم العميل كيف يصحح الأخطاء المعرفية او الأفكار الخاطئة</a:t>
            </a:r>
          </a:p>
          <a:p>
            <a:pPr algn="r"/>
            <a:r>
              <a:rPr lang="ar-SA" sz="2200" dirty="0"/>
              <a:t>- يتعلم العميل فنيات معرفية - سلوكية ليستخدمها في حياته اليومية</a:t>
            </a:r>
          </a:p>
          <a:p>
            <a:pPr algn="r"/>
            <a:r>
              <a:rPr lang="ar-SA" sz="2200" dirty="0"/>
              <a:t>- تعلم حل المشكلات وتحسين المهارات الاجتماعية</a:t>
            </a:r>
          </a:p>
          <a:p>
            <a:pPr marL="342900" indent="-342900" algn="r">
              <a:buFontTx/>
              <a:buChar char="-"/>
            </a:pPr>
            <a:endParaRPr lang="ar-SA" sz="2200" dirty="0"/>
          </a:p>
          <a:p>
            <a:pPr algn="r"/>
            <a:endParaRPr lang="ar-SA" sz="2200" dirty="0"/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DE37C58-02BD-4E16-8B36-8F8906A63A88}"/>
              </a:ext>
            </a:extLst>
          </p:cNvPr>
          <p:cNvSpPr/>
          <p:nvPr/>
        </p:nvSpPr>
        <p:spPr>
          <a:xfrm>
            <a:off x="2644726" y="329344"/>
            <a:ext cx="6611816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cs typeface="+mj-cs"/>
              </a:rPr>
              <a:t>العلاج المعرفي-السلوكي</a:t>
            </a:r>
            <a:endParaRPr lang="ar-SA" sz="2800" b="1" dirty="0">
              <a:cs typeface="+mj-cs"/>
            </a:endParaRPr>
          </a:p>
          <a:p>
            <a:pPr algn="ctr"/>
            <a:r>
              <a:rPr lang="en-GB" sz="2800" b="1" dirty="0">
                <a:cs typeface="+mj-cs"/>
              </a:rPr>
              <a:t>Cognitive-Behavioural Therapy (CBT)</a:t>
            </a:r>
          </a:p>
        </p:txBody>
      </p:sp>
    </p:spTree>
    <p:extLst>
      <p:ext uri="{BB962C8B-B14F-4D97-AF65-F5344CB8AC3E}">
        <p14:creationId xmlns:p14="http://schemas.microsoft.com/office/powerpoint/2010/main" val="27254896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3728397" y="329344"/>
            <a:ext cx="4022902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cs typeface="+mj-cs"/>
              </a:rPr>
              <a:t>بناء الجلسات </a:t>
            </a:r>
          </a:p>
        </p:txBody>
      </p:sp>
      <p:sp>
        <p:nvSpPr>
          <p:cNvPr id="4" name="Rectangle 3">
            <a:extLst>
              <a:ext uri="{FF2B5EF4-FFF2-40B4-BE49-F238E27FC236}">
                <a16:creationId xmlns:a16="http://schemas.microsoft.com/office/drawing/2014/main" id="{01BFCB05-0076-4C3D-AE48-226F3911CC1B}"/>
              </a:ext>
            </a:extLst>
          </p:cNvPr>
          <p:cNvSpPr/>
          <p:nvPr/>
        </p:nvSpPr>
        <p:spPr>
          <a:xfrm>
            <a:off x="2616820" y="3274255"/>
            <a:ext cx="6246056" cy="537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وضع جدول لما سوف يناقش في الجلسة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207C2BD1-8715-43B1-AE99-81F5B46C54E5}"/>
              </a:ext>
            </a:extLst>
          </p:cNvPr>
          <p:cNvSpPr/>
          <p:nvPr/>
        </p:nvSpPr>
        <p:spPr>
          <a:xfrm>
            <a:off x="2616820" y="4171843"/>
            <a:ext cx="6246056" cy="537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مراجعة المواضيع الاسبوعية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2890EC88-4D2C-4561-80B4-2E86B5EDB1D7}"/>
              </a:ext>
            </a:extLst>
          </p:cNvPr>
          <p:cNvSpPr/>
          <p:nvPr/>
        </p:nvSpPr>
        <p:spPr>
          <a:xfrm>
            <a:off x="2616820" y="2402133"/>
            <a:ext cx="6246056" cy="537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التعرف على الحالة الوجدانية للعميل</a:t>
            </a:r>
          </a:p>
        </p:txBody>
      </p:sp>
      <p:sp>
        <p:nvSpPr>
          <p:cNvPr id="8" name="Rectangle 7">
            <a:extLst>
              <a:ext uri="{FF2B5EF4-FFF2-40B4-BE49-F238E27FC236}">
                <a16:creationId xmlns:a16="http://schemas.microsoft.com/office/drawing/2014/main" id="{E632E0E0-6F3C-4D06-BD13-8E968CCFD26F}"/>
              </a:ext>
            </a:extLst>
          </p:cNvPr>
          <p:cNvSpPr/>
          <p:nvPr/>
        </p:nvSpPr>
        <p:spPr>
          <a:xfrm>
            <a:off x="2616820" y="4939211"/>
            <a:ext cx="6246056" cy="537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مواضيع الجلسة الحالية</a:t>
            </a:r>
          </a:p>
        </p:txBody>
      </p:sp>
      <p:sp>
        <p:nvSpPr>
          <p:cNvPr id="9" name="Rectangle 8">
            <a:extLst>
              <a:ext uri="{FF2B5EF4-FFF2-40B4-BE49-F238E27FC236}">
                <a16:creationId xmlns:a16="http://schemas.microsoft.com/office/drawing/2014/main" id="{CE6BF298-88CF-4B95-8285-F3522A77624D}"/>
              </a:ext>
            </a:extLst>
          </p:cNvPr>
          <p:cNvSpPr/>
          <p:nvPr/>
        </p:nvSpPr>
        <p:spPr>
          <a:xfrm>
            <a:off x="2616820" y="5836799"/>
            <a:ext cx="6246056" cy="53711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الواجبات المنزلية ووجهة نظر العميل في الجلسة</a:t>
            </a:r>
          </a:p>
        </p:txBody>
      </p:sp>
    </p:spTree>
    <p:extLst>
      <p:ext uri="{BB962C8B-B14F-4D97-AF65-F5344CB8AC3E}">
        <p14:creationId xmlns:p14="http://schemas.microsoft.com/office/powerpoint/2010/main" val="286825514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6490444" y="1510779"/>
            <a:ext cx="5285578" cy="48900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200" b="1" u="sng" dirty="0">
                <a:cs typeface="+mj-cs"/>
              </a:rPr>
              <a:t>* سجل الافكار</a:t>
            </a:r>
            <a:endParaRPr lang="ar-SA" sz="3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فنية هامة</a:t>
            </a:r>
          </a:p>
          <a:p>
            <a:pPr algn="r"/>
            <a:r>
              <a:rPr lang="ar-SA" sz="2200" dirty="0">
                <a:cs typeface="+mj-cs"/>
              </a:rPr>
              <a:t>- يحدد ويحلل الأفكار التلقائية وإيجاد بدائل </a:t>
            </a:r>
          </a:p>
          <a:p>
            <a:pPr algn="r"/>
            <a:r>
              <a:rPr lang="ar-SA" sz="2200" dirty="0">
                <a:cs typeface="+mj-cs"/>
              </a:rPr>
              <a:t>- يستخدم في مراحل مبكرة من العلاج </a:t>
            </a:r>
          </a:p>
          <a:p>
            <a:pPr algn="r"/>
            <a:r>
              <a:rPr lang="ar-SA" sz="2200" dirty="0">
                <a:cs typeface="+mj-cs"/>
              </a:rPr>
              <a:t>- يتكون من 7 اعمدة:</a:t>
            </a:r>
          </a:p>
          <a:p>
            <a:pPr algn="r"/>
            <a:r>
              <a:rPr lang="ar-SA" sz="2200" dirty="0">
                <a:cs typeface="+mj-cs"/>
              </a:rPr>
              <a:t>1- الموقف: ماذا حدث، متى ، اين، مع من</a:t>
            </a:r>
          </a:p>
          <a:p>
            <a:pPr algn="r"/>
            <a:r>
              <a:rPr lang="ar-SA" sz="2200" dirty="0">
                <a:cs typeface="+mj-cs"/>
              </a:rPr>
              <a:t>2- الحالة النفسية: مشاعر العميل اثناء الموقف (كلمة واحدة)، تقييم الشعور ( من 0 الى 100)</a:t>
            </a:r>
          </a:p>
          <a:p>
            <a:pPr algn="r"/>
            <a:r>
              <a:rPr lang="ar-SA" sz="2200" dirty="0">
                <a:cs typeface="+mj-cs"/>
              </a:rPr>
              <a:t>3- الأفكار التلقائية: كل ما خطر على بال العميل  ( لفظي، صورة ذهنية)، التوصل الى الفكرة المؤثرة</a:t>
            </a:r>
          </a:p>
          <a:p>
            <a:pPr algn="r"/>
            <a:r>
              <a:rPr lang="ar-SA" sz="2200" dirty="0">
                <a:cs typeface="+mj-cs"/>
              </a:rPr>
              <a:t> 4- الأدلة التي تدعم الفكرة المؤثرة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9C5CFF52-DA0D-4E44-8443-BBCCB4EEAC90}"/>
              </a:ext>
            </a:extLst>
          </p:cNvPr>
          <p:cNvSpPr/>
          <p:nvPr/>
        </p:nvSpPr>
        <p:spPr>
          <a:xfrm>
            <a:off x="587570" y="1510779"/>
            <a:ext cx="5113987" cy="4890021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dirty="0">
                <a:cs typeface="+mj-cs"/>
              </a:rPr>
              <a:t> </a:t>
            </a:r>
            <a:r>
              <a:rPr lang="ar-SA" sz="2200" dirty="0"/>
              <a:t>5- الأدلة التي تتعارض مع الفكرة المؤثرة </a:t>
            </a:r>
          </a:p>
          <a:p>
            <a:pPr algn="r"/>
            <a:r>
              <a:rPr lang="ar-SA" sz="2200" dirty="0"/>
              <a:t>6- الأفكار البديلة المتوازنة</a:t>
            </a:r>
          </a:p>
          <a:p>
            <a:pPr algn="r"/>
            <a:r>
              <a:rPr lang="ar-SA" sz="2200" dirty="0"/>
              <a:t>7- تقويم الحالة النفسية التي ذكرت في عمود 2 </a:t>
            </a:r>
            <a:endParaRPr lang="ar-SA" sz="2200" b="1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عدد سجلات اكثر= تحسن اسرع </a:t>
            </a:r>
          </a:p>
          <a:p>
            <a:pPr algn="r"/>
            <a:r>
              <a:rPr lang="ar-SA" sz="2200" dirty="0">
                <a:cs typeface="+mj-cs"/>
              </a:rPr>
              <a:t>- كتابة الأدلة مهمة في تغيير الأفكار</a:t>
            </a:r>
          </a:p>
          <a:p>
            <a:pPr algn="r"/>
            <a:r>
              <a:rPr lang="ar-SA" sz="2200" dirty="0">
                <a:cs typeface="+mj-cs"/>
              </a:rPr>
              <a:t>- الأفكار البديلة يجب ان تعتمد على الأدلة </a:t>
            </a:r>
          </a:p>
          <a:p>
            <a:pPr algn="r"/>
            <a:r>
              <a:rPr lang="ar-SA" sz="2200" dirty="0">
                <a:cs typeface="+mj-cs"/>
              </a:rPr>
              <a:t>- لا يهدف الى التخلص كليا من المشاعر السلبية لكن أن تتناسب مع الموقف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b="1" dirty="0">
              <a:cs typeface="+mj-cs"/>
            </a:endParaRP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AA72D2E7-E686-4D5B-8866-AEC8D6826C2F}"/>
              </a:ext>
            </a:extLst>
          </p:cNvPr>
          <p:cNvSpPr/>
          <p:nvPr/>
        </p:nvSpPr>
        <p:spPr>
          <a:xfrm>
            <a:off x="2972972" y="287141"/>
            <a:ext cx="6246056" cy="9367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3200" dirty="0">
              <a:cs typeface="+mj-cs"/>
            </a:endParaRPr>
          </a:p>
          <a:p>
            <a:pPr algn="ctr"/>
            <a:r>
              <a:rPr lang="ar-SA" sz="3200" b="1" dirty="0">
                <a:cs typeface="+mj-cs"/>
              </a:rPr>
              <a:t>بعض من فنيات العلاج المعرفي- السلوكي</a:t>
            </a:r>
            <a:endParaRPr lang="en-GB" sz="3200" b="1" dirty="0">
              <a:cs typeface="+mj-cs"/>
            </a:endParaRPr>
          </a:p>
          <a:p>
            <a:pPr algn="ctr"/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189229079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061981" y="1468576"/>
            <a:ext cx="4690047" cy="4651317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</a:t>
            </a:r>
            <a:r>
              <a:rPr lang="ar-SA" sz="2400" b="1" u="sng" dirty="0">
                <a:cs typeface="+mj-cs"/>
              </a:rPr>
              <a:t>التجارب السلوكية :</a:t>
            </a:r>
          </a:p>
          <a:p>
            <a:pPr algn="r"/>
            <a:r>
              <a:rPr lang="ar-SA" sz="2200" dirty="0">
                <a:cs typeface="+mj-cs"/>
              </a:rPr>
              <a:t>- تستخدم في حال عدم تصديق العميل للأفكار البديلة أو كانت الدرجة ضعيفة </a:t>
            </a:r>
          </a:p>
          <a:p>
            <a:pPr algn="r"/>
            <a:r>
              <a:rPr lang="ar-SA" sz="2200" dirty="0">
                <a:cs typeface="+mj-cs"/>
              </a:rPr>
              <a:t>- تصمم بناء على فروض محددة ثم اختبارها</a:t>
            </a:r>
          </a:p>
          <a:p>
            <a:pPr algn="r"/>
            <a:r>
              <a:rPr lang="ar-SA" sz="2200" dirty="0">
                <a:cs typeface="+mj-cs"/>
              </a:rPr>
              <a:t>- بالإمكان استخدام تجارب سلوكية متعددة </a:t>
            </a:r>
          </a:p>
          <a:p>
            <a:pPr algn="r"/>
            <a:r>
              <a:rPr lang="ar-SA" sz="2200" dirty="0">
                <a:cs typeface="+mj-cs"/>
              </a:rPr>
              <a:t>- مثال: اضطراب الفزع</a:t>
            </a:r>
          </a:p>
          <a:p>
            <a:pPr algn="r"/>
            <a:r>
              <a:rPr lang="ar-SA" sz="2200" dirty="0">
                <a:cs typeface="+mj-cs"/>
              </a:rPr>
              <a:t> التنفس السريع، صرف الانتباه</a:t>
            </a:r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3CA02891-7E83-4546-954F-C99ADA31EEEE}"/>
              </a:ext>
            </a:extLst>
          </p:cNvPr>
          <p:cNvSpPr/>
          <p:nvPr/>
        </p:nvSpPr>
        <p:spPr>
          <a:xfrm>
            <a:off x="2972972" y="287141"/>
            <a:ext cx="6246056" cy="9367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3200" dirty="0">
              <a:cs typeface="+mj-cs"/>
            </a:endParaRPr>
          </a:p>
          <a:p>
            <a:pPr algn="ctr"/>
            <a:r>
              <a:rPr lang="ar-SA" sz="3200" b="1" dirty="0">
                <a:cs typeface="+mj-cs"/>
              </a:rPr>
              <a:t>بعض من فنيات العلاج المعرفي- السلوكي</a:t>
            </a:r>
            <a:endParaRPr lang="en-GB" sz="3200" b="1" dirty="0">
              <a:cs typeface="+mj-cs"/>
            </a:endParaRPr>
          </a:p>
          <a:p>
            <a:pPr algn="ctr"/>
            <a:endParaRPr lang="ar-SA" sz="32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B5ADB467-DDAF-4E95-B60B-8B86C9E35FE7}"/>
              </a:ext>
            </a:extLst>
          </p:cNvPr>
          <p:cNvSpPr/>
          <p:nvPr/>
        </p:nvSpPr>
        <p:spPr>
          <a:xfrm>
            <a:off x="1443470" y="1426819"/>
            <a:ext cx="4549367" cy="4693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</a:t>
            </a:r>
            <a:r>
              <a:rPr lang="ar-SA" sz="2400" b="1" u="sng" dirty="0">
                <a:cs typeface="+mj-cs"/>
              </a:rPr>
              <a:t>جدول النشاط: </a:t>
            </a:r>
          </a:p>
          <a:p>
            <a:pPr algn="r"/>
            <a:r>
              <a:rPr lang="ar-SA" sz="2200" dirty="0">
                <a:cs typeface="+mj-cs"/>
              </a:rPr>
              <a:t>- يعتبر كبداية</a:t>
            </a:r>
          </a:p>
          <a:p>
            <a:pPr algn="r"/>
            <a:r>
              <a:rPr lang="ar-SA" sz="2200" dirty="0">
                <a:cs typeface="+mj-cs"/>
              </a:rPr>
              <a:t>- الطريقة:</a:t>
            </a:r>
          </a:p>
          <a:p>
            <a:pPr algn="r"/>
            <a:r>
              <a:rPr lang="ar-SA" sz="2200" dirty="0">
                <a:cs typeface="+mj-cs"/>
              </a:rPr>
              <a:t>مراقبة العميل لنشاطاته اليومية، وتسجيلها مع الأوقات، ودرجة الاستمتاع بالنشاط، ودرجة الشعور بالإنجاز</a:t>
            </a:r>
          </a:p>
          <a:p>
            <a:pPr algn="r"/>
            <a:r>
              <a:rPr lang="ar-SA" sz="2200" dirty="0">
                <a:cs typeface="+mj-cs"/>
              </a:rPr>
              <a:t>* بعض الفوائد:</a:t>
            </a:r>
          </a:p>
          <a:p>
            <a:pPr algn="r"/>
            <a:r>
              <a:rPr lang="ar-SA" sz="2200" dirty="0">
                <a:cs typeface="+mj-cs"/>
              </a:rPr>
              <a:t>- يساعد لتفحص بعض الأفكار </a:t>
            </a:r>
          </a:p>
          <a:p>
            <a:pPr algn="r"/>
            <a:r>
              <a:rPr lang="ar-SA" sz="2200" dirty="0">
                <a:cs typeface="+mj-cs"/>
              </a:rPr>
              <a:t>- يوضح العلاقة بين المزاج والنشاط</a:t>
            </a:r>
          </a:p>
          <a:p>
            <a:pPr algn="r"/>
            <a:r>
              <a:rPr lang="ar-SA" sz="2200" dirty="0">
                <a:cs typeface="+mj-cs"/>
              </a:rPr>
              <a:t>- زيادة مستوى النشاط</a:t>
            </a:r>
          </a:p>
          <a:p>
            <a:pPr algn="r"/>
            <a:r>
              <a:rPr lang="ar-SA" sz="2200" dirty="0">
                <a:cs typeface="+mj-cs"/>
              </a:rPr>
              <a:t>- زيادة شعور العميل بالتحكم</a:t>
            </a:r>
          </a:p>
          <a:p>
            <a:pPr algn="r"/>
            <a:endParaRPr lang="ar-SA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189652088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9C5CFF52-DA0D-4E44-8443-BBCCB4EEAC90}"/>
              </a:ext>
            </a:extLst>
          </p:cNvPr>
          <p:cNvSpPr/>
          <p:nvPr/>
        </p:nvSpPr>
        <p:spPr>
          <a:xfrm>
            <a:off x="6639951" y="1567049"/>
            <a:ext cx="5050301" cy="4693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endParaRPr lang="ar-SA" sz="2200" b="1" u="sng" dirty="0">
              <a:cs typeface="+mj-cs"/>
            </a:endParaRPr>
          </a:p>
          <a:p>
            <a:pPr algn="r"/>
            <a:r>
              <a:rPr lang="ar-SA" sz="2200" b="1" u="sng" dirty="0">
                <a:cs typeface="+mj-cs"/>
              </a:rPr>
              <a:t>*فنية صرف الانتباه  </a:t>
            </a:r>
          </a:p>
          <a:p>
            <a:pPr algn="r"/>
            <a:r>
              <a:rPr lang="ar-SA" sz="2200" dirty="0">
                <a:cs typeface="+mj-cs"/>
              </a:rPr>
              <a:t>بعض الأساليب:</a:t>
            </a:r>
          </a:p>
          <a:p>
            <a:pPr algn="r"/>
            <a:r>
              <a:rPr lang="ar-SA" sz="2200" dirty="0">
                <a:cs typeface="+mj-cs"/>
              </a:rPr>
              <a:t>- التركيز على شيء معين </a:t>
            </a:r>
          </a:p>
          <a:p>
            <a:pPr algn="r"/>
            <a:r>
              <a:rPr lang="ar-SA" sz="2200" dirty="0">
                <a:cs typeface="+mj-cs"/>
              </a:rPr>
              <a:t>- التمرينات العقلية </a:t>
            </a:r>
          </a:p>
          <a:p>
            <a:pPr algn="r"/>
            <a:r>
              <a:rPr lang="ar-SA" sz="2200" dirty="0">
                <a:cs typeface="+mj-cs"/>
              </a:rPr>
              <a:t>- الذكريات الجميلة</a:t>
            </a:r>
          </a:p>
          <a:p>
            <a:pPr algn="r"/>
            <a:r>
              <a:rPr lang="ar-SA" sz="2200" dirty="0">
                <a:cs typeface="+mj-cs"/>
              </a:rPr>
              <a:t>- الأنشطة الذهنية </a:t>
            </a: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4CF016A8-62B5-4C0B-9121-6E8DCA681D8F}"/>
              </a:ext>
            </a:extLst>
          </p:cNvPr>
          <p:cNvSpPr/>
          <p:nvPr/>
        </p:nvSpPr>
        <p:spPr>
          <a:xfrm>
            <a:off x="689316" y="1567049"/>
            <a:ext cx="4356297" cy="469307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*تحديد الأخطاء المعرفية غير الفعالة:</a:t>
            </a:r>
          </a:p>
          <a:p>
            <a:pPr algn="r"/>
            <a:r>
              <a:rPr lang="ar-SA" sz="2200" dirty="0">
                <a:cs typeface="+mj-cs"/>
              </a:rPr>
              <a:t>- تقديم نسخة من قائمة الأخطاء المعرفية ثم مناقشته</a:t>
            </a:r>
          </a:p>
          <a:p>
            <a:pPr algn="r"/>
            <a:r>
              <a:rPr lang="ar-SA" sz="2200" dirty="0">
                <a:cs typeface="+mj-cs"/>
              </a:rPr>
              <a:t>- تحديد ووصف الخطأ المعرفي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 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77D1D707-0685-4876-97E0-BC5D2D1E23BE}"/>
              </a:ext>
            </a:extLst>
          </p:cNvPr>
          <p:cNvSpPr/>
          <p:nvPr/>
        </p:nvSpPr>
        <p:spPr>
          <a:xfrm>
            <a:off x="2972972" y="287141"/>
            <a:ext cx="6246056" cy="93674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ar-SA" sz="3200" dirty="0">
              <a:cs typeface="+mj-cs"/>
            </a:endParaRPr>
          </a:p>
          <a:p>
            <a:pPr algn="ctr"/>
            <a:r>
              <a:rPr lang="ar-SA" sz="3200" b="1" dirty="0">
                <a:cs typeface="+mj-cs"/>
              </a:rPr>
              <a:t>بعض من فنيات العلاج المعرفي- السلوكي</a:t>
            </a:r>
            <a:endParaRPr lang="en-GB" sz="3200" b="1" dirty="0">
              <a:cs typeface="+mj-cs"/>
            </a:endParaRPr>
          </a:p>
          <a:p>
            <a:pPr algn="ctr"/>
            <a:endParaRPr lang="ar-SA" sz="3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48461636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AABE8FF-0E0B-4EF5-93E9-D5B666D94BF2}"/>
              </a:ext>
            </a:extLst>
          </p:cNvPr>
          <p:cNvSpPr/>
          <p:nvPr/>
        </p:nvSpPr>
        <p:spPr>
          <a:xfrm>
            <a:off x="2644726" y="329344"/>
            <a:ext cx="6611816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cs typeface="+mj-cs"/>
              </a:rPr>
              <a:t>العلاج المعرفي-السلوكي</a:t>
            </a:r>
            <a:endParaRPr lang="ar-SA" sz="2800" b="1" dirty="0">
              <a:cs typeface="+mj-cs"/>
            </a:endParaRPr>
          </a:p>
          <a:p>
            <a:pPr algn="ctr"/>
            <a:r>
              <a:rPr lang="en-GB" sz="2800" b="1" dirty="0">
                <a:cs typeface="+mj-cs"/>
              </a:rPr>
              <a:t>Cognitive-Behavioural Therapy (CBT)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12304" y="1558974"/>
            <a:ext cx="10767392" cy="4644878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200" b="1" u="sng" dirty="0">
                <a:cs typeface="+mj-cs"/>
              </a:rPr>
              <a:t>* الجانب النظري:</a:t>
            </a:r>
          </a:p>
          <a:p>
            <a:pPr algn="r"/>
            <a:r>
              <a:rPr lang="ar-SA" sz="2200" dirty="0">
                <a:cs typeface="+mj-cs"/>
              </a:rPr>
              <a:t>- </a:t>
            </a:r>
            <a:r>
              <a:rPr lang="ar-SA" sz="2200" dirty="0"/>
              <a:t>الناس لا يضطربون من الاحداث ولكن بسبب المعاني التي يسبغونها على هذه الاحداث</a:t>
            </a:r>
          </a:p>
          <a:p>
            <a:pPr algn="r"/>
            <a:r>
              <a:rPr lang="ar-SA" sz="2200" dirty="0">
                <a:cs typeface="+mj-cs"/>
              </a:rPr>
              <a:t>- تركز على جوانب معرفية وسلوكية </a:t>
            </a:r>
          </a:p>
          <a:p>
            <a:pPr algn="r"/>
            <a:r>
              <a:rPr lang="ar-SA" sz="2200" dirty="0">
                <a:cs typeface="+mj-cs"/>
              </a:rPr>
              <a:t>- يلتقي كل من العلاج المعرفي السلوكي لبك والعلاج العقلاني الانفعالي السلوكي لأليس في أن هناك معتقدات وافكار خاطئة لدي الشخص </a:t>
            </a:r>
          </a:p>
          <a:p>
            <a:pPr algn="r"/>
            <a:r>
              <a:rPr lang="ar-SA" sz="2200" dirty="0">
                <a:cs typeface="+mj-cs"/>
              </a:rPr>
              <a:t>- التركيز على هنا والآن </a:t>
            </a:r>
          </a:p>
          <a:p>
            <a:pPr algn="r"/>
            <a:r>
              <a:rPr lang="ar-SA" sz="2200" dirty="0">
                <a:cs typeface="+mj-cs"/>
              </a:rPr>
              <a:t>-لا يركز كثيرا على الخبرات الماضية وخبرات الطفولة والتعمق بها كمدرسة </a:t>
            </a:r>
            <a:r>
              <a:rPr lang="ar-SA" sz="2200">
                <a:cs typeface="+mj-cs"/>
              </a:rPr>
              <a:t>التحليل النفسي، </a:t>
            </a:r>
            <a:r>
              <a:rPr lang="ar-SA" sz="2200" dirty="0">
                <a:cs typeface="+mj-cs"/>
              </a:rPr>
              <a:t>ولا على السلوك فقط كالمدرسة السلوكية</a:t>
            </a:r>
          </a:p>
          <a:p>
            <a:pPr algn="r"/>
            <a:r>
              <a:rPr lang="ar-SA" sz="2200" dirty="0">
                <a:cs typeface="+mj-cs"/>
              </a:rPr>
              <a:t>- تغيير المشاعر والسلوك من خلال تغيير الأفكار </a:t>
            </a:r>
          </a:p>
          <a:p>
            <a:pPr algn="r"/>
            <a:endParaRPr lang="ar-SA" sz="2200" dirty="0"/>
          </a:p>
          <a:p>
            <a:pPr marL="342900" indent="-342900" algn="r">
              <a:buFontTx/>
              <a:buChar char="-"/>
            </a:pPr>
            <a:endParaRPr lang="ar-SA" sz="2200" dirty="0"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337813943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12304" y="1558974"/>
            <a:ext cx="10767392" cy="496968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200" b="1" u="sng" dirty="0"/>
              <a:t>* الجانب النظري: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هناك تركيز على أن العميل يلاحظ مشاعره وافكاره، ومع الوقت يلاحظ العلاقة التفاعلية بين الأفكار والمشاعر والسلوك</a:t>
            </a:r>
          </a:p>
          <a:p>
            <a:pPr algn="r"/>
            <a:r>
              <a:rPr lang="ar-SA" sz="2200" dirty="0">
                <a:cs typeface="+mj-cs"/>
              </a:rPr>
              <a:t>- التعرف على التشوهات المعرفية والاعتقادات الخاطئة ودحضها وتعديلها حتى يحدث تغير في كيفية رؤية العميل لنفسه وللعالم والمستقبل</a:t>
            </a:r>
          </a:p>
          <a:p>
            <a:pPr algn="r"/>
            <a:r>
              <a:rPr lang="ar-SA" sz="2200" dirty="0">
                <a:cs typeface="+mj-cs"/>
              </a:rPr>
              <a:t>- ينمي طرق جديده للتعلم من الخبرات </a:t>
            </a:r>
          </a:p>
          <a:p>
            <a:pPr algn="r"/>
            <a:r>
              <a:rPr lang="ar-SA" sz="2200" dirty="0">
                <a:cs typeface="+mj-cs"/>
              </a:rPr>
              <a:t>- تفاعل نشط بين المعالج والعميل وتبادل خبرات </a:t>
            </a:r>
          </a:p>
          <a:p>
            <a:pPr algn="r"/>
            <a:r>
              <a:rPr lang="ar-SA" sz="2200" dirty="0">
                <a:cs typeface="+mj-cs"/>
              </a:rPr>
              <a:t>-المعالج يقدم مبادئ أساسية للعميل، وهو كالدليل، موضوعي، وبعيد عن اصدار الاحكام</a:t>
            </a:r>
          </a:p>
          <a:p>
            <a:pPr algn="r"/>
            <a:r>
              <a:rPr lang="ar-SA" sz="2200" dirty="0"/>
              <a:t>- ما بين 6-20 جلسة كل اسبوع، أو جلستين كل اسبوع للحالات الشديدة والمتوسطة،45-50 دقيقة للجلسة</a:t>
            </a:r>
          </a:p>
          <a:p>
            <a:pPr algn="r"/>
            <a:r>
              <a:rPr lang="ar-SA" sz="2200" dirty="0"/>
              <a:t>-العلاج المعرفي السلوكي علاج محدد وواضح الأهداف، يعتمد على التعاون بين المعالج والعميل، توجيهي، تعليمي</a:t>
            </a: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1DE37C58-02BD-4E16-8B36-8F8906A63A88}"/>
              </a:ext>
            </a:extLst>
          </p:cNvPr>
          <p:cNvSpPr/>
          <p:nvPr/>
        </p:nvSpPr>
        <p:spPr>
          <a:xfrm>
            <a:off x="2644726" y="329344"/>
            <a:ext cx="6611816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cs typeface="+mj-cs"/>
              </a:rPr>
              <a:t>العلاج المعرفي-السلوكي</a:t>
            </a:r>
            <a:endParaRPr lang="ar-SA" sz="2800" b="1" dirty="0">
              <a:cs typeface="+mj-cs"/>
            </a:endParaRPr>
          </a:p>
          <a:p>
            <a:pPr algn="ctr"/>
            <a:r>
              <a:rPr lang="en-GB" sz="2800" b="1" dirty="0">
                <a:cs typeface="+mj-cs"/>
              </a:rPr>
              <a:t>Cognitive-Behavioural Therapy (CBT)</a:t>
            </a:r>
          </a:p>
        </p:txBody>
      </p:sp>
    </p:spTree>
    <p:extLst>
      <p:ext uri="{BB962C8B-B14F-4D97-AF65-F5344CB8AC3E}">
        <p14:creationId xmlns:p14="http://schemas.microsoft.com/office/powerpoint/2010/main" val="247259491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12304" y="1558974"/>
            <a:ext cx="10767392" cy="48558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3200" b="1" u="sng" dirty="0"/>
              <a:t>* الجانب النظري:</a:t>
            </a:r>
            <a:endParaRPr lang="ar-SA" sz="2200" dirty="0"/>
          </a:p>
          <a:p>
            <a:pPr algn="r"/>
            <a:r>
              <a:rPr lang="ar-SA" sz="2200" dirty="0"/>
              <a:t> </a:t>
            </a:r>
          </a:p>
          <a:p>
            <a:pPr algn="r"/>
            <a:r>
              <a:rPr lang="ar-SA" sz="2200" b="1" u="sng" dirty="0">
                <a:cs typeface="+mj-cs"/>
              </a:rPr>
              <a:t>*النموذج المعرفي-السلوكي للاكتئاب:</a:t>
            </a:r>
          </a:p>
          <a:p>
            <a:pPr algn="r"/>
            <a:r>
              <a:rPr lang="ar-SA" sz="2200" dirty="0">
                <a:cs typeface="+mj-cs"/>
              </a:rPr>
              <a:t>يرى بك ان الاكتئاب والمشاكل النفسية تبدا وتستمر بسبب 3 اليات :</a:t>
            </a:r>
          </a:p>
          <a:p>
            <a:pPr algn="r"/>
            <a:r>
              <a:rPr lang="ar-SA" sz="2200" dirty="0">
                <a:cs typeface="+mj-cs"/>
              </a:rPr>
              <a:t>1- الثالوث المعرفي</a:t>
            </a:r>
          </a:p>
          <a:p>
            <a:pPr algn="r"/>
            <a:r>
              <a:rPr lang="ar-SA" sz="2200" dirty="0">
                <a:cs typeface="+mj-cs"/>
              </a:rPr>
              <a:t>- النظرة السلبية للنفس (انا شخص غير مرغوب بي) والعالم  (تفسير التجارب بشكل سلبي، العالم مزعج ومتطلب) والمستقبل (مشاكلي سوف تبقى الى الابد)</a:t>
            </a:r>
          </a:p>
          <a:p>
            <a:pPr algn="r"/>
            <a:r>
              <a:rPr lang="ar-SA" sz="2200" dirty="0">
                <a:cs typeface="+mj-cs"/>
              </a:rPr>
              <a:t>2- التشوهات المعرفية</a:t>
            </a:r>
          </a:p>
          <a:p>
            <a:pPr algn="r"/>
            <a:r>
              <a:rPr lang="ar-SA" sz="2200" dirty="0">
                <a:cs typeface="+mj-cs"/>
              </a:rPr>
              <a:t>- انماط من الأخطاء في منطق التفكير ( هناك تشوهات متكررة) تؤثر على ادراك الفرد وتفسيراته للأشياء. </a:t>
            </a:r>
          </a:p>
          <a:p>
            <a:pPr algn="r"/>
            <a:r>
              <a:rPr lang="ar-SA" sz="2200" dirty="0">
                <a:cs typeface="+mj-cs"/>
              </a:rPr>
              <a:t>3- المخطوطات </a:t>
            </a:r>
          </a:p>
          <a:p>
            <a:pPr algn="r"/>
            <a:r>
              <a:rPr lang="ar-SA" sz="2200" dirty="0">
                <a:cs typeface="+mj-cs"/>
              </a:rPr>
              <a:t>- بنى معرفية تسبب التشوهات المعرفية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54704DE9-08DD-4213-B065-27C84E937F21}"/>
              </a:ext>
            </a:extLst>
          </p:cNvPr>
          <p:cNvSpPr/>
          <p:nvPr/>
        </p:nvSpPr>
        <p:spPr>
          <a:xfrm>
            <a:off x="2644726" y="329344"/>
            <a:ext cx="6611816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200" b="1" dirty="0">
                <a:cs typeface="+mj-cs"/>
              </a:rPr>
              <a:t>العلاج المعرفي-السلوكي</a:t>
            </a:r>
            <a:endParaRPr lang="ar-SA" sz="2800" b="1" dirty="0">
              <a:cs typeface="+mj-cs"/>
            </a:endParaRPr>
          </a:p>
          <a:p>
            <a:pPr algn="ctr"/>
            <a:r>
              <a:rPr lang="en-GB" sz="2800" b="1" dirty="0">
                <a:cs typeface="+mj-cs"/>
              </a:rPr>
              <a:t>Cognitive-Behavioural Therapy (CBT)</a:t>
            </a:r>
          </a:p>
        </p:txBody>
      </p:sp>
    </p:spTree>
    <p:extLst>
      <p:ext uri="{BB962C8B-B14F-4D97-AF65-F5344CB8AC3E}">
        <p14:creationId xmlns:p14="http://schemas.microsoft.com/office/powerpoint/2010/main" val="253009830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8201465" y="3397223"/>
            <a:ext cx="3275428" cy="13524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التعميم الزائد </a:t>
            </a:r>
          </a:p>
          <a:p>
            <a:pPr algn="ctr"/>
            <a:r>
              <a:rPr lang="en-GB" sz="2200" dirty="0">
                <a:cs typeface="+mj-cs"/>
              </a:rPr>
              <a:t>Overgeneralisation </a:t>
            </a:r>
            <a:r>
              <a:rPr lang="ar-SA" sz="2200" dirty="0">
                <a:cs typeface="+mj-cs"/>
              </a:rPr>
              <a:t> </a:t>
            </a:r>
            <a:r>
              <a:rPr lang="en-GB" sz="2200" dirty="0">
                <a:cs typeface="+mj-cs"/>
              </a:rPr>
              <a:t>  </a:t>
            </a:r>
            <a:endParaRPr lang="ar-SA" sz="2200" dirty="0">
              <a:cs typeface="+mj-cs"/>
            </a:endParaRP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5253B01-9D77-4A0C-B44E-A914C74F59A4}"/>
              </a:ext>
            </a:extLst>
          </p:cNvPr>
          <p:cNvSpPr/>
          <p:nvPr/>
        </p:nvSpPr>
        <p:spPr>
          <a:xfrm>
            <a:off x="2926080" y="287141"/>
            <a:ext cx="6091312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+mj-cs"/>
              </a:rPr>
              <a:t>Cognitive Distortions</a:t>
            </a:r>
            <a:r>
              <a:rPr lang="ar-SA" sz="2800" b="1" dirty="0">
                <a:cs typeface="+mj-cs"/>
              </a:rPr>
              <a:t> التشوهات المعرفية </a:t>
            </a:r>
            <a:r>
              <a:rPr lang="en-GB" sz="2800" b="1" dirty="0">
                <a:cs typeface="+mj-cs"/>
              </a:rPr>
              <a:t>  </a:t>
            </a:r>
            <a:endParaRPr lang="ar-SA" sz="2800" b="1" dirty="0">
              <a:cs typeface="+mj-cs"/>
            </a:endParaRPr>
          </a:p>
        </p:txBody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7F18BC1C-DEF6-419A-8C91-EF07A11701F5}"/>
              </a:ext>
            </a:extLst>
          </p:cNvPr>
          <p:cNvSpPr/>
          <p:nvPr/>
        </p:nvSpPr>
        <p:spPr>
          <a:xfrm>
            <a:off x="4827562" y="3370351"/>
            <a:ext cx="2783059" cy="1351962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التجريد الاختياري</a:t>
            </a:r>
          </a:p>
          <a:p>
            <a:pPr algn="ctr"/>
            <a:r>
              <a:rPr lang="en-GB" sz="2200" dirty="0">
                <a:cs typeface="+mj-cs"/>
              </a:rPr>
              <a:t>Selective Abstraction </a:t>
            </a:r>
            <a:endParaRPr lang="ar-SA" sz="2200" dirty="0">
              <a:cs typeface="+mj-cs"/>
            </a:endParaRPr>
          </a:p>
        </p:txBody>
      </p:sp>
      <p:sp>
        <p:nvSpPr>
          <p:cNvPr id="15" name="Rectangle 14">
            <a:extLst>
              <a:ext uri="{FF2B5EF4-FFF2-40B4-BE49-F238E27FC236}">
                <a16:creationId xmlns:a16="http://schemas.microsoft.com/office/drawing/2014/main" id="{42802661-E05E-4544-8DAF-420E2AB8C615}"/>
              </a:ext>
            </a:extLst>
          </p:cNvPr>
          <p:cNvSpPr/>
          <p:nvPr/>
        </p:nvSpPr>
        <p:spPr>
          <a:xfrm>
            <a:off x="8201465" y="1639595"/>
            <a:ext cx="3275428" cy="13524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الاستنتاج العشوائي</a:t>
            </a:r>
            <a:endParaRPr lang="en-GB" sz="2200" dirty="0">
              <a:cs typeface="+mj-cs"/>
            </a:endParaRPr>
          </a:p>
          <a:p>
            <a:pPr algn="ctr"/>
            <a:r>
              <a:rPr lang="en-GB" sz="2200" dirty="0"/>
              <a:t>Arbitrary Conclusion</a:t>
            </a:r>
            <a:endParaRPr lang="ar-SA" sz="2200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 </a:t>
            </a:r>
            <a:r>
              <a:rPr lang="en-GB" sz="2200" dirty="0">
                <a:cs typeface="+mj-cs"/>
              </a:rPr>
              <a:t>  </a:t>
            </a:r>
            <a:endParaRPr lang="ar-SA" sz="2200" dirty="0">
              <a:cs typeface="+mj-cs"/>
            </a:endParaRPr>
          </a:p>
        </p:txBody>
      </p:sp>
      <p:sp>
        <p:nvSpPr>
          <p:cNvPr id="16" name="Rectangle 15">
            <a:extLst>
              <a:ext uri="{FF2B5EF4-FFF2-40B4-BE49-F238E27FC236}">
                <a16:creationId xmlns:a16="http://schemas.microsoft.com/office/drawing/2014/main" id="{6BCC3D5B-B4AA-41F2-A605-EFC552CD35D3}"/>
              </a:ext>
            </a:extLst>
          </p:cNvPr>
          <p:cNvSpPr/>
          <p:nvPr/>
        </p:nvSpPr>
        <p:spPr>
          <a:xfrm>
            <a:off x="3511062" y="1690600"/>
            <a:ext cx="4099559" cy="13524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التضخيم والتقليل</a:t>
            </a:r>
          </a:p>
          <a:p>
            <a:pPr algn="ctr"/>
            <a:r>
              <a:rPr lang="en-GB" sz="2200" dirty="0">
                <a:cs typeface="+mj-cs"/>
              </a:rPr>
              <a:t>Magnification and Minimisation </a:t>
            </a:r>
            <a:r>
              <a:rPr lang="ar-SA" sz="2200" dirty="0">
                <a:cs typeface="+mj-cs"/>
              </a:rPr>
              <a:t> </a:t>
            </a:r>
            <a:r>
              <a:rPr lang="en-GB" sz="2200" dirty="0">
                <a:cs typeface="+mj-cs"/>
              </a:rPr>
              <a:t>  </a:t>
            </a:r>
            <a:endParaRPr lang="ar-SA" sz="2200" dirty="0">
              <a:cs typeface="+mj-cs"/>
            </a:endParaRPr>
          </a:p>
        </p:txBody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14753892-92AE-47D2-B163-C4AF6D8B3FB0}"/>
              </a:ext>
            </a:extLst>
          </p:cNvPr>
          <p:cNvSpPr/>
          <p:nvPr/>
        </p:nvSpPr>
        <p:spPr>
          <a:xfrm>
            <a:off x="8201465" y="5152629"/>
            <a:ext cx="3148819" cy="13524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200" dirty="0">
                <a:cs typeface="+mj-cs"/>
              </a:rPr>
              <a:t>  </a:t>
            </a:r>
            <a:r>
              <a:rPr lang="ar-SA" sz="2200" dirty="0">
                <a:cs typeface="+mj-cs"/>
              </a:rPr>
              <a:t>الشخصنة </a:t>
            </a:r>
          </a:p>
          <a:p>
            <a:pPr algn="ctr"/>
            <a:r>
              <a:rPr lang="en-GB" sz="2200" dirty="0">
                <a:cs typeface="+mj-cs"/>
              </a:rPr>
              <a:t>Personalisation </a:t>
            </a:r>
            <a:endParaRPr lang="ar-SA" sz="2200" dirty="0">
              <a:cs typeface="+mj-cs"/>
            </a:endParaRPr>
          </a:p>
        </p:txBody>
      </p:sp>
      <p:sp>
        <p:nvSpPr>
          <p:cNvPr id="18" name="Rectangle 17">
            <a:extLst>
              <a:ext uri="{FF2B5EF4-FFF2-40B4-BE49-F238E27FC236}">
                <a16:creationId xmlns:a16="http://schemas.microsoft.com/office/drawing/2014/main" id="{E128BBFA-80A8-4988-B10A-F708657FDF93}"/>
              </a:ext>
            </a:extLst>
          </p:cNvPr>
          <p:cNvSpPr/>
          <p:nvPr/>
        </p:nvSpPr>
        <p:spPr>
          <a:xfrm>
            <a:off x="987082" y="3362626"/>
            <a:ext cx="3249636" cy="13524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التصنيف وإساءة التصنيف</a:t>
            </a:r>
          </a:p>
          <a:p>
            <a:pPr algn="ctr"/>
            <a:r>
              <a:rPr lang="en-GB" sz="2200" dirty="0">
                <a:cs typeface="+mj-cs"/>
              </a:rPr>
              <a:t>Labelling and mislabelling </a:t>
            </a:r>
            <a:endParaRPr lang="ar-SA" sz="2200" dirty="0">
              <a:cs typeface="+mj-cs"/>
            </a:endParaRPr>
          </a:p>
        </p:txBody>
      </p:sp>
      <p:sp>
        <p:nvSpPr>
          <p:cNvPr id="19" name="Rectangle 18">
            <a:extLst>
              <a:ext uri="{FF2B5EF4-FFF2-40B4-BE49-F238E27FC236}">
                <a16:creationId xmlns:a16="http://schemas.microsoft.com/office/drawing/2014/main" id="{12987633-8AE1-4C35-AD93-42C58EDA1443}"/>
              </a:ext>
            </a:extLst>
          </p:cNvPr>
          <p:cNvSpPr/>
          <p:nvPr/>
        </p:nvSpPr>
        <p:spPr>
          <a:xfrm>
            <a:off x="4284784" y="5197321"/>
            <a:ext cx="3148819" cy="135245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200" dirty="0">
                <a:cs typeface="+mj-cs"/>
              </a:rPr>
              <a:t>التفكير الازدواجي</a:t>
            </a:r>
          </a:p>
          <a:p>
            <a:pPr algn="ctr"/>
            <a:r>
              <a:rPr lang="en-GB" sz="2200" dirty="0">
                <a:cs typeface="+mj-cs"/>
              </a:rPr>
              <a:t>Dichotomous thinking  </a:t>
            </a:r>
            <a:endParaRPr lang="ar-SA" sz="2200" dirty="0">
              <a:cs typeface="+mj-cs"/>
            </a:endParaRP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04709CC8-E9AB-4ADC-877D-B878DB62B390}"/>
              </a:ext>
            </a:extLst>
          </p:cNvPr>
          <p:cNvSpPr txBox="1"/>
          <p:nvPr/>
        </p:nvSpPr>
        <p:spPr>
          <a:xfrm>
            <a:off x="261426" y="5688882"/>
            <a:ext cx="324963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b="1" dirty="0"/>
              <a:t>الرجوع للكتاب المقرر ص 373، 374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366836125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49818" y="1566013"/>
            <a:ext cx="10767392" cy="47667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en-GB" sz="2200" b="1" u="sng" dirty="0">
                <a:cs typeface="+mj-cs"/>
              </a:rPr>
              <a:t>Schema </a:t>
            </a:r>
            <a:r>
              <a:rPr lang="ar-SA" sz="2200" b="1" u="sng" dirty="0">
                <a:cs typeface="+mj-cs"/>
              </a:rPr>
              <a:t>* المخطوطة</a:t>
            </a:r>
            <a:r>
              <a:rPr lang="ar-SA" sz="2200" u="sng" dirty="0">
                <a:cs typeface="+mj-cs"/>
              </a:rPr>
              <a:t> </a:t>
            </a:r>
            <a:endParaRPr lang="en-GB" sz="2200" u="sng" dirty="0">
              <a:cs typeface="+mj-cs"/>
            </a:endParaRPr>
          </a:p>
          <a:p>
            <a:pPr algn="r"/>
            <a:r>
              <a:rPr lang="ar-SA" sz="2200" dirty="0">
                <a:cs typeface="+mj-cs"/>
              </a:rPr>
              <a:t>- هي الأداة التي يفهم الفرد من خلالها ما يمر به من خبرات ويقرر الكيفية التي سوف يتعامل بها مع هذه الخبرات (بك، 1995).</a:t>
            </a:r>
          </a:p>
          <a:p>
            <a:pPr algn="r"/>
            <a:r>
              <a:rPr lang="ar-SA" sz="2200" dirty="0">
                <a:cs typeface="+mj-cs"/>
              </a:rPr>
              <a:t>- تجعل العميل يدرك الأمور بشكل مختلف عن الاخرين ومن ثم يتفاعل بناء عليها</a:t>
            </a:r>
          </a:p>
          <a:p>
            <a:pPr algn="r"/>
            <a:r>
              <a:rPr lang="ar-SA" sz="2200" dirty="0">
                <a:cs typeface="+mj-cs"/>
              </a:rPr>
              <a:t>- بك يرى أن المخطوطة تأتي من خبرات الفشل والنجاح والقبول...</a:t>
            </a:r>
          </a:p>
          <a:p>
            <a:pPr algn="r"/>
            <a:r>
              <a:rPr lang="ar-SA" sz="2200" dirty="0">
                <a:cs typeface="+mj-cs"/>
              </a:rPr>
              <a:t>* أنواع المخطوطات: </a:t>
            </a:r>
          </a:p>
          <a:p>
            <a:pPr algn="r"/>
            <a:r>
              <a:rPr lang="ar-SA" sz="2200" dirty="0">
                <a:cs typeface="+mj-cs"/>
              </a:rPr>
              <a:t>- متكيفة</a:t>
            </a:r>
          </a:p>
          <a:p>
            <a:pPr algn="r"/>
            <a:r>
              <a:rPr lang="ar-SA" sz="2200" dirty="0">
                <a:cs typeface="+mj-cs"/>
              </a:rPr>
              <a:t>-غير متكيفة: تتميز ب: (جمود، كامنة، تعميم، المحتوى يعتمد على خبرات الفرد السابقة، نشطة لدى من لديه اكتئاب، قلق وغيرها من المشاكل النفسية وهذا النشاط يمنع المخطوطة المتكيفة، تجعل العميل متحيز)</a:t>
            </a:r>
          </a:p>
          <a:p>
            <a:pPr algn="r"/>
            <a:r>
              <a:rPr lang="ar-SA" sz="2200" dirty="0">
                <a:cs typeface="+mj-cs"/>
              </a:rPr>
              <a:t>- هناك عدد كبير من المخطوطات وقد تكون حول الفرد، مثلا أنا غير محبوب، أنا غير مهم ، وقد تكون حول البيئة، مثلا لا بد ان أودي العمل بشكل متقن 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35154568-85C9-4ED7-99C3-112D8A5CBDA4}"/>
              </a:ext>
            </a:extLst>
          </p:cNvPr>
          <p:cNvSpPr txBox="1"/>
          <p:nvPr/>
        </p:nvSpPr>
        <p:spPr>
          <a:xfrm>
            <a:off x="749818" y="6343990"/>
            <a:ext cx="38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من كتاب: المرشد في العلاج الاستعرافي السلوكي 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E2836317-8532-4FFF-9E25-05CB228B5866}"/>
              </a:ext>
            </a:extLst>
          </p:cNvPr>
          <p:cNvSpPr/>
          <p:nvPr/>
        </p:nvSpPr>
        <p:spPr>
          <a:xfrm>
            <a:off x="2926080" y="287141"/>
            <a:ext cx="6091312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+mj-cs"/>
              </a:rPr>
              <a:t>Schema</a:t>
            </a:r>
            <a:r>
              <a:rPr lang="ar-SA" sz="2800" b="1" dirty="0">
                <a:cs typeface="+mj-cs"/>
              </a:rPr>
              <a:t>المخطوطة </a:t>
            </a:r>
          </a:p>
        </p:txBody>
      </p:sp>
    </p:spTree>
    <p:extLst>
      <p:ext uri="{BB962C8B-B14F-4D97-AF65-F5344CB8AC3E}">
        <p14:creationId xmlns:p14="http://schemas.microsoft.com/office/powerpoint/2010/main" val="50394501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12304" y="1453472"/>
            <a:ext cx="10767392" cy="47667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 المخطوطات والمشاكل النفسية:</a:t>
            </a:r>
          </a:p>
          <a:p>
            <a:pPr algn="r"/>
            <a:r>
              <a:rPr lang="ar-SA" sz="2200" dirty="0">
                <a:cs typeface="+mj-cs"/>
              </a:rPr>
              <a:t>- نموذج بك القديم</a:t>
            </a:r>
          </a:p>
          <a:p>
            <a:pPr algn="r"/>
            <a:r>
              <a:rPr lang="ar-SA" sz="2200" dirty="0">
                <a:cs typeface="+mj-cs"/>
              </a:rPr>
              <a:t>خبرات مبكرة       تكون المخطوطة       تنشيط المخطوطة من خلال خبرة مشابهة للخبرات التي ساهمت في تكوين المخطوطة         أفكار سلبية       اكتئاب</a:t>
            </a:r>
          </a:p>
          <a:p>
            <a:pPr algn="r"/>
            <a:r>
              <a:rPr lang="ar-SA" sz="2200" dirty="0">
                <a:cs typeface="+mj-cs"/>
              </a:rPr>
              <a:t>- نموذج بك الجديد </a:t>
            </a:r>
          </a:p>
          <a:p>
            <a:pPr algn="r"/>
            <a:r>
              <a:rPr lang="ar-SA" sz="2200" dirty="0">
                <a:cs typeface="+mj-cs"/>
              </a:rPr>
              <a:t>تم إضافة ما يلي:</a:t>
            </a:r>
          </a:p>
          <a:p>
            <a:pPr algn="r"/>
            <a:r>
              <a:rPr lang="ar-SA" sz="2200" dirty="0">
                <a:cs typeface="+mj-cs"/>
              </a:rPr>
              <a:t>1- الوضعيات (شبكة من العناصر المعرفية، الانفعالية، السلوكية، الدافعية) وهي تنظيمات للشخصية للتعامل مع  ما </a:t>
            </a:r>
            <a:r>
              <a:rPr lang="ar-SA" sz="2200" dirty="0" err="1">
                <a:cs typeface="+mj-cs"/>
              </a:rPr>
              <a:t>يواجهه</a:t>
            </a:r>
            <a:r>
              <a:rPr lang="ar-SA" sz="2200" dirty="0">
                <a:cs typeface="+mj-cs"/>
              </a:rPr>
              <a:t> من مشاكل، (الصراع من اجل الحياة، وضعية الخوف، وضعية القلق...)، يرى بك انها محاولات للتكيف مع البيئة</a:t>
            </a:r>
          </a:p>
          <a:p>
            <a:pPr algn="r"/>
            <a:r>
              <a:rPr lang="ar-SA" sz="2200" dirty="0">
                <a:cs typeface="+mj-cs"/>
              </a:rPr>
              <a:t>2- الشحنات النفسية  (شدة الاعراض تعتمد على مستوى الشحن النفسي الذي يتأثر بالتعرض للخبرات المرتبطة بالمخطوطة)، كلما زاد الشحن النفسي كلما زادت شدة الاعراض </a:t>
            </a:r>
          </a:p>
          <a:p>
            <a:pPr algn="r"/>
            <a:endParaRPr lang="ar-SA" sz="2200" dirty="0">
              <a:cs typeface="+mj-cs"/>
            </a:endParaRPr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BC12025C-0C1A-4751-A819-543D15688968}"/>
              </a:ext>
            </a:extLst>
          </p:cNvPr>
          <p:cNvCxnSpPr>
            <a:cxnSpLocks/>
          </p:cNvCxnSpPr>
          <p:nvPr/>
        </p:nvCxnSpPr>
        <p:spPr>
          <a:xfrm flipH="1">
            <a:off x="8496886" y="3188676"/>
            <a:ext cx="309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6CC92484-8B6A-4135-97F1-E2F79FA3956C}"/>
              </a:ext>
            </a:extLst>
          </p:cNvPr>
          <p:cNvCxnSpPr>
            <a:cxnSpLocks/>
          </p:cNvCxnSpPr>
          <p:nvPr/>
        </p:nvCxnSpPr>
        <p:spPr>
          <a:xfrm flipH="1">
            <a:off x="7903698" y="2853397"/>
            <a:ext cx="309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>
            <a:extLst>
              <a:ext uri="{FF2B5EF4-FFF2-40B4-BE49-F238E27FC236}">
                <a16:creationId xmlns:a16="http://schemas.microsoft.com/office/drawing/2014/main" id="{ABCB64BF-246C-44EE-AB08-C6730FAF8ED6}"/>
              </a:ext>
            </a:extLst>
          </p:cNvPr>
          <p:cNvCxnSpPr>
            <a:cxnSpLocks/>
          </p:cNvCxnSpPr>
          <p:nvPr/>
        </p:nvCxnSpPr>
        <p:spPr>
          <a:xfrm flipH="1">
            <a:off x="9959927" y="3191021"/>
            <a:ext cx="3774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>
            <a:extLst>
              <a:ext uri="{FF2B5EF4-FFF2-40B4-BE49-F238E27FC236}">
                <a16:creationId xmlns:a16="http://schemas.microsoft.com/office/drawing/2014/main" id="{311C34B7-E7F2-4985-B901-8C16FA7D6CF1}"/>
              </a:ext>
            </a:extLst>
          </p:cNvPr>
          <p:cNvCxnSpPr>
            <a:cxnSpLocks/>
          </p:cNvCxnSpPr>
          <p:nvPr/>
        </p:nvCxnSpPr>
        <p:spPr>
          <a:xfrm flipH="1">
            <a:off x="9839181" y="2853397"/>
            <a:ext cx="309490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TextBox 7">
            <a:extLst>
              <a:ext uri="{FF2B5EF4-FFF2-40B4-BE49-F238E27FC236}">
                <a16:creationId xmlns:a16="http://schemas.microsoft.com/office/drawing/2014/main" id="{CB33D368-B4E7-4AA6-B9F2-AF750720CAE9}"/>
              </a:ext>
            </a:extLst>
          </p:cNvPr>
          <p:cNvSpPr txBox="1"/>
          <p:nvPr/>
        </p:nvSpPr>
        <p:spPr>
          <a:xfrm>
            <a:off x="749818" y="6343990"/>
            <a:ext cx="38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من كتاب: المرشد في العلاج الاستعرافي السلوكي </a:t>
            </a:r>
            <a:endParaRPr lang="en-GB" dirty="0"/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30D53D00-1B1F-41D4-81BE-DEB7F3B416E1}"/>
              </a:ext>
            </a:extLst>
          </p:cNvPr>
          <p:cNvSpPr/>
          <p:nvPr/>
        </p:nvSpPr>
        <p:spPr>
          <a:xfrm>
            <a:off x="2926080" y="287141"/>
            <a:ext cx="6091312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+mj-cs"/>
              </a:rPr>
              <a:t>Schema</a:t>
            </a:r>
            <a:r>
              <a:rPr lang="ar-SA" sz="2800" b="1" dirty="0">
                <a:cs typeface="+mj-cs"/>
              </a:rPr>
              <a:t>المخطوطة </a:t>
            </a:r>
          </a:p>
        </p:txBody>
      </p:sp>
    </p:spTree>
    <p:extLst>
      <p:ext uri="{BB962C8B-B14F-4D97-AF65-F5344CB8AC3E}">
        <p14:creationId xmlns:p14="http://schemas.microsoft.com/office/powerpoint/2010/main" val="364760094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712304" y="1509742"/>
            <a:ext cx="10767392" cy="4766794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r"/>
            <a:r>
              <a:rPr lang="ar-SA" sz="2200" b="1" u="sng" dirty="0">
                <a:cs typeface="+mj-cs"/>
              </a:rPr>
              <a:t>* المخطوطات والمشاكل النفسية: </a:t>
            </a:r>
          </a:p>
          <a:p>
            <a:pPr algn="r"/>
            <a:r>
              <a:rPr lang="ar-SA" sz="2200" dirty="0">
                <a:cs typeface="+mj-cs"/>
              </a:rPr>
              <a:t>المخطوطة ينتج عنها ما يلي: </a:t>
            </a:r>
          </a:p>
          <a:p>
            <a:pPr algn="r"/>
            <a:r>
              <a:rPr lang="ar-SA" sz="2200" dirty="0">
                <a:cs typeface="+mj-cs"/>
              </a:rPr>
              <a:t> 1- </a:t>
            </a:r>
            <a:r>
              <a:rPr lang="ar-SA" sz="2200" b="1" dirty="0">
                <a:cs typeface="+mj-cs"/>
              </a:rPr>
              <a:t>الاعتقاد الأساسي </a:t>
            </a:r>
            <a:r>
              <a:rPr lang="ar-SA" sz="2200" dirty="0">
                <a:cs typeface="+mj-cs"/>
              </a:rPr>
              <a:t>( انا شخص عديم الفائدة)</a:t>
            </a:r>
          </a:p>
          <a:p>
            <a:pPr algn="r"/>
            <a:r>
              <a:rPr lang="ar-SA" sz="2200" dirty="0">
                <a:cs typeface="+mj-cs"/>
              </a:rPr>
              <a:t>2- </a:t>
            </a:r>
            <a:r>
              <a:rPr lang="ar-SA" sz="2200" b="1" dirty="0">
                <a:cs typeface="+mj-cs"/>
              </a:rPr>
              <a:t>الافتراض غير المتكيف-الخاطئ </a:t>
            </a:r>
            <a:r>
              <a:rPr lang="ar-SA" sz="2200" dirty="0">
                <a:cs typeface="+mj-cs"/>
              </a:rPr>
              <a:t>( اذا عملت أي عمل فسوف افشل)</a:t>
            </a:r>
          </a:p>
          <a:p>
            <a:pPr algn="r"/>
            <a:r>
              <a:rPr lang="ar-SA" sz="2200" dirty="0">
                <a:cs typeface="+mj-cs"/>
              </a:rPr>
              <a:t>3- </a:t>
            </a:r>
            <a:r>
              <a:rPr lang="ar-SA" sz="2200" b="1" dirty="0">
                <a:cs typeface="+mj-cs"/>
              </a:rPr>
              <a:t>الأفكار التلقائية السلبية </a:t>
            </a:r>
            <a:r>
              <a:rPr lang="ar-SA" sz="2200" dirty="0">
                <a:cs typeface="+mj-cs"/>
              </a:rPr>
              <a:t>( سوف يتم فصلي من العمل)</a:t>
            </a:r>
          </a:p>
          <a:p>
            <a:pPr algn="r"/>
            <a:endParaRPr lang="ar-SA" sz="2200" dirty="0">
              <a:cs typeface="+mj-cs"/>
            </a:endParaRPr>
          </a:p>
          <a:p>
            <a:pPr algn="r"/>
            <a:endParaRPr lang="ar-SA" sz="2200" dirty="0">
              <a:cs typeface="+mj-cs"/>
            </a:endParaRP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B7E15322-A7A7-4DCB-88DF-C1DE063C1225}"/>
              </a:ext>
            </a:extLst>
          </p:cNvPr>
          <p:cNvSpPr txBox="1"/>
          <p:nvPr/>
        </p:nvSpPr>
        <p:spPr>
          <a:xfrm>
            <a:off x="749818" y="6343990"/>
            <a:ext cx="384313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ar-SA" dirty="0"/>
              <a:t>من كتاب: المرشد في العلاج الاستعرافي السلوكي </a:t>
            </a:r>
            <a:endParaRPr lang="en-GB" dirty="0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CC93F38C-29F7-4847-AC20-6DEE5B6ACB81}"/>
              </a:ext>
            </a:extLst>
          </p:cNvPr>
          <p:cNvSpPr/>
          <p:nvPr/>
        </p:nvSpPr>
        <p:spPr>
          <a:xfrm>
            <a:off x="2926080" y="287141"/>
            <a:ext cx="6091312" cy="1049290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800" b="1" dirty="0">
                <a:cs typeface="+mj-cs"/>
              </a:rPr>
              <a:t>Schema</a:t>
            </a:r>
            <a:r>
              <a:rPr lang="ar-SA" sz="2800" b="1" dirty="0">
                <a:cs typeface="+mj-cs"/>
              </a:rPr>
              <a:t>المخطوطة </a:t>
            </a:r>
          </a:p>
        </p:txBody>
      </p:sp>
    </p:spTree>
    <p:extLst>
      <p:ext uri="{BB962C8B-B14F-4D97-AF65-F5344CB8AC3E}">
        <p14:creationId xmlns:p14="http://schemas.microsoft.com/office/powerpoint/2010/main" val="185627307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>
            <a:extLst>
              <a:ext uri="{FF2B5EF4-FFF2-40B4-BE49-F238E27FC236}">
                <a16:creationId xmlns:a16="http://schemas.microsoft.com/office/drawing/2014/main" id="{DABB44C5-E297-4442-BC2D-0B454D165DBC}"/>
              </a:ext>
            </a:extLst>
          </p:cNvPr>
          <p:cNvSpPr/>
          <p:nvPr/>
        </p:nvSpPr>
        <p:spPr>
          <a:xfrm>
            <a:off x="3261357" y="1237259"/>
            <a:ext cx="7216727" cy="14418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>
                <a:cs typeface="+mj-cs"/>
              </a:rPr>
              <a:t>Core Beliefs </a:t>
            </a:r>
            <a:r>
              <a:rPr lang="ar-SA" sz="2400" b="1" dirty="0">
                <a:cs typeface="+mj-cs"/>
              </a:rPr>
              <a:t>المعتقدات الاساسية</a:t>
            </a:r>
            <a:r>
              <a:rPr lang="en-GB" sz="2400" b="1" dirty="0">
                <a:cs typeface="+mj-cs"/>
              </a:rPr>
              <a:t> </a:t>
            </a:r>
          </a:p>
          <a:p>
            <a:pPr algn="r"/>
            <a:r>
              <a:rPr lang="ar-SA" sz="2200" dirty="0">
                <a:cs typeface="+mj-cs"/>
              </a:rPr>
              <a:t>- معتقدات راسخة (التربية، الخبرات السابقة )، انا غير كفؤ</a:t>
            </a:r>
          </a:p>
          <a:p>
            <a:pPr algn="r"/>
            <a:r>
              <a:rPr lang="ar-SA" sz="2200" dirty="0">
                <a:cs typeface="+mj-cs"/>
              </a:rPr>
              <a:t>- صعب تغييرها ولكنها ليست مستحيلة</a:t>
            </a:r>
          </a:p>
        </p:txBody>
      </p:sp>
      <p:sp>
        <p:nvSpPr>
          <p:cNvPr id="11" name="Rectangle: Rounded Corners 10">
            <a:extLst>
              <a:ext uri="{FF2B5EF4-FFF2-40B4-BE49-F238E27FC236}">
                <a16:creationId xmlns:a16="http://schemas.microsoft.com/office/drawing/2014/main" id="{65253B01-9D77-4A0C-B44E-A914C74F59A4}"/>
              </a:ext>
            </a:extLst>
          </p:cNvPr>
          <p:cNvSpPr/>
          <p:nvPr/>
        </p:nvSpPr>
        <p:spPr>
          <a:xfrm>
            <a:off x="2972972" y="117738"/>
            <a:ext cx="6246056" cy="893542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3000" b="1" dirty="0">
                <a:cs typeface="+mj-cs"/>
              </a:rPr>
              <a:t>مستويات المعارف التي يتعامل معها المعالج أثناء العلاج </a:t>
            </a:r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id="{4AD767F4-51BC-4BB7-94E5-4D7FD7DE3C2B}"/>
              </a:ext>
            </a:extLst>
          </p:cNvPr>
          <p:cNvSpPr/>
          <p:nvPr/>
        </p:nvSpPr>
        <p:spPr>
          <a:xfrm>
            <a:off x="3296527" y="3006304"/>
            <a:ext cx="7216727" cy="1813635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Dysfunctional Assumption</a:t>
            </a:r>
            <a:r>
              <a:rPr lang="ar-SA" sz="2400" b="1" dirty="0"/>
              <a:t> افتراضات خاطئة </a:t>
            </a:r>
          </a:p>
          <a:p>
            <a:pPr algn="r"/>
            <a:r>
              <a:rPr lang="ar-SA" sz="2200" dirty="0">
                <a:cs typeface="+mj-cs"/>
              </a:rPr>
              <a:t>معتقدات افتراضية حول النفس (سلبية وخاطئة)، لا استطيع النجاح في أي شيء </a:t>
            </a:r>
          </a:p>
          <a:p>
            <a:pPr algn="r"/>
            <a:r>
              <a:rPr lang="ar-SA" sz="2200" dirty="0">
                <a:cs typeface="+mj-cs"/>
              </a:rPr>
              <a:t>- البحث عن أدلة حول هذه المعتقدات من خلال الحياة اليومية</a:t>
            </a:r>
          </a:p>
          <a:p>
            <a:pPr algn="r"/>
            <a:r>
              <a:rPr lang="ar-SA" sz="2200" dirty="0">
                <a:cs typeface="+mj-cs"/>
              </a:rPr>
              <a:t>-يمكن تغييرها من خلال جلسات العلاج المعرفي-السلوكي</a:t>
            </a:r>
          </a:p>
        </p:txBody>
      </p:sp>
      <p:sp>
        <p:nvSpPr>
          <p:cNvPr id="7" name="Rectangle 6">
            <a:extLst>
              <a:ext uri="{FF2B5EF4-FFF2-40B4-BE49-F238E27FC236}">
                <a16:creationId xmlns:a16="http://schemas.microsoft.com/office/drawing/2014/main" id="{3690564D-FFF1-491E-A825-D6C6E646896B}"/>
              </a:ext>
            </a:extLst>
          </p:cNvPr>
          <p:cNvSpPr/>
          <p:nvPr/>
        </p:nvSpPr>
        <p:spPr>
          <a:xfrm>
            <a:off x="3296527" y="5271902"/>
            <a:ext cx="7216728" cy="1441873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GB" sz="2400" b="1" dirty="0"/>
              <a:t>Automatic Thoughts</a:t>
            </a:r>
            <a:r>
              <a:rPr lang="ar-SA" sz="2400" b="1" dirty="0"/>
              <a:t> الأفكار التلقائية </a:t>
            </a:r>
          </a:p>
          <a:p>
            <a:pPr algn="r"/>
            <a:r>
              <a:rPr lang="ar-SA" sz="2200" dirty="0">
                <a:cs typeface="+mj-cs"/>
              </a:rPr>
              <a:t>- حديث النفس، ارتباط مباشر بالمشاعر، السلوك، الأحاسيس الجسدية</a:t>
            </a:r>
          </a:p>
          <a:p>
            <a:pPr algn="r"/>
            <a:r>
              <a:rPr lang="ar-SA" sz="2200" dirty="0">
                <a:cs typeface="+mj-cs"/>
              </a:rPr>
              <a:t>- يمكن تغييرها من خلال الجلسات</a:t>
            </a:r>
          </a:p>
          <a:p>
            <a:pPr algn="r"/>
            <a:r>
              <a:rPr lang="ar-SA" sz="2200" dirty="0">
                <a:cs typeface="+mj-cs"/>
              </a:rPr>
              <a:t> - يبدأ المعالج بالعمل على هذا المستوى ثم ينتقل الى مستوى 2 ثم 1</a:t>
            </a:r>
          </a:p>
        </p:txBody>
      </p:sp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1AB1B9A9-5131-413F-99A7-38ED3A49A92D}"/>
              </a:ext>
            </a:extLst>
          </p:cNvPr>
          <p:cNvSpPr/>
          <p:nvPr/>
        </p:nvSpPr>
        <p:spPr>
          <a:xfrm>
            <a:off x="860473" y="1758559"/>
            <a:ext cx="1448973" cy="7455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cs typeface="+mj-cs"/>
              </a:rPr>
              <a:t>المستوى الأول </a:t>
            </a:r>
            <a:endParaRPr lang="en-GB" sz="2000" b="1" dirty="0">
              <a:cs typeface="+mj-cs"/>
            </a:endParaRP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E1A91411-97FD-4E32-95D0-39D4A1538678}"/>
              </a:ext>
            </a:extLst>
          </p:cNvPr>
          <p:cNvSpPr/>
          <p:nvPr/>
        </p:nvSpPr>
        <p:spPr>
          <a:xfrm>
            <a:off x="844061" y="3429000"/>
            <a:ext cx="1448973" cy="7455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cs typeface="+mj-cs"/>
              </a:rPr>
              <a:t>المستوى الثاني </a:t>
            </a:r>
            <a:endParaRPr lang="en-GB" sz="2000" b="1" dirty="0">
              <a:cs typeface="+mj-cs"/>
            </a:endParaRPr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0D50427C-36A7-452A-87C3-3F463726C7F5}"/>
              </a:ext>
            </a:extLst>
          </p:cNvPr>
          <p:cNvSpPr/>
          <p:nvPr/>
        </p:nvSpPr>
        <p:spPr>
          <a:xfrm>
            <a:off x="844062" y="5416063"/>
            <a:ext cx="1448973" cy="745588"/>
          </a:xfrm>
          <a:prstGeom prst="round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ar-SA" sz="2000" b="1" dirty="0">
                <a:cs typeface="+mj-cs"/>
              </a:rPr>
              <a:t>المستوى الثالث </a:t>
            </a:r>
            <a:endParaRPr lang="en-GB" sz="2000" b="1" dirty="0">
              <a:cs typeface="+mj-cs"/>
            </a:endParaRPr>
          </a:p>
        </p:txBody>
      </p:sp>
      <p:sp>
        <p:nvSpPr>
          <p:cNvPr id="3" name="Arrow: Down 2">
            <a:extLst>
              <a:ext uri="{FF2B5EF4-FFF2-40B4-BE49-F238E27FC236}">
                <a16:creationId xmlns:a16="http://schemas.microsoft.com/office/drawing/2014/main" id="{1BAD7305-02B4-40C1-9EDC-5B4C4594E5BC}"/>
              </a:ext>
            </a:extLst>
          </p:cNvPr>
          <p:cNvSpPr/>
          <p:nvPr/>
        </p:nvSpPr>
        <p:spPr>
          <a:xfrm>
            <a:off x="6644638" y="2679132"/>
            <a:ext cx="225083" cy="362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Arrow: Down 12">
            <a:extLst>
              <a:ext uri="{FF2B5EF4-FFF2-40B4-BE49-F238E27FC236}">
                <a16:creationId xmlns:a16="http://schemas.microsoft.com/office/drawing/2014/main" id="{055BE8BB-B130-469B-842F-1E0EC8DDE6EB}"/>
              </a:ext>
            </a:extLst>
          </p:cNvPr>
          <p:cNvSpPr/>
          <p:nvPr/>
        </p:nvSpPr>
        <p:spPr>
          <a:xfrm>
            <a:off x="6649325" y="4864799"/>
            <a:ext cx="225083" cy="3622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" name="Arrow: Right 3">
            <a:extLst>
              <a:ext uri="{FF2B5EF4-FFF2-40B4-BE49-F238E27FC236}">
                <a16:creationId xmlns:a16="http://schemas.microsoft.com/office/drawing/2014/main" id="{980C6E82-3D39-4E0A-9C2E-CA2DF175B632}"/>
              </a:ext>
            </a:extLst>
          </p:cNvPr>
          <p:cNvSpPr/>
          <p:nvPr/>
        </p:nvSpPr>
        <p:spPr>
          <a:xfrm>
            <a:off x="2464190" y="2057498"/>
            <a:ext cx="525194" cy="203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4" name="Arrow: Right 13">
            <a:extLst>
              <a:ext uri="{FF2B5EF4-FFF2-40B4-BE49-F238E27FC236}">
                <a16:creationId xmlns:a16="http://schemas.microsoft.com/office/drawing/2014/main" id="{59638A7C-78F7-4225-9865-7550DD8320D3}"/>
              </a:ext>
            </a:extLst>
          </p:cNvPr>
          <p:cNvSpPr/>
          <p:nvPr/>
        </p:nvSpPr>
        <p:spPr>
          <a:xfrm>
            <a:off x="2464190" y="3722712"/>
            <a:ext cx="525194" cy="203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Arrow: Right 14">
            <a:extLst>
              <a:ext uri="{FF2B5EF4-FFF2-40B4-BE49-F238E27FC236}">
                <a16:creationId xmlns:a16="http://schemas.microsoft.com/office/drawing/2014/main" id="{23960924-8AF5-4290-A0CE-42A88A9FF9A6}"/>
              </a:ext>
            </a:extLst>
          </p:cNvPr>
          <p:cNvSpPr/>
          <p:nvPr/>
        </p:nvSpPr>
        <p:spPr>
          <a:xfrm>
            <a:off x="2464190" y="5788857"/>
            <a:ext cx="525194" cy="203982"/>
          </a:xfrm>
          <a:prstGeom prst="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164982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1D9A78"/>
      </a:accent1>
      <a:accent2>
        <a:srgbClr val="8BC145"/>
      </a:accent2>
      <a:accent3>
        <a:srgbClr val="36AFCE"/>
      </a:accent3>
      <a:accent4>
        <a:srgbClr val="1D6FA9"/>
      </a:accent4>
      <a:accent5>
        <a:srgbClr val="B74919"/>
      </a:accent5>
      <a:accent6>
        <a:srgbClr val="F19D19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AE6F2518-B084-4896-AF52-66CC2144AA26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1159</Words>
  <Application>Microsoft Office PowerPoint</Application>
  <PresentationFormat>Widescreen</PresentationFormat>
  <Paragraphs>170</Paragraphs>
  <Slides>14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Arial</vt:lpstr>
      <vt:lpstr>Calibri</vt:lpstr>
      <vt:lpstr>Calibri Light</vt:lpstr>
      <vt:lpstr>Office Theme</vt:lpstr>
      <vt:lpstr> 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مادة:  Module:</dc:title>
  <dc:creator>modi alsubaie</dc:creator>
  <cp:lastModifiedBy>modi alsubaie</cp:lastModifiedBy>
  <cp:revision>229</cp:revision>
  <dcterms:created xsi:type="dcterms:W3CDTF">2018-08-14T17:01:13Z</dcterms:created>
  <dcterms:modified xsi:type="dcterms:W3CDTF">2019-02-17T19:36:30Z</dcterms:modified>
</cp:coreProperties>
</file>