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2" r:id="rId2"/>
    <p:sldId id="344" r:id="rId3"/>
    <p:sldId id="345" r:id="rId4"/>
    <p:sldId id="281" r:id="rId5"/>
    <p:sldId id="347" r:id="rId6"/>
    <p:sldId id="331" r:id="rId7"/>
    <p:sldId id="333" r:id="rId8"/>
    <p:sldId id="332" r:id="rId9"/>
    <p:sldId id="334" r:id="rId10"/>
    <p:sldId id="341" r:id="rId11"/>
    <p:sldId id="335" r:id="rId12"/>
    <p:sldId id="336" r:id="rId13"/>
    <p:sldId id="337" r:id="rId14"/>
    <p:sldId id="348" r:id="rId15"/>
    <p:sldId id="339" r:id="rId16"/>
    <p:sldId id="340" r:id="rId17"/>
    <p:sldId id="346" r:id="rId18"/>
    <p:sldId id="301" r:id="rId19"/>
    <p:sldId id="302" r:id="rId20"/>
    <p:sldId id="304" r:id="rId21"/>
    <p:sldId id="305" r:id="rId22"/>
    <p:sldId id="309" r:id="rId23"/>
    <p:sldId id="310" r:id="rId24"/>
    <p:sldId id="313" r:id="rId25"/>
    <p:sldId id="311" r:id="rId26"/>
    <p:sldId id="315" r:id="rId27"/>
    <p:sldId id="31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26/01/2019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135050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26/01/2019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009058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26/01/2019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2158370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26/01/2019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1556797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51601F-8E78-47B1-9827-882AF58DE014}" type="datetimeFigureOut">
              <a:rPr lang="en-GB" smtClean="0"/>
              <a:t>26/01/2019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2956015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51601F-8E78-47B1-9827-882AF58DE014}" type="datetimeFigureOut">
              <a:rPr lang="en-GB" smtClean="0"/>
              <a:t>26/01/2019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162746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51601F-8E78-47B1-9827-882AF58DE014}" type="datetimeFigureOut">
              <a:rPr lang="en-GB" smtClean="0"/>
              <a:t>26/01/2019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12857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51601F-8E78-47B1-9827-882AF58DE014}" type="datetimeFigureOut">
              <a:rPr lang="en-GB" smtClean="0"/>
              <a:t>26/01/2019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2151648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1601F-8E78-47B1-9827-882AF58DE014}" type="datetimeFigureOut">
              <a:rPr lang="en-GB" smtClean="0"/>
              <a:t>26/01/2019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091867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51601F-8E78-47B1-9827-882AF58DE014}" type="datetimeFigureOut">
              <a:rPr lang="en-GB" smtClean="0"/>
              <a:t>26/01/2019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793383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51601F-8E78-47B1-9827-882AF58DE014}" type="datetimeFigureOut">
              <a:rPr lang="en-GB" smtClean="0"/>
              <a:t>26/01/2019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219306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1601F-8E78-47B1-9827-882AF58DE014}" type="datetimeFigureOut">
              <a:rPr lang="en-GB" smtClean="0"/>
              <a:t>26/01/2019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14484-4633-4F2E-BA8A-1D37D8BCC37B}" type="slidenum">
              <a:rPr lang="en-GB" smtClean="0"/>
              <a:t>‹#›</a:t>
            </a:fld>
            <a:endParaRPr lang="en-GB"/>
          </a:p>
        </p:txBody>
      </p:sp>
    </p:spTree>
    <p:extLst>
      <p:ext uri="{BB962C8B-B14F-4D97-AF65-F5344CB8AC3E}">
        <p14:creationId xmlns:p14="http://schemas.microsoft.com/office/powerpoint/2010/main" val="159239260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4AA9D-23C5-4BF4-8A69-D0081B653D87}"/>
              </a:ext>
            </a:extLst>
          </p:cNvPr>
          <p:cNvSpPr>
            <a:spLocks noGrp="1"/>
          </p:cNvSpPr>
          <p:nvPr>
            <p:ph type="ctrTitle"/>
          </p:nvPr>
        </p:nvSpPr>
        <p:spPr>
          <a:xfrm>
            <a:off x="1524000" y="477079"/>
            <a:ext cx="9144000" cy="2252870"/>
          </a:xfrm>
        </p:spPr>
        <p:txBody>
          <a:bodyPr>
            <a:normAutofit fontScale="90000"/>
          </a:bodyPr>
          <a:lstStyle/>
          <a:p>
            <a:br>
              <a:rPr lang="ar-SA" sz="4000" dirty="0"/>
            </a:br>
            <a:br>
              <a:rPr lang="en-GB" sz="4000" dirty="0"/>
            </a:br>
            <a:br>
              <a:rPr lang="en-GB" sz="4000" dirty="0"/>
            </a:br>
            <a:endParaRPr lang="en-GB" sz="4000" dirty="0"/>
          </a:p>
        </p:txBody>
      </p:sp>
      <p:sp>
        <p:nvSpPr>
          <p:cNvPr id="3" name="Subtitle 2">
            <a:extLst>
              <a:ext uri="{FF2B5EF4-FFF2-40B4-BE49-F238E27FC236}">
                <a16:creationId xmlns:a16="http://schemas.microsoft.com/office/drawing/2014/main" id="{5B822AD8-F881-4756-A003-CD0A8702C8E1}"/>
              </a:ext>
            </a:extLst>
          </p:cNvPr>
          <p:cNvSpPr>
            <a:spLocks noGrp="1"/>
          </p:cNvSpPr>
          <p:nvPr>
            <p:ph type="subTitle" idx="1"/>
          </p:nvPr>
        </p:nvSpPr>
        <p:spPr>
          <a:xfrm>
            <a:off x="1431235" y="4725159"/>
            <a:ext cx="9144000" cy="1655762"/>
          </a:xfrm>
        </p:spPr>
        <p:txBody>
          <a:bodyPr/>
          <a:lstStyle/>
          <a:p>
            <a:r>
              <a:rPr lang="ar-SA"/>
              <a:t>د</a:t>
            </a:r>
            <a:r>
              <a:rPr lang="ar-SA" dirty="0"/>
              <a:t>. موضي السبيعي </a:t>
            </a:r>
            <a:endParaRPr lang="en-GB" dirty="0"/>
          </a:p>
        </p:txBody>
      </p:sp>
      <p:sp>
        <p:nvSpPr>
          <p:cNvPr id="4" name="Rectangle 3">
            <a:extLst>
              <a:ext uri="{FF2B5EF4-FFF2-40B4-BE49-F238E27FC236}">
                <a16:creationId xmlns:a16="http://schemas.microsoft.com/office/drawing/2014/main" id="{6544BCA3-DC77-4D7A-8734-4B97A8977C3A}"/>
              </a:ext>
            </a:extLst>
          </p:cNvPr>
          <p:cNvSpPr/>
          <p:nvPr/>
        </p:nvSpPr>
        <p:spPr>
          <a:xfrm>
            <a:off x="2504661" y="477079"/>
            <a:ext cx="6480313" cy="177579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t>مادة العلاج النفسي( نفس 478)</a:t>
            </a:r>
            <a:br>
              <a:rPr lang="ar-SA" sz="2800" dirty="0"/>
            </a:br>
            <a:r>
              <a:rPr lang="ar-SA" sz="2800" dirty="0"/>
              <a:t>الفصل الدراسي الثاني، 1439-1440</a:t>
            </a:r>
            <a:br>
              <a:rPr lang="ar-SA" sz="2800" dirty="0"/>
            </a:br>
            <a:r>
              <a:rPr lang="en-GB" sz="2800" dirty="0"/>
              <a:t>Module: Psychotherapy  (</a:t>
            </a:r>
            <a:r>
              <a:rPr lang="en-GB" sz="2800" dirty="0" err="1"/>
              <a:t>psy</a:t>
            </a:r>
            <a:r>
              <a:rPr lang="en-GB" sz="2800" dirty="0"/>
              <a:t> 478)</a:t>
            </a:r>
            <a:br>
              <a:rPr lang="en-GB" sz="2800" dirty="0"/>
            </a:br>
            <a:r>
              <a:rPr lang="en-GB" sz="2800" dirty="0"/>
              <a:t>Term </a:t>
            </a:r>
            <a:r>
              <a:rPr lang="ar-SA" sz="2800" dirty="0"/>
              <a:t>2</a:t>
            </a:r>
            <a:r>
              <a:rPr lang="en-GB" sz="2800" dirty="0"/>
              <a:t>, 2018-2019</a:t>
            </a:r>
            <a:endParaRPr lang="en-GB" sz="2800" dirty="0">
              <a:solidFill>
                <a:schemeClr val="bg1"/>
              </a:solidFill>
            </a:endParaRPr>
          </a:p>
        </p:txBody>
      </p:sp>
      <p:sp>
        <p:nvSpPr>
          <p:cNvPr id="5" name="Rectangle 4">
            <a:extLst>
              <a:ext uri="{FF2B5EF4-FFF2-40B4-BE49-F238E27FC236}">
                <a16:creationId xmlns:a16="http://schemas.microsoft.com/office/drawing/2014/main" id="{05F87EF0-281F-4B5C-AAC7-3F19A6F113A8}"/>
              </a:ext>
            </a:extLst>
          </p:cNvPr>
          <p:cNvSpPr/>
          <p:nvPr/>
        </p:nvSpPr>
        <p:spPr>
          <a:xfrm>
            <a:off x="3644347" y="2729949"/>
            <a:ext cx="4346713" cy="139810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t>المحاضرة 6 المهمة الادائية </a:t>
            </a:r>
            <a:r>
              <a:rPr lang="en-GB" sz="2000" b="1" dirty="0"/>
              <a:t> </a:t>
            </a:r>
            <a:endParaRPr lang="ar-SA" sz="2000" b="1" dirty="0"/>
          </a:p>
        </p:txBody>
      </p:sp>
    </p:spTree>
    <p:extLst>
      <p:ext uri="{BB962C8B-B14F-4D97-AF65-F5344CB8AC3E}">
        <p14:creationId xmlns:p14="http://schemas.microsoft.com/office/powerpoint/2010/main" val="1615710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428BDE67-67A8-4DCD-81B7-29AE10DCC895}"/>
              </a:ext>
            </a:extLst>
          </p:cNvPr>
          <p:cNvSpPr/>
          <p:nvPr/>
        </p:nvSpPr>
        <p:spPr>
          <a:xfrm>
            <a:off x="3710608" y="126280"/>
            <a:ext cx="4770783" cy="93686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دراسة حالة</a:t>
            </a:r>
            <a:endParaRPr lang="en-GB" sz="2800" dirty="0">
              <a:cs typeface="+mj-cs"/>
            </a:endParaRPr>
          </a:p>
          <a:p>
            <a:pPr algn="ctr"/>
            <a:r>
              <a:rPr lang="en-GB" sz="2800" dirty="0">
                <a:cs typeface="+mj-cs"/>
              </a:rPr>
              <a:t>Case Study</a:t>
            </a:r>
            <a:endParaRPr lang="ar-SA" sz="2800" dirty="0">
              <a:cs typeface="+mj-cs"/>
            </a:endParaRPr>
          </a:p>
        </p:txBody>
      </p:sp>
      <p:sp>
        <p:nvSpPr>
          <p:cNvPr id="4" name="Rectangle: Rounded Corners 3">
            <a:extLst>
              <a:ext uri="{FF2B5EF4-FFF2-40B4-BE49-F238E27FC236}">
                <a16:creationId xmlns:a16="http://schemas.microsoft.com/office/drawing/2014/main" id="{1201719E-C3F9-4A5C-A588-59C91937C20E}"/>
              </a:ext>
            </a:extLst>
          </p:cNvPr>
          <p:cNvSpPr/>
          <p:nvPr/>
        </p:nvSpPr>
        <p:spPr>
          <a:xfrm>
            <a:off x="251789" y="1505106"/>
            <a:ext cx="11449879" cy="4121426"/>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u="sng" dirty="0">
                <a:cs typeface="+mj-cs"/>
              </a:rPr>
              <a:t>التاريخ العائلي-الاجتماعي</a:t>
            </a:r>
            <a:endParaRPr lang="en-GB" sz="2000" b="1" u="sng" dirty="0">
              <a:cs typeface="+mj-cs"/>
            </a:endParaRPr>
          </a:p>
          <a:p>
            <a:pPr algn="ctr"/>
            <a:r>
              <a:rPr lang="en-GB" sz="2000" b="1" u="sng" dirty="0">
                <a:cs typeface="+mj-cs"/>
              </a:rPr>
              <a:t>Family-Social History </a:t>
            </a:r>
            <a:endParaRPr lang="ar-SA" sz="2000" b="1" u="sng" dirty="0">
              <a:cs typeface="+mj-cs"/>
            </a:endParaRPr>
          </a:p>
          <a:p>
            <a:pPr algn="r"/>
            <a:r>
              <a:rPr lang="ar-SA" sz="2000" dirty="0">
                <a:cs typeface="+mj-cs"/>
              </a:rPr>
              <a:t>*مثال على الأسئلة حول الأب:</a:t>
            </a:r>
          </a:p>
          <a:p>
            <a:pPr algn="r"/>
            <a:r>
              <a:rPr lang="ar-SA" sz="2000" dirty="0">
                <a:cs typeface="+mj-cs"/>
              </a:rPr>
              <a:t>- هل الوالد موجود؟ كم عمره؟ مستواه التعليمي؟ هل يعمل وماهي طبيعة عمله؟ هل أمور العمل لديه جيدة؟ هل يشتكي من أي مشكلة (عضوية </a:t>
            </a:r>
            <a:r>
              <a:rPr lang="ar-SA" sz="2000" dirty="0" err="1">
                <a:cs typeface="+mj-cs"/>
              </a:rPr>
              <a:t>أونفسية</a:t>
            </a:r>
            <a:r>
              <a:rPr lang="ar-SA" sz="2000" dirty="0">
                <a:cs typeface="+mj-cs"/>
              </a:rPr>
              <a:t>)، هل يأخذ علاجات معينة؟ هل لديه زوجه أخرى؟ كيف ترين علاقتك في الوالد؟ كيف ترين شخصية الوالد؟ كيف علاقة والدك بوالدتك؟ كيف علاقة والدك بأخوتك؟.......</a:t>
            </a:r>
          </a:p>
          <a:p>
            <a:pPr algn="r"/>
            <a:r>
              <a:rPr lang="ar-SA" sz="2000" dirty="0">
                <a:cs typeface="+mj-cs"/>
              </a:rPr>
              <a:t>- هذه الأسئلة او بعضها تكرر حول الام؟ الاخوة والاخوات؟ الزوج، الأطفال، أي شخص مهم في حياة العميلة؟</a:t>
            </a:r>
          </a:p>
          <a:p>
            <a:pPr algn="r"/>
            <a:r>
              <a:rPr lang="ar-SA" sz="2000" dirty="0">
                <a:cs typeface="+mj-cs"/>
              </a:rPr>
              <a:t>- أيضا يمكن السؤال هنا عن الوضع المادي للأسرة؟ طبيعة السكن؟ منطقة السكن؟ اي مشاكل أخرى كالإدمان؟ مشاكل بين أفراد الاسرة؟  امراض وراثية في الأسرة؟ أي مشاكل نفسية في العائلة، عضوية، تأخر عقلي؟ الانفصال بين الوالدين</a:t>
            </a:r>
          </a:p>
          <a:p>
            <a:pPr algn="r"/>
            <a:r>
              <a:rPr lang="ar-SA" sz="2000" dirty="0">
                <a:cs typeface="+mj-cs"/>
              </a:rPr>
              <a:t>- اذا كان الاب او الام متوفين فيتم السؤال عن عمر العميلة عند الوفاة؟ وسبب الوفاة، أي صعوبات ظهرت بعد الوفاة...</a:t>
            </a:r>
          </a:p>
          <a:p>
            <a:pPr algn="r"/>
            <a:r>
              <a:rPr lang="ar-SA" dirty="0"/>
              <a:t> </a:t>
            </a:r>
            <a:endParaRPr lang="en-GB" dirty="0"/>
          </a:p>
        </p:txBody>
      </p:sp>
    </p:spTree>
    <p:extLst>
      <p:ext uri="{BB962C8B-B14F-4D97-AF65-F5344CB8AC3E}">
        <p14:creationId xmlns:p14="http://schemas.microsoft.com/office/powerpoint/2010/main" val="2384353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2C5B5859-2E28-4DD9-A5FB-B66AF5E0FE66}"/>
              </a:ext>
            </a:extLst>
          </p:cNvPr>
          <p:cNvSpPr/>
          <p:nvPr/>
        </p:nvSpPr>
        <p:spPr>
          <a:xfrm>
            <a:off x="5618922" y="1332004"/>
            <a:ext cx="6202018" cy="5349501"/>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u="sng" dirty="0">
                <a:cs typeface="+mj-cs"/>
              </a:rPr>
              <a:t>التاريخ المدرسي</a:t>
            </a:r>
            <a:endParaRPr lang="en-GB" sz="2000" b="1" u="sng" dirty="0">
              <a:cs typeface="+mj-cs"/>
            </a:endParaRPr>
          </a:p>
          <a:p>
            <a:pPr algn="ctr"/>
            <a:r>
              <a:rPr lang="en-GB" sz="2000" b="1" u="sng" dirty="0">
                <a:cs typeface="+mj-cs"/>
              </a:rPr>
              <a:t>School/Educational History </a:t>
            </a:r>
            <a:endParaRPr lang="ar-SA" sz="2000" b="1" u="sng" dirty="0">
              <a:cs typeface="+mj-cs"/>
            </a:endParaRPr>
          </a:p>
          <a:p>
            <a:pPr algn="r"/>
            <a:r>
              <a:rPr lang="ar-SA" sz="2000" dirty="0">
                <a:cs typeface="+mj-cs"/>
              </a:rPr>
              <a:t>- في أي سنة تدرسين؟</a:t>
            </a:r>
          </a:p>
          <a:p>
            <a:pPr algn="r"/>
            <a:r>
              <a:rPr lang="ar-SA" sz="2000" dirty="0">
                <a:cs typeface="+mj-cs"/>
              </a:rPr>
              <a:t>- كيف مستواك الدراسي؟</a:t>
            </a:r>
          </a:p>
          <a:p>
            <a:pPr algn="r"/>
            <a:r>
              <a:rPr lang="ar-SA" sz="2000" dirty="0">
                <a:cs typeface="+mj-cs"/>
              </a:rPr>
              <a:t>- هل هناك صعوبات تواجهك في الدراسة؟</a:t>
            </a:r>
          </a:p>
          <a:p>
            <a:pPr algn="r"/>
            <a:r>
              <a:rPr lang="ar-SA" sz="2000" dirty="0">
                <a:cs typeface="+mj-cs"/>
              </a:rPr>
              <a:t>- هل لديك أصدقاء في المدرسة؟</a:t>
            </a:r>
          </a:p>
          <a:p>
            <a:pPr algn="r"/>
            <a:r>
              <a:rPr lang="ar-SA" sz="2000" dirty="0">
                <a:cs typeface="+mj-cs"/>
              </a:rPr>
              <a:t>- كيف علاقتك بصديقاتك، زميلاتك، معلماتك، إدارة المدرسة؟</a:t>
            </a:r>
          </a:p>
          <a:p>
            <a:pPr algn="r"/>
            <a:r>
              <a:rPr lang="ar-SA" sz="2000" dirty="0">
                <a:cs typeface="+mj-cs"/>
              </a:rPr>
              <a:t>- هل تحبين الذهاب للمدرسة؟ هل تنتمين لجماعة معينة في المدرسة؟</a:t>
            </a:r>
          </a:p>
          <a:p>
            <a:pPr algn="r"/>
            <a:r>
              <a:rPr lang="ar-SA" sz="2000" dirty="0">
                <a:cs typeface="+mj-cs"/>
              </a:rPr>
              <a:t>- هل سبق ورسبت في أي سنة؟ اذا كان نعم؟ ماهي الاسباب من وجهة نظرك؟ كيف كانت ردة فعلك؟ كيف كانت ردة فعل والديك؟</a:t>
            </a:r>
          </a:p>
          <a:p>
            <a:pPr algn="r"/>
            <a:r>
              <a:rPr lang="ar-SA" sz="2000" dirty="0">
                <a:cs typeface="+mj-cs"/>
              </a:rPr>
              <a:t>- هل تذكرين عندما دخلت المدرسة لأول مرة؟ كيف كانت خبرتك؟ - - كيف كانت خبرة الانتقال من الابتدائي للمتوسطة او من المتوسطة للثانوية؟</a:t>
            </a:r>
          </a:p>
          <a:p>
            <a:pPr algn="r"/>
            <a:r>
              <a:rPr lang="ar-SA" sz="2000" dirty="0">
                <a:cs typeface="+mj-cs"/>
              </a:rPr>
              <a:t>كيف كانت السنة الأخيرة من الثانوي؟ أي صعوبات واجهتك ؟ </a:t>
            </a:r>
          </a:p>
          <a:p>
            <a:pPr algn="r"/>
            <a:r>
              <a:rPr lang="ar-SA" sz="2000" dirty="0">
                <a:cs typeface="+mj-cs"/>
              </a:rPr>
              <a:t>- كيف كانت خبرة دخول الجامعة؟ هل كان دخول الجامعة سهل بالنسبة لك؟ - كيف مستواك الجامعي؟ هل تحبين تخصصك الحالي؟ هل لديك الرغبة في اكمال دراستك؟ علاقاتك داخل الجامعة؟.... </a:t>
            </a:r>
          </a:p>
        </p:txBody>
      </p:sp>
      <p:sp>
        <p:nvSpPr>
          <p:cNvPr id="10" name="Rectangle: Rounded Corners 9">
            <a:extLst>
              <a:ext uri="{FF2B5EF4-FFF2-40B4-BE49-F238E27FC236}">
                <a16:creationId xmlns:a16="http://schemas.microsoft.com/office/drawing/2014/main" id="{03C05DE5-C295-47D4-9D3A-DFF8B848FF60}"/>
              </a:ext>
            </a:extLst>
          </p:cNvPr>
          <p:cNvSpPr/>
          <p:nvPr/>
        </p:nvSpPr>
        <p:spPr>
          <a:xfrm>
            <a:off x="371060" y="1223577"/>
            <a:ext cx="4691270" cy="5349501"/>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u="sng" dirty="0">
                <a:cs typeface="+mj-cs"/>
              </a:rPr>
              <a:t>التاريخ المهني </a:t>
            </a:r>
            <a:endParaRPr lang="en-GB" sz="2000" b="1" u="sng" dirty="0">
              <a:cs typeface="+mj-cs"/>
            </a:endParaRPr>
          </a:p>
          <a:p>
            <a:pPr algn="ctr"/>
            <a:r>
              <a:rPr lang="en-GB" sz="2000" b="1" u="sng" dirty="0">
                <a:cs typeface="+mj-cs"/>
              </a:rPr>
              <a:t>Job/Career History </a:t>
            </a:r>
            <a:endParaRPr lang="ar-SA" sz="2000" b="1" u="sng" dirty="0">
              <a:cs typeface="+mj-cs"/>
            </a:endParaRPr>
          </a:p>
          <a:p>
            <a:pPr algn="r"/>
            <a:r>
              <a:rPr lang="ar-SA" sz="2000" dirty="0">
                <a:cs typeface="+mj-cs"/>
              </a:rPr>
              <a:t>- ماهي طبيعة عملك؟</a:t>
            </a:r>
          </a:p>
          <a:p>
            <a:pPr algn="r"/>
            <a:r>
              <a:rPr lang="ar-SA" sz="2000" dirty="0">
                <a:cs typeface="+mj-cs"/>
              </a:rPr>
              <a:t>- متى بدأت العمل ؟</a:t>
            </a:r>
          </a:p>
          <a:p>
            <a:pPr algn="r"/>
            <a:r>
              <a:rPr lang="ar-SA" sz="2000" dirty="0">
                <a:cs typeface="+mj-cs"/>
              </a:rPr>
              <a:t>- كيف علاقاتك بزميلات العمل، الرئيسة، اخرون؟</a:t>
            </a:r>
          </a:p>
          <a:p>
            <a:pPr algn="r"/>
            <a:r>
              <a:rPr lang="ar-SA" sz="2000" dirty="0">
                <a:cs typeface="+mj-cs"/>
              </a:rPr>
              <a:t>- هل فيه صعوبات في العمل؟ ماهي؟</a:t>
            </a:r>
          </a:p>
          <a:p>
            <a:pPr algn="r"/>
            <a:r>
              <a:rPr lang="ar-SA" sz="2000" dirty="0">
                <a:cs typeface="+mj-cs"/>
              </a:rPr>
              <a:t>- هل انت مبسوطة في العمل؟ راضية؟</a:t>
            </a:r>
          </a:p>
          <a:p>
            <a:pPr algn="r"/>
            <a:r>
              <a:rPr lang="ar-SA" sz="2000" dirty="0">
                <a:cs typeface="+mj-cs"/>
              </a:rPr>
              <a:t>- كيف دخلك من العمل؟ هل هو مرضي لك؟</a:t>
            </a:r>
          </a:p>
          <a:p>
            <a:pPr algn="r"/>
            <a:r>
              <a:rPr lang="ar-SA" sz="2000" dirty="0">
                <a:cs typeface="+mj-cs"/>
              </a:rPr>
              <a:t>- هل سبق وعملت في مكان اخر؟ ما هو؟ ولماذا تركت ذلك العمل؟</a:t>
            </a:r>
          </a:p>
          <a:p>
            <a:pPr algn="r"/>
            <a:r>
              <a:rPr lang="ar-SA" sz="2000" dirty="0">
                <a:cs typeface="+mj-cs"/>
              </a:rPr>
              <a:t>- هل توثر طبيعة عملك على حياتك؟ علاقاتك الاسرية؟ ........</a:t>
            </a:r>
          </a:p>
          <a:p>
            <a:pPr algn="r"/>
            <a:endParaRPr lang="en-GB" dirty="0"/>
          </a:p>
        </p:txBody>
      </p:sp>
      <p:sp>
        <p:nvSpPr>
          <p:cNvPr id="6" name="Rectangle: Rounded Corners 5">
            <a:extLst>
              <a:ext uri="{FF2B5EF4-FFF2-40B4-BE49-F238E27FC236}">
                <a16:creationId xmlns:a16="http://schemas.microsoft.com/office/drawing/2014/main" id="{F7D4CA8A-863F-492B-90DF-82EDB74A6EC7}"/>
              </a:ext>
            </a:extLst>
          </p:cNvPr>
          <p:cNvSpPr/>
          <p:nvPr/>
        </p:nvSpPr>
        <p:spPr>
          <a:xfrm>
            <a:off x="3710608" y="126280"/>
            <a:ext cx="4770783" cy="93686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دراسة حالة</a:t>
            </a:r>
            <a:endParaRPr lang="en-GB" sz="2800" dirty="0">
              <a:cs typeface="+mj-cs"/>
            </a:endParaRPr>
          </a:p>
          <a:p>
            <a:pPr algn="ctr"/>
            <a:r>
              <a:rPr lang="en-GB" sz="2800" dirty="0">
                <a:cs typeface="+mj-cs"/>
              </a:rPr>
              <a:t>Case Study</a:t>
            </a:r>
            <a:endParaRPr lang="ar-SA" sz="2800" dirty="0">
              <a:cs typeface="+mj-cs"/>
            </a:endParaRPr>
          </a:p>
        </p:txBody>
      </p:sp>
    </p:spTree>
    <p:extLst>
      <p:ext uri="{BB962C8B-B14F-4D97-AF65-F5344CB8AC3E}">
        <p14:creationId xmlns:p14="http://schemas.microsoft.com/office/powerpoint/2010/main" val="1058251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2C5B5859-2E28-4DD9-A5FB-B66AF5E0FE66}"/>
              </a:ext>
            </a:extLst>
          </p:cNvPr>
          <p:cNvSpPr/>
          <p:nvPr/>
        </p:nvSpPr>
        <p:spPr>
          <a:xfrm>
            <a:off x="7368208" y="1332004"/>
            <a:ext cx="4452731" cy="5349501"/>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u="sng" dirty="0">
                <a:cs typeface="+mj-cs"/>
              </a:rPr>
              <a:t>التاريخ الطبي </a:t>
            </a:r>
            <a:endParaRPr lang="en-GB" sz="2000" b="1" u="sng" dirty="0">
              <a:cs typeface="+mj-cs"/>
            </a:endParaRPr>
          </a:p>
          <a:p>
            <a:pPr algn="ctr"/>
            <a:r>
              <a:rPr lang="en-GB" sz="2000" b="1" u="sng" dirty="0">
                <a:cs typeface="+mj-cs"/>
              </a:rPr>
              <a:t>Medical History </a:t>
            </a:r>
            <a:endParaRPr lang="ar-SA" sz="2000" b="1" u="sng" dirty="0">
              <a:cs typeface="+mj-cs"/>
            </a:endParaRPr>
          </a:p>
          <a:p>
            <a:pPr algn="r"/>
            <a:r>
              <a:rPr lang="ar-SA" sz="2000" dirty="0">
                <a:cs typeface="+mj-cs"/>
              </a:rPr>
              <a:t>-هل تشتكين من امراض  (جسدية، نفسية)؟</a:t>
            </a:r>
          </a:p>
          <a:p>
            <a:pPr algn="r"/>
            <a:r>
              <a:rPr lang="ar-SA" sz="2000" dirty="0">
                <a:cs typeface="+mj-cs"/>
              </a:rPr>
              <a:t>- هل تستخدمين أي علاج؟ هل يوجد تحسن؟</a:t>
            </a:r>
          </a:p>
          <a:p>
            <a:pPr algn="r"/>
            <a:r>
              <a:rPr lang="ar-SA" sz="2000" dirty="0">
                <a:cs typeface="+mj-cs"/>
              </a:rPr>
              <a:t>-هل سبق وعانيت من أي امراض في السابق؟ هل اخذت علاج ؟</a:t>
            </a:r>
          </a:p>
          <a:p>
            <a:pPr algn="r"/>
            <a:r>
              <a:rPr lang="ar-SA" sz="2000" dirty="0">
                <a:cs typeface="+mj-cs"/>
              </a:rPr>
              <a:t>-هل كان هناك تحسن؟</a:t>
            </a:r>
          </a:p>
          <a:p>
            <a:pPr algn="r"/>
            <a:r>
              <a:rPr lang="ar-SA" sz="2000" dirty="0">
                <a:cs typeface="+mj-cs"/>
              </a:rPr>
              <a:t>-هل هناك أي مشكلة في حواسك (بصرك، سمعك، الكلام....)؟ </a:t>
            </a:r>
          </a:p>
          <a:p>
            <a:pPr algn="r"/>
            <a:r>
              <a:rPr lang="ar-SA" sz="2000" dirty="0">
                <a:cs typeface="+mj-cs"/>
              </a:rPr>
              <a:t>-هل تعرضت لاي حوادث، إصابات سابقا؟ عمليات؟ أي تشوهات جسدية؟ </a:t>
            </a:r>
          </a:p>
          <a:p>
            <a:pPr algn="r"/>
            <a:endParaRPr lang="ar-SA" sz="2000" dirty="0">
              <a:cs typeface="+mj-cs"/>
            </a:endParaRPr>
          </a:p>
          <a:p>
            <a:pPr algn="r"/>
            <a:endParaRPr lang="ar-SA" sz="2000" dirty="0">
              <a:cs typeface="+mj-cs"/>
            </a:endParaRPr>
          </a:p>
        </p:txBody>
      </p:sp>
      <p:sp>
        <p:nvSpPr>
          <p:cNvPr id="10" name="Rectangle: Rounded Corners 9">
            <a:extLst>
              <a:ext uri="{FF2B5EF4-FFF2-40B4-BE49-F238E27FC236}">
                <a16:creationId xmlns:a16="http://schemas.microsoft.com/office/drawing/2014/main" id="{03C05DE5-C295-47D4-9D3A-DFF8B848FF60}"/>
              </a:ext>
            </a:extLst>
          </p:cNvPr>
          <p:cNvSpPr/>
          <p:nvPr/>
        </p:nvSpPr>
        <p:spPr>
          <a:xfrm>
            <a:off x="132523" y="1126434"/>
            <a:ext cx="4691270" cy="5593541"/>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u="sng" dirty="0">
                <a:cs typeface="+mj-cs"/>
              </a:rPr>
              <a:t>التاريخ الشخصي </a:t>
            </a:r>
            <a:endParaRPr lang="en-GB" sz="2000" b="1" u="sng" dirty="0">
              <a:cs typeface="+mj-cs"/>
            </a:endParaRPr>
          </a:p>
          <a:p>
            <a:pPr algn="ctr"/>
            <a:r>
              <a:rPr lang="en-GB" sz="2000" b="1" u="sng" dirty="0">
                <a:cs typeface="+mj-cs"/>
              </a:rPr>
              <a:t>Personal History </a:t>
            </a:r>
            <a:endParaRPr lang="ar-SA" sz="2000" b="1" u="sng" dirty="0">
              <a:cs typeface="+mj-cs"/>
            </a:endParaRPr>
          </a:p>
          <a:p>
            <a:pPr algn="r"/>
            <a:r>
              <a:rPr lang="ar-SA" sz="2000" dirty="0">
                <a:cs typeface="+mj-cs"/>
              </a:rPr>
              <a:t>ملاحظة: هذا الجانب متعدد الجوانب ومتعدد الأسئلة</a:t>
            </a:r>
          </a:p>
          <a:p>
            <a:pPr algn="r"/>
            <a:r>
              <a:rPr lang="ar-SA" sz="2000" dirty="0">
                <a:cs typeface="+mj-cs"/>
              </a:rPr>
              <a:t>- اين ولدت؟ قيصرية او طبيعية؟ هل واجهت والدتك مشاكل اثناء الولادة؟ عقاقير اثناء الحمل؟ الرضاعة؟ علاقتك في والدتك في الصغر؟ هل كان هناك أي مشاكل في النمو (حركي، بصري، سمعي، الكلام....)</a:t>
            </a:r>
          </a:p>
          <a:p>
            <a:pPr algn="r"/>
            <a:r>
              <a:rPr lang="ar-SA" sz="2000" dirty="0">
                <a:cs typeface="+mj-cs"/>
              </a:rPr>
              <a:t>- اين تربيت في السنوات الأولى؟ ومن كان مسؤول عن تربيتك؟</a:t>
            </a:r>
          </a:p>
          <a:p>
            <a:pPr algn="r"/>
            <a:r>
              <a:rPr lang="ar-SA" sz="2000" dirty="0"/>
              <a:t>-هل كان لديك أي مشاكل في سن الطفولة (جسدية ونفسية)؟ هل اخذت علاج معين في ذلك الوقت؟</a:t>
            </a:r>
          </a:p>
          <a:p>
            <a:pPr algn="r"/>
            <a:r>
              <a:rPr lang="ar-SA" sz="2000" dirty="0"/>
              <a:t>- كيف كانت مرحلة مراهقتك؟</a:t>
            </a:r>
          </a:p>
          <a:p>
            <a:pPr algn="r"/>
            <a:r>
              <a:rPr lang="ar-SA" sz="2000" dirty="0"/>
              <a:t>- أي صعوبات واجهتك في سن المراهقة؟</a:t>
            </a:r>
          </a:p>
          <a:p>
            <a:pPr algn="r"/>
            <a:r>
              <a:rPr lang="ar-SA" sz="2000" dirty="0"/>
              <a:t>- كيف ترين نفسك عندما كنت في سن المراهقة؟</a:t>
            </a:r>
          </a:p>
          <a:p>
            <a:pPr algn="r"/>
            <a:r>
              <a:rPr lang="ar-SA" sz="2000" dirty="0"/>
              <a:t>- ماهي هواياتك، اهتماماتك في سن المراهقة؟</a:t>
            </a:r>
          </a:p>
          <a:p>
            <a:pPr algn="r"/>
            <a:r>
              <a:rPr lang="ar-SA" sz="2000" dirty="0"/>
              <a:t>الخبرات المؤلمة </a:t>
            </a:r>
          </a:p>
          <a:p>
            <a:pPr algn="r"/>
            <a:r>
              <a:rPr lang="ar-SA" sz="2000" dirty="0"/>
              <a:t>- الضغوط السابقة والحالية </a:t>
            </a:r>
            <a:endParaRPr lang="ar-SA" sz="2000" dirty="0">
              <a:cs typeface="+mj-cs"/>
            </a:endParaRPr>
          </a:p>
          <a:p>
            <a:pPr algn="r"/>
            <a:endParaRPr lang="en-GB" dirty="0"/>
          </a:p>
        </p:txBody>
      </p:sp>
      <p:sp>
        <p:nvSpPr>
          <p:cNvPr id="6" name="Rectangle: Rounded Corners 5">
            <a:extLst>
              <a:ext uri="{FF2B5EF4-FFF2-40B4-BE49-F238E27FC236}">
                <a16:creationId xmlns:a16="http://schemas.microsoft.com/office/drawing/2014/main" id="{CC4812D7-5344-4706-A8FE-7C091667DD75}"/>
              </a:ext>
            </a:extLst>
          </p:cNvPr>
          <p:cNvSpPr/>
          <p:nvPr/>
        </p:nvSpPr>
        <p:spPr>
          <a:xfrm>
            <a:off x="3710608" y="126280"/>
            <a:ext cx="4770783" cy="93686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دراسة حالة</a:t>
            </a:r>
            <a:endParaRPr lang="en-GB" sz="2800" dirty="0">
              <a:cs typeface="+mj-cs"/>
            </a:endParaRPr>
          </a:p>
          <a:p>
            <a:pPr algn="ctr"/>
            <a:r>
              <a:rPr lang="en-GB" sz="2800" dirty="0">
                <a:cs typeface="+mj-cs"/>
              </a:rPr>
              <a:t>Case Study</a:t>
            </a:r>
            <a:endParaRPr lang="ar-SA" sz="2800" dirty="0">
              <a:cs typeface="+mj-cs"/>
            </a:endParaRPr>
          </a:p>
        </p:txBody>
      </p:sp>
    </p:spTree>
    <p:extLst>
      <p:ext uri="{BB962C8B-B14F-4D97-AF65-F5344CB8AC3E}">
        <p14:creationId xmlns:p14="http://schemas.microsoft.com/office/powerpoint/2010/main" val="4245840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2C5B5859-2E28-4DD9-A5FB-B66AF5E0FE66}"/>
              </a:ext>
            </a:extLst>
          </p:cNvPr>
          <p:cNvSpPr/>
          <p:nvPr/>
        </p:nvSpPr>
        <p:spPr>
          <a:xfrm>
            <a:off x="8348870" y="1600593"/>
            <a:ext cx="3498576" cy="4800206"/>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u="sng" dirty="0">
                <a:cs typeface="+mj-cs"/>
              </a:rPr>
              <a:t>الشخصية قبل المشكلة</a:t>
            </a:r>
            <a:endParaRPr lang="en-GB" sz="2000" b="1" u="sng" dirty="0">
              <a:cs typeface="+mj-cs"/>
            </a:endParaRPr>
          </a:p>
          <a:p>
            <a:pPr algn="ctr"/>
            <a:r>
              <a:rPr lang="en-GB" sz="2000" b="1" u="sng" dirty="0">
                <a:cs typeface="+mj-cs"/>
              </a:rPr>
              <a:t>Prior Problem </a:t>
            </a:r>
          </a:p>
          <a:p>
            <a:pPr algn="r"/>
            <a:endParaRPr lang="ar-SA" sz="2000" dirty="0">
              <a:cs typeface="+mj-cs"/>
            </a:endParaRPr>
          </a:p>
          <a:p>
            <a:pPr algn="r"/>
            <a:r>
              <a:rPr lang="ar-SA" sz="2000" dirty="0">
                <a:cs typeface="+mj-cs"/>
              </a:rPr>
              <a:t>قبل حدوث هذه المشكلة او قبل أن تشعرين بهذه المشاعر كيف كانت :</a:t>
            </a:r>
          </a:p>
          <a:p>
            <a:pPr algn="r"/>
            <a:r>
              <a:rPr lang="ar-SA" sz="2000" dirty="0">
                <a:cs typeface="+mj-cs"/>
              </a:rPr>
              <a:t>- علاقاتك مع الاسرة، الزوج، الأطفال، الأقارب، الأصدقاء، زميلات العمل...)؟</a:t>
            </a:r>
          </a:p>
          <a:p>
            <a:pPr algn="r"/>
            <a:r>
              <a:rPr lang="ar-SA" sz="2000" dirty="0">
                <a:cs typeface="+mj-cs"/>
              </a:rPr>
              <a:t>- اهتماماتك، هواياتك؟</a:t>
            </a:r>
          </a:p>
          <a:p>
            <a:pPr algn="r"/>
            <a:r>
              <a:rPr lang="ar-SA" sz="2000" dirty="0">
                <a:cs typeface="+mj-cs"/>
              </a:rPr>
              <a:t>- عاداتك ؟</a:t>
            </a:r>
          </a:p>
          <a:p>
            <a:pPr algn="r"/>
            <a:r>
              <a:rPr lang="ar-SA" sz="2000" dirty="0">
                <a:cs typeface="+mj-cs"/>
              </a:rPr>
              <a:t>- مزاجك؟</a:t>
            </a:r>
          </a:p>
          <a:p>
            <a:pPr algn="r"/>
            <a:r>
              <a:rPr lang="ar-SA" sz="2000" dirty="0">
                <a:cs typeface="+mj-cs"/>
              </a:rPr>
              <a:t>- سلوكك؟</a:t>
            </a:r>
          </a:p>
          <a:p>
            <a:pPr algn="r"/>
            <a:r>
              <a:rPr lang="ar-SA" sz="2000" dirty="0">
                <a:cs typeface="+mj-cs"/>
              </a:rPr>
              <a:t>- جوانب التدين؟</a:t>
            </a:r>
          </a:p>
          <a:p>
            <a:pPr algn="r"/>
            <a:r>
              <a:rPr lang="ar-SA" sz="2000" dirty="0">
                <a:cs typeface="+mj-cs"/>
              </a:rPr>
              <a:t>- قيمك واخلاقياتك؟</a:t>
            </a:r>
          </a:p>
          <a:p>
            <a:pPr algn="r"/>
            <a:endParaRPr lang="ar-SA" sz="2000" dirty="0">
              <a:cs typeface="+mj-cs"/>
            </a:endParaRPr>
          </a:p>
        </p:txBody>
      </p:sp>
      <p:sp>
        <p:nvSpPr>
          <p:cNvPr id="10" name="Rectangle: Rounded Corners 9">
            <a:extLst>
              <a:ext uri="{FF2B5EF4-FFF2-40B4-BE49-F238E27FC236}">
                <a16:creationId xmlns:a16="http://schemas.microsoft.com/office/drawing/2014/main" id="{03C05DE5-C295-47D4-9D3A-DFF8B848FF60}"/>
              </a:ext>
            </a:extLst>
          </p:cNvPr>
          <p:cNvSpPr/>
          <p:nvPr/>
        </p:nvSpPr>
        <p:spPr>
          <a:xfrm>
            <a:off x="4270512" y="1245704"/>
            <a:ext cx="3650974" cy="2809461"/>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u="sng" dirty="0">
                <a:cs typeface="+mj-cs"/>
              </a:rPr>
              <a:t>فحص الحالة العقلية الراهنة</a:t>
            </a:r>
            <a:endParaRPr lang="en-GB" sz="2000" b="1" u="sng" dirty="0">
              <a:cs typeface="+mj-cs"/>
            </a:endParaRPr>
          </a:p>
          <a:p>
            <a:pPr algn="ctr"/>
            <a:r>
              <a:rPr lang="en-GB" sz="2000" b="1" u="sng" dirty="0">
                <a:cs typeface="+mj-cs"/>
              </a:rPr>
              <a:t>MSE</a:t>
            </a:r>
            <a:endParaRPr lang="ar-SA" sz="2000" b="1" u="sng" dirty="0">
              <a:cs typeface="+mj-cs"/>
            </a:endParaRPr>
          </a:p>
          <a:p>
            <a:pPr algn="r"/>
            <a:endParaRPr lang="ar-SA" sz="2000" dirty="0"/>
          </a:p>
          <a:p>
            <a:pPr algn="r"/>
            <a:r>
              <a:rPr lang="ar-SA" sz="2000" dirty="0"/>
              <a:t>- فحص لجوانب متعددة (كالمظهر، السلوك) اثناء المقابلة</a:t>
            </a:r>
          </a:p>
        </p:txBody>
      </p:sp>
      <p:sp>
        <p:nvSpPr>
          <p:cNvPr id="8" name="Rectangle: Rounded Corners 7">
            <a:extLst>
              <a:ext uri="{FF2B5EF4-FFF2-40B4-BE49-F238E27FC236}">
                <a16:creationId xmlns:a16="http://schemas.microsoft.com/office/drawing/2014/main" id="{5DE60D5A-A319-4D13-8B08-1F454E72868B}"/>
              </a:ext>
            </a:extLst>
          </p:cNvPr>
          <p:cNvSpPr/>
          <p:nvPr/>
        </p:nvSpPr>
        <p:spPr>
          <a:xfrm>
            <a:off x="192154" y="1245704"/>
            <a:ext cx="3650974" cy="2809461"/>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u="sng" dirty="0">
                <a:cs typeface="+mj-cs"/>
              </a:rPr>
              <a:t>الاختبارات النفسية المطبقة وتفسيرها </a:t>
            </a:r>
          </a:p>
          <a:p>
            <a:pPr algn="ctr"/>
            <a:r>
              <a:rPr lang="en-GB" sz="2000" b="1" u="sng" dirty="0">
                <a:cs typeface="+mj-cs"/>
              </a:rPr>
              <a:t>Psychological Measures/ Results and Interpretation </a:t>
            </a:r>
            <a:endParaRPr lang="ar-SA" sz="2000" b="1" u="sng" dirty="0">
              <a:cs typeface="+mj-cs"/>
            </a:endParaRPr>
          </a:p>
          <a:p>
            <a:pPr algn="ctr"/>
            <a:endParaRPr lang="ar-SA" sz="2000" b="1" u="sng">
              <a:cs typeface="+mj-cs"/>
            </a:endParaRPr>
          </a:p>
          <a:p>
            <a:pPr algn="ctr"/>
            <a:endParaRPr lang="ar-SA" sz="2000" b="1" u="sng" dirty="0">
              <a:cs typeface="+mj-cs"/>
            </a:endParaRPr>
          </a:p>
        </p:txBody>
      </p:sp>
      <p:sp>
        <p:nvSpPr>
          <p:cNvPr id="6" name="Rectangle: Rounded Corners 5">
            <a:extLst>
              <a:ext uri="{FF2B5EF4-FFF2-40B4-BE49-F238E27FC236}">
                <a16:creationId xmlns:a16="http://schemas.microsoft.com/office/drawing/2014/main" id="{12EF1B1D-FCE6-4E0E-A2A7-ABC9762FB17D}"/>
              </a:ext>
            </a:extLst>
          </p:cNvPr>
          <p:cNvSpPr/>
          <p:nvPr/>
        </p:nvSpPr>
        <p:spPr>
          <a:xfrm>
            <a:off x="3710608" y="126280"/>
            <a:ext cx="4770783" cy="93686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دراسة حالة</a:t>
            </a:r>
            <a:endParaRPr lang="en-GB" sz="2800" dirty="0">
              <a:cs typeface="+mj-cs"/>
            </a:endParaRPr>
          </a:p>
          <a:p>
            <a:pPr algn="ctr"/>
            <a:r>
              <a:rPr lang="en-GB" sz="2800" dirty="0">
                <a:cs typeface="+mj-cs"/>
              </a:rPr>
              <a:t>Case Study</a:t>
            </a:r>
            <a:endParaRPr lang="ar-SA" sz="2800" dirty="0">
              <a:cs typeface="+mj-cs"/>
            </a:endParaRPr>
          </a:p>
        </p:txBody>
      </p:sp>
    </p:spTree>
    <p:extLst>
      <p:ext uri="{BB962C8B-B14F-4D97-AF65-F5344CB8AC3E}">
        <p14:creationId xmlns:p14="http://schemas.microsoft.com/office/powerpoint/2010/main" val="1022801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2C5B5859-2E28-4DD9-A5FB-B66AF5E0FE66}"/>
              </a:ext>
            </a:extLst>
          </p:cNvPr>
          <p:cNvSpPr/>
          <p:nvPr/>
        </p:nvSpPr>
        <p:spPr>
          <a:xfrm>
            <a:off x="7600120" y="1245704"/>
            <a:ext cx="4088300" cy="5155095"/>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u="sng" dirty="0">
                <a:cs typeface="+mj-cs"/>
              </a:rPr>
              <a:t>الانطباع الاولي (التشخيص المبدئي)</a:t>
            </a:r>
            <a:endParaRPr lang="en-GB" sz="2000" b="1" u="sng" dirty="0">
              <a:cs typeface="+mj-cs"/>
            </a:endParaRPr>
          </a:p>
          <a:p>
            <a:pPr algn="ctr"/>
            <a:r>
              <a:rPr lang="en-GB" sz="2000" b="1" u="sng" dirty="0">
                <a:cs typeface="+mj-cs"/>
              </a:rPr>
              <a:t>First Impression/Initial Diagnosis </a:t>
            </a:r>
          </a:p>
          <a:p>
            <a:pPr algn="r"/>
            <a:r>
              <a:rPr lang="ar-SA" sz="2000" dirty="0">
                <a:cs typeface="+mj-cs"/>
              </a:rPr>
              <a:t>- بالإمكان وضع مجرد انطباع اولي، أو اذا كانت الصورة واضحة يمكن استخدام المحاور الخمسة ل</a:t>
            </a:r>
          </a:p>
          <a:p>
            <a:pPr algn="r"/>
            <a:r>
              <a:rPr lang="en-GB" sz="2000" dirty="0">
                <a:cs typeface="+mj-cs"/>
              </a:rPr>
              <a:t>DSM-IV</a:t>
            </a:r>
          </a:p>
          <a:p>
            <a:pPr algn="r"/>
            <a:r>
              <a:rPr lang="ar-SA" sz="2000" b="1" dirty="0">
                <a:cs typeface="+mj-cs"/>
              </a:rPr>
              <a:t>المحور الاول</a:t>
            </a:r>
            <a:r>
              <a:rPr lang="ar-SA" sz="2000" dirty="0">
                <a:cs typeface="+mj-cs"/>
              </a:rPr>
              <a:t>: أي اضطراب نفسي إكلينيكي ماعدا اضطرابات الشخصية والتأخر العقلي</a:t>
            </a:r>
          </a:p>
          <a:p>
            <a:pPr algn="r"/>
            <a:r>
              <a:rPr lang="ar-SA" sz="2000" b="1" dirty="0">
                <a:cs typeface="+mj-cs"/>
              </a:rPr>
              <a:t>المحور الثاني</a:t>
            </a:r>
            <a:r>
              <a:rPr lang="ar-SA" sz="2000" dirty="0">
                <a:cs typeface="+mj-cs"/>
              </a:rPr>
              <a:t>: اضطرابات الشخصية والتأخر العقلي فقط</a:t>
            </a:r>
          </a:p>
          <a:p>
            <a:pPr algn="r"/>
            <a:r>
              <a:rPr lang="ar-SA" sz="2000" b="1" dirty="0">
                <a:cs typeface="+mj-cs"/>
              </a:rPr>
              <a:t>المحور الثالث</a:t>
            </a:r>
            <a:r>
              <a:rPr lang="ar-SA" sz="2000" dirty="0">
                <a:cs typeface="+mj-cs"/>
              </a:rPr>
              <a:t>: أي امراض عضوية قد يكون لها علاقة بالمشكلة الرئيسة</a:t>
            </a:r>
          </a:p>
          <a:p>
            <a:pPr algn="r"/>
            <a:r>
              <a:rPr lang="ar-SA" sz="2000" b="1" dirty="0">
                <a:cs typeface="+mj-cs"/>
              </a:rPr>
              <a:t>المحور الرابع</a:t>
            </a:r>
            <a:r>
              <a:rPr lang="ar-SA" sz="2000" dirty="0">
                <a:cs typeface="+mj-cs"/>
              </a:rPr>
              <a:t>: أي مشكلات او ضغوط نفسية، اجتماعية، مادية، في العمل، في المدرسة....</a:t>
            </a:r>
          </a:p>
          <a:p>
            <a:pPr algn="r"/>
            <a:r>
              <a:rPr lang="ar-SA" sz="2000" b="1" dirty="0">
                <a:cs typeface="+mj-cs"/>
              </a:rPr>
              <a:t>المحور الخامس</a:t>
            </a:r>
            <a:r>
              <a:rPr lang="ar-SA" sz="2000" dirty="0">
                <a:cs typeface="+mj-cs"/>
              </a:rPr>
              <a:t>: التقييم العام للأداء الوظيفي (0-100)</a:t>
            </a:r>
          </a:p>
        </p:txBody>
      </p:sp>
      <p:sp>
        <p:nvSpPr>
          <p:cNvPr id="10" name="Rectangle: Rounded Corners 9">
            <a:extLst>
              <a:ext uri="{FF2B5EF4-FFF2-40B4-BE49-F238E27FC236}">
                <a16:creationId xmlns:a16="http://schemas.microsoft.com/office/drawing/2014/main" id="{03C05DE5-C295-47D4-9D3A-DFF8B848FF60}"/>
              </a:ext>
            </a:extLst>
          </p:cNvPr>
          <p:cNvSpPr/>
          <p:nvPr/>
        </p:nvSpPr>
        <p:spPr>
          <a:xfrm>
            <a:off x="3710608" y="1223112"/>
            <a:ext cx="3650974" cy="5200278"/>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u="sng" dirty="0">
                <a:cs typeface="+mj-cs"/>
              </a:rPr>
              <a:t>جوانب القوة </a:t>
            </a:r>
            <a:endParaRPr lang="en-GB" sz="2000" b="1" u="sng" dirty="0">
              <a:cs typeface="+mj-cs"/>
            </a:endParaRPr>
          </a:p>
          <a:p>
            <a:pPr algn="ctr"/>
            <a:r>
              <a:rPr lang="en-GB" sz="2000" b="1" u="sng" dirty="0">
                <a:cs typeface="+mj-cs"/>
              </a:rPr>
              <a:t>Strengths </a:t>
            </a:r>
            <a:endParaRPr lang="ar-SA" sz="2000" b="1" u="sng" dirty="0">
              <a:cs typeface="+mj-cs"/>
            </a:endParaRPr>
          </a:p>
          <a:p>
            <a:pPr algn="r"/>
            <a:endParaRPr lang="ar-SA" sz="2000" dirty="0"/>
          </a:p>
          <a:p>
            <a:pPr algn="r"/>
            <a:r>
              <a:rPr lang="ar-SA" sz="2000" dirty="0"/>
              <a:t>- دائما ركزي على جوانب القوة في العميلة</a:t>
            </a:r>
          </a:p>
          <a:p>
            <a:pPr algn="r"/>
            <a:r>
              <a:rPr lang="ar-SA" sz="2000" dirty="0"/>
              <a:t>- انطلقي منها لبناء علاقة علاجية جيدة </a:t>
            </a:r>
          </a:p>
          <a:p>
            <a:pPr algn="r"/>
            <a:r>
              <a:rPr lang="ar-SA" sz="2000" dirty="0"/>
              <a:t>- عززيها واستخدميها في الخطة العلاجية</a:t>
            </a:r>
          </a:p>
          <a:p>
            <a:pPr algn="r"/>
            <a:r>
              <a:rPr lang="ar-SA" sz="2000" dirty="0"/>
              <a:t>- دائما وضحي للعميلة ما لديها من جوانب قوة</a:t>
            </a:r>
          </a:p>
          <a:p>
            <a:pPr algn="r"/>
            <a:r>
              <a:rPr lang="ar-SA" sz="2000" dirty="0">
                <a:cs typeface="+mj-cs"/>
              </a:rPr>
              <a:t>- قد تكون العميلة لديها ثقة جيدة بنفسها، مهارات معينة، استبصار جيد، دافعية جيدة، قدرة على تحمل مسؤوليات اسرتها او نفسها، قدرات عقلية جيدة، مثابرة..... </a:t>
            </a:r>
          </a:p>
          <a:p>
            <a:pPr algn="r"/>
            <a:endParaRPr lang="en-GB" dirty="0"/>
          </a:p>
        </p:txBody>
      </p:sp>
      <p:sp>
        <p:nvSpPr>
          <p:cNvPr id="8" name="Rectangle: Rounded Corners 7">
            <a:extLst>
              <a:ext uri="{FF2B5EF4-FFF2-40B4-BE49-F238E27FC236}">
                <a16:creationId xmlns:a16="http://schemas.microsoft.com/office/drawing/2014/main" id="{5DE60D5A-A319-4D13-8B08-1F454E72868B}"/>
              </a:ext>
            </a:extLst>
          </p:cNvPr>
          <p:cNvSpPr/>
          <p:nvPr/>
        </p:nvSpPr>
        <p:spPr>
          <a:xfrm>
            <a:off x="344554" y="1584158"/>
            <a:ext cx="3127516" cy="3054104"/>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u="sng" dirty="0">
                <a:cs typeface="+mj-cs"/>
              </a:rPr>
              <a:t>التوصيات </a:t>
            </a:r>
            <a:endParaRPr lang="en-GB" sz="2000" b="1" u="sng" dirty="0">
              <a:cs typeface="+mj-cs"/>
            </a:endParaRPr>
          </a:p>
          <a:p>
            <a:pPr algn="ctr"/>
            <a:r>
              <a:rPr lang="en-GB" sz="2000" b="1" u="sng" dirty="0">
                <a:cs typeface="+mj-cs"/>
              </a:rPr>
              <a:t>Recommendations </a:t>
            </a:r>
            <a:endParaRPr lang="ar-SA" sz="2000" b="1" u="sng" dirty="0">
              <a:cs typeface="+mj-cs"/>
            </a:endParaRPr>
          </a:p>
          <a:p>
            <a:pPr algn="r"/>
            <a:endParaRPr lang="ar-SA" sz="2000" dirty="0"/>
          </a:p>
          <a:p>
            <a:pPr algn="r"/>
            <a:r>
              <a:rPr lang="ar-SA" sz="2000" dirty="0"/>
              <a:t>امثلة على التوصيات: </a:t>
            </a:r>
          </a:p>
          <a:p>
            <a:pPr algn="r"/>
            <a:r>
              <a:rPr lang="ar-SA" sz="2000" dirty="0"/>
              <a:t>- التحويل لطبيب نفسي للعلاج الدوائي</a:t>
            </a:r>
          </a:p>
          <a:p>
            <a:pPr algn="r"/>
            <a:r>
              <a:rPr lang="ar-SA" sz="2000" dirty="0"/>
              <a:t>- تطبيق مقاييس ذكاء، شخصية</a:t>
            </a:r>
          </a:p>
          <a:p>
            <a:pPr algn="r"/>
            <a:r>
              <a:rPr lang="ar-SA" sz="2000" dirty="0"/>
              <a:t>- تطبيق علاج نفسي ( يحدد)</a:t>
            </a:r>
          </a:p>
          <a:p>
            <a:pPr algn="r"/>
            <a:r>
              <a:rPr lang="ar-SA" sz="2000" dirty="0"/>
              <a:t>- متابعة بعد (تحدد المدة)</a:t>
            </a:r>
          </a:p>
          <a:p>
            <a:pPr algn="r"/>
            <a:endParaRPr lang="en-GB" dirty="0"/>
          </a:p>
        </p:txBody>
      </p:sp>
      <p:sp>
        <p:nvSpPr>
          <p:cNvPr id="6" name="Rectangle: Rounded Corners 5">
            <a:extLst>
              <a:ext uri="{FF2B5EF4-FFF2-40B4-BE49-F238E27FC236}">
                <a16:creationId xmlns:a16="http://schemas.microsoft.com/office/drawing/2014/main" id="{12EF1B1D-FCE6-4E0E-A2A7-ABC9762FB17D}"/>
              </a:ext>
            </a:extLst>
          </p:cNvPr>
          <p:cNvSpPr/>
          <p:nvPr/>
        </p:nvSpPr>
        <p:spPr>
          <a:xfrm>
            <a:off x="3710608" y="126280"/>
            <a:ext cx="4770783" cy="93686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دراسة حالة</a:t>
            </a:r>
            <a:endParaRPr lang="en-GB" sz="2800" dirty="0">
              <a:cs typeface="+mj-cs"/>
            </a:endParaRPr>
          </a:p>
          <a:p>
            <a:pPr algn="ctr"/>
            <a:r>
              <a:rPr lang="en-GB" sz="2800" dirty="0">
                <a:cs typeface="+mj-cs"/>
              </a:rPr>
              <a:t>Case Study</a:t>
            </a:r>
            <a:endParaRPr lang="ar-SA" sz="2800" dirty="0">
              <a:cs typeface="+mj-cs"/>
            </a:endParaRPr>
          </a:p>
        </p:txBody>
      </p:sp>
    </p:spTree>
    <p:extLst>
      <p:ext uri="{BB962C8B-B14F-4D97-AF65-F5344CB8AC3E}">
        <p14:creationId xmlns:p14="http://schemas.microsoft.com/office/powerpoint/2010/main" val="2148442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2C5B5859-2E28-4DD9-A5FB-B66AF5E0FE66}"/>
              </a:ext>
            </a:extLst>
          </p:cNvPr>
          <p:cNvSpPr/>
          <p:nvPr/>
        </p:nvSpPr>
        <p:spPr>
          <a:xfrm>
            <a:off x="278296" y="1007165"/>
            <a:ext cx="11688417" cy="5486400"/>
          </a:xfrm>
          <a:prstGeom prst="round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000" dirty="0">
                <a:cs typeface="+mj-cs"/>
              </a:rPr>
              <a:t>-العميلة ن حضرت اليك محولة من معلمتها في الفصل حيث لاحظت عليها المعلمة تراجع في مستواها الدراسي، وسرحان وعدم تركيز.</a:t>
            </a:r>
          </a:p>
          <a:p>
            <a:pPr algn="r"/>
            <a:r>
              <a:rPr lang="ar-SA" sz="2000" dirty="0">
                <a:cs typeface="+mj-cs"/>
              </a:rPr>
              <a:t>طالبة في ال 16 من عمرها، غير متزوجة، تعيش مع والدها واخوتها الأربعة ( اخوين واختين)، الام متوفية نتيجة حادث سيارة عندما كانت ن في الخامسة من عمرها، تولت رعايتها جدتها (والدة ابيها)، لم يتزوج الاب، يعمل في السلك العسكري، يغيب عن البيت فترات طويلة لطبيعة عمله.</a:t>
            </a:r>
          </a:p>
          <a:p>
            <a:pPr algn="r"/>
            <a:r>
              <a:rPr lang="ar-SA" sz="2000" dirty="0">
                <a:cs typeface="+mj-cs"/>
              </a:rPr>
              <a:t>مجتهدة في الدراسة وكانت تجتاز السنوات الماضية بامتياز والأولى على الفصل، تحب الرسم، لديها صديقات في المدرسة</a:t>
            </a:r>
          </a:p>
          <a:p>
            <a:pPr algn="r"/>
            <a:r>
              <a:rPr lang="ar-SA" sz="2000" dirty="0">
                <a:cs typeface="+mj-cs"/>
              </a:rPr>
              <a:t>بدأت تهمل في دروسها، تتغيب أحيانا، لاحظت المعلمة بالإضافة لتراجع مستوى ن الدراسي انها تبقى في المكتبة المدرسية طوال الفسحة، ولا تأكل افطارها.</a:t>
            </a:r>
          </a:p>
          <a:p>
            <a:pPr algn="r"/>
            <a:r>
              <a:rPr lang="ar-SA" sz="2000" dirty="0">
                <a:cs typeface="+mj-cs"/>
              </a:rPr>
              <a:t>اخبرتك ن في اول جلسة ( اكره المدرسة، احس بدوخة وغثيان كل يوم قبل اجي للمدرسة، تعبانة ما بي اذاكر، احس راسي يعورني، ما انام كويس وعندي كوابيس كل ليلة)</a:t>
            </a:r>
          </a:p>
          <a:p>
            <a:pPr algn="r"/>
            <a:r>
              <a:rPr lang="ar-SA" sz="2000" dirty="0">
                <a:cs typeface="+mj-cs"/>
              </a:rPr>
              <a:t>لديها صعوبة في المشي منذ الطفولة وتعاني من مشكلة السكرى منذ سن العاشرة</a:t>
            </a:r>
          </a:p>
          <a:p>
            <a:pPr algn="r"/>
            <a:r>
              <a:rPr lang="ar-SA" sz="2000" dirty="0">
                <a:cs typeface="+mj-cs"/>
              </a:rPr>
              <a:t>اخبرتك جدتها انها كانت تبكي باستمرار في السنة الأولى من دراستها وكانت متعلقة جدا بجدتها، ولا تحب الذهاب للمدرسة، ولكن في السنة الثانية أصبحت تحب المدرسة، ولم تواجه مشكلة بعد ذلك حتى هذه السنة (أولى ثانوي) حيث كانت فتاة نشيطة ومتعاونة ومجتهدة ولها علاقات جيدة مع الجميع، ماعدا اختها الكبرى حيث تعتقد الجدة أن اختها الكبرى تغار منها لتفوقها وهناك تنافس بينهم داخل الاسرة</a:t>
            </a:r>
          </a:p>
          <a:p>
            <a:pPr algn="r"/>
            <a:r>
              <a:rPr lang="ar-SA" sz="2000" dirty="0">
                <a:cs typeface="+mj-cs"/>
              </a:rPr>
              <a:t>جدتها وابيها يعانون من السكري وارتفاع ضغط الدم</a:t>
            </a:r>
          </a:p>
          <a:p>
            <a:pPr algn="r"/>
            <a:r>
              <a:rPr lang="ar-SA" sz="2000" dirty="0">
                <a:cs typeface="+mj-cs"/>
              </a:rPr>
              <a:t>من خلال المقابلة معها وجدت أن ن حساسة، تفتقد والدها كثيرا، لديها قلق من الموت، تتعرض للإيذاء من مجموعة من الفتيات في المدرسة (تنمر)</a:t>
            </a:r>
          </a:p>
        </p:txBody>
      </p:sp>
      <p:sp>
        <p:nvSpPr>
          <p:cNvPr id="5" name="Rectangle: Rounded Corners 4">
            <a:extLst>
              <a:ext uri="{FF2B5EF4-FFF2-40B4-BE49-F238E27FC236}">
                <a16:creationId xmlns:a16="http://schemas.microsoft.com/office/drawing/2014/main" id="{2276C1BB-7157-44D6-A3A3-EF75CEBD078F}"/>
              </a:ext>
            </a:extLst>
          </p:cNvPr>
          <p:cNvSpPr/>
          <p:nvPr/>
        </p:nvSpPr>
        <p:spPr>
          <a:xfrm>
            <a:off x="4088295" y="153384"/>
            <a:ext cx="3326297" cy="7345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b="1" dirty="0">
                <a:cs typeface="+mj-cs"/>
              </a:rPr>
              <a:t>تطبيق عملي</a:t>
            </a:r>
          </a:p>
        </p:txBody>
      </p:sp>
    </p:spTree>
    <p:extLst>
      <p:ext uri="{BB962C8B-B14F-4D97-AF65-F5344CB8AC3E}">
        <p14:creationId xmlns:p14="http://schemas.microsoft.com/office/powerpoint/2010/main" val="2108631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2C5B5859-2E28-4DD9-A5FB-B66AF5E0FE66}"/>
              </a:ext>
            </a:extLst>
          </p:cNvPr>
          <p:cNvSpPr/>
          <p:nvPr/>
        </p:nvSpPr>
        <p:spPr>
          <a:xfrm>
            <a:off x="139148" y="1007165"/>
            <a:ext cx="11913704" cy="5486400"/>
          </a:xfrm>
          <a:prstGeom prst="round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u="sng" dirty="0">
                <a:cs typeface="+mj-cs"/>
              </a:rPr>
              <a:t>اقرأي الحالة السابقة ثم قومي بكتابتها على شكل دراسة حالة    </a:t>
            </a:r>
          </a:p>
          <a:p>
            <a:pPr algn="ctr"/>
            <a:endParaRPr lang="ar-SA" sz="2000" b="1" u="sng" dirty="0">
              <a:cs typeface="+mj-cs"/>
            </a:endParaRPr>
          </a:p>
          <a:p>
            <a:pPr algn="ctr"/>
            <a:endParaRPr lang="ar-SA" sz="2000" b="1" u="sng" dirty="0">
              <a:cs typeface="+mj-cs"/>
            </a:endParaRPr>
          </a:p>
          <a:p>
            <a:pPr algn="ctr"/>
            <a:r>
              <a:rPr lang="ar-SA" sz="2000" b="1" u="sng" dirty="0">
                <a:cs typeface="+mj-cs"/>
              </a:rPr>
              <a:t>من خلال المعلومات السابقة ضعي أسئلة مفترضة بحيث تشمل معظم جوانب دراسة الحالة   </a:t>
            </a:r>
          </a:p>
          <a:p>
            <a:pPr algn="r"/>
            <a:endParaRPr lang="ar-SA" sz="2000" dirty="0">
              <a:cs typeface="+mj-cs"/>
            </a:endParaRPr>
          </a:p>
        </p:txBody>
      </p:sp>
      <p:sp>
        <p:nvSpPr>
          <p:cNvPr id="5" name="Rectangle: Rounded Corners 4">
            <a:extLst>
              <a:ext uri="{FF2B5EF4-FFF2-40B4-BE49-F238E27FC236}">
                <a16:creationId xmlns:a16="http://schemas.microsoft.com/office/drawing/2014/main" id="{2276C1BB-7157-44D6-A3A3-EF75CEBD078F}"/>
              </a:ext>
            </a:extLst>
          </p:cNvPr>
          <p:cNvSpPr/>
          <p:nvPr/>
        </p:nvSpPr>
        <p:spPr>
          <a:xfrm>
            <a:off x="4088295" y="153384"/>
            <a:ext cx="3326297" cy="7345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b="1" dirty="0">
                <a:cs typeface="+mj-cs"/>
              </a:rPr>
              <a:t>تطبيق عملي</a:t>
            </a:r>
          </a:p>
        </p:txBody>
      </p:sp>
    </p:spTree>
    <p:extLst>
      <p:ext uri="{BB962C8B-B14F-4D97-AF65-F5344CB8AC3E}">
        <p14:creationId xmlns:p14="http://schemas.microsoft.com/office/powerpoint/2010/main" val="2087142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4AA9D-23C5-4BF4-8A69-D0081B653D87}"/>
              </a:ext>
            </a:extLst>
          </p:cNvPr>
          <p:cNvSpPr>
            <a:spLocks noGrp="1"/>
          </p:cNvSpPr>
          <p:nvPr>
            <p:ph type="ctrTitle"/>
          </p:nvPr>
        </p:nvSpPr>
        <p:spPr>
          <a:xfrm>
            <a:off x="1524000" y="477079"/>
            <a:ext cx="9144000" cy="2252870"/>
          </a:xfrm>
        </p:spPr>
        <p:txBody>
          <a:bodyPr>
            <a:normAutofit fontScale="90000"/>
          </a:bodyPr>
          <a:lstStyle/>
          <a:p>
            <a:br>
              <a:rPr lang="ar-SA" sz="4000" dirty="0"/>
            </a:br>
            <a:br>
              <a:rPr lang="en-GB" sz="4000" dirty="0"/>
            </a:br>
            <a:br>
              <a:rPr lang="en-GB" sz="4000" dirty="0"/>
            </a:br>
            <a:endParaRPr lang="en-GB" sz="4000" dirty="0"/>
          </a:p>
        </p:txBody>
      </p:sp>
      <p:sp>
        <p:nvSpPr>
          <p:cNvPr id="5" name="Rectangle 4">
            <a:extLst>
              <a:ext uri="{FF2B5EF4-FFF2-40B4-BE49-F238E27FC236}">
                <a16:creationId xmlns:a16="http://schemas.microsoft.com/office/drawing/2014/main" id="{05F87EF0-281F-4B5C-AAC7-3F19A6F113A8}"/>
              </a:ext>
            </a:extLst>
          </p:cNvPr>
          <p:cNvSpPr/>
          <p:nvPr/>
        </p:nvSpPr>
        <p:spPr>
          <a:xfrm>
            <a:off x="3644347" y="2729949"/>
            <a:ext cx="4346713" cy="139810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t> فحص الحالة العقلية الراهنة </a:t>
            </a:r>
          </a:p>
        </p:txBody>
      </p:sp>
    </p:spTree>
    <p:extLst>
      <p:ext uri="{BB962C8B-B14F-4D97-AF65-F5344CB8AC3E}">
        <p14:creationId xmlns:p14="http://schemas.microsoft.com/office/powerpoint/2010/main" val="4171559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7C298D1-F11C-4DEC-8D5B-12E6041C4C5B}"/>
              </a:ext>
            </a:extLst>
          </p:cNvPr>
          <p:cNvSpPr/>
          <p:nvPr/>
        </p:nvSpPr>
        <p:spPr>
          <a:xfrm>
            <a:off x="3824452" y="2488099"/>
            <a:ext cx="4094922" cy="103798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فحص الحالة العقلية </a:t>
            </a:r>
          </a:p>
          <a:p>
            <a:pPr algn="ctr"/>
            <a:r>
              <a:rPr lang="en-GB" sz="2800" dirty="0">
                <a:cs typeface="+mj-cs"/>
              </a:rPr>
              <a:t>Mental Status Exam</a:t>
            </a:r>
          </a:p>
        </p:txBody>
      </p:sp>
      <p:sp>
        <p:nvSpPr>
          <p:cNvPr id="2" name="Rectangle 1">
            <a:extLst>
              <a:ext uri="{FF2B5EF4-FFF2-40B4-BE49-F238E27FC236}">
                <a16:creationId xmlns:a16="http://schemas.microsoft.com/office/drawing/2014/main" id="{A5B24B80-6567-41CF-8658-1E0F9B94EB4B}"/>
              </a:ext>
            </a:extLst>
          </p:cNvPr>
          <p:cNvSpPr/>
          <p:nvPr/>
        </p:nvSpPr>
        <p:spPr>
          <a:xfrm rot="21600000">
            <a:off x="7656065" y="698088"/>
            <a:ext cx="1376879" cy="904484"/>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المظهر </a:t>
            </a:r>
          </a:p>
        </p:txBody>
      </p:sp>
      <p:sp>
        <p:nvSpPr>
          <p:cNvPr id="6" name="Rectangle 5">
            <a:extLst>
              <a:ext uri="{FF2B5EF4-FFF2-40B4-BE49-F238E27FC236}">
                <a16:creationId xmlns:a16="http://schemas.microsoft.com/office/drawing/2014/main" id="{857AEC79-50F4-49ED-99CE-77CB65B63D01}"/>
              </a:ext>
            </a:extLst>
          </p:cNvPr>
          <p:cNvSpPr/>
          <p:nvPr/>
        </p:nvSpPr>
        <p:spPr>
          <a:xfrm rot="21600000">
            <a:off x="3366052" y="740849"/>
            <a:ext cx="1262204" cy="81354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المزاج </a:t>
            </a:r>
          </a:p>
        </p:txBody>
      </p:sp>
      <p:sp>
        <p:nvSpPr>
          <p:cNvPr id="7" name="Rectangle 6">
            <a:extLst>
              <a:ext uri="{FF2B5EF4-FFF2-40B4-BE49-F238E27FC236}">
                <a16:creationId xmlns:a16="http://schemas.microsoft.com/office/drawing/2014/main" id="{72E9FE0A-4429-4471-83B9-C3739354386D}"/>
              </a:ext>
            </a:extLst>
          </p:cNvPr>
          <p:cNvSpPr/>
          <p:nvPr/>
        </p:nvSpPr>
        <p:spPr>
          <a:xfrm rot="21600000">
            <a:off x="854942" y="1987217"/>
            <a:ext cx="1376877" cy="904483"/>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الكلام </a:t>
            </a:r>
          </a:p>
        </p:txBody>
      </p:sp>
      <p:sp>
        <p:nvSpPr>
          <p:cNvPr id="8" name="Rectangle 7">
            <a:extLst>
              <a:ext uri="{FF2B5EF4-FFF2-40B4-BE49-F238E27FC236}">
                <a16:creationId xmlns:a16="http://schemas.microsoft.com/office/drawing/2014/main" id="{5F8A4CCF-900C-4584-B500-3A05DB9D567E}"/>
              </a:ext>
            </a:extLst>
          </p:cNvPr>
          <p:cNvSpPr/>
          <p:nvPr/>
        </p:nvSpPr>
        <p:spPr>
          <a:xfrm rot="21600000">
            <a:off x="9006438" y="4798653"/>
            <a:ext cx="1144727" cy="81354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الاستبصار</a:t>
            </a:r>
          </a:p>
        </p:txBody>
      </p:sp>
      <p:sp>
        <p:nvSpPr>
          <p:cNvPr id="9" name="Rectangle 8">
            <a:extLst>
              <a:ext uri="{FF2B5EF4-FFF2-40B4-BE49-F238E27FC236}">
                <a16:creationId xmlns:a16="http://schemas.microsoft.com/office/drawing/2014/main" id="{886B32B2-CABE-4897-9217-ED9911224B37}"/>
              </a:ext>
            </a:extLst>
          </p:cNvPr>
          <p:cNvSpPr/>
          <p:nvPr/>
        </p:nvSpPr>
        <p:spPr>
          <a:xfrm rot="21600000">
            <a:off x="7018917" y="4763633"/>
            <a:ext cx="1376876" cy="883583"/>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الانتحار وايذاء الغير</a:t>
            </a:r>
          </a:p>
        </p:txBody>
      </p:sp>
      <p:sp>
        <p:nvSpPr>
          <p:cNvPr id="10" name="Rectangle 9">
            <a:extLst>
              <a:ext uri="{FF2B5EF4-FFF2-40B4-BE49-F238E27FC236}">
                <a16:creationId xmlns:a16="http://schemas.microsoft.com/office/drawing/2014/main" id="{89B184E5-E4D9-421E-A194-11F59E306E19}"/>
              </a:ext>
            </a:extLst>
          </p:cNvPr>
          <p:cNvSpPr/>
          <p:nvPr/>
        </p:nvSpPr>
        <p:spPr>
          <a:xfrm rot="21600000">
            <a:off x="848982" y="4781327"/>
            <a:ext cx="1376876" cy="81354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الادراك والوعي</a:t>
            </a:r>
          </a:p>
        </p:txBody>
      </p:sp>
      <p:sp>
        <p:nvSpPr>
          <p:cNvPr id="11" name="Rectangle 10">
            <a:extLst>
              <a:ext uri="{FF2B5EF4-FFF2-40B4-BE49-F238E27FC236}">
                <a16:creationId xmlns:a16="http://schemas.microsoft.com/office/drawing/2014/main" id="{025067DD-B407-4318-B5B0-34CEAE9E5EBB}"/>
              </a:ext>
            </a:extLst>
          </p:cNvPr>
          <p:cNvSpPr/>
          <p:nvPr/>
        </p:nvSpPr>
        <p:spPr>
          <a:xfrm rot="21600000">
            <a:off x="854941" y="3404431"/>
            <a:ext cx="1376875" cy="81354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الأفكار </a:t>
            </a:r>
          </a:p>
        </p:txBody>
      </p:sp>
      <p:sp>
        <p:nvSpPr>
          <p:cNvPr id="12" name="Rectangle 11">
            <a:extLst>
              <a:ext uri="{FF2B5EF4-FFF2-40B4-BE49-F238E27FC236}">
                <a16:creationId xmlns:a16="http://schemas.microsoft.com/office/drawing/2014/main" id="{2316647D-C338-4A72-B12E-A394590CBFB0}"/>
              </a:ext>
            </a:extLst>
          </p:cNvPr>
          <p:cNvSpPr/>
          <p:nvPr/>
        </p:nvSpPr>
        <p:spPr>
          <a:xfrm rot="21600000">
            <a:off x="854942" y="736335"/>
            <a:ext cx="1505027" cy="813544"/>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الوجدان </a:t>
            </a:r>
          </a:p>
        </p:txBody>
      </p:sp>
      <p:sp>
        <p:nvSpPr>
          <p:cNvPr id="13" name="Rectangle 12">
            <a:extLst>
              <a:ext uri="{FF2B5EF4-FFF2-40B4-BE49-F238E27FC236}">
                <a16:creationId xmlns:a16="http://schemas.microsoft.com/office/drawing/2014/main" id="{476C1677-BE5B-49E8-A36C-98FA757B923B}"/>
              </a:ext>
            </a:extLst>
          </p:cNvPr>
          <p:cNvSpPr/>
          <p:nvPr/>
        </p:nvSpPr>
        <p:spPr>
          <a:xfrm rot="21600000">
            <a:off x="4940963" y="4798653"/>
            <a:ext cx="1376875" cy="81354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الذاكرة  </a:t>
            </a:r>
          </a:p>
        </p:txBody>
      </p:sp>
      <p:sp>
        <p:nvSpPr>
          <p:cNvPr id="14" name="Rectangle 13">
            <a:extLst>
              <a:ext uri="{FF2B5EF4-FFF2-40B4-BE49-F238E27FC236}">
                <a16:creationId xmlns:a16="http://schemas.microsoft.com/office/drawing/2014/main" id="{CAE4D8DD-04AB-45E7-8754-97A3855EDE66}"/>
              </a:ext>
            </a:extLst>
          </p:cNvPr>
          <p:cNvSpPr/>
          <p:nvPr/>
        </p:nvSpPr>
        <p:spPr>
          <a:xfrm rot="21600000">
            <a:off x="2863009" y="4798653"/>
            <a:ext cx="1376875" cy="81354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الانتباه والتركيز </a:t>
            </a:r>
          </a:p>
        </p:txBody>
      </p:sp>
      <p:sp>
        <p:nvSpPr>
          <p:cNvPr id="15" name="Rectangle 14">
            <a:extLst>
              <a:ext uri="{FF2B5EF4-FFF2-40B4-BE49-F238E27FC236}">
                <a16:creationId xmlns:a16="http://schemas.microsoft.com/office/drawing/2014/main" id="{472FD8FE-9DF1-470F-B78C-7E02AA6F6308}"/>
              </a:ext>
            </a:extLst>
          </p:cNvPr>
          <p:cNvSpPr/>
          <p:nvPr/>
        </p:nvSpPr>
        <p:spPr>
          <a:xfrm rot="21600000">
            <a:off x="5431132" y="695381"/>
            <a:ext cx="1376877" cy="904483"/>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السلوك</a:t>
            </a:r>
          </a:p>
        </p:txBody>
      </p:sp>
      <p:sp>
        <p:nvSpPr>
          <p:cNvPr id="16" name="Rectangle 15">
            <a:extLst>
              <a:ext uri="{FF2B5EF4-FFF2-40B4-BE49-F238E27FC236}">
                <a16:creationId xmlns:a16="http://schemas.microsoft.com/office/drawing/2014/main" id="{C4BA9872-DD26-4AB5-B7E5-C5E7E5320878}"/>
              </a:ext>
            </a:extLst>
          </p:cNvPr>
          <p:cNvSpPr/>
          <p:nvPr/>
        </p:nvSpPr>
        <p:spPr>
          <a:xfrm rot="21600000">
            <a:off x="10775585" y="4788609"/>
            <a:ext cx="1144727" cy="904483"/>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الاتجاه</a:t>
            </a:r>
          </a:p>
        </p:txBody>
      </p:sp>
      <p:sp>
        <p:nvSpPr>
          <p:cNvPr id="18" name="Arrow: Left 17">
            <a:extLst>
              <a:ext uri="{FF2B5EF4-FFF2-40B4-BE49-F238E27FC236}">
                <a16:creationId xmlns:a16="http://schemas.microsoft.com/office/drawing/2014/main" id="{349E59BA-8DA1-49A1-B125-6A56A59775D7}"/>
              </a:ext>
            </a:extLst>
          </p:cNvPr>
          <p:cNvSpPr/>
          <p:nvPr/>
        </p:nvSpPr>
        <p:spPr>
          <a:xfrm>
            <a:off x="6930887" y="1033670"/>
            <a:ext cx="503583" cy="26504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Left 18">
            <a:extLst>
              <a:ext uri="{FF2B5EF4-FFF2-40B4-BE49-F238E27FC236}">
                <a16:creationId xmlns:a16="http://schemas.microsoft.com/office/drawing/2014/main" id="{7887014A-C4C7-47B0-A0B7-0EEA339E9B3E}"/>
              </a:ext>
            </a:extLst>
          </p:cNvPr>
          <p:cNvSpPr/>
          <p:nvPr/>
        </p:nvSpPr>
        <p:spPr>
          <a:xfrm>
            <a:off x="4754069" y="1053548"/>
            <a:ext cx="503583" cy="26504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Arrow: Left 19">
            <a:extLst>
              <a:ext uri="{FF2B5EF4-FFF2-40B4-BE49-F238E27FC236}">
                <a16:creationId xmlns:a16="http://schemas.microsoft.com/office/drawing/2014/main" id="{B5F15ED0-0892-4668-A2C5-E44C46E67D73}"/>
              </a:ext>
            </a:extLst>
          </p:cNvPr>
          <p:cNvSpPr/>
          <p:nvPr/>
        </p:nvSpPr>
        <p:spPr>
          <a:xfrm>
            <a:off x="2611218" y="1010585"/>
            <a:ext cx="503583" cy="26504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Arrow: Down 20">
            <a:extLst>
              <a:ext uri="{FF2B5EF4-FFF2-40B4-BE49-F238E27FC236}">
                <a16:creationId xmlns:a16="http://schemas.microsoft.com/office/drawing/2014/main" id="{CE849B52-A5E0-42F1-8E25-BE9711CAE0A5}"/>
              </a:ext>
            </a:extLst>
          </p:cNvPr>
          <p:cNvSpPr/>
          <p:nvPr/>
        </p:nvSpPr>
        <p:spPr>
          <a:xfrm>
            <a:off x="1444487" y="1571357"/>
            <a:ext cx="227044" cy="378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Arrow: Down 21">
            <a:extLst>
              <a:ext uri="{FF2B5EF4-FFF2-40B4-BE49-F238E27FC236}">
                <a16:creationId xmlns:a16="http://schemas.microsoft.com/office/drawing/2014/main" id="{3CBF818A-BEFE-4277-A3F8-9DC7A6EA7627}"/>
              </a:ext>
            </a:extLst>
          </p:cNvPr>
          <p:cNvSpPr/>
          <p:nvPr/>
        </p:nvSpPr>
        <p:spPr>
          <a:xfrm>
            <a:off x="1423898" y="2929067"/>
            <a:ext cx="227044" cy="378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Arrow: Down 22">
            <a:extLst>
              <a:ext uri="{FF2B5EF4-FFF2-40B4-BE49-F238E27FC236}">
                <a16:creationId xmlns:a16="http://schemas.microsoft.com/office/drawing/2014/main" id="{3AAF6275-F5CF-41B9-8F4D-74BA73E49669}"/>
              </a:ext>
            </a:extLst>
          </p:cNvPr>
          <p:cNvSpPr/>
          <p:nvPr/>
        </p:nvSpPr>
        <p:spPr>
          <a:xfrm>
            <a:off x="1406488" y="4310404"/>
            <a:ext cx="227044" cy="378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Arrow: Right 23">
            <a:extLst>
              <a:ext uri="{FF2B5EF4-FFF2-40B4-BE49-F238E27FC236}">
                <a16:creationId xmlns:a16="http://schemas.microsoft.com/office/drawing/2014/main" id="{13272237-4C7E-4C5F-92FE-BE51F3F563EF}"/>
              </a:ext>
            </a:extLst>
          </p:cNvPr>
          <p:cNvSpPr/>
          <p:nvPr/>
        </p:nvSpPr>
        <p:spPr>
          <a:xfrm>
            <a:off x="2359969" y="5188099"/>
            <a:ext cx="369979" cy="2650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Arrow: Right 24">
            <a:extLst>
              <a:ext uri="{FF2B5EF4-FFF2-40B4-BE49-F238E27FC236}">
                <a16:creationId xmlns:a16="http://schemas.microsoft.com/office/drawing/2014/main" id="{824001DA-C78C-4620-A159-FE5B8781D45C}"/>
              </a:ext>
            </a:extLst>
          </p:cNvPr>
          <p:cNvSpPr/>
          <p:nvPr/>
        </p:nvSpPr>
        <p:spPr>
          <a:xfrm>
            <a:off x="4384090" y="5154841"/>
            <a:ext cx="369979" cy="2650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Arrow: Right 25">
            <a:extLst>
              <a:ext uri="{FF2B5EF4-FFF2-40B4-BE49-F238E27FC236}">
                <a16:creationId xmlns:a16="http://schemas.microsoft.com/office/drawing/2014/main" id="{6D7A8FE2-7C95-41A3-850B-E21DFC5EC539}"/>
              </a:ext>
            </a:extLst>
          </p:cNvPr>
          <p:cNvSpPr/>
          <p:nvPr/>
        </p:nvSpPr>
        <p:spPr>
          <a:xfrm>
            <a:off x="6504732" y="5055577"/>
            <a:ext cx="369979" cy="2650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Arrow: Right 26">
            <a:extLst>
              <a:ext uri="{FF2B5EF4-FFF2-40B4-BE49-F238E27FC236}">
                <a16:creationId xmlns:a16="http://schemas.microsoft.com/office/drawing/2014/main" id="{963A5CF3-4151-4550-9949-19072D9E8ACD}"/>
              </a:ext>
            </a:extLst>
          </p:cNvPr>
          <p:cNvSpPr/>
          <p:nvPr/>
        </p:nvSpPr>
        <p:spPr>
          <a:xfrm>
            <a:off x="8529378" y="5108331"/>
            <a:ext cx="369979" cy="2650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Arrow: Right 27">
            <a:extLst>
              <a:ext uri="{FF2B5EF4-FFF2-40B4-BE49-F238E27FC236}">
                <a16:creationId xmlns:a16="http://schemas.microsoft.com/office/drawing/2014/main" id="{A679591E-FD37-4083-A892-0B68DC2B40D4}"/>
              </a:ext>
            </a:extLst>
          </p:cNvPr>
          <p:cNvSpPr/>
          <p:nvPr/>
        </p:nvSpPr>
        <p:spPr>
          <a:xfrm>
            <a:off x="10258247" y="5108330"/>
            <a:ext cx="369979" cy="2650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9144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2862470" y="387053"/>
            <a:ext cx="5844208" cy="103798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فحص الحالة العقلية</a:t>
            </a:r>
          </a:p>
          <a:p>
            <a:pPr algn="ctr"/>
            <a:r>
              <a:rPr lang="ar-SA" sz="2800" dirty="0">
                <a:cs typeface="+mj-cs"/>
              </a:rPr>
              <a:t>)</a:t>
            </a:r>
            <a:r>
              <a:rPr lang="en-GB" sz="2800" dirty="0">
                <a:cs typeface="+mj-cs"/>
              </a:rPr>
              <a:t>Appearance </a:t>
            </a:r>
            <a:r>
              <a:rPr lang="ar-SA" sz="2800" dirty="0">
                <a:cs typeface="+mj-cs"/>
              </a:rPr>
              <a:t>(المظهر</a:t>
            </a:r>
          </a:p>
        </p:txBody>
      </p:sp>
      <p:sp>
        <p:nvSpPr>
          <p:cNvPr id="2" name="Rectangle 1">
            <a:extLst>
              <a:ext uri="{FF2B5EF4-FFF2-40B4-BE49-F238E27FC236}">
                <a16:creationId xmlns:a16="http://schemas.microsoft.com/office/drawing/2014/main" id="{A5B24B80-6567-41CF-8658-1E0F9B94EB4B}"/>
              </a:ext>
            </a:extLst>
          </p:cNvPr>
          <p:cNvSpPr/>
          <p:nvPr/>
        </p:nvSpPr>
        <p:spPr>
          <a:xfrm rot="21600000">
            <a:off x="7315200" y="1857822"/>
            <a:ext cx="4292048" cy="80586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النظافة</a:t>
            </a:r>
          </a:p>
        </p:txBody>
      </p:sp>
      <p:sp>
        <p:nvSpPr>
          <p:cNvPr id="5" name="TextBox 4">
            <a:extLst>
              <a:ext uri="{FF2B5EF4-FFF2-40B4-BE49-F238E27FC236}">
                <a16:creationId xmlns:a16="http://schemas.microsoft.com/office/drawing/2014/main" id="{1BE66096-9BC6-481B-83B0-26C06A3EEA85}"/>
              </a:ext>
            </a:extLst>
          </p:cNvPr>
          <p:cNvSpPr txBox="1"/>
          <p:nvPr/>
        </p:nvSpPr>
        <p:spPr>
          <a:xfrm>
            <a:off x="4280452" y="1517159"/>
            <a:ext cx="7550429" cy="400110"/>
          </a:xfrm>
          <a:prstGeom prst="rect">
            <a:avLst/>
          </a:prstGeom>
          <a:noFill/>
        </p:spPr>
        <p:txBody>
          <a:bodyPr wrap="square" rtlCol="0">
            <a:spAutoFit/>
          </a:bodyPr>
          <a:lstStyle/>
          <a:p>
            <a:endParaRPr lang="en-GB" sz="2000" b="1" dirty="0"/>
          </a:p>
        </p:txBody>
      </p:sp>
      <p:sp>
        <p:nvSpPr>
          <p:cNvPr id="6" name="Rectangle 5">
            <a:extLst>
              <a:ext uri="{FF2B5EF4-FFF2-40B4-BE49-F238E27FC236}">
                <a16:creationId xmlns:a16="http://schemas.microsoft.com/office/drawing/2014/main" id="{63AF60ED-1C64-4DC1-B3BB-BE7DD87DD980}"/>
              </a:ext>
            </a:extLst>
          </p:cNvPr>
          <p:cNvSpPr/>
          <p:nvPr/>
        </p:nvSpPr>
        <p:spPr>
          <a:xfrm rot="21600000">
            <a:off x="7315200" y="4957757"/>
            <a:ext cx="4292048" cy="80586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اخرى</a:t>
            </a:r>
          </a:p>
        </p:txBody>
      </p:sp>
      <p:sp>
        <p:nvSpPr>
          <p:cNvPr id="7" name="Rectangle 6">
            <a:extLst>
              <a:ext uri="{FF2B5EF4-FFF2-40B4-BE49-F238E27FC236}">
                <a16:creationId xmlns:a16="http://schemas.microsoft.com/office/drawing/2014/main" id="{1A459C63-F33C-4CC4-AD5C-94E682E4ADAA}"/>
              </a:ext>
            </a:extLst>
          </p:cNvPr>
          <p:cNvSpPr/>
          <p:nvPr/>
        </p:nvSpPr>
        <p:spPr>
          <a:xfrm rot="21600000">
            <a:off x="7315200" y="3236047"/>
            <a:ext cx="4292048" cy="80586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الملابس</a:t>
            </a:r>
          </a:p>
        </p:txBody>
      </p:sp>
      <p:sp>
        <p:nvSpPr>
          <p:cNvPr id="8" name="Rectangle 7">
            <a:extLst>
              <a:ext uri="{FF2B5EF4-FFF2-40B4-BE49-F238E27FC236}">
                <a16:creationId xmlns:a16="http://schemas.microsoft.com/office/drawing/2014/main" id="{92E2D983-AD70-4EF6-8324-8BD1E9DB3064}"/>
              </a:ext>
            </a:extLst>
          </p:cNvPr>
          <p:cNvSpPr/>
          <p:nvPr/>
        </p:nvSpPr>
        <p:spPr>
          <a:xfrm rot="21600000">
            <a:off x="1287118" y="4937908"/>
            <a:ext cx="4292048" cy="80586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الشكل الخارجي</a:t>
            </a:r>
          </a:p>
        </p:txBody>
      </p:sp>
      <p:sp>
        <p:nvSpPr>
          <p:cNvPr id="9" name="Rectangle 8">
            <a:extLst>
              <a:ext uri="{FF2B5EF4-FFF2-40B4-BE49-F238E27FC236}">
                <a16:creationId xmlns:a16="http://schemas.microsoft.com/office/drawing/2014/main" id="{D3CCE30E-F57E-42FD-9764-5561791E5AAF}"/>
              </a:ext>
            </a:extLst>
          </p:cNvPr>
          <p:cNvSpPr/>
          <p:nvPr/>
        </p:nvSpPr>
        <p:spPr>
          <a:xfrm rot="21600000">
            <a:off x="1287118" y="3236048"/>
            <a:ext cx="4292048" cy="80586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الشعر، الاظافر.... </a:t>
            </a:r>
          </a:p>
        </p:txBody>
      </p:sp>
      <p:sp>
        <p:nvSpPr>
          <p:cNvPr id="10" name="Rectangle 9">
            <a:extLst>
              <a:ext uri="{FF2B5EF4-FFF2-40B4-BE49-F238E27FC236}">
                <a16:creationId xmlns:a16="http://schemas.microsoft.com/office/drawing/2014/main" id="{40567BC2-2C0D-4CCD-AD66-0E35D960492D}"/>
              </a:ext>
            </a:extLst>
          </p:cNvPr>
          <p:cNvSpPr/>
          <p:nvPr/>
        </p:nvSpPr>
        <p:spPr>
          <a:xfrm rot="21600000">
            <a:off x="1287118" y="1825624"/>
            <a:ext cx="4292048" cy="80586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بنية الجسم، العمر الذي يبدو عليه</a:t>
            </a:r>
          </a:p>
        </p:txBody>
      </p:sp>
    </p:spTree>
    <p:extLst>
      <p:ext uri="{BB962C8B-B14F-4D97-AF65-F5344CB8AC3E}">
        <p14:creationId xmlns:p14="http://schemas.microsoft.com/office/powerpoint/2010/main" val="1343205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800722" y="156868"/>
            <a:ext cx="4094922" cy="73231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ما هي المهمة الادائية؟ </a:t>
            </a:r>
          </a:p>
          <a:p>
            <a:pPr algn="ctr"/>
            <a:r>
              <a:rPr lang="en-GB" sz="2800" dirty="0">
                <a:cs typeface="+mj-cs"/>
              </a:rPr>
              <a:t>What is a Practical Task?</a:t>
            </a:r>
          </a:p>
        </p:txBody>
      </p:sp>
      <p:sp>
        <p:nvSpPr>
          <p:cNvPr id="2" name="Rectangle 1">
            <a:extLst>
              <a:ext uri="{FF2B5EF4-FFF2-40B4-BE49-F238E27FC236}">
                <a16:creationId xmlns:a16="http://schemas.microsoft.com/office/drawing/2014/main" id="{A5B24B80-6567-41CF-8658-1E0F9B94EB4B}"/>
              </a:ext>
            </a:extLst>
          </p:cNvPr>
          <p:cNvSpPr/>
          <p:nvPr/>
        </p:nvSpPr>
        <p:spPr>
          <a:xfrm>
            <a:off x="845488" y="1069963"/>
            <a:ext cx="10296939" cy="5631169"/>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 *- </a:t>
            </a:r>
            <a:r>
              <a:rPr lang="ar-SA" sz="2200" i="1" u="sng" dirty="0">
                <a:cs typeface="+mj-cs"/>
              </a:rPr>
              <a:t>مهمة عملية تتضمن الاتي:</a:t>
            </a:r>
          </a:p>
          <a:p>
            <a:pPr algn="r"/>
            <a:r>
              <a:rPr lang="ar-SA" sz="2200" dirty="0">
                <a:cs typeface="+mj-cs"/>
              </a:rPr>
              <a:t>1-</a:t>
            </a:r>
            <a:r>
              <a:rPr lang="ar-SA" sz="2200" dirty="0"/>
              <a:t>اختيار مدرسة من قائمة المدارس المعتمدة من قسم علم النفس، والحصول على خطاب من أستاذة المادة مع </a:t>
            </a:r>
            <a:r>
              <a:rPr lang="ar-SA" sz="2200" b="1" dirty="0"/>
              <a:t>ختم القسم</a:t>
            </a:r>
          </a:p>
          <a:p>
            <a:pPr algn="r"/>
            <a:r>
              <a:rPr lang="ar-SA" sz="2200" dirty="0">
                <a:cs typeface="+mj-cs"/>
              </a:rPr>
              <a:t>2- زيارة المدرسة المختارة </a:t>
            </a:r>
            <a:r>
              <a:rPr lang="ar-SA" sz="2200" b="1" dirty="0">
                <a:cs typeface="+mj-cs"/>
              </a:rPr>
              <a:t>(من زيارتين الى 3 زيارات فقط)</a:t>
            </a:r>
          </a:p>
          <a:p>
            <a:pPr algn="r"/>
            <a:r>
              <a:rPr lang="ar-SA" sz="2200" dirty="0">
                <a:cs typeface="+mj-cs"/>
              </a:rPr>
              <a:t>3- مقابلة احدى الحالات (بالترتيب مع المرشدة الطلابية</a:t>
            </a:r>
            <a:r>
              <a:rPr lang="ar-SA" sz="2200" b="1" dirty="0">
                <a:cs typeface="+mj-cs"/>
              </a:rPr>
              <a:t>، ومراعاة جميع الجوانب الأخلاقية (الخصوصية والسرية</a:t>
            </a:r>
            <a:r>
              <a:rPr lang="ar-SA" sz="2200" dirty="0">
                <a:cs typeface="+mj-cs"/>
              </a:rPr>
              <a:t>) </a:t>
            </a:r>
          </a:p>
          <a:p>
            <a:pPr algn="r"/>
            <a:r>
              <a:rPr lang="ar-SA" sz="2200" dirty="0">
                <a:cs typeface="+mj-cs"/>
              </a:rPr>
              <a:t>4- جمع معلومات عن مشكلة الحالة (تطبيق دراسة حالة مكتملة وتشمل فحص الحالة العقلية الراهنة) (</a:t>
            </a:r>
            <a:r>
              <a:rPr lang="ar-SA" sz="2200" b="1" dirty="0">
                <a:cs typeface="+mj-cs"/>
              </a:rPr>
              <a:t>المقابلة-مهارة 1)</a:t>
            </a:r>
          </a:p>
          <a:p>
            <a:pPr algn="r"/>
            <a:r>
              <a:rPr lang="ar-SA" sz="2200" dirty="0">
                <a:cs typeface="+mj-cs"/>
              </a:rPr>
              <a:t>5- تطبيق مقياس او مقياسين (</a:t>
            </a:r>
            <a:r>
              <a:rPr lang="ar-SA" sz="2200" b="1" dirty="0">
                <a:cs typeface="+mj-cs"/>
              </a:rPr>
              <a:t>على الأكثر</a:t>
            </a:r>
            <a:r>
              <a:rPr lang="ar-SA" sz="2200" dirty="0">
                <a:cs typeface="+mj-cs"/>
              </a:rPr>
              <a:t>) </a:t>
            </a:r>
            <a:r>
              <a:rPr lang="ar-SA" sz="2200" b="1" dirty="0">
                <a:cs typeface="+mj-cs"/>
              </a:rPr>
              <a:t>فقط.</a:t>
            </a:r>
          </a:p>
          <a:p>
            <a:pPr algn="r"/>
            <a:r>
              <a:rPr lang="ar-SA" sz="2200" dirty="0">
                <a:cs typeface="+mj-cs"/>
              </a:rPr>
              <a:t>6-لا يطبق أي نوع من أنواع العلاج او أي فنية نفسية </a:t>
            </a:r>
            <a:r>
              <a:rPr lang="ar-SA" sz="2200" b="1" u="sng" dirty="0">
                <a:cs typeface="+mj-cs"/>
              </a:rPr>
              <a:t>نهائيا</a:t>
            </a:r>
          </a:p>
          <a:p>
            <a:pPr algn="r"/>
            <a:endParaRPr lang="ar-SA" sz="2200" b="1" u="sng" dirty="0">
              <a:cs typeface="+mj-cs"/>
            </a:endParaRPr>
          </a:p>
          <a:p>
            <a:pPr algn="r"/>
            <a:r>
              <a:rPr lang="ar-SA" sz="2200" dirty="0">
                <a:cs typeface="+mj-cs"/>
              </a:rPr>
              <a:t> * </a:t>
            </a:r>
            <a:r>
              <a:rPr lang="ar-SA" sz="2200" i="1" u="sng" dirty="0">
                <a:cs typeface="+mj-cs"/>
              </a:rPr>
              <a:t>بعد الانتهاء من الزيارات الميدانية يتم ما يلي:</a:t>
            </a:r>
          </a:p>
          <a:p>
            <a:pPr algn="r"/>
            <a:endParaRPr lang="ar-SA" sz="2200" u="sng" dirty="0">
              <a:cs typeface="+mj-cs"/>
            </a:endParaRPr>
          </a:p>
          <a:p>
            <a:pPr algn="r"/>
            <a:r>
              <a:rPr lang="ar-SA" sz="2400" b="1" dirty="0">
                <a:cs typeface="+mj-cs"/>
              </a:rPr>
              <a:t>1-اعداد دراسة حالة مكتملة (لابد أن تشمل فحص الحالة العقلية الراهنة) (مهارة 2)</a:t>
            </a:r>
          </a:p>
          <a:p>
            <a:pPr algn="r"/>
            <a:r>
              <a:rPr lang="ar-SA" sz="2400" b="1" dirty="0">
                <a:cs typeface="+mj-cs"/>
              </a:rPr>
              <a:t>2- اعداد صياغة حالة ووضع خطة علاجية لذات الحالة (مهارة 3)</a:t>
            </a:r>
          </a:p>
          <a:p>
            <a:pPr algn="r"/>
            <a:r>
              <a:rPr lang="ar-SA" sz="2400" b="1" dirty="0">
                <a:cs typeface="+mj-cs"/>
              </a:rPr>
              <a:t>3- كتابة تقرير نفسي عن ذات الحالة (مهارة 4)</a:t>
            </a:r>
          </a:p>
          <a:p>
            <a:pPr algn="r"/>
            <a:r>
              <a:rPr lang="ar-SA" sz="2200" dirty="0">
                <a:cs typeface="+mj-cs"/>
              </a:rPr>
              <a:t>4- تسلم المهمة الادائية في </a:t>
            </a:r>
            <a:r>
              <a:rPr lang="ar-SA" sz="2200" b="1" dirty="0">
                <a:cs typeface="+mj-cs"/>
              </a:rPr>
              <a:t>الأسبوع 12 او 13 (يوم الاثنين)</a:t>
            </a:r>
          </a:p>
          <a:p>
            <a:pPr algn="r"/>
            <a:r>
              <a:rPr lang="ar-SA" sz="2200" dirty="0">
                <a:cs typeface="+mj-cs"/>
              </a:rPr>
              <a:t>5- </a:t>
            </a:r>
            <a:r>
              <a:rPr lang="ar-SA" sz="2200" b="1" dirty="0">
                <a:cs typeface="+mj-cs"/>
              </a:rPr>
              <a:t>ملاحظة هامة</a:t>
            </a:r>
            <a:r>
              <a:rPr lang="ar-SA" sz="2200" dirty="0">
                <a:cs typeface="+mj-cs"/>
              </a:rPr>
              <a:t>: المهمة الادائية هي متطلب أساسي ومستقل يتضمن نجاح او اخفاق</a:t>
            </a:r>
          </a:p>
        </p:txBody>
      </p:sp>
    </p:spTree>
    <p:extLst>
      <p:ext uri="{BB962C8B-B14F-4D97-AF65-F5344CB8AC3E}">
        <p14:creationId xmlns:p14="http://schemas.microsoft.com/office/powerpoint/2010/main" val="948649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774219" y="387053"/>
            <a:ext cx="4094922" cy="103798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فحص الحالة العقلية</a:t>
            </a:r>
          </a:p>
          <a:p>
            <a:pPr algn="ctr"/>
            <a:r>
              <a:rPr lang="ar-SA" sz="2800" dirty="0">
                <a:cs typeface="+mj-cs"/>
              </a:rPr>
              <a:t>)</a:t>
            </a:r>
            <a:r>
              <a:rPr lang="en-GB" sz="2800" dirty="0">
                <a:cs typeface="+mj-cs"/>
              </a:rPr>
              <a:t>Behaviour </a:t>
            </a:r>
            <a:r>
              <a:rPr lang="ar-SA" sz="2800" dirty="0">
                <a:cs typeface="+mj-cs"/>
              </a:rPr>
              <a:t>(السلوك</a:t>
            </a:r>
            <a:endParaRPr lang="en-GB" sz="28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rot="21600000">
            <a:off x="7315200" y="1857822"/>
            <a:ext cx="4292048" cy="80586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النشاط النفسي الحركي </a:t>
            </a:r>
          </a:p>
        </p:txBody>
      </p:sp>
      <p:sp>
        <p:nvSpPr>
          <p:cNvPr id="5" name="TextBox 4">
            <a:extLst>
              <a:ext uri="{FF2B5EF4-FFF2-40B4-BE49-F238E27FC236}">
                <a16:creationId xmlns:a16="http://schemas.microsoft.com/office/drawing/2014/main" id="{1BE66096-9BC6-481B-83B0-26C06A3EEA85}"/>
              </a:ext>
            </a:extLst>
          </p:cNvPr>
          <p:cNvSpPr txBox="1"/>
          <p:nvPr/>
        </p:nvSpPr>
        <p:spPr>
          <a:xfrm>
            <a:off x="4280452" y="1517159"/>
            <a:ext cx="7550429" cy="400110"/>
          </a:xfrm>
          <a:prstGeom prst="rect">
            <a:avLst/>
          </a:prstGeom>
          <a:noFill/>
        </p:spPr>
        <p:txBody>
          <a:bodyPr wrap="square" rtlCol="0">
            <a:spAutoFit/>
          </a:bodyPr>
          <a:lstStyle/>
          <a:p>
            <a:endParaRPr lang="en-GB" sz="2000" b="1" dirty="0"/>
          </a:p>
        </p:txBody>
      </p:sp>
      <p:sp>
        <p:nvSpPr>
          <p:cNvPr id="9" name="Rectangle 8">
            <a:extLst>
              <a:ext uri="{FF2B5EF4-FFF2-40B4-BE49-F238E27FC236}">
                <a16:creationId xmlns:a16="http://schemas.microsoft.com/office/drawing/2014/main" id="{D3CCE30E-F57E-42FD-9764-5561791E5AAF}"/>
              </a:ext>
            </a:extLst>
          </p:cNvPr>
          <p:cNvSpPr/>
          <p:nvPr/>
        </p:nvSpPr>
        <p:spPr>
          <a:xfrm rot="21600000">
            <a:off x="4280452" y="3345378"/>
            <a:ext cx="4292048" cy="80586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التواصل البصري </a:t>
            </a:r>
          </a:p>
        </p:txBody>
      </p:sp>
      <p:sp>
        <p:nvSpPr>
          <p:cNvPr id="10" name="Rectangle 9">
            <a:extLst>
              <a:ext uri="{FF2B5EF4-FFF2-40B4-BE49-F238E27FC236}">
                <a16:creationId xmlns:a16="http://schemas.microsoft.com/office/drawing/2014/main" id="{40567BC2-2C0D-4CCD-AD66-0E35D960492D}"/>
              </a:ext>
            </a:extLst>
          </p:cNvPr>
          <p:cNvSpPr/>
          <p:nvPr/>
        </p:nvSpPr>
        <p:spPr>
          <a:xfrm rot="21600000">
            <a:off x="1287118" y="1825624"/>
            <a:ext cx="4292048" cy="80586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حركات تلقائية </a:t>
            </a:r>
          </a:p>
        </p:txBody>
      </p:sp>
    </p:spTree>
    <p:extLst>
      <p:ext uri="{BB962C8B-B14F-4D97-AF65-F5344CB8AC3E}">
        <p14:creationId xmlns:p14="http://schemas.microsoft.com/office/powerpoint/2010/main" val="3122038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7258878" y="324943"/>
            <a:ext cx="4094922" cy="103798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فحص الحالة العقلية</a:t>
            </a:r>
          </a:p>
          <a:p>
            <a:pPr algn="ctr"/>
            <a:r>
              <a:rPr lang="ar-SA" sz="2800" dirty="0">
                <a:cs typeface="+mj-cs"/>
              </a:rPr>
              <a:t>)</a:t>
            </a:r>
            <a:r>
              <a:rPr lang="en-GB" sz="2800" dirty="0">
                <a:cs typeface="+mj-cs"/>
              </a:rPr>
              <a:t>Mood </a:t>
            </a:r>
            <a:r>
              <a:rPr lang="ar-SA" sz="2800" dirty="0">
                <a:cs typeface="+mj-cs"/>
              </a:rPr>
              <a:t>(المزاج </a:t>
            </a:r>
            <a:endParaRPr lang="en-GB" sz="28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rot="21600000">
            <a:off x="7315200" y="1857822"/>
            <a:ext cx="4292048" cy="80586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ما يقوله او يعبر عنه العميل</a:t>
            </a:r>
          </a:p>
        </p:txBody>
      </p:sp>
      <p:sp>
        <p:nvSpPr>
          <p:cNvPr id="5" name="TextBox 4">
            <a:extLst>
              <a:ext uri="{FF2B5EF4-FFF2-40B4-BE49-F238E27FC236}">
                <a16:creationId xmlns:a16="http://schemas.microsoft.com/office/drawing/2014/main" id="{1BE66096-9BC6-481B-83B0-26C06A3EEA85}"/>
              </a:ext>
            </a:extLst>
          </p:cNvPr>
          <p:cNvSpPr txBox="1"/>
          <p:nvPr/>
        </p:nvSpPr>
        <p:spPr>
          <a:xfrm>
            <a:off x="4280452" y="1517159"/>
            <a:ext cx="7550429" cy="400110"/>
          </a:xfrm>
          <a:prstGeom prst="rect">
            <a:avLst/>
          </a:prstGeom>
          <a:noFill/>
        </p:spPr>
        <p:txBody>
          <a:bodyPr wrap="square" rtlCol="0">
            <a:spAutoFit/>
          </a:bodyPr>
          <a:lstStyle/>
          <a:p>
            <a:endParaRPr lang="en-GB" sz="2000" b="1" dirty="0"/>
          </a:p>
        </p:txBody>
      </p:sp>
      <p:sp>
        <p:nvSpPr>
          <p:cNvPr id="7" name="Rectangle 6">
            <a:extLst>
              <a:ext uri="{FF2B5EF4-FFF2-40B4-BE49-F238E27FC236}">
                <a16:creationId xmlns:a16="http://schemas.microsoft.com/office/drawing/2014/main" id="{1A459C63-F33C-4CC4-AD5C-94E682E4ADAA}"/>
              </a:ext>
            </a:extLst>
          </p:cNvPr>
          <p:cNvSpPr/>
          <p:nvPr/>
        </p:nvSpPr>
        <p:spPr>
          <a:xfrm rot="21600000">
            <a:off x="7315200" y="3236047"/>
            <a:ext cx="4292048" cy="80586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قلق، مكتئب، سعيد، طبيعي....</a:t>
            </a:r>
          </a:p>
        </p:txBody>
      </p:sp>
      <p:sp>
        <p:nvSpPr>
          <p:cNvPr id="9" name="Rectangle 8">
            <a:extLst>
              <a:ext uri="{FF2B5EF4-FFF2-40B4-BE49-F238E27FC236}">
                <a16:creationId xmlns:a16="http://schemas.microsoft.com/office/drawing/2014/main" id="{D3CCE30E-F57E-42FD-9764-5561791E5AAF}"/>
              </a:ext>
            </a:extLst>
          </p:cNvPr>
          <p:cNvSpPr/>
          <p:nvPr/>
        </p:nvSpPr>
        <p:spPr>
          <a:xfrm rot="21600000">
            <a:off x="1287118" y="3236048"/>
            <a:ext cx="4292048" cy="94564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طبيعي، مكتئب، دامع ، متقلب، مناسب للحالة المزاجية التي عبر عنها العميل، غير مناسب...... </a:t>
            </a:r>
          </a:p>
        </p:txBody>
      </p:sp>
      <p:sp>
        <p:nvSpPr>
          <p:cNvPr id="10" name="Rectangle 9">
            <a:extLst>
              <a:ext uri="{FF2B5EF4-FFF2-40B4-BE49-F238E27FC236}">
                <a16:creationId xmlns:a16="http://schemas.microsoft.com/office/drawing/2014/main" id="{40567BC2-2C0D-4CCD-AD66-0E35D960492D}"/>
              </a:ext>
            </a:extLst>
          </p:cNvPr>
          <p:cNvSpPr/>
          <p:nvPr/>
        </p:nvSpPr>
        <p:spPr>
          <a:xfrm rot="21600000">
            <a:off x="1287118" y="1870442"/>
            <a:ext cx="4292048" cy="80586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 ما يظهر على العميل ( ملاحظة الاخصائي)</a:t>
            </a:r>
          </a:p>
        </p:txBody>
      </p:sp>
      <p:sp>
        <p:nvSpPr>
          <p:cNvPr id="11" name="Rectangle: Rounded Corners 10">
            <a:extLst>
              <a:ext uri="{FF2B5EF4-FFF2-40B4-BE49-F238E27FC236}">
                <a16:creationId xmlns:a16="http://schemas.microsoft.com/office/drawing/2014/main" id="{03F3FC82-F299-4DA4-9F6F-25A12D8DA80F}"/>
              </a:ext>
            </a:extLst>
          </p:cNvPr>
          <p:cNvSpPr/>
          <p:nvPr/>
        </p:nvSpPr>
        <p:spPr>
          <a:xfrm>
            <a:off x="1484244" y="360294"/>
            <a:ext cx="4094922" cy="103798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فحص الحالة العقلية</a:t>
            </a:r>
          </a:p>
          <a:p>
            <a:pPr algn="ctr"/>
            <a:r>
              <a:rPr lang="ar-SA" sz="2800" dirty="0">
                <a:cs typeface="+mj-cs"/>
              </a:rPr>
              <a:t>)</a:t>
            </a:r>
            <a:r>
              <a:rPr lang="en-GB" sz="2800" dirty="0">
                <a:cs typeface="+mj-cs"/>
              </a:rPr>
              <a:t>Affect </a:t>
            </a:r>
            <a:r>
              <a:rPr lang="ar-SA" sz="2800" dirty="0">
                <a:cs typeface="+mj-cs"/>
              </a:rPr>
              <a:t>(الوجدان</a:t>
            </a:r>
            <a:endParaRPr lang="en-GB" sz="2800" dirty="0">
              <a:cs typeface="+mj-cs"/>
            </a:endParaRPr>
          </a:p>
        </p:txBody>
      </p:sp>
    </p:spTree>
    <p:extLst>
      <p:ext uri="{BB962C8B-B14F-4D97-AF65-F5344CB8AC3E}">
        <p14:creationId xmlns:p14="http://schemas.microsoft.com/office/powerpoint/2010/main" val="2999331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7C298D1-F11C-4DEC-8D5B-12E6041C4C5B}"/>
              </a:ext>
            </a:extLst>
          </p:cNvPr>
          <p:cNvSpPr/>
          <p:nvPr/>
        </p:nvSpPr>
        <p:spPr>
          <a:xfrm>
            <a:off x="3774219" y="387053"/>
            <a:ext cx="4094922" cy="103798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فحص الحالة العقلية</a:t>
            </a:r>
          </a:p>
          <a:p>
            <a:pPr algn="ctr"/>
            <a:r>
              <a:rPr lang="ar-SA" sz="2800" dirty="0">
                <a:cs typeface="+mj-cs"/>
              </a:rPr>
              <a:t>)</a:t>
            </a:r>
            <a:r>
              <a:rPr lang="en-GB" sz="2800" dirty="0">
                <a:cs typeface="+mj-cs"/>
              </a:rPr>
              <a:t>Speech </a:t>
            </a:r>
            <a:r>
              <a:rPr lang="ar-SA" sz="2800" dirty="0">
                <a:cs typeface="+mj-cs"/>
              </a:rPr>
              <a:t>(الكلام</a:t>
            </a:r>
            <a:endParaRPr lang="en-GB" sz="28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rot="21600000">
            <a:off x="5413184" y="1781757"/>
            <a:ext cx="2012674" cy="1660846"/>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dirty="0">
                <a:cs typeface="+mj-cs"/>
              </a:rPr>
              <a:t>سرعة الكلام</a:t>
            </a:r>
          </a:p>
          <a:p>
            <a:pPr algn="r"/>
            <a:r>
              <a:rPr lang="ar-SA" sz="2200" dirty="0">
                <a:cs typeface="+mj-cs"/>
              </a:rPr>
              <a:t>- سريع </a:t>
            </a:r>
          </a:p>
          <a:p>
            <a:pPr algn="r"/>
            <a:r>
              <a:rPr lang="ar-SA" sz="2200" dirty="0">
                <a:cs typeface="+mj-cs"/>
              </a:rPr>
              <a:t>- بطئ</a:t>
            </a:r>
          </a:p>
          <a:p>
            <a:pPr algn="r"/>
            <a:r>
              <a:rPr lang="ar-SA" sz="2200" dirty="0">
                <a:cs typeface="+mj-cs"/>
              </a:rPr>
              <a:t>- متوسط </a:t>
            </a:r>
          </a:p>
        </p:txBody>
      </p:sp>
      <p:sp>
        <p:nvSpPr>
          <p:cNvPr id="9" name="Rectangle 8">
            <a:extLst>
              <a:ext uri="{FF2B5EF4-FFF2-40B4-BE49-F238E27FC236}">
                <a16:creationId xmlns:a16="http://schemas.microsoft.com/office/drawing/2014/main" id="{D3CCE30E-F57E-42FD-9764-5561791E5AAF}"/>
              </a:ext>
            </a:extLst>
          </p:cNvPr>
          <p:cNvSpPr/>
          <p:nvPr/>
        </p:nvSpPr>
        <p:spPr>
          <a:xfrm rot="21600000">
            <a:off x="5413183" y="3922005"/>
            <a:ext cx="2012675" cy="1798822"/>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dirty="0">
                <a:cs typeface="+mj-cs"/>
              </a:rPr>
              <a:t>نبرة الصوت</a:t>
            </a:r>
          </a:p>
          <a:p>
            <a:pPr algn="r"/>
            <a:r>
              <a:rPr lang="ar-SA" sz="2200" dirty="0">
                <a:cs typeface="+mj-cs"/>
              </a:rPr>
              <a:t>- مرتفعة</a:t>
            </a:r>
          </a:p>
          <a:p>
            <a:pPr algn="r"/>
            <a:r>
              <a:rPr lang="ar-SA" sz="2200" dirty="0">
                <a:cs typeface="+mj-cs"/>
              </a:rPr>
              <a:t>- منخفضة</a:t>
            </a:r>
          </a:p>
          <a:p>
            <a:pPr algn="r"/>
            <a:r>
              <a:rPr lang="ar-SA" sz="2200" dirty="0">
                <a:cs typeface="+mj-cs"/>
              </a:rPr>
              <a:t>- متوسطة  </a:t>
            </a:r>
          </a:p>
        </p:txBody>
      </p:sp>
      <p:sp>
        <p:nvSpPr>
          <p:cNvPr id="10" name="Rectangle 9">
            <a:extLst>
              <a:ext uri="{FF2B5EF4-FFF2-40B4-BE49-F238E27FC236}">
                <a16:creationId xmlns:a16="http://schemas.microsoft.com/office/drawing/2014/main" id="{40567BC2-2C0D-4CCD-AD66-0E35D960492D}"/>
              </a:ext>
            </a:extLst>
          </p:cNvPr>
          <p:cNvSpPr/>
          <p:nvPr/>
        </p:nvSpPr>
        <p:spPr>
          <a:xfrm rot="21600000">
            <a:off x="1653871" y="1778521"/>
            <a:ext cx="2743201" cy="1650479"/>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dirty="0">
                <a:cs typeface="+mj-cs"/>
              </a:rPr>
              <a:t>كمية الكلام </a:t>
            </a:r>
          </a:p>
          <a:p>
            <a:pPr algn="r"/>
            <a:r>
              <a:rPr lang="ar-SA" sz="2200" dirty="0">
                <a:cs typeface="+mj-cs"/>
              </a:rPr>
              <a:t>- معدوم  </a:t>
            </a:r>
          </a:p>
          <a:p>
            <a:pPr algn="r"/>
            <a:r>
              <a:rPr lang="ar-SA" sz="2200" dirty="0">
                <a:cs typeface="+mj-cs"/>
              </a:rPr>
              <a:t>- قليل </a:t>
            </a:r>
          </a:p>
          <a:p>
            <a:pPr algn="r"/>
            <a:r>
              <a:rPr lang="ar-SA" sz="2200" dirty="0">
                <a:cs typeface="+mj-cs"/>
              </a:rPr>
              <a:t>- كثير</a:t>
            </a:r>
          </a:p>
          <a:p>
            <a:pPr algn="r"/>
            <a:r>
              <a:rPr lang="ar-SA" sz="2200" dirty="0">
                <a:cs typeface="+mj-cs"/>
              </a:rPr>
              <a:t>- متوسط</a:t>
            </a:r>
          </a:p>
        </p:txBody>
      </p:sp>
      <p:sp>
        <p:nvSpPr>
          <p:cNvPr id="11" name="Rectangle 10">
            <a:extLst>
              <a:ext uri="{FF2B5EF4-FFF2-40B4-BE49-F238E27FC236}">
                <a16:creationId xmlns:a16="http://schemas.microsoft.com/office/drawing/2014/main" id="{4370CAA9-D881-49B2-8250-00DB49CDFFC8}"/>
              </a:ext>
            </a:extLst>
          </p:cNvPr>
          <p:cNvSpPr/>
          <p:nvPr/>
        </p:nvSpPr>
        <p:spPr>
          <a:xfrm rot="21600000">
            <a:off x="8109833" y="3760154"/>
            <a:ext cx="2012674" cy="1993408"/>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dirty="0">
                <a:cs typeface="+mj-cs"/>
              </a:rPr>
              <a:t>نطق الكلام </a:t>
            </a:r>
          </a:p>
          <a:p>
            <a:pPr algn="r"/>
            <a:r>
              <a:rPr lang="ar-SA" sz="2200" dirty="0">
                <a:cs typeface="+mj-cs"/>
              </a:rPr>
              <a:t>- واضح </a:t>
            </a:r>
          </a:p>
          <a:p>
            <a:pPr algn="r"/>
            <a:r>
              <a:rPr lang="ar-SA" sz="2200" dirty="0">
                <a:cs typeface="+mj-cs"/>
              </a:rPr>
              <a:t>- غير واضح </a:t>
            </a:r>
          </a:p>
          <a:p>
            <a:pPr algn="r"/>
            <a:r>
              <a:rPr lang="ar-SA" sz="2200" dirty="0">
                <a:cs typeface="+mj-cs"/>
              </a:rPr>
              <a:t>- تأتأة</a:t>
            </a:r>
          </a:p>
          <a:p>
            <a:pPr algn="r"/>
            <a:r>
              <a:rPr lang="ar-SA" sz="2200" dirty="0">
                <a:cs typeface="+mj-cs"/>
              </a:rPr>
              <a:t>- تكرار</a:t>
            </a:r>
          </a:p>
          <a:p>
            <a:pPr algn="r"/>
            <a:r>
              <a:rPr lang="ar-SA" sz="2200" dirty="0">
                <a:cs typeface="+mj-cs"/>
              </a:rPr>
              <a:t> </a:t>
            </a:r>
          </a:p>
        </p:txBody>
      </p:sp>
      <p:sp>
        <p:nvSpPr>
          <p:cNvPr id="12" name="Rectangle 11">
            <a:extLst>
              <a:ext uri="{FF2B5EF4-FFF2-40B4-BE49-F238E27FC236}">
                <a16:creationId xmlns:a16="http://schemas.microsoft.com/office/drawing/2014/main" id="{05BDF9E9-516E-45BB-86B3-5608BE4B5D17}"/>
              </a:ext>
            </a:extLst>
          </p:cNvPr>
          <p:cNvSpPr/>
          <p:nvPr/>
        </p:nvSpPr>
        <p:spPr>
          <a:xfrm rot="21600000">
            <a:off x="8109833" y="1814492"/>
            <a:ext cx="2012674" cy="1660846"/>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dirty="0">
                <a:cs typeface="+mj-cs"/>
              </a:rPr>
              <a:t>ترابط </a:t>
            </a:r>
          </a:p>
          <a:p>
            <a:pPr algn="ctr"/>
            <a:r>
              <a:rPr lang="ar-SA" sz="2200" dirty="0">
                <a:cs typeface="+mj-cs"/>
              </a:rPr>
              <a:t>يكون او لا يكون جملة مفيدة</a:t>
            </a:r>
          </a:p>
        </p:txBody>
      </p:sp>
    </p:spTree>
    <p:extLst>
      <p:ext uri="{BB962C8B-B14F-4D97-AF65-F5344CB8AC3E}">
        <p14:creationId xmlns:p14="http://schemas.microsoft.com/office/powerpoint/2010/main" val="2491896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774219" y="387053"/>
            <a:ext cx="4094922" cy="103798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فحص الحالة العقلية</a:t>
            </a:r>
          </a:p>
          <a:p>
            <a:pPr algn="ctr"/>
            <a:r>
              <a:rPr lang="ar-SA" sz="2800" dirty="0">
                <a:cs typeface="+mj-cs"/>
              </a:rPr>
              <a:t>)</a:t>
            </a:r>
            <a:r>
              <a:rPr lang="en-GB" sz="2800" dirty="0">
                <a:cs typeface="+mj-cs"/>
              </a:rPr>
              <a:t>Thoughts  </a:t>
            </a:r>
            <a:r>
              <a:rPr lang="ar-SA" sz="2800" dirty="0">
                <a:cs typeface="+mj-cs"/>
              </a:rPr>
              <a:t>(الافكار</a:t>
            </a:r>
            <a:endParaRPr lang="en-GB" sz="28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rot="21600000">
            <a:off x="7061752" y="1584064"/>
            <a:ext cx="4292048" cy="5045910"/>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u="sng" dirty="0">
                <a:cs typeface="+mj-cs"/>
              </a:rPr>
              <a:t>شكل الأفكار </a:t>
            </a:r>
          </a:p>
          <a:p>
            <a:pPr algn="r"/>
            <a:r>
              <a:rPr lang="ar-SA" sz="2200" dirty="0">
                <a:cs typeface="+mj-cs"/>
              </a:rPr>
              <a:t>- انحراف المسار( يتحدث عن موضوع ثم ينحرف لغيره). </a:t>
            </a:r>
          </a:p>
          <a:p>
            <a:pPr algn="r"/>
            <a:r>
              <a:rPr lang="ar-SA" sz="2200" dirty="0">
                <a:cs typeface="+mj-cs"/>
              </a:rPr>
              <a:t>- مفهومة-مترابطة</a:t>
            </a:r>
          </a:p>
          <a:p>
            <a:pPr algn="r"/>
            <a:r>
              <a:rPr lang="ar-SA" sz="2200" dirty="0">
                <a:cs typeface="+mj-cs"/>
              </a:rPr>
              <a:t>-غير مفهومة وغير مترابطة (إجابات غير مترابطة وغير مفهومة) </a:t>
            </a:r>
            <a:endParaRPr lang="en-GB" sz="2200" dirty="0">
              <a:cs typeface="+mj-cs"/>
            </a:endParaRPr>
          </a:p>
          <a:p>
            <a:pPr algn="r"/>
            <a:r>
              <a:rPr lang="ar-SA" sz="2200" dirty="0">
                <a:cs typeface="+mj-cs"/>
              </a:rPr>
              <a:t>- لغة جديدة (كلمات جديدة)</a:t>
            </a:r>
          </a:p>
          <a:p>
            <a:pPr algn="r"/>
            <a:r>
              <a:rPr lang="ar-SA" sz="2200" dirty="0">
                <a:cs typeface="+mj-cs"/>
              </a:rPr>
              <a:t>- </a:t>
            </a:r>
            <a:r>
              <a:rPr lang="ar-SA" sz="2200" dirty="0" err="1">
                <a:cs typeface="+mj-cs"/>
              </a:rPr>
              <a:t>تطايرالأفكار</a:t>
            </a:r>
            <a:r>
              <a:rPr lang="ar-SA" sz="2200" dirty="0">
                <a:cs typeface="+mj-cs"/>
              </a:rPr>
              <a:t>(تسارع- ضغط الكلام- انتقال سريع من فكرة لفكرة- ترابط غامض بين الأفكار- ترابط سجعي)</a:t>
            </a:r>
          </a:p>
          <a:p>
            <a:pPr algn="r"/>
            <a:r>
              <a:rPr lang="ar-SA" sz="2200" dirty="0">
                <a:cs typeface="+mj-cs"/>
              </a:rPr>
              <a:t> - توقف الأفكار(انقطاع مفاجئ وصعوبة في العودة) </a:t>
            </a:r>
          </a:p>
          <a:p>
            <a:pPr algn="r"/>
            <a:r>
              <a:rPr lang="ar-SA" sz="2200" dirty="0">
                <a:cs typeface="+mj-cs"/>
              </a:rPr>
              <a:t>- خارج عن الموضوع </a:t>
            </a:r>
          </a:p>
          <a:p>
            <a:pPr algn="r"/>
            <a:r>
              <a:rPr lang="ar-SA" sz="2200" dirty="0">
                <a:cs typeface="+mj-cs"/>
              </a:rPr>
              <a:t>- اسهاب في الكلام</a:t>
            </a:r>
          </a:p>
          <a:p>
            <a:pPr algn="r"/>
            <a:r>
              <a:rPr lang="ar-SA" sz="2200" dirty="0">
                <a:cs typeface="+mj-cs"/>
              </a:rPr>
              <a:t>-الترديد (صدى لفظي)</a:t>
            </a:r>
          </a:p>
        </p:txBody>
      </p:sp>
      <p:sp>
        <p:nvSpPr>
          <p:cNvPr id="9" name="Rectangle 8">
            <a:extLst>
              <a:ext uri="{FF2B5EF4-FFF2-40B4-BE49-F238E27FC236}">
                <a16:creationId xmlns:a16="http://schemas.microsoft.com/office/drawing/2014/main" id="{D3CCE30E-F57E-42FD-9764-5561791E5AAF}"/>
              </a:ext>
            </a:extLst>
          </p:cNvPr>
          <p:cNvSpPr/>
          <p:nvPr/>
        </p:nvSpPr>
        <p:spPr>
          <a:xfrm rot="21600000">
            <a:off x="386366" y="4107018"/>
            <a:ext cx="4292048" cy="2522956"/>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u="sng" dirty="0">
                <a:cs typeface="+mj-cs"/>
              </a:rPr>
              <a:t>محتوى الأفكار </a:t>
            </a:r>
          </a:p>
          <a:p>
            <a:pPr algn="r"/>
            <a:r>
              <a:rPr lang="ar-SA" sz="2200" dirty="0">
                <a:cs typeface="+mj-cs"/>
              </a:rPr>
              <a:t>- وسواسية (نظافة، فحص، ترتيب) </a:t>
            </a:r>
          </a:p>
          <a:p>
            <a:pPr algn="r"/>
            <a:r>
              <a:rPr lang="ar-SA" sz="2200" dirty="0">
                <a:cs typeface="+mj-cs"/>
              </a:rPr>
              <a:t>- ضلالات (اضطهاد- إشارة-عظمة-خيانة-العشق- عدمية-فقر-التحكم- غريبة (بيزار)- جسدية)</a:t>
            </a:r>
          </a:p>
          <a:p>
            <a:pPr algn="r"/>
            <a:r>
              <a:rPr lang="ar-SA" sz="2200" dirty="0">
                <a:cs typeface="+mj-cs"/>
              </a:rPr>
              <a:t>- انتحارية. </a:t>
            </a:r>
          </a:p>
          <a:p>
            <a:pPr algn="r"/>
            <a:r>
              <a:rPr lang="ar-SA" sz="2200">
                <a:cs typeface="+mj-cs"/>
              </a:rPr>
              <a:t>- مخاوف </a:t>
            </a:r>
            <a:r>
              <a:rPr lang="ar-SA" sz="2200" dirty="0">
                <a:cs typeface="+mj-cs"/>
              </a:rPr>
              <a:t>(اجتماعي- أماكن مغلقة.............)</a:t>
            </a:r>
          </a:p>
        </p:txBody>
      </p:sp>
      <p:sp>
        <p:nvSpPr>
          <p:cNvPr id="10" name="Rectangle 9">
            <a:extLst>
              <a:ext uri="{FF2B5EF4-FFF2-40B4-BE49-F238E27FC236}">
                <a16:creationId xmlns:a16="http://schemas.microsoft.com/office/drawing/2014/main" id="{40567BC2-2C0D-4CCD-AD66-0E35D960492D}"/>
              </a:ext>
            </a:extLst>
          </p:cNvPr>
          <p:cNvSpPr/>
          <p:nvPr/>
        </p:nvSpPr>
        <p:spPr>
          <a:xfrm rot="21600000">
            <a:off x="386366" y="1987660"/>
            <a:ext cx="4292048" cy="1621593"/>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u="sng" dirty="0">
                <a:cs typeface="+mj-cs"/>
              </a:rPr>
              <a:t>تدفق الأفكار </a:t>
            </a:r>
          </a:p>
          <a:p>
            <a:pPr algn="r"/>
            <a:r>
              <a:rPr lang="ar-SA" sz="2200" dirty="0">
                <a:cs typeface="+mj-cs"/>
              </a:rPr>
              <a:t>سريع                  بطئ</a:t>
            </a:r>
          </a:p>
          <a:p>
            <a:pPr algn="r"/>
            <a:r>
              <a:rPr lang="ar-SA" sz="2200" dirty="0">
                <a:cs typeface="+mj-cs"/>
              </a:rPr>
              <a:t>ضعيف                ضغط </a:t>
            </a:r>
          </a:p>
          <a:p>
            <a:pPr algn="r"/>
            <a:r>
              <a:rPr lang="ar-SA" sz="2200" dirty="0">
                <a:cs typeface="+mj-cs"/>
              </a:rPr>
              <a:t>فقر الكلام</a:t>
            </a:r>
          </a:p>
        </p:txBody>
      </p:sp>
    </p:spTree>
    <p:extLst>
      <p:ext uri="{BB962C8B-B14F-4D97-AF65-F5344CB8AC3E}">
        <p14:creationId xmlns:p14="http://schemas.microsoft.com/office/powerpoint/2010/main" val="9930033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433142" y="360294"/>
            <a:ext cx="4768132" cy="137163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فحص الحالة العقلية</a:t>
            </a:r>
          </a:p>
          <a:p>
            <a:pPr algn="ctr"/>
            <a:r>
              <a:rPr lang="ar-SA" sz="2800" dirty="0">
                <a:cs typeface="+mj-cs"/>
              </a:rPr>
              <a:t>(الادراك والوعي)</a:t>
            </a:r>
          </a:p>
          <a:p>
            <a:pPr algn="ctr"/>
            <a:r>
              <a:rPr lang="en-GB" sz="2800" dirty="0">
                <a:cs typeface="+mj-cs"/>
              </a:rPr>
              <a:t>Perception and</a:t>
            </a:r>
            <a:r>
              <a:rPr lang="ar-SA" sz="2800" dirty="0">
                <a:cs typeface="+mj-cs"/>
              </a:rPr>
              <a:t> </a:t>
            </a:r>
            <a:r>
              <a:rPr lang="en-GB" sz="2800" dirty="0">
                <a:cs typeface="+mj-cs"/>
              </a:rPr>
              <a:t>consciousness </a:t>
            </a:r>
          </a:p>
        </p:txBody>
      </p:sp>
      <p:sp>
        <p:nvSpPr>
          <p:cNvPr id="2" name="Rectangle 1">
            <a:extLst>
              <a:ext uri="{FF2B5EF4-FFF2-40B4-BE49-F238E27FC236}">
                <a16:creationId xmlns:a16="http://schemas.microsoft.com/office/drawing/2014/main" id="{A5B24B80-6567-41CF-8658-1E0F9B94EB4B}"/>
              </a:ext>
            </a:extLst>
          </p:cNvPr>
          <p:cNvSpPr/>
          <p:nvPr/>
        </p:nvSpPr>
        <p:spPr>
          <a:xfrm rot="21600000">
            <a:off x="6096000" y="2080590"/>
            <a:ext cx="4292048" cy="295523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هلاوس: </a:t>
            </a:r>
            <a:r>
              <a:rPr lang="ar-SA" sz="2200" u="sng" dirty="0">
                <a:cs typeface="+mj-cs"/>
              </a:rPr>
              <a:t>ادراك حسي كاذب بوجود شيء ما على الرغم من عدم وجوده في الواقع الخارجي) </a:t>
            </a:r>
          </a:p>
          <a:p>
            <a:pPr algn="r"/>
            <a:r>
              <a:rPr lang="ar-SA" sz="2200" dirty="0">
                <a:cs typeface="+mj-cs"/>
              </a:rPr>
              <a:t> هلاوس ( سمعية- بصرية- لمسية-شمية- ذوقية)</a:t>
            </a:r>
          </a:p>
          <a:p>
            <a:pPr algn="r"/>
            <a:r>
              <a:rPr lang="ar-SA" sz="2200" dirty="0">
                <a:cs typeface="+mj-cs"/>
              </a:rPr>
              <a:t>هلاوس متطابقة مع المزاج ( مكتئب (لوم)- هوس (مدح).</a:t>
            </a:r>
          </a:p>
          <a:p>
            <a:pPr algn="r"/>
            <a:r>
              <a:rPr lang="ar-SA" sz="2200" dirty="0">
                <a:cs typeface="+mj-cs"/>
              </a:rPr>
              <a:t>هلاوس غير متطابقة مع المزاج (عكس السابق)</a:t>
            </a:r>
          </a:p>
        </p:txBody>
      </p:sp>
      <p:sp>
        <p:nvSpPr>
          <p:cNvPr id="9" name="Rectangle 8">
            <a:extLst>
              <a:ext uri="{FF2B5EF4-FFF2-40B4-BE49-F238E27FC236}">
                <a16:creationId xmlns:a16="http://schemas.microsoft.com/office/drawing/2014/main" id="{D3CCE30E-F57E-42FD-9764-5561791E5AAF}"/>
              </a:ext>
            </a:extLst>
          </p:cNvPr>
          <p:cNvSpPr/>
          <p:nvPr/>
        </p:nvSpPr>
        <p:spPr>
          <a:xfrm rot="21600000">
            <a:off x="6055250" y="5417695"/>
            <a:ext cx="4292048" cy="1203929"/>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 أوهام: </a:t>
            </a:r>
            <a:r>
              <a:rPr lang="ar-SA" sz="2200" u="sng" dirty="0">
                <a:cs typeface="+mj-cs"/>
              </a:rPr>
              <a:t>توهم الصورة الحقيقية بشكل مختلف</a:t>
            </a:r>
          </a:p>
          <a:p>
            <a:pPr algn="r"/>
            <a:r>
              <a:rPr lang="ar-SA" sz="2200" dirty="0">
                <a:cs typeface="+mj-cs"/>
              </a:rPr>
              <a:t>- أوهام سمعية-بصرية-</a:t>
            </a:r>
            <a:r>
              <a:rPr lang="ar-SA" sz="2200" dirty="0" err="1">
                <a:cs typeface="+mj-cs"/>
              </a:rPr>
              <a:t>تذوقية</a:t>
            </a:r>
            <a:r>
              <a:rPr lang="ar-SA" sz="2200" dirty="0">
                <a:cs typeface="+mj-cs"/>
              </a:rPr>
              <a:t>-شمية-حسية</a:t>
            </a:r>
          </a:p>
          <a:p>
            <a:pPr algn="r"/>
            <a:endParaRPr lang="ar-SA" sz="2200" dirty="0">
              <a:cs typeface="+mj-cs"/>
            </a:endParaRPr>
          </a:p>
        </p:txBody>
      </p:sp>
      <p:sp>
        <p:nvSpPr>
          <p:cNvPr id="10" name="Rectangle 9">
            <a:extLst>
              <a:ext uri="{FF2B5EF4-FFF2-40B4-BE49-F238E27FC236}">
                <a16:creationId xmlns:a16="http://schemas.microsoft.com/office/drawing/2014/main" id="{40567BC2-2C0D-4CCD-AD66-0E35D960492D}"/>
              </a:ext>
            </a:extLst>
          </p:cNvPr>
          <p:cNvSpPr/>
          <p:nvPr/>
        </p:nvSpPr>
        <p:spPr>
          <a:xfrm rot="21600000">
            <a:off x="838200" y="2080589"/>
            <a:ext cx="4292048" cy="1203928"/>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 تبدد الذات-الانفصال عن الذات (عن الأفكار والجسد). </a:t>
            </a:r>
          </a:p>
          <a:p>
            <a:pPr algn="r"/>
            <a:r>
              <a:rPr lang="ar-SA" sz="2200" dirty="0">
                <a:cs typeface="+mj-cs"/>
              </a:rPr>
              <a:t>- تبدد الواقع- انفصال عن بيئته.</a:t>
            </a:r>
          </a:p>
        </p:txBody>
      </p:sp>
      <p:sp>
        <p:nvSpPr>
          <p:cNvPr id="8" name="Rectangle 7">
            <a:extLst>
              <a:ext uri="{FF2B5EF4-FFF2-40B4-BE49-F238E27FC236}">
                <a16:creationId xmlns:a16="http://schemas.microsoft.com/office/drawing/2014/main" id="{E0748A40-804C-4A0B-8DD9-857A6EA40DF1}"/>
              </a:ext>
            </a:extLst>
          </p:cNvPr>
          <p:cNvSpPr/>
          <p:nvPr/>
        </p:nvSpPr>
        <p:spPr>
          <a:xfrm rot="21600000">
            <a:off x="808383" y="5071407"/>
            <a:ext cx="4292048" cy="1203929"/>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 الوعي بالزمن</a:t>
            </a:r>
          </a:p>
          <a:p>
            <a:pPr algn="r"/>
            <a:r>
              <a:rPr lang="ar-SA" sz="2200" dirty="0">
                <a:cs typeface="+mj-cs"/>
              </a:rPr>
              <a:t> - الوعي بالمكان</a:t>
            </a:r>
          </a:p>
          <a:p>
            <a:pPr algn="r"/>
            <a:endParaRPr lang="ar-SA" sz="2200" dirty="0">
              <a:cs typeface="+mj-cs"/>
            </a:endParaRPr>
          </a:p>
        </p:txBody>
      </p:sp>
      <p:sp>
        <p:nvSpPr>
          <p:cNvPr id="11" name="Rectangle 10">
            <a:extLst>
              <a:ext uri="{FF2B5EF4-FFF2-40B4-BE49-F238E27FC236}">
                <a16:creationId xmlns:a16="http://schemas.microsoft.com/office/drawing/2014/main" id="{19F7A6FF-F142-4D6A-B1A6-CAFAF2F85284}"/>
              </a:ext>
            </a:extLst>
          </p:cNvPr>
          <p:cNvSpPr/>
          <p:nvPr/>
        </p:nvSpPr>
        <p:spPr>
          <a:xfrm rot="21600000">
            <a:off x="838200" y="3539482"/>
            <a:ext cx="4292048" cy="1203929"/>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 مستوى الوعي (طبيعي، مشوش، منخفض، غيبوبة...)</a:t>
            </a:r>
          </a:p>
        </p:txBody>
      </p:sp>
    </p:spTree>
    <p:extLst>
      <p:ext uri="{BB962C8B-B14F-4D97-AF65-F5344CB8AC3E}">
        <p14:creationId xmlns:p14="http://schemas.microsoft.com/office/powerpoint/2010/main" val="2510428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6757946" y="257498"/>
            <a:ext cx="4595854" cy="13448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فحص الحالة العقلية</a:t>
            </a:r>
          </a:p>
          <a:p>
            <a:pPr algn="ctr"/>
            <a:r>
              <a:rPr lang="en-GB" sz="2800" dirty="0">
                <a:cs typeface="+mj-cs"/>
              </a:rPr>
              <a:t>Attention and Concentration  </a:t>
            </a:r>
            <a:r>
              <a:rPr lang="ar-SA" sz="2800" dirty="0">
                <a:cs typeface="+mj-cs"/>
              </a:rPr>
              <a:t>(الانتباه والتركيز)</a:t>
            </a:r>
            <a:endParaRPr lang="en-GB" sz="28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rot="21600000">
            <a:off x="6916475" y="2111705"/>
            <a:ext cx="4278796" cy="2130450"/>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r>
              <a:rPr lang="ar-SA" sz="2200" dirty="0">
                <a:cs typeface="+mj-cs"/>
              </a:rPr>
              <a:t>سليم </a:t>
            </a:r>
          </a:p>
          <a:p>
            <a:pPr algn="r"/>
            <a:r>
              <a:rPr lang="ar-SA" sz="2200" dirty="0">
                <a:cs typeface="+mj-cs"/>
              </a:rPr>
              <a:t>مضطرب</a:t>
            </a:r>
          </a:p>
          <a:p>
            <a:pPr algn="r"/>
            <a:r>
              <a:rPr lang="ar-SA" sz="2200" dirty="0">
                <a:cs typeface="+mj-cs"/>
              </a:rPr>
              <a:t>تشتت</a:t>
            </a:r>
          </a:p>
          <a:p>
            <a:pPr algn="r"/>
            <a:r>
              <a:rPr lang="ar-SA" sz="2200" dirty="0">
                <a:cs typeface="+mj-cs"/>
              </a:rPr>
              <a:t>سرحان</a:t>
            </a:r>
          </a:p>
          <a:p>
            <a:pPr algn="r"/>
            <a:r>
              <a:rPr lang="ar-SA" sz="2200" dirty="0">
                <a:cs typeface="+mj-cs"/>
              </a:rPr>
              <a:t>انشغال </a:t>
            </a:r>
          </a:p>
        </p:txBody>
      </p:sp>
      <p:sp>
        <p:nvSpPr>
          <p:cNvPr id="5" name="TextBox 4">
            <a:extLst>
              <a:ext uri="{FF2B5EF4-FFF2-40B4-BE49-F238E27FC236}">
                <a16:creationId xmlns:a16="http://schemas.microsoft.com/office/drawing/2014/main" id="{1BE66096-9BC6-481B-83B0-26C06A3EEA85}"/>
              </a:ext>
            </a:extLst>
          </p:cNvPr>
          <p:cNvSpPr txBox="1"/>
          <p:nvPr/>
        </p:nvSpPr>
        <p:spPr>
          <a:xfrm>
            <a:off x="4280452" y="1517159"/>
            <a:ext cx="7550429" cy="400110"/>
          </a:xfrm>
          <a:prstGeom prst="rect">
            <a:avLst/>
          </a:prstGeom>
          <a:noFill/>
        </p:spPr>
        <p:txBody>
          <a:bodyPr wrap="square" rtlCol="0">
            <a:spAutoFit/>
          </a:bodyPr>
          <a:lstStyle/>
          <a:p>
            <a:endParaRPr lang="en-GB" sz="2000" b="1" dirty="0"/>
          </a:p>
        </p:txBody>
      </p:sp>
      <p:sp>
        <p:nvSpPr>
          <p:cNvPr id="6" name="Rectangle: Rounded Corners 5">
            <a:extLst>
              <a:ext uri="{FF2B5EF4-FFF2-40B4-BE49-F238E27FC236}">
                <a16:creationId xmlns:a16="http://schemas.microsoft.com/office/drawing/2014/main" id="{476BE681-B15C-4FD7-984B-8505BBABA0A3}"/>
              </a:ext>
            </a:extLst>
          </p:cNvPr>
          <p:cNvSpPr/>
          <p:nvPr/>
        </p:nvSpPr>
        <p:spPr>
          <a:xfrm>
            <a:off x="1044271" y="257498"/>
            <a:ext cx="4094922" cy="103798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فحص الحالة العقلية</a:t>
            </a:r>
          </a:p>
          <a:p>
            <a:pPr algn="ctr"/>
            <a:r>
              <a:rPr lang="ar-SA" sz="2800" dirty="0">
                <a:cs typeface="+mj-cs"/>
              </a:rPr>
              <a:t>)</a:t>
            </a:r>
            <a:r>
              <a:rPr lang="en-GB" sz="2800" dirty="0">
                <a:cs typeface="+mj-cs"/>
              </a:rPr>
              <a:t>Memory </a:t>
            </a:r>
            <a:r>
              <a:rPr lang="ar-SA" sz="2800" dirty="0">
                <a:cs typeface="+mj-cs"/>
              </a:rPr>
              <a:t>(الذاكرة</a:t>
            </a:r>
            <a:endParaRPr lang="en-GB" sz="2800" dirty="0">
              <a:cs typeface="+mj-cs"/>
            </a:endParaRPr>
          </a:p>
        </p:txBody>
      </p:sp>
      <p:sp>
        <p:nvSpPr>
          <p:cNvPr id="7" name="Rectangle 6">
            <a:extLst>
              <a:ext uri="{FF2B5EF4-FFF2-40B4-BE49-F238E27FC236}">
                <a16:creationId xmlns:a16="http://schemas.microsoft.com/office/drawing/2014/main" id="{BD476D09-4D87-4F16-9877-BD5B52E56AAE}"/>
              </a:ext>
            </a:extLst>
          </p:cNvPr>
          <p:cNvSpPr/>
          <p:nvPr/>
        </p:nvSpPr>
        <p:spPr>
          <a:xfrm rot="21600000">
            <a:off x="1044271" y="2016847"/>
            <a:ext cx="4292048" cy="2011813"/>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 مضطربة</a:t>
            </a:r>
          </a:p>
          <a:p>
            <a:pPr algn="r"/>
            <a:r>
              <a:rPr lang="ar-SA" sz="2200" dirty="0">
                <a:cs typeface="+mj-cs"/>
              </a:rPr>
              <a:t>- غير مضطربة</a:t>
            </a:r>
          </a:p>
          <a:p>
            <a:pPr algn="r"/>
            <a:r>
              <a:rPr lang="ar-SA" sz="2200" dirty="0">
                <a:cs typeface="+mj-cs"/>
              </a:rPr>
              <a:t>- الذاكرة الفورية</a:t>
            </a:r>
            <a:endParaRPr lang="en-GB" sz="2200" dirty="0">
              <a:cs typeface="+mj-cs"/>
            </a:endParaRPr>
          </a:p>
          <a:p>
            <a:pPr algn="r"/>
            <a:r>
              <a:rPr lang="ar-SA" sz="2200" dirty="0">
                <a:cs typeface="+mj-cs"/>
              </a:rPr>
              <a:t>-الذاكرة قريبة المدى</a:t>
            </a:r>
          </a:p>
          <a:p>
            <a:pPr algn="r"/>
            <a:r>
              <a:rPr lang="ar-SA" sz="2200" dirty="0">
                <a:cs typeface="+mj-cs"/>
              </a:rPr>
              <a:t>- الذاكرة بعيدة المدى</a:t>
            </a:r>
          </a:p>
          <a:p>
            <a:pPr algn="r"/>
            <a:r>
              <a:rPr lang="ar-SA" sz="2200" dirty="0">
                <a:cs typeface="+mj-cs"/>
              </a:rPr>
              <a:t>- فقدان للذاكرة</a:t>
            </a:r>
          </a:p>
        </p:txBody>
      </p:sp>
    </p:spTree>
    <p:extLst>
      <p:ext uri="{BB962C8B-B14F-4D97-AF65-F5344CB8AC3E}">
        <p14:creationId xmlns:p14="http://schemas.microsoft.com/office/powerpoint/2010/main" val="12529589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154017" y="92765"/>
            <a:ext cx="5115340" cy="183894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فحص الحالة العقلية</a:t>
            </a:r>
          </a:p>
          <a:p>
            <a:pPr algn="ctr"/>
            <a:r>
              <a:rPr lang="ar-SA" sz="2800" dirty="0">
                <a:cs typeface="+mj-cs"/>
              </a:rPr>
              <a:t>الانتحار وايذاء الغير</a:t>
            </a:r>
            <a:endParaRPr lang="en-GB" sz="2800" dirty="0">
              <a:cs typeface="+mj-cs"/>
            </a:endParaRPr>
          </a:p>
          <a:p>
            <a:pPr algn="ctr"/>
            <a:r>
              <a:rPr lang="ar-SA" sz="2800" dirty="0">
                <a:cs typeface="+mj-cs"/>
              </a:rPr>
              <a:t>)</a:t>
            </a:r>
            <a:r>
              <a:rPr lang="en-GB" sz="2800" dirty="0">
                <a:cs typeface="+mj-cs"/>
              </a:rPr>
              <a:t>Suicidality  and homicidality </a:t>
            </a:r>
            <a:r>
              <a:rPr lang="ar-SA" sz="2800" dirty="0">
                <a:cs typeface="+mj-cs"/>
              </a:rPr>
              <a:t>(</a:t>
            </a:r>
            <a:endParaRPr lang="en-GB" sz="28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rot="21600000">
            <a:off x="6869594" y="2340477"/>
            <a:ext cx="2237961" cy="80586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أفكار </a:t>
            </a:r>
          </a:p>
        </p:txBody>
      </p:sp>
      <p:sp>
        <p:nvSpPr>
          <p:cNvPr id="9" name="Rectangle 8">
            <a:extLst>
              <a:ext uri="{FF2B5EF4-FFF2-40B4-BE49-F238E27FC236}">
                <a16:creationId xmlns:a16="http://schemas.microsoft.com/office/drawing/2014/main" id="{D3CCE30E-F57E-42FD-9764-5561791E5AAF}"/>
              </a:ext>
            </a:extLst>
          </p:cNvPr>
          <p:cNvSpPr/>
          <p:nvPr/>
        </p:nvSpPr>
        <p:spPr>
          <a:xfrm rot="21600000">
            <a:off x="6869593" y="3580147"/>
            <a:ext cx="2237962" cy="80586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الوصول الى الانتحار</a:t>
            </a:r>
          </a:p>
        </p:txBody>
      </p:sp>
      <p:sp>
        <p:nvSpPr>
          <p:cNvPr id="10" name="Rectangle 9">
            <a:extLst>
              <a:ext uri="{FF2B5EF4-FFF2-40B4-BE49-F238E27FC236}">
                <a16:creationId xmlns:a16="http://schemas.microsoft.com/office/drawing/2014/main" id="{40567BC2-2C0D-4CCD-AD66-0E35D960492D}"/>
              </a:ext>
            </a:extLst>
          </p:cNvPr>
          <p:cNvSpPr/>
          <p:nvPr/>
        </p:nvSpPr>
        <p:spPr>
          <a:xfrm rot="21600000">
            <a:off x="2902227" y="2340476"/>
            <a:ext cx="2078932" cy="80586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خطة</a:t>
            </a:r>
          </a:p>
        </p:txBody>
      </p:sp>
      <p:sp>
        <p:nvSpPr>
          <p:cNvPr id="7" name="Rectangle 6">
            <a:extLst>
              <a:ext uri="{FF2B5EF4-FFF2-40B4-BE49-F238E27FC236}">
                <a16:creationId xmlns:a16="http://schemas.microsoft.com/office/drawing/2014/main" id="{26AA4CBC-EF68-4DA8-A6C4-5C71CF061A4A}"/>
              </a:ext>
            </a:extLst>
          </p:cNvPr>
          <p:cNvSpPr/>
          <p:nvPr/>
        </p:nvSpPr>
        <p:spPr>
          <a:xfrm rot="21600000">
            <a:off x="2902227" y="3555109"/>
            <a:ext cx="2078932" cy="80586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أفكار ومحاولات سابقة</a:t>
            </a:r>
          </a:p>
        </p:txBody>
      </p:sp>
    </p:spTree>
    <p:extLst>
      <p:ext uri="{BB962C8B-B14F-4D97-AF65-F5344CB8AC3E}">
        <p14:creationId xmlns:p14="http://schemas.microsoft.com/office/powerpoint/2010/main" val="3934859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7431819" y="468663"/>
            <a:ext cx="4094922" cy="103798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فحص الحالة العقلية</a:t>
            </a:r>
          </a:p>
          <a:p>
            <a:pPr algn="ctr"/>
            <a:r>
              <a:rPr lang="ar-SA" sz="2800" dirty="0">
                <a:cs typeface="+mj-cs"/>
              </a:rPr>
              <a:t>)</a:t>
            </a:r>
            <a:r>
              <a:rPr lang="en-GB" sz="2800" dirty="0">
                <a:cs typeface="+mj-cs"/>
              </a:rPr>
              <a:t>Insight  </a:t>
            </a:r>
            <a:r>
              <a:rPr lang="ar-SA" sz="2800" dirty="0">
                <a:cs typeface="+mj-cs"/>
              </a:rPr>
              <a:t>(الاستبصار</a:t>
            </a:r>
            <a:endParaRPr lang="en-GB" sz="28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rot="21600000">
            <a:off x="7431819" y="1917269"/>
            <a:ext cx="4399062" cy="2496347"/>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 مستبصر (عقلاني (وعي بوجود المرض-طبيعة المرض-الحاجة للعلاج)- وعي بالمشاعر) </a:t>
            </a:r>
          </a:p>
          <a:p>
            <a:pPr algn="r"/>
            <a:r>
              <a:rPr lang="ar-SA" sz="2200" dirty="0">
                <a:cs typeface="+mj-cs"/>
              </a:rPr>
              <a:t>- غير مستبصر( عكس السابق)</a:t>
            </a:r>
          </a:p>
          <a:p>
            <a:pPr algn="r"/>
            <a:r>
              <a:rPr lang="ar-SA" sz="2200" dirty="0">
                <a:cs typeface="+mj-cs"/>
              </a:rPr>
              <a:t>- استبصار جزئي </a:t>
            </a:r>
          </a:p>
        </p:txBody>
      </p:sp>
      <p:sp>
        <p:nvSpPr>
          <p:cNvPr id="5" name="TextBox 4">
            <a:extLst>
              <a:ext uri="{FF2B5EF4-FFF2-40B4-BE49-F238E27FC236}">
                <a16:creationId xmlns:a16="http://schemas.microsoft.com/office/drawing/2014/main" id="{1BE66096-9BC6-481B-83B0-26C06A3EEA85}"/>
              </a:ext>
            </a:extLst>
          </p:cNvPr>
          <p:cNvSpPr txBox="1"/>
          <p:nvPr/>
        </p:nvSpPr>
        <p:spPr>
          <a:xfrm>
            <a:off x="4280452" y="1517159"/>
            <a:ext cx="7550429" cy="400110"/>
          </a:xfrm>
          <a:prstGeom prst="rect">
            <a:avLst/>
          </a:prstGeom>
          <a:noFill/>
        </p:spPr>
        <p:txBody>
          <a:bodyPr wrap="square" rtlCol="0">
            <a:spAutoFit/>
          </a:bodyPr>
          <a:lstStyle/>
          <a:p>
            <a:endParaRPr lang="en-GB" sz="2000" b="1" dirty="0"/>
          </a:p>
        </p:txBody>
      </p:sp>
      <p:sp>
        <p:nvSpPr>
          <p:cNvPr id="6" name="Rectangle: Rounded Corners 5">
            <a:extLst>
              <a:ext uri="{FF2B5EF4-FFF2-40B4-BE49-F238E27FC236}">
                <a16:creationId xmlns:a16="http://schemas.microsoft.com/office/drawing/2014/main" id="{B8795DDA-89DA-4A4D-ACF3-D4327D2AEC74}"/>
              </a:ext>
            </a:extLst>
          </p:cNvPr>
          <p:cNvSpPr/>
          <p:nvPr/>
        </p:nvSpPr>
        <p:spPr>
          <a:xfrm>
            <a:off x="1375575" y="479175"/>
            <a:ext cx="4094922" cy="103798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فحص الحالة العقلية</a:t>
            </a:r>
          </a:p>
          <a:p>
            <a:pPr algn="ctr"/>
            <a:r>
              <a:rPr lang="ar-SA" sz="2800" dirty="0">
                <a:cs typeface="+mj-cs"/>
              </a:rPr>
              <a:t>)</a:t>
            </a:r>
            <a:r>
              <a:rPr lang="en-GB" sz="2800" dirty="0">
                <a:cs typeface="+mj-cs"/>
              </a:rPr>
              <a:t>Attitude</a:t>
            </a:r>
            <a:r>
              <a:rPr lang="ar-SA" sz="2800" dirty="0">
                <a:cs typeface="+mj-cs"/>
              </a:rPr>
              <a:t> (الاتجاه </a:t>
            </a:r>
            <a:endParaRPr lang="en-GB" sz="2800" dirty="0">
              <a:cs typeface="+mj-cs"/>
            </a:endParaRPr>
          </a:p>
        </p:txBody>
      </p:sp>
      <p:sp>
        <p:nvSpPr>
          <p:cNvPr id="7" name="Rectangle 6">
            <a:extLst>
              <a:ext uri="{FF2B5EF4-FFF2-40B4-BE49-F238E27FC236}">
                <a16:creationId xmlns:a16="http://schemas.microsoft.com/office/drawing/2014/main" id="{4EB83BD2-A5E1-4804-AC59-31B3B218C27E}"/>
              </a:ext>
            </a:extLst>
          </p:cNvPr>
          <p:cNvSpPr/>
          <p:nvPr/>
        </p:nvSpPr>
        <p:spPr>
          <a:xfrm rot="21600000">
            <a:off x="1178449" y="1966721"/>
            <a:ext cx="4292048" cy="80586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الاتجاه نحو الاخصائي النفسي، العيادة النفسية، الأدوات النفسية، العلاج النفسي</a:t>
            </a:r>
          </a:p>
        </p:txBody>
      </p:sp>
    </p:spTree>
    <p:extLst>
      <p:ext uri="{BB962C8B-B14F-4D97-AF65-F5344CB8AC3E}">
        <p14:creationId xmlns:p14="http://schemas.microsoft.com/office/powerpoint/2010/main" val="3926739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827227" y="365727"/>
            <a:ext cx="4094922" cy="103798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ما هي المهمة الادائية؟ </a:t>
            </a:r>
          </a:p>
          <a:p>
            <a:pPr algn="ctr"/>
            <a:r>
              <a:rPr lang="en-GB" sz="2800" dirty="0">
                <a:cs typeface="+mj-cs"/>
              </a:rPr>
              <a:t>What is a Practical Task?</a:t>
            </a:r>
          </a:p>
        </p:txBody>
      </p:sp>
      <p:sp>
        <p:nvSpPr>
          <p:cNvPr id="2" name="Rectangle 1">
            <a:extLst>
              <a:ext uri="{FF2B5EF4-FFF2-40B4-BE49-F238E27FC236}">
                <a16:creationId xmlns:a16="http://schemas.microsoft.com/office/drawing/2014/main" id="{A5B24B80-6567-41CF-8658-1E0F9B94EB4B}"/>
              </a:ext>
            </a:extLst>
          </p:cNvPr>
          <p:cNvSpPr/>
          <p:nvPr/>
        </p:nvSpPr>
        <p:spPr>
          <a:xfrm>
            <a:off x="1056861" y="1979611"/>
            <a:ext cx="10296939" cy="3631096"/>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 </a:t>
            </a:r>
            <a:r>
              <a:rPr lang="ar-SA" sz="2200" b="1" u="sng" dirty="0">
                <a:cs typeface="+mj-cs"/>
              </a:rPr>
              <a:t>1- دراسة الحالة + فحص الحالة العقلية الراهنة</a:t>
            </a:r>
          </a:p>
          <a:p>
            <a:pPr algn="r"/>
            <a:r>
              <a:rPr lang="ar-SA" sz="2200" b="1" u="sng" dirty="0">
                <a:cs typeface="+mj-cs"/>
              </a:rPr>
              <a:t> </a:t>
            </a:r>
            <a:r>
              <a:rPr lang="ar-SA" sz="2200" dirty="0">
                <a:cs typeface="+mj-cs"/>
              </a:rPr>
              <a:t>سوف يتم تغطية هذه الجوانب في هذه المحاضرة</a:t>
            </a:r>
          </a:p>
          <a:p>
            <a:pPr algn="r"/>
            <a:endParaRPr lang="ar-SA" sz="2200" dirty="0">
              <a:cs typeface="+mj-cs"/>
            </a:endParaRPr>
          </a:p>
          <a:p>
            <a:pPr algn="r"/>
            <a:endParaRPr lang="ar-SA" sz="2200" dirty="0">
              <a:cs typeface="+mj-cs"/>
            </a:endParaRPr>
          </a:p>
          <a:p>
            <a:pPr algn="r"/>
            <a:r>
              <a:rPr lang="ar-SA" sz="2200" b="1" u="sng" dirty="0">
                <a:cs typeface="+mj-cs"/>
              </a:rPr>
              <a:t>2- صياغة حالة + </a:t>
            </a:r>
            <a:r>
              <a:rPr lang="ar-SA" sz="2200" b="1" u="sng" dirty="0"/>
              <a:t>كتابة تقرير نفسي شامل</a:t>
            </a:r>
          </a:p>
          <a:p>
            <a:pPr algn="r"/>
            <a:r>
              <a:rPr lang="ar-SA" sz="2200" dirty="0">
                <a:cs typeface="+mj-cs"/>
              </a:rPr>
              <a:t>سوف يتم تغطية جانب صياغة الحالة في محاضرة مستقلة بعد الانتهاء من محاضرات العلاج المعرفي-السلوكي والعلاج العقلاني الانفعالي، حتى يتم تعلم كيف نبني صياغة حالة مبسطة بناء على هذين الاتجاهين في العلاج، أيضا سوف نتعلم كيفية كتابة تقرير نفسي شامل.</a:t>
            </a:r>
          </a:p>
        </p:txBody>
      </p:sp>
    </p:spTree>
    <p:extLst>
      <p:ext uri="{BB962C8B-B14F-4D97-AF65-F5344CB8AC3E}">
        <p14:creationId xmlns:p14="http://schemas.microsoft.com/office/powerpoint/2010/main" val="979491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5" name="Rectangle: Rounded Corners 4">
            <a:extLst>
              <a:ext uri="{FF2B5EF4-FFF2-40B4-BE49-F238E27FC236}">
                <a16:creationId xmlns:a16="http://schemas.microsoft.com/office/drawing/2014/main" id="{C216B8FE-5F47-4B86-97D6-4BF58A0F7708}"/>
              </a:ext>
            </a:extLst>
          </p:cNvPr>
          <p:cNvSpPr/>
          <p:nvPr/>
        </p:nvSpPr>
        <p:spPr>
          <a:xfrm>
            <a:off x="3472069" y="2515368"/>
            <a:ext cx="4770783" cy="84112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دراسة حالة</a:t>
            </a:r>
            <a:endParaRPr lang="en-GB" sz="2800" dirty="0">
              <a:cs typeface="+mj-cs"/>
            </a:endParaRPr>
          </a:p>
          <a:p>
            <a:pPr algn="ctr"/>
            <a:r>
              <a:rPr lang="en-GB" sz="2800" dirty="0">
                <a:cs typeface="+mj-cs"/>
              </a:rPr>
              <a:t>Case Study</a:t>
            </a:r>
            <a:endParaRPr lang="ar-SA" sz="2800" dirty="0">
              <a:cs typeface="+mj-cs"/>
            </a:endParaRPr>
          </a:p>
        </p:txBody>
      </p:sp>
    </p:spTree>
    <p:extLst>
      <p:ext uri="{BB962C8B-B14F-4D97-AF65-F5344CB8AC3E}">
        <p14:creationId xmlns:p14="http://schemas.microsoft.com/office/powerpoint/2010/main" val="2437798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a:off x="1086678" y="1144293"/>
            <a:ext cx="10296939" cy="5606398"/>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 * مجال يتيح للأخصائي </a:t>
            </a:r>
            <a:r>
              <a:rPr lang="ar-SA" sz="2200" u="sng" dirty="0">
                <a:solidFill>
                  <a:schemeClr val="accent4">
                    <a:lumMod val="60000"/>
                    <a:lumOff val="40000"/>
                  </a:schemeClr>
                </a:solidFill>
                <a:cs typeface="+mj-cs"/>
              </a:rPr>
              <a:t>جمع اكبر قدر من المعلومات </a:t>
            </a:r>
            <a:r>
              <a:rPr lang="ar-SA" sz="2200" dirty="0">
                <a:cs typeface="+mj-cs"/>
              </a:rPr>
              <a:t>حتى يستطيع اصدار حكم أو يقيم الحالة... </a:t>
            </a:r>
            <a:r>
              <a:rPr lang="ar-SA" sz="2200" u="sng" dirty="0">
                <a:solidFill>
                  <a:schemeClr val="accent4">
                    <a:lumMod val="60000"/>
                    <a:lumOff val="40000"/>
                  </a:schemeClr>
                </a:solidFill>
                <a:cs typeface="+mj-cs"/>
              </a:rPr>
              <a:t>يتم الحصول على هذه المعلومات من جميع المصادر المتاحة </a:t>
            </a:r>
            <a:r>
              <a:rPr lang="ar-SA" sz="2200" dirty="0">
                <a:cs typeface="+mj-cs"/>
              </a:rPr>
              <a:t>حتى يكون صورة إكلينيكية متكاملة عن الحالة وبالتالي </a:t>
            </a:r>
            <a:r>
              <a:rPr lang="ar-SA" sz="2200" u="sng" dirty="0">
                <a:solidFill>
                  <a:schemeClr val="accent4">
                    <a:lumMod val="60000"/>
                    <a:lumOff val="40000"/>
                  </a:schemeClr>
                </a:solidFill>
                <a:cs typeface="+mj-cs"/>
              </a:rPr>
              <a:t>فهم شامل للحالة</a:t>
            </a:r>
            <a:r>
              <a:rPr lang="en-GB" sz="2200" u="sng" dirty="0">
                <a:solidFill>
                  <a:schemeClr val="accent4">
                    <a:lumMod val="60000"/>
                    <a:lumOff val="40000"/>
                  </a:schemeClr>
                </a:solidFill>
                <a:cs typeface="+mj-cs"/>
              </a:rPr>
              <a:t> </a:t>
            </a:r>
          </a:p>
          <a:p>
            <a:pPr algn="r"/>
            <a:r>
              <a:rPr lang="en-GB" sz="2200" dirty="0">
                <a:cs typeface="+mj-cs"/>
              </a:rPr>
              <a:t>(Rotter)</a:t>
            </a:r>
            <a:r>
              <a:rPr lang="ar-SA" sz="2200" dirty="0">
                <a:cs typeface="+mj-cs"/>
              </a:rPr>
              <a:t>.</a:t>
            </a:r>
            <a:endParaRPr lang="en-GB" sz="2200" dirty="0">
              <a:cs typeface="+mj-cs"/>
            </a:endParaRPr>
          </a:p>
          <a:p>
            <a:pPr algn="r"/>
            <a:r>
              <a:rPr lang="ar-SA" sz="2200" u="sng" dirty="0"/>
              <a:t>* اساسيات دراسة الحالة</a:t>
            </a:r>
            <a:r>
              <a:rPr lang="ar-SA" sz="2200" dirty="0"/>
              <a:t>:</a:t>
            </a:r>
          </a:p>
          <a:p>
            <a:pPr algn="r"/>
            <a:r>
              <a:rPr lang="ar-SA" sz="2200" dirty="0"/>
              <a:t>1-التنظيم.</a:t>
            </a:r>
          </a:p>
          <a:p>
            <a:pPr algn="r"/>
            <a:r>
              <a:rPr lang="ar-SA" sz="2200" dirty="0"/>
              <a:t>2- تعدد الأساليب.</a:t>
            </a:r>
          </a:p>
          <a:p>
            <a:pPr algn="r"/>
            <a:r>
              <a:rPr lang="ar-SA" sz="2200" dirty="0"/>
              <a:t>3- دقة المعلومات.</a:t>
            </a:r>
          </a:p>
          <a:p>
            <a:pPr algn="r"/>
            <a:r>
              <a:rPr lang="ar-SA" sz="2200" dirty="0"/>
              <a:t>4- كفاءة الفاحص.</a:t>
            </a:r>
          </a:p>
          <a:p>
            <a:pPr algn="r"/>
            <a:r>
              <a:rPr lang="ar-SA" sz="2200" dirty="0"/>
              <a:t>5- التوازن بين الشرح المفصل والاختصار المخل.</a:t>
            </a:r>
          </a:p>
          <a:p>
            <a:pPr algn="r"/>
            <a:r>
              <a:rPr lang="ar-SA" sz="2200" u="sng" dirty="0"/>
              <a:t>* اهمية دراسة الحالة</a:t>
            </a:r>
            <a:r>
              <a:rPr lang="ar-SA" sz="2200" dirty="0"/>
              <a:t>:</a:t>
            </a:r>
          </a:p>
          <a:p>
            <a:pPr algn="r"/>
            <a:r>
              <a:rPr lang="ar-SA" sz="2200" dirty="0"/>
              <a:t>- فهم مشكلة العميل.</a:t>
            </a:r>
          </a:p>
          <a:p>
            <a:pPr algn="r"/>
            <a:r>
              <a:rPr lang="ar-SA" sz="2200" dirty="0"/>
              <a:t>- مشاركة العميل في فهم مشكلته.</a:t>
            </a:r>
          </a:p>
          <a:p>
            <a:pPr algn="r"/>
            <a:r>
              <a:rPr lang="ar-SA" sz="2200" dirty="0"/>
              <a:t>- تحديد العوامل المساهمة في المشكلة.</a:t>
            </a:r>
          </a:p>
          <a:p>
            <a:pPr algn="r"/>
            <a:r>
              <a:rPr lang="ar-SA" sz="2200" dirty="0"/>
              <a:t>- وضع خطة علاجية مناسبة.</a:t>
            </a:r>
          </a:p>
          <a:p>
            <a:pPr algn="r"/>
            <a:r>
              <a:rPr lang="ar-SA" sz="2200" dirty="0"/>
              <a:t> -التنبؤ (مثل: عمر العميل، الحالة الجسمية، الذكاء، الدافعية، القدرة على التكيف، البيئة، ظروف المشكلة)</a:t>
            </a:r>
          </a:p>
        </p:txBody>
      </p:sp>
      <p:sp>
        <p:nvSpPr>
          <p:cNvPr id="5" name="Rectangle: Rounded Corners 4">
            <a:extLst>
              <a:ext uri="{FF2B5EF4-FFF2-40B4-BE49-F238E27FC236}">
                <a16:creationId xmlns:a16="http://schemas.microsoft.com/office/drawing/2014/main" id="{C216B8FE-5F47-4B86-97D6-4BF58A0F7708}"/>
              </a:ext>
            </a:extLst>
          </p:cNvPr>
          <p:cNvSpPr/>
          <p:nvPr/>
        </p:nvSpPr>
        <p:spPr>
          <a:xfrm>
            <a:off x="3710608" y="126280"/>
            <a:ext cx="4770783" cy="84112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دراسة حالة</a:t>
            </a:r>
            <a:endParaRPr lang="en-GB" sz="2800" dirty="0">
              <a:cs typeface="+mj-cs"/>
            </a:endParaRPr>
          </a:p>
          <a:p>
            <a:pPr algn="ctr"/>
            <a:r>
              <a:rPr lang="en-GB" sz="2800" dirty="0">
                <a:cs typeface="+mj-cs"/>
              </a:rPr>
              <a:t>Case Study</a:t>
            </a:r>
            <a:endParaRPr lang="ar-SA" sz="2800" dirty="0">
              <a:cs typeface="+mj-cs"/>
            </a:endParaRPr>
          </a:p>
        </p:txBody>
      </p:sp>
    </p:spTree>
    <p:extLst>
      <p:ext uri="{BB962C8B-B14F-4D97-AF65-F5344CB8AC3E}">
        <p14:creationId xmlns:p14="http://schemas.microsoft.com/office/powerpoint/2010/main" val="1881513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0AC9AA95-7CD3-47CD-A3BB-4B7F5CF3C084}"/>
              </a:ext>
            </a:extLst>
          </p:cNvPr>
          <p:cNvSpPr/>
          <p:nvPr/>
        </p:nvSpPr>
        <p:spPr>
          <a:xfrm>
            <a:off x="5525289" y="1683713"/>
            <a:ext cx="1782767" cy="848180"/>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مصدر وسبب الإحالة </a:t>
            </a:r>
            <a:r>
              <a:rPr lang="ar-SA" dirty="0"/>
              <a:t> </a:t>
            </a:r>
            <a:endParaRPr lang="en-GB" dirty="0"/>
          </a:p>
        </p:txBody>
      </p:sp>
      <p:sp>
        <p:nvSpPr>
          <p:cNvPr id="14" name="Rectangle: Rounded Corners 13">
            <a:extLst>
              <a:ext uri="{FF2B5EF4-FFF2-40B4-BE49-F238E27FC236}">
                <a16:creationId xmlns:a16="http://schemas.microsoft.com/office/drawing/2014/main" id="{E2DA496C-A936-4EFD-9D49-1F387CADC87B}"/>
              </a:ext>
            </a:extLst>
          </p:cNvPr>
          <p:cNvSpPr/>
          <p:nvPr/>
        </p:nvSpPr>
        <p:spPr>
          <a:xfrm>
            <a:off x="5514346" y="3048777"/>
            <a:ext cx="1875860" cy="848180"/>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معلومات أولية</a:t>
            </a:r>
            <a:endParaRPr lang="en-GB" dirty="0"/>
          </a:p>
        </p:txBody>
      </p:sp>
      <p:sp>
        <p:nvSpPr>
          <p:cNvPr id="10" name="Rectangle: Rounded Corners 9">
            <a:extLst>
              <a:ext uri="{FF2B5EF4-FFF2-40B4-BE49-F238E27FC236}">
                <a16:creationId xmlns:a16="http://schemas.microsoft.com/office/drawing/2014/main" id="{6FF8CAA8-D4D7-406C-A517-852631832152}"/>
              </a:ext>
            </a:extLst>
          </p:cNvPr>
          <p:cNvSpPr/>
          <p:nvPr/>
        </p:nvSpPr>
        <p:spPr>
          <a:xfrm>
            <a:off x="3710608" y="126280"/>
            <a:ext cx="4770783" cy="93686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دراسة حالة</a:t>
            </a:r>
            <a:endParaRPr lang="en-GB" sz="2800" dirty="0">
              <a:cs typeface="+mj-cs"/>
            </a:endParaRPr>
          </a:p>
          <a:p>
            <a:pPr algn="ctr"/>
            <a:r>
              <a:rPr lang="en-GB" sz="2800" dirty="0">
                <a:cs typeface="+mj-cs"/>
              </a:rPr>
              <a:t>Case Study</a:t>
            </a:r>
            <a:endParaRPr lang="ar-SA" sz="2800" dirty="0">
              <a:cs typeface="+mj-cs"/>
            </a:endParaRPr>
          </a:p>
        </p:txBody>
      </p:sp>
      <p:sp>
        <p:nvSpPr>
          <p:cNvPr id="11" name="Rectangle: Rounded Corners 10">
            <a:extLst>
              <a:ext uri="{FF2B5EF4-FFF2-40B4-BE49-F238E27FC236}">
                <a16:creationId xmlns:a16="http://schemas.microsoft.com/office/drawing/2014/main" id="{BDA068F1-D6CC-47D4-A17A-4B59399CE596}"/>
              </a:ext>
            </a:extLst>
          </p:cNvPr>
          <p:cNvSpPr/>
          <p:nvPr/>
        </p:nvSpPr>
        <p:spPr>
          <a:xfrm>
            <a:off x="2828728" y="1121802"/>
            <a:ext cx="2055218" cy="848180"/>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الشكوى كما يقولها العميل </a:t>
            </a:r>
            <a:r>
              <a:rPr lang="ar-SA" dirty="0"/>
              <a:t> </a:t>
            </a:r>
            <a:endParaRPr lang="en-GB" dirty="0"/>
          </a:p>
        </p:txBody>
      </p:sp>
      <p:sp>
        <p:nvSpPr>
          <p:cNvPr id="15" name="Rectangle: Rounded Corners 14">
            <a:extLst>
              <a:ext uri="{FF2B5EF4-FFF2-40B4-BE49-F238E27FC236}">
                <a16:creationId xmlns:a16="http://schemas.microsoft.com/office/drawing/2014/main" id="{8525D20A-1F49-4FA7-86A2-D29579F31020}"/>
              </a:ext>
            </a:extLst>
          </p:cNvPr>
          <p:cNvSpPr/>
          <p:nvPr/>
        </p:nvSpPr>
        <p:spPr>
          <a:xfrm>
            <a:off x="148005" y="1276672"/>
            <a:ext cx="1946556" cy="848180"/>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الاعراض، الصعوبات</a:t>
            </a:r>
            <a:endParaRPr lang="en-GB" dirty="0"/>
          </a:p>
        </p:txBody>
      </p:sp>
      <p:sp>
        <p:nvSpPr>
          <p:cNvPr id="21" name="Rectangle: Rounded Corners 20">
            <a:extLst>
              <a:ext uri="{FF2B5EF4-FFF2-40B4-BE49-F238E27FC236}">
                <a16:creationId xmlns:a16="http://schemas.microsoft.com/office/drawing/2014/main" id="{BE19E2F3-9600-4956-AD7C-D938F404D66D}"/>
              </a:ext>
            </a:extLst>
          </p:cNvPr>
          <p:cNvSpPr/>
          <p:nvPr/>
        </p:nvSpPr>
        <p:spPr>
          <a:xfrm>
            <a:off x="120386" y="3635684"/>
            <a:ext cx="2001793" cy="848180"/>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التاريخ العائلي</a:t>
            </a:r>
            <a:endParaRPr lang="en-GB" dirty="0"/>
          </a:p>
        </p:txBody>
      </p:sp>
      <p:sp>
        <p:nvSpPr>
          <p:cNvPr id="22" name="Rectangle: Rounded Corners 21">
            <a:extLst>
              <a:ext uri="{FF2B5EF4-FFF2-40B4-BE49-F238E27FC236}">
                <a16:creationId xmlns:a16="http://schemas.microsoft.com/office/drawing/2014/main" id="{9B06DE33-F611-4DD7-B0ED-78EFD955E34C}"/>
              </a:ext>
            </a:extLst>
          </p:cNvPr>
          <p:cNvSpPr/>
          <p:nvPr/>
        </p:nvSpPr>
        <p:spPr>
          <a:xfrm>
            <a:off x="5372672" y="5883540"/>
            <a:ext cx="1683163" cy="848180"/>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التاريخ الشخصي</a:t>
            </a:r>
            <a:endParaRPr lang="en-GB" dirty="0"/>
          </a:p>
        </p:txBody>
      </p:sp>
      <p:sp>
        <p:nvSpPr>
          <p:cNvPr id="23" name="Rectangle: Rounded Corners 22">
            <a:extLst>
              <a:ext uri="{FF2B5EF4-FFF2-40B4-BE49-F238E27FC236}">
                <a16:creationId xmlns:a16="http://schemas.microsoft.com/office/drawing/2014/main" id="{9A0E0692-B7E2-4C13-96CC-A1DF1A582BD8}"/>
              </a:ext>
            </a:extLst>
          </p:cNvPr>
          <p:cNvSpPr/>
          <p:nvPr/>
        </p:nvSpPr>
        <p:spPr>
          <a:xfrm>
            <a:off x="206193" y="5841185"/>
            <a:ext cx="1767970" cy="848180"/>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التاريخ المهني</a:t>
            </a:r>
            <a:endParaRPr lang="en-GB" dirty="0"/>
          </a:p>
        </p:txBody>
      </p:sp>
      <p:sp>
        <p:nvSpPr>
          <p:cNvPr id="24" name="Rectangle: Rounded Corners 23">
            <a:extLst>
              <a:ext uri="{FF2B5EF4-FFF2-40B4-BE49-F238E27FC236}">
                <a16:creationId xmlns:a16="http://schemas.microsoft.com/office/drawing/2014/main" id="{83C3A2BE-98D7-4312-BA27-AA22A59F3645}"/>
              </a:ext>
            </a:extLst>
          </p:cNvPr>
          <p:cNvSpPr/>
          <p:nvPr/>
        </p:nvSpPr>
        <p:spPr>
          <a:xfrm>
            <a:off x="144047" y="4748054"/>
            <a:ext cx="1892263" cy="848180"/>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التاريخ المدرسي</a:t>
            </a:r>
            <a:endParaRPr lang="en-GB" dirty="0"/>
          </a:p>
        </p:txBody>
      </p:sp>
      <p:sp>
        <p:nvSpPr>
          <p:cNvPr id="25" name="Rectangle: Rounded Corners 24">
            <a:extLst>
              <a:ext uri="{FF2B5EF4-FFF2-40B4-BE49-F238E27FC236}">
                <a16:creationId xmlns:a16="http://schemas.microsoft.com/office/drawing/2014/main" id="{84F96A09-7E2A-4E01-A453-91E48C075A98}"/>
              </a:ext>
            </a:extLst>
          </p:cNvPr>
          <p:cNvSpPr/>
          <p:nvPr/>
        </p:nvSpPr>
        <p:spPr>
          <a:xfrm>
            <a:off x="10075205" y="4756294"/>
            <a:ext cx="1955014" cy="848180"/>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الاختبارات النفسية المطبقة وتفسيرها</a:t>
            </a:r>
            <a:endParaRPr lang="en-GB" dirty="0"/>
          </a:p>
        </p:txBody>
      </p:sp>
      <p:sp>
        <p:nvSpPr>
          <p:cNvPr id="26" name="Rectangle: Rounded Corners 25">
            <a:extLst>
              <a:ext uri="{FF2B5EF4-FFF2-40B4-BE49-F238E27FC236}">
                <a16:creationId xmlns:a16="http://schemas.microsoft.com/office/drawing/2014/main" id="{0F276911-0F57-427A-AA38-E8736048D9DC}"/>
              </a:ext>
            </a:extLst>
          </p:cNvPr>
          <p:cNvSpPr/>
          <p:nvPr/>
        </p:nvSpPr>
        <p:spPr>
          <a:xfrm>
            <a:off x="10051450" y="3585281"/>
            <a:ext cx="2047782" cy="848180"/>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انطباع أولي عن المشكلة (التشخيص المبدئي)</a:t>
            </a:r>
            <a:endParaRPr lang="en-GB" dirty="0"/>
          </a:p>
        </p:txBody>
      </p:sp>
      <p:sp>
        <p:nvSpPr>
          <p:cNvPr id="27" name="Rectangle: Rounded Corners 26">
            <a:extLst>
              <a:ext uri="{FF2B5EF4-FFF2-40B4-BE49-F238E27FC236}">
                <a16:creationId xmlns:a16="http://schemas.microsoft.com/office/drawing/2014/main" id="{D026A4A3-58F6-41D0-88D8-21CA41652C11}"/>
              </a:ext>
            </a:extLst>
          </p:cNvPr>
          <p:cNvSpPr/>
          <p:nvPr/>
        </p:nvSpPr>
        <p:spPr>
          <a:xfrm>
            <a:off x="10051450" y="1241908"/>
            <a:ext cx="1946555" cy="848180"/>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توصيات </a:t>
            </a:r>
            <a:endParaRPr lang="en-GB" dirty="0"/>
          </a:p>
        </p:txBody>
      </p:sp>
      <p:sp>
        <p:nvSpPr>
          <p:cNvPr id="4" name="Arrow: Left 3">
            <a:extLst>
              <a:ext uri="{FF2B5EF4-FFF2-40B4-BE49-F238E27FC236}">
                <a16:creationId xmlns:a16="http://schemas.microsoft.com/office/drawing/2014/main" id="{C91B9098-082A-4572-9AE0-1FEDE6C0DE70}"/>
              </a:ext>
            </a:extLst>
          </p:cNvPr>
          <p:cNvSpPr/>
          <p:nvPr/>
        </p:nvSpPr>
        <p:spPr>
          <a:xfrm>
            <a:off x="5081155" y="1593967"/>
            <a:ext cx="296057" cy="38549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Arrow: Down 29">
            <a:extLst>
              <a:ext uri="{FF2B5EF4-FFF2-40B4-BE49-F238E27FC236}">
                <a16:creationId xmlns:a16="http://schemas.microsoft.com/office/drawing/2014/main" id="{411BCF91-A177-486A-95BB-75E3FA87147A}"/>
              </a:ext>
            </a:extLst>
          </p:cNvPr>
          <p:cNvSpPr/>
          <p:nvPr/>
        </p:nvSpPr>
        <p:spPr>
          <a:xfrm>
            <a:off x="1036820" y="3333435"/>
            <a:ext cx="296058" cy="272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Arrow: Right 31">
            <a:extLst>
              <a:ext uri="{FF2B5EF4-FFF2-40B4-BE49-F238E27FC236}">
                <a16:creationId xmlns:a16="http://schemas.microsoft.com/office/drawing/2014/main" id="{B2292376-685F-4533-9107-49D4C84722B7}"/>
              </a:ext>
            </a:extLst>
          </p:cNvPr>
          <p:cNvSpPr/>
          <p:nvPr/>
        </p:nvSpPr>
        <p:spPr>
          <a:xfrm>
            <a:off x="2049381" y="6103110"/>
            <a:ext cx="344477" cy="262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Arrow: Right 32">
            <a:extLst>
              <a:ext uri="{FF2B5EF4-FFF2-40B4-BE49-F238E27FC236}">
                <a16:creationId xmlns:a16="http://schemas.microsoft.com/office/drawing/2014/main" id="{B3B14957-7130-4848-97A4-04FB65DE187A}"/>
              </a:ext>
            </a:extLst>
          </p:cNvPr>
          <p:cNvSpPr/>
          <p:nvPr/>
        </p:nvSpPr>
        <p:spPr>
          <a:xfrm>
            <a:off x="7241559" y="6233365"/>
            <a:ext cx="303608" cy="2440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Arrow: Up 33">
            <a:extLst>
              <a:ext uri="{FF2B5EF4-FFF2-40B4-BE49-F238E27FC236}">
                <a16:creationId xmlns:a16="http://schemas.microsoft.com/office/drawing/2014/main" id="{3FF4CF02-22E5-4E1A-AB1B-D9327C49705D}"/>
              </a:ext>
            </a:extLst>
          </p:cNvPr>
          <p:cNvSpPr/>
          <p:nvPr/>
        </p:nvSpPr>
        <p:spPr>
          <a:xfrm>
            <a:off x="10892805" y="5625399"/>
            <a:ext cx="296058" cy="27079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Arrow: Up 34">
            <a:extLst>
              <a:ext uri="{FF2B5EF4-FFF2-40B4-BE49-F238E27FC236}">
                <a16:creationId xmlns:a16="http://schemas.microsoft.com/office/drawing/2014/main" id="{A9F1E319-012C-4CED-9445-8DCA6736DAE0}"/>
              </a:ext>
            </a:extLst>
          </p:cNvPr>
          <p:cNvSpPr/>
          <p:nvPr/>
        </p:nvSpPr>
        <p:spPr>
          <a:xfrm>
            <a:off x="10927312" y="4463307"/>
            <a:ext cx="296058" cy="27206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Arrow: Up 36">
            <a:extLst>
              <a:ext uri="{FF2B5EF4-FFF2-40B4-BE49-F238E27FC236}">
                <a16:creationId xmlns:a16="http://schemas.microsoft.com/office/drawing/2014/main" id="{69BF12CD-8417-4F93-8A12-B9B3DB14EDFA}"/>
              </a:ext>
            </a:extLst>
          </p:cNvPr>
          <p:cNvSpPr/>
          <p:nvPr/>
        </p:nvSpPr>
        <p:spPr>
          <a:xfrm>
            <a:off x="10876698" y="3332885"/>
            <a:ext cx="296058" cy="25239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Rounded Corners 37">
            <a:extLst>
              <a:ext uri="{FF2B5EF4-FFF2-40B4-BE49-F238E27FC236}">
                <a16:creationId xmlns:a16="http://schemas.microsoft.com/office/drawing/2014/main" id="{6CF18D8A-8461-4571-9094-3794984E4581}"/>
              </a:ext>
            </a:extLst>
          </p:cNvPr>
          <p:cNvSpPr/>
          <p:nvPr/>
        </p:nvSpPr>
        <p:spPr>
          <a:xfrm>
            <a:off x="2763404" y="5840161"/>
            <a:ext cx="1782767" cy="848180"/>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التاريخ الطبي</a:t>
            </a:r>
            <a:endParaRPr lang="en-GB" dirty="0"/>
          </a:p>
        </p:txBody>
      </p:sp>
      <p:sp>
        <p:nvSpPr>
          <p:cNvPr id="39" name="Arrow: Right 38">
            <a:extLst>
              <a:ext uri="{FF2B5EF4-FFF2-40B4-BE49-F238E27FC236}">
                <a16:creationId xmlns:a16="http://schemas.microsoft.com/office/drawing/2014/main" id="{7CC66FFD-F9C2-44F1-9603-6AF300D347D0}"/>
              </a:ext>
            </a:extLst>
          </p:cNvPr>
          <p:cNvSpPr/>
          <p:nvPr/>
        </p:nvSpPr>
        <p:spPr>
          <a:xfrm>
            <a:off x="4883946" y="6143273"/>
            <a:ext cx="344477" cy="2440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Rounded Corners 39">
            <a:extLst>
              <a:ext uri="{FF2B5EF4-FFF2-40B4-BE49-F238E27FC236}">
                <a16:creationId xmlns:a16="http://schemas.microsoft.com/office/drawing/2014/main" id="{94CABB0B-927B-4B52-8171-DF1C6BA06AD0}"/>
              </a:ext>
            </a:extLst>
          </p:cNvPr>
          <p:cNvSpPr/>
          <p:nvPr/>
        </p:nvSpPr>
        <p:spPr>
          <a:xfrm>
            <a:off x="10211130" y="5917118"/>
            <a:ext cx="1683163" cy="848180"/>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فحص الحالة العقلية</a:t>
            </a:r>
            <a:endParaRPr lang="en-GB" dirty="0"/>
          </a:p>
        </p:txBody>
      </p:sp>
      <p:sp>
        <p:nvSpPr>
          <p:cNvPr id="41" name="Rectangle: Rounded Corners 40">
            <a:extLst>
              <a:ext uri="{FF2B5EF4-FFF2-40B4-BE49-F238E27FC236}">
                <a16:creationId xmlns:a16="http://schemas.microsoft.com/office/drawing/2014/main" id="{CF87C3D1-6DBD-48A3-B351-70DE9CE602DC}"/>
              </a:ext>
            </a:extLst>
          </p:cNvPr>
          <p:cNvSpPr/>
          <p:nvPr/>
        </p:nvSpPr>
        <p:spPr>
          <a:xfrm>
            <a:off x="7688810" y="5924321"/>
            <a:ext cx="1695819" cy="848180"/>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الشخصية قبل المشكلة</a:t>
            </a:r>
            <a:endParaRPr lang="en-GB" dirty="0"/>
          </a:p>
        </p:txBody>
      </p:sp>
      <p:sp>
        <p:nvSpPr>
          <p:cNvPr id="42" name="Rectangle: Rounded Corners 41">
            <a:extLst>
              <a:ext uri="{FF2B5EF4-FFF2-40B4-BE49-F238E27FC236}">
                <a16:creationId xmlns:a16="http://schemas.microsoft.com/office/drawing/2014/main" id="{363EF72A-4B41-4744-ABB7-28F99F39E8CF}"/>
              </a:ext>
            </a:extLst>
          </p:cNvPr>
          <p:cNvSpPr/>
          <p:nvPr/>
        </p:nvSpPr>
        <p:spPr>
          <a:xfrm>
            <a:off x="10051450" y="2478031"/>
            <a:ext cx="1978769" cy="848180"/>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جوانب القوة لدى العميل</a:t>
            </a:r>
            <a:endParaRPr lang="en-GB" dirty="0"/>
          </a:p>
        </p:txBody>
      </p:sp>
      <p:sp>
        <p:nvSpPr>
          <p:cNvPr id="43" name="Arrow: Down 42">
            <a:extLst>
              <a:ext uri="{FF2B5EF4-FFF2-40B4-BE49-F238E27FC236}">
                <a16:creationId xmlns:a16="http://schemas.microsoft.com/office/drawing/2014/main" id="{01D54EC5-D1E0-43E3-BA65-B628F757491B}"/>
              </a:ext>
            </a:extLst>
          </p:cNvPr>
          <p:cNvSpPr/>
          <p:nvPr/>
        </p:nvSpPr>
        <p:spPr>
          <a:xfrm>
            <a:off x="1003604" y="4484231"/>
            <a:ext cx="296058" cy="272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Arrow: Down 43">
            <a:extLst>
              <a:ext uri="{FF2B5EF4-FFF2-40B4-BE49-F238E27FC236}">
                <a16:creationId xmlns:a16="http://schemas.microsoft.com/office/drawing/2014/main" id="{B6633D89-E885-4B9C-B031-3E1B14150771}"/>
              </a:ext>
            </a:extLst>
          </p:cNvPr>
          <p:cNvSpPr/>
          <p:nvPr/>
        </p:nvSpPr>
        <p:spPr>
          <a:xfrm>
            <a:off x="1003604" y="2154292"/>
            <a:ext cx="296058" cy="272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Arrow: Up 44">
            <a:extLst>
              <a:ext uri="{FF2B5EF4-FFF2-40B4-BE49-F238E27FC236}">
                <a16:creationId xmlns:a16="http://schemas.microsoft.com/office/drawing/2014/main" id="{79952465-A655-4467-A3EC-0B20D68285F9}"/>
              </a:ext>
            </a:extLst>
          </p:cNvPr>
          <p:cNvSpPr/>
          <p:nvPr/>
        </p:nvSpPr>
        <p:spPr>
          <a:xfrm>
            <a:off x="6268643" y="2649725"/>
            <a:ext cx="296058" cy="25239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Arrow: Right 45">
            <a:extLst>
              <a:ext uri="{FF2B5EF4-FFF2-40B4-BE49-F238E27FC236}">
                <a16:creationId xmlns:a16="http://schemas.microsoft.com/office/drawing/2014/main" id="{EF77FB69-BC69-493E-8A0E-E1CAC1EAAA99}"/>
              </a:ext>
            </a:extLst>
          </p:cNvPr>
          <p:cNvSpPr/>
          <p:nvPr/>
        </p:nvSpPr>
        <p:spPr>
          <a:xfrm>
            <a:off x="9671916" y="6240879"/>
            <a:ext cx="303608" cy="2440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Arrow: Down 46">
            <a:extLst>
              <a:ext uri="{FF2B5EF4-FFF2-40B4-BE49-F238E27FC236}">
                <a16:creationId xmlns:a16="http://schemas.microsoft.com/office/drawing/2014/main" id="{F00FC114-70D5-43EE-8B56-2E7608DF4AC4}"/>
              </a:ext>
            </a:extLst>
          </p:cNvPr>
          <p:cNvSpPr/>
          <p:nvPr/>
        </p:nvSpPr>
        <p:spPr>
          <a:xfrm>
            <a:off x="1010798" y="5592925"/>
            <a:ext cx="296058" cy="272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Arrow: Left 47">
            <a:extLst>
              <a:ext uri="{FF2B5EF4-FFF2-40B4-BE49-F238E27FC236}">
                <a16:creationId xmlns:a16="http://schemas.microsoft.com/office/drawing/2014/main" id="{6F114CD5-A553-4F4A-8B6D-E32E3F0A6941}"/>
              </a:ext>
            </a:extLst>
          </p:cNvPr>
          <p:cNvSpPr/>
          <p:nvPr/>
        </p:nvSpPr>
        <p:spPr>
          <a:xfrm>
            <a:off x="2312244" y="1353146"/>
            <a:ext cx="296057" cy="38549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Arrow: Up 35">
            <a:extLst>
              <a:ext uri="{FF2B5EF4-FFF2-40B4-BE49-F238E27FC236}">
                <a16:creationId xmlns:a16="http://schemas.microsoft.com/office/drawing/2014/main" id="{37085261-785C-4584-8724-36DDF90BAFAF}"/>
              </a:ext>
            </a:extLst>
          </p:cNvPr>
          <p:cNvSpPr/>
          <p:nvPr/>
        </p:nvSpPr>
        <p:spPr>
          <a:xfrm>
            <a:off x="10904682" y="2173959"/>
            <a:ext cx="296058" cy="25239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Rounded Corners 48">
            <a:extLst>
              <a:ext uri="{FF2B5EF4-FFF2-40B4-BE49-F238E27FC236}">
                <a16:creationId xmlns:a16="http://schemas.microsoft.com/office/drawing/2014/main" id="{F64BD5CF-C021-42B1-8D71-B5F77C35E259}"/>
              </a:ext>
            </a:extLst>
          </p:cNvPr>
          <p:cNvSpPr/>
          <p:nvPr/>
        </p:nvSpPr>
        <p:spPr>
          <a:xfrm>
            <a:off x="98356" y="2452554"/>
            <a:ext cx="2754745" cy="848180"/>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ظهور المشكلة، شدتها، تأثيرها، أي عوامل ساهمت في ظهورها، استمرارها...</a:t>
            </a:r>
            <a:endParaRPr lang="en-GB" dirty="0"/>
          </a:p>
        </p:txBody>
      </p:sp>
    </p:spTree>
    <p:extLst>
      <p:ext uri="{BB962C8B-B14F-4D97-AF65-F5344CB8AC3E}">
        <p14:creationId xmlns:p14="http://schemas.microsoft.com/office/powerpoint/2010/main" val="3629272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03C05DE5-C295-47D4-9D3A-DFF8B848FF60}"/>
              </a:ext>
            </a:extLst>
          </p:cNvPr>
          <p:cNvSpPr/>
          <p:nvPr/>
        </p:nvSpPr>
        <p:spPr>
          <a:xfrm>
            <a:off x="954155" y="1457739"/>
            <a:ext cx="4174434" cy="3916018"/>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u="sng" dirty="0">
                <a:cs typeface="+mj-cs"/>
              </a:rPr>
              <a:t>مصدر وسبب الإحالة</a:t>
            </a:r>
            <a:endParaRPr lang="en-GB" sz="2000" b="1" u="sng" dirty="0">
              <a:cs typeface="+mj-cs"/>
            </a:endParaRPr>
          </a:p>
          <a:p>
            <a:pPr algn="ctr"/>
            <a:r>
              <a:rPr lang="en-GB" sz="2000" b="1" u="sng" dirty="0">
                <a:cs typeface="+mj-cs"/>
              </a:rPr>
              <a:t>Source/ Reason of Referral </a:t>
            </a:r>
            <a:endParaRPr lang="ar-SA" sz="2000" b="1" u="sng" dirty="0">
              <a:cs typeface="+mj-cs"/>
            </a:endParaRPr>
          </a:p>
          <a:p>
            <a:pPr algn="ctr"/>
            <a:endParaRPr lang="ar-SA" sz="2000" b="1" u="sng" dirty="0">
              <a:cs typeface="+mj-cs"/>
            </a:endParaRPr>
          </a:p>
          <a:p>
            <a:pPr algn="r"/>
            <a:r>
              <a:rPr lang="ar-SA" sz="2000" b="1" dirty="0">
                <a:cs typeface="+mj-cs"/>
              </a:rPr>
              <a:t>1- ما مصدر إحالة العميل ( العميل نفسه، طبيب عام، طبيب نفسي، مركز صحي، مدرسة، جهة حكومية......)</a:t>
            </a:r>
          </a:p>
          <a:p>
            <a:pPr algn="r"/>
            <a:endParaRPr lang="ar-SA" sz="2000" b="1" dirty="0">
              <a:cs typeface="+mj-cs"/>
            </a:endParaRPr>
          </a:p>
          <a:p>
            <a:pPr algn="r"/>
            <a:r>
              <a:rPr lang="ar-SA" sz="2000" b="1" dirty="0">
                <a:cs typeface="+mj-cs"/>
              </a:rPr>
              <a:t>2- ما سبب حضور العميل للعيادة النفسية ( اذا كان محول من جهة معينة فلا بد ان تكون سبب الإحالة موجود في نموذج الاحالة، اذا كان العميل قدم للعيادة من تلقاء نفسه فيتم سؤاله عن سبب قدومه ؟) </a:t>
            </a:r>
          </a:p>
          <a:p>
            <a:pPr algn="r"/>
            <a:r>
              <a:rPr lang="ar-SA" dirty="0"/>
              <a:t> </a:t>
            </a:r>
            <a:endParaRPr lang="en-GB" dirty="0"/>
          </a:p>
        </p:txBody>
      </p:sp>
      <p:sp>
        <p:nvSpPr>
          <p:cNvPr id="5" name="Rectangle: Rounded Corners 4">
            <a:extLst>
              <a:ext uri="{FF2B5EF4-FFF2-40B4-BE49-F238E27FC236}">
                <a16:creationId xmlns:a16="http://schemas.microsoft.com/office/drawing/2014/main" id="{37DC027E-CB71-4AA7-89BD-766276F5F007}"/>
              </a:ext>
            </a:extLst>
          </p:cNvPr>
          <p:cNvSpPr/>
          <p:nvPr/>
        </p:nvSpPr>
        <p:spPr>
          <a:xfrm>
            <a:off x="3710608" y="126280"/>
            <a:ext cx="4770783" cy="93686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دراسة حالة</a:t>
            </a:r>
            <a:endParaRPr lang="en-GB" sz="2800" dirty="0">
              <a:cs typeface="+mj-cs"/>
            </a:endParaRPr>
          </a:p>
          <a:p>
            <a:pPr algn="ctr"/>
            <a:r>
              <a:rPr lang="en-GB" sz="2800" dirty="0">
                <a:cs typeface="+mj-cs"/>
              </a:rPr>
              <a:t>Case Study</a:t>
            </a:r>
            <a:endParaRPr lang="ar-SA" sz="2800" dirty="0">
              <a:cs typeface="+mj-cs"/>
            </a:endParaRPr>
          </a:p>
        </p:txBody>
      </p:sp>
      <p:sp>
        <p:nvSpPr>
          <p:cNvPr id="6" name="Rectangle: Rounded Corners 5">
            <a:extLst>
              <a:ext uri="{FF2B5EF4-FFF2-40B4-BE49-F238E27FC236}">
                <a16:creationId xmlns:a16="http://schemas.microsoft.com/office/drawing/2014/main" id="{AD65BA0C-D292-46B4-97C7-24EDA77F27F1}"/>
              </a:ext>
            </a:extLst>
          </p:cNvPr>
          <p:cNvSpPr/>
          <p:nvPr/>
        </p:nvSpPr>
        <p:spPr>
          <a:xfrm>
            <a:off x="7301949" y="1603513"/>
            <a:ext cx="4174434" cy="2604051"/>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u="sng" dirty="0">
                <a:cs typeface="+mj-cs"/>
              </a:rPr>
              <a:t>معلومات أولية</a:t>
            </a:r>
            <a:endParaRPr lang="en-GB" sz="2000" b="1" u="sng" dirty="0">
              <a:cs typeface="+mj-cs"/>
            </a:endParaRPr>
          </a:p>
          <a:p>
            <a:pPr algn="ctr"/>
            <a:r>
              <a:rPr lang="en-GB" sz="2000" b="1" u="sng" dirty="0">
                <a:cs typeface="+mj-cs"/>
              </a:rPr>
              <a:t>Background Information </a:t>
            </a:r>
            <a:endParaRPr lang="ar-SA" sz="2000" b="1" u="sng" dirty="0">
              <a:cs typeface="+mj-cs"/>
            </a:endParaRPr>
          </a:p>
          <a:p>
            <a:pPr algn="r"/>
            <a:r>
              <a:rPr lang="ar-SA" sz="2000" b="1" dirty="0">
                <a:cs typeface="+mj-cs"/>
              </a:rPr>
              <a:t>-الاسم، الجنس </a:t>
            </a:r>
          </a:p>
          <a:p>
            <a:pPr algn="r"/>
            <a:r>
              <a:rPr lang="ar-SA" sz="2000" b="1" dirty="0">
                <a:cs typeface="+mj-cs"/>
              </a:rPr>
              <a:t>- كم عمرك؟</a:t>
            </a:r>
          </a:p>
          <a:p>
            <a:pPr algn="r"/>
            <a:r>
              <a:rPr lang="ar-SA" sz="2000" b="1" dirty="0">
                <a:cs typeface="+mj-cs"/>
              </a:rPr>
              <a:t>-هل انت عزباء أو متزوجة؟ هل لديك أطفال؟</a:t>
            </a:r>
          </a:p>
          <a:p>
            <a:pPr algn="r"/>
            <a:r>
              <a:rPr lang="ar-SA" sz="2000" b="1" dirty="0">
                <a:cs typeface="+mj-cs"/>
              </a:rPr>
              <a:t>- هل تدرسين الان ؟</a:t>
            </a:r>
          </a:p>
          <a:p>
            <a:pPr algn="r"/>
            <a:r>
              <a:rPr lang="ar-SA" sz="2000" b="1" dirty="0">
                <a:cs typeface="+mj-cs"/>
              </a:rPr>
              <a:t>-هل تعملين الان؟</a:t>
            </a:r>
          </a:p>
          <a:p>
            <a:pPr algn="r"/>
            <a:r>
              <a:rPr lang="ar-SA" sz="2000" b="1" dirty="0">
                <a:cs typeface="+mj-cs"/>
              </a:rPr>
              <a:t>- العنوان، ارقام التواصل</a:t>
            </a:r>
          </a:p>
          <a:p>
            <a:pPr algn="r"/>
            <a:endParaRPr lang="en-GB" dirty="0"/>
          </a:p>
        </p:txBody>
      </p:sp>
    </p:spTree>
    <p:extLst>
      <p:ext uri="{BB962C8B-B14F-4D97-AF65-F5344CB8AC3E}">
        <p14:creationId xmlns:p14="http://schemas.microsoft.com/office/powerpoint/2010/main" val="536769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03C05DE5-C295-47D4-9D3A-DFF8B848FF60}"/>
              </a:ext>
            </a:extLst>
          </p:cNvPr>
          <p:cNvSpPr/>
          <p:nvPr/>
        </p:nvSpPr>
        <p:spPr>
          <a:xfrm>
            <a:off x="1205947" y="1527394"/>
            <a:ext cx="4174434" cy="3097615"/>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u="sng" dirty="0">
                <a:cs typeface="+mj-cs"/>
              </a:rPr>
              <a:t>الاعراض، المشاكل، الصعوبات</a:t>
            </a:r>
            <a:endParaRPr lang="en-GB" sz="2000" b="1" u="sng" dirty="0">
              <a:cs typeface="+mj-cs"/>
            </a:endParaRPr>
          </a:p>
          <a:p>
            <a:pPr algn="ctr"/>
            <a:r>
              <a:rPr lang="en-GB" sz="2000" b="1" u="sng" dirty="0">
                <a:cs typeface="+mj-cs"/>
              </a:rPr>
              <a:t>Symptoms, Problems, Difficulties </a:t>
            </a:r>
            <a:endParaRPr lang="ar-SA" sz="2000" b="1" u="sng" dirty="0">
              <a:cs typeface="+mj-cs"/>
            </a:endParaRPr>
          </a:p>
          <a:p>
            <a:pPr algn="r"/>
            <a:endParaRPr lang="ar-SA" sz="2000" b="1" dirty="0">
              <a:cs typeface="+mj-cs"/>
            </a:endParaRPr>
          </a:p>
          <a:p>
            <a:pPr algn="r"/>
            <a:r>
              <a:rPr lang="ar-SA" sz="2000" b="1" dirty="0">
                <a:cs typeface="+mj-cs"/>
              </a:rPr>
              <a:t>- جميع الاعراض، المشاكل، الصعوبات والتي تساعدك في التوصل الى الانطباع الاولي او التشخيص المبدئي</a:t>
            </a:r>
          </a:p>
          <a:p>
            <a:pPr algn="r"/>
            <a:r>
              <a:rPr lang="ar-SA" dirty="0"/>
              <a:t> </a:t>
            </a:r>
            <a:endParaRPr lang="en-GB" dirty="0"/>
          </a:p>
        </p:txBody>
      </p:sp>
      <p:sp>
        <p:nvSpPr>
          <p:cNvPr id="6" name="Rectangle: Rounded Corners 5">
            <a:extLst>
              <a:ext uri="{FF2B5EF4-FFF2-40B4-BE49-F238E27FC236}">
                <a16:creationId xmlns:a16="http://schemas.microsoft.com/office/drawing/2014/main" id="{02D7D747-6BE0-435F-A8BD-89F1A79D5478}"/>
              </a:ext>
            </a:extLst>
          </p:cNvPr>
          <p:cNvSpPr/>
          <p:nvPr/>
        </p:nvSpPr>
        <p:spPr>
          <a:xfrm>
            <a:off x="3710608" y="126280"/>
            <a:ext cx="4770783" cy="93686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دراسة حالة</a:t>
            </a:r>
            <a:endParaRPr lang="en-GB" sz="2800" dirty="0">
              <a:cs typeface="+mj-cs"/>
            </a:endParaRPr>
          </a:p>
          <a:p>
            <a:pPr algn="ctr"/>
            <a:r>
              <a:rPr lang="en-GB" sz="2800" dirty="0">
                <a:cs typeface="+mj-cs"/>
              </a:rPr>
              <a:t>Case Study</a:t>
            </a:r>
            <a:endParaRPr lang="ar-SA" sz="2800" dirty="0">
              <a:cs typeface="+mj-cs"/>
            </a:endParaRPr>
          </a:p>
        </p:txBody>
      </p:sp>
      <p:sp>
        <p:nvSpPr>
          <p:cNvPr id="5" name="Rectangle: Rounded Corners 4">
            <a:extLst>
              <a:ext uri="{FF2B5EF4-FFF2-40B4-BE49-F238E27FC236}">
                <a16:creationId xmlns:a16="http://schemas.microsoft.com/office/drawing/2014/main" id="{B2CA28AA-B694-4C63-9492-45448B70E1DF}"/>
              </a:ext>
            </a:extLst>
          </p:cNvPr>
          <p:cNvSpPr/>
          <p:nvPr/>
        </p:nvSpPr>
        <p:spPr>
          <a:xfrm>
            <a:off x="6811619" y="1219200"/>
            <a:ext cx="4174434" cy="3448959"/>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u="sng" dirty="0">
                <a:cs typeface="+mj-cs"/>
              </a:rPr>
              <a:t>الشكوى الحالية ( كما يقولها العميل)</a:t>
            </a:r>
            <a:endParaRPr lang="en-GB" sz="2000" b="1" u="sng" dirty="0">
              <a:cs typeface="+mj-cs"/>
            </a:endParaRPr>
          </a:p>
          <a:p>
            <a:pPr algn="ctr"/>
            <a:r>
              <a:rPr lang="en-GB" sz="2000" b="1" u="sng" dirty="0">
                <a:cs typeface="+mj-cs"/>
              </a:rPr>
              <a:t>Presenting Complaint</a:t>
            </a:r>
          </a:p>
          <a:p>
            <a:pPr algn="ctr"/>
            <a:r>
              <a:rPr lang="en-GB" sz="2000" b="1" u="sng" dirty="0">
                <a:cs typeface="+mj-cs"/>
              </a:rPr>
              <a:t> (Client’s perspective )</a:t>
            </a:r>
            <a:endParaRPr lang="ar-SA" sz="2000" b="1" u="sng" dirty="0">
              <a:cs typeface="+mj-cs"/>
            </a:endParaRPr>
          </a:p>
          <a:p>
            <a:pPr algn="ctr"/>
            <a:endParaRPr lang="ar-SA" sz="2000" b="1" u="sng" dirty="0">
              <a:cs typeface="+mj-cs"/>
            </a:endParaRPr>
          </a:p>
          <a:p>
            <a:pPr algn="r"/>
            <a:r>
              <a:rPr lang="ar-SA" sz="2000" b="1" dirty="0">
                <a:cs typeface="+mj-cs"/>
              </a:rPr>
              <a:t>- سلامتك، من ماذا تشتكين؟ </a:t>
            </a:r>
          </a:p>
          <a:p>
            <a:pPr algn="r"/>
            <a:r>
              <a:rPr lang="ar-SA" sz="2000" b="1" dirty="0">
                <a:cs typeface="+mj-cs"/>
              </a:rPr>
              <a:t>- اخبرني الطبيب انك تشتكين من ...، هل بالإمكان اخباري اكثر عن هذه المشكلة؟</a:t>
            </a:r>
          </a:p>
          <a:p>
            <a:pPr algn="r"/>
            <a:r>
              <a:rPr lang="ar-SA" sz="2000" b="1" dirty="0">
                <a:cs typeface="+mj-cs"/>
              </a:rPr>
              <a:t>- كيف استطيع خدمتك؟</a:t>
            </a:r>
          </a:p>
          <a:p>
            <a:pPr algn="r"/>
            <a:r>
              <a:rPr lang="ar-SA" sz="2000" b="1" dirty="0">
                <a:cs typeface="+mj-cs"/>
              </a:rPr>
              <a:t>- يبدو انه الأيام الماضية كانت صعبة </a:t>
            </a:r>
            <a:r>
              <a:rPr lang="ar-SA" sz="2000" b="1" dirty="0" err="1">
                <a:cs typeface="+mj-cs"/>
              </a:rPr>
              <a:t>عليك..هل</a:t>
            </a:r>
            <a:r>
              <a:rPr lang="ar-SA" sz="2000" b="1" dirty="0">
                <a:cs typeface="+mj-cs"/>
              </a:rPr>
              <a:t> استطيع مساعدتك ؟</a:t>
            </a:r>
          </a:p>
          <a:p>
            <a:pPr algn="r"/>
            <a:endParaRPr lang="en-GB" dirty="0"/>
          </a:p>
        </p:txBody>
      </p:sp>
    </p:spTree>
    <p:extLst>
      <p:ext uri="{BB962C8B-B14F-4D97-AF65-F5344CB8AC3E}">
        <p14:creationId xmlns:p14="http://schemas.microsoft.com/office/powerpoint/2010/main" val="2072627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2C5B5859-2E28-4DD9-A5FB-B66AF5E0FE66}"/>
              </a:ext>
            </a:extLst>
          </p:cNvPr>
          <p:cNvSpPr/>
          <p:nvPr/>
        </p:nvSpPr>
        <p:spPr>
          <a:xfrm>
            <a:off x="967409" y="1182394"/>
            <a:ext cx="10628244" cy="1235684"/>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000" b="1" u="sng" dirty="0">
                <a:cs typeface="+mj-cs"/>
              </a:rPr>
              <a:t>بداية ظهور المشكلة</a:t>
            </a:r>
            <a:r>
              <a:rPr lang="ar-SA" sz="2000" dirty="0">
                <a:cs typeface="+mj-cs"/>
              </a:rPr>
              <a:t>:</a:t>
            </a:r>
          </a:p>
          <a:p>
            <a:pPr marL="342900" indent="-342900" algn="r">
              <a:buFontTx/>
              <a:buChar char="-"/>
            </a:pPr>
            <a:r>
              <a:rPr lang="ar-SA" sz="2000" dirty="0">
                <a:cs typeface="+mj-cs"/>
              </a:rPr>
              <a:t> متى بدأت تشعرين بهذه المشاعر؟ متى بدأت هذه المشكلة؟ متى لاحظت هذه التغيرات عليك؟...........</a:t>
            </a:r>
          </a:p>
          <a:p>
            <a:pPr algn="r"/>
            <a:r>
              <a:rPr lang="ar-SA" sz="2000" dirty="0">
                <a:cs typeface="+mj-cs"/>
              </a:rPr>
              <a:t>(مساعدة العميل حتى يحدد المدة بالضبط) هل ظهرت قبل سنة، شهر، أسبوعين، الصيف الماضي.....؟</a:t>
            </a:r>
          </a:p>
          <a:p>
            <a:pPr algn="r"/>
            <a:endParaRPr lang="en-GB" dirty="0"/>
          </a:p>
        </p:txBody>
      </p:sp>
      <p:sp>
        <p:nvSpPr>
          <p:cNvPr id="6" name="Rectangle: Rounded Corners 5">
            <a:extLst>
              <a:ext uri="{FF2B5EF4-FFF2-40B4-BE49-F238E27FC236}">
                <a16:creationId xmlns:a16="http://schemas.microsoft.com/office/drawing/2014/main" id="{B4422455-6831-49F0-9646-1DDFCAD53363}"/>
              </a:ext>
            </a:extLst>
          </p:cNvPr>
          <p:cNvSpPr/>
          <p:nvPr/>
        </p:nvSpPr>
        <p:spPr>
          <a:xfrm>
            <a:off x="967409" y="2549403"/>
            <a:ext cx="10628244" cy="886766"/>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000" b="1" u="sng" dirty="0">
                <a:cs typeface="+mj-cs"/>
              </a:rPr>
              <a:t>الشدة/ التكرار: </a:t>
            </a:r>
          </a:p>
          <a:p>
            <a:pPr algn="r"/>
            <a:r>
              <a:rPr lang="ar-SA" sz="2000" dirty="0">
                <a:cs typeface="+mj-cs"/>
              </a:rPr>
              <a:t>- الشدة (الوقت): مستمرة بشكل يومي، شبه يومي، طوال اليوم، ساعات معينة، في الليل أكثر، في النهار أكثر... </a:t>
            </a:r>
          </a:p>
          <a:p>
            <a:pPr algn="r"/>
            <a:endParaRPr lang="en-GB" dirty="0"/>
          </a:p>
        </p:txBody>
      </p:sp>
      <p:sp>
        <p:nvSpPr>
          <p:cNvPr id="8" name="Rectangle: Rounded Corners 7">
            <a:extLst>
              <a:ext uri="{FF2B5EF4-FFF2-40B4-BE49-F238E27FC236}">
                <a16:creationId xmlns:a16="http://schemas.microsoft.com/office/drawing/2014/main" id="{2C5EB184-4873-4719-A5C0-5AC2DA087FB6}"/>
              </a:ext>
            </a:extLst>
          </p:cNvPr>
          <p:cNvSpPr/>
          <p:nvPr/>
        </p:nvSpPr>
        <p:spPr>
          <a:xfrm>
            <a:off x="967409" y="3567494"/>
            <a:ext cx="10628244" cy="1235684"/>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ar-SA" sz="2000" u="sng" dirty="0">
              <a:cs typeface="+mj-cs"/>
            </a:endParaRPr>
          </a:p>
          <a:p>
            <a:pPr algn="r"/>
            <a:r>
              <a:rPr lang="ar-SA" sz="2000" b="1" u="sng" dirty="0">
                <a:cs typeface="+mj-cs"/>
              </a:rPr>
              <a:t>تأثير المشكلة على حياة العميلة: </a:t>
            </a:r>
          </a:p>
          <a:p>
            <a:pPr algn="r"/>
            <a:r>
              <a:rPr lang="ar-SA" sz="2000" dirty="0">
                <a:cs typeface="+mj-cs"/>
              </a:rPr>
              <a:t>كيف ترين تأثير هذه المشكلة على حياتك الاسرية، علاقاتك مع أفراد الاسرة، الأصدقاء، زملاء العمل، انتاجك في العمل، مذاكرتك، رعاية اطفالك، حياتك الزوجية، سعادتك، رضاك عن حياتك، رغبتك في العمل أو الدراسة..............</a:t>
            </a:r>
          </a:p>
          <a:p>
            <a:pPr algn="r"/>
            <a:endParaRPr lang="ar-SA" sz="2000" dirty="0">
              <a:cs typeface="+mj-cs"/>
            </a:endParaRPr>
          </a:p>
          <a:p>
            <a:pPr algn="r"/>
            <a:endParaRPr lang="en-GB" dirty="0"/>
          </a:p>
        </p:txBody>
      </p:sp>
      <p:sp>
        <p:nvSpPr>
          <p:cNvPr id="9" name="Rectangle: Rounded Corners 8">
            <a:extLst>
              <a:ext uri="{FF2B5EF4-FFF2-40B4-BE49-F238E27FC236}">
                <a16:creationId xmlns:a16="http://schemas.microsoft.com/office/drawing/2014/main" id="{8D1BA6E7-38EA-4552-B919-129961F23826}"/>
              </a:ext>
            </a:extLst>
          </p:cNvPr>
          <p:cNvSpPr/>
          <p:nvPr/>
        </p:nvSpPr>
        <p:spPr>
          <a:xfrm>
            <a:off x="967409" y="5041172"/>
            <a:ext cx="10628244" cy="1544773"/>
          </a:xfrm>
          <a:prstGeom prst="roundRect">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000" dirty="0">
                <a:cs typeface="+mj-cs"/>
              </a:rPr>
              <a:t>-</a:t>
            </a:r>
            <a:r>
              <a:rPr lang="ar-SA" sz="2000" b="1" u="sng" dirty="0">
                <a:cs typeface="+mj-cs"/>
              </a:rPr>
              <a:t>عوامل سابقة (معجلة، مفجرة)</a:t>
            </a:r>
            <a:r>
              <a:rPr lang="ar-SA" sz="2000" u="sng" dirty="0">
                <a:cs typeface="+mj-cs"/>
              </a:rPr>
              <a:t>: </a:t>
            </a:r>
            <a:r>
              <a:rPr lang="ar-SA" sz="2000" dirty="0">
                <a:cs typeface="+mj-cs"/>
              </a:rPr>
              <a:t>هل ظهرت المشكلة بشكل مفاجئ او تدريجي؟ هل سبق ظهور المشكلة حدث معين في حياتك؟ او هل حدث تغيير في الفترة الأخيرة من حياتك قبل ظهور المشكلة؟</a:t>
            </a:r>
          </a:p>
          <a:p>
            <a:pPr algn="r"/>
            <a:r>
              <a:rPr lang="ar-SA" sz="2000" b="1" u="sng" dirty="0">
                <a:cs typeface="+mj-cs"/>
              </a:rPr>
              <a:t>عوامل تساعد في استمرارية المشكلة</a:t>
            </a:r>
            <a:r>
              <a:rPr lang="ar-SA" sz="2000" dirty="0">
                <a:cs typeface="+mj-cs"/>
              </a:rPr>
              <a:t>: تستطيعين الوصول الى هذه العوامل من خلال دراسة الحالة. هنا نعتمد بشكل أساسي على معرفة الضغوط في حياة العميل، أي عوامل في الشخصية قد يتم ملاحظتها خلال المقابلة، أي نقص في مهارات معينة.....الخ </a:t>
            </a:r>
          </a:p>
          <a:p>
            <a:pPr algn="r"/>
            <a:r>
              <a:rPr lang="ar-SA" sz="2000" dirty="0">
                <a:cs typeface="+mj-cs"/>
              </a:rPr>
              <a:t> </a:t>
            </a:r>
            <a:r>
              <a:rPr lang="ar-SA" sz="2000" b="1" u="sng" dirty="0">
                <a:cs typeface="+mj-cs"/>
              </a:rPr>
              <a:t>عوامل مهيئة او أساس:  </a:t>
            </a:r>
            <a:r>
              <a:rPr lang="ar-SA" sz="2000" dirty="0">
                <a:cs typeface="+mj-cs"/>
              </a:rPr>
              <a:t>أي خبرات او احداث او عوامل حدثت في الماضي قد يكون لها علاقة بظهور المشكلة.....الخ</a:t>
            </a:r>
          </a:p>
        </p:txBody>
      </p:sp>
      <p:sp>
        <p:nvSpPr>
          <p:cNvPr id="11" name="Rectangle: Rounded Corners 10">
            <a:extLst>
              <a:ext uri="{FF2B5EF4-FFF2-40B4-BE49-F238E27FC236}">
                <a16:creationId xmlns:a16="http://schemas.microsoft.com/office/drawing/2014/main" id="{ACC2C552-F9C5-4CDB-82AA-4E1EEE5DB1F6}"/>
              </a:ext>
            </a:extLst>
          </p:cNvPr>
          <p:cNvSpPr/>
          <p:nvPr/>
        </p:nvSpPr>
        <p:spPr>
          <a:xfrm>
            <a:off x="3710608" y="126280"/>
            <a:ext cx="4770783" cy="85634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دراسة حالة</a:t>
            </a:r>
            <a:endParaRPr lang="en-GB" sz="2800" dirty="0">
              <a:cs typeface="+mj-cs"/>
            </a:endParaRPr>
          </a:p>
          <a:p>
            <a:pPr algn="ctr"/>
            <a:r>
              <a:rPr lang="en-GB" sz="2800" dirty="0">
                <a:cs typeface="+mj-cs"/>
              </a:rPr>
              <a:t>Case Study</a:t>
            </a:r>
            <a:endParaRPr lang="ar-SA" sz="2800" dirty="0">
              <a:cs typeface="+mj-cs"/>
            </a:endParaRPr>
          </a:p>
        </p:txBody>
      </p:sp>
    </p:spTree>
    <p:extLst>
      <p:ext uri="{BB962C8B-B14F-4D97-AF65-F5344CB8AC3E}">
        <p14:creationId xmlns:p14="http://schemas.microsoft.com/office/powerpoint/2010/main" val="18971647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2630</Words>
  <Application>Microsoft Office PowerPoint</Application>
  <PresentationFormat>Widescreen</PresentationFormat>
  <Paragraphs>365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Module:</dc:title>
  <dc:creator>modi alsubaie</dc:creator>
  <cp:lastModifiedBy>modi alsubaie</cp:lastModifiedBy>
  <cp:revision>161</cp:revision>
  <dcterms:created xsi:type="dcterms:W3CDTF">2018-08-14T17:01:13Z</dcterms:created>
  <dcterms:modified xsi:type="dcterms:W3CDTF">2019-01-26T14:45:06Z</dcterms:modified>
</cp:coreProperties>
</file>