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7" r:id="rId3"/>
    <p:sldId id="278" r:id="rId4"/>
    <p:sldId id="279" r:id="rId5"/>
    <p:sldId id="283" r:id="rId6"/>
    <p:sldId id="284" r:id="rId7"/>
    <p:sldId id="285" r:id="rId8"/>
    <p:sldId id="280" r:id="rId9"/>
    <p:sldId id="281" r:id="rId10"/>
    <p:sldId id="282" r:id="rId11"/>
    <p:sldId id="286" r:id="rId12"/>
    <p:sldId id="28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50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7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9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1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6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8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0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601F-8E78-47B1-9827-882AF58DE014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39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B822AD8-F881-4756-A003-CD0A8702C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5" y="4725159"/>
            <a:ext cx="9144000" cy="1655762"/>
          </a:xfrm>
        </p:spPr>
        <p:txBody>
          <a:bodyPr/>
          <a:lstStyle/>
          <a:p>
            <a:r>
              <a:rPr lang="ar-SA"/>
              <a:t>د. موضي </a:t>
            </a:r>
            <a:r>
              <a:rPr lang="ar-SA" dirty="0"/>
              <a:t>السبيعي 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44BCA3-DC77-4D7A-8734-4B97A8977C3A}"/>
              </a:ext>
            </a:extLst>
          </p:cNvPr>
          <p:cNvSpPr/>
          <p:nvPr/>
        </p:nvSpPr>
        <p:spPr>
          <a:xfrm>
            <a:off x="3048000" y="477079"/>
            <a:ext cx="5539408" cy="17757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/>
              <a:t>مادة العلاج النفسي ( نفس 478)</a:t>
            </a:r>
            <a:br>
              <a:rPr lang="ar-SA" sz="2800" dirty="0"/>
            </a:br>
            <a:r>
              <a:rPr lang="ar-SA" sz="2800" dirty="0"/>
              <a:t>الفصل الدراسي الثاني، 1439-1440</a:t>
            </a:r>
            <a:br>
              <a:rPr lang="ar-SA" sz="2800" dirty="0"/>
            </a:br>
            <a:r>
              <a:rPr lang="en-GB" sz="2800" dirty="0"/>
              <a:t>Module: Psychotherapy (</a:t>
            </a:r>
            <a:r>
              <a:rPr lang="en-GB" sz="2800" dirty="0" err="1"/>
              <a:t>Psy</a:t>
            </a:r>
            <a:r>
              <a:rPr lang="en-GB" sz="2800" dirty="0"/>
              <a:t> 478)</a:t>
            </a:r>
            <a:br>
              <a:rPr lang="en-GB" sz="2800" dirty="0"/>
            </a:br>
            <a:r>
              <a:rPr lang="en-GB" sz="2800" dirty="0"/>
              <a:t>Term </a:t>
            </a:r>
            <a:r>
              <a:rPr lang="ar-SA" sz="2800" dirty="0"/>
              <a:t>2</a:t>
            </a:r>
            <a:r>
              <a:rPr lang="en-GB" sz="2800" dirty="0"/>
              <a:t>, 2018-2019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87EF0-281F-4B5C-AAC7-3F19A6F113A8}"/>
              </a:ext>
            </a:extLst>
          </p:cNvPr>
          <p:cNvSpPr/>
          <p:nvPr/>
        </p:nvSpPr>
        <p:spPr>
          <a:xfrm>
            <a:off x="3644347" y="2928731"/>
            <a:ext cx="4346713" cy="716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2000" b="1" dirty="0"/>
          </a:p>
          <a:p>
            <a:pPr algn="ctr"/>
            <a:r>
              <a:rPr lang="ar-SA" sz="2000" b="1" dirty="0"/>
              <a:t>المحاضرة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03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620759" y="1969452"/>
            <a:ext cx="4272169" cy="44671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*بعض من المشكلات العامة في العلاج النفسي:</a:t>
            </a:r>
          </a:p>
          <a:p>
            <a:pPr algn="r"/>
            <a:r>
              <a:rPr lang="ar-SA" sz="2200" dirty="0">
                <a:cs typeface="+mj-cs"/>
              </a:rPr>
              <a:t>- عدم الالتزام من قبل العميل</a:t>
            </a:r>
          </a:p>
          <a:p>
            <a:pPr algn="r"/>
            <a:r>
              <a:rPr lang="ar-SA" sz="2200" dirty="0">
                <a:cs typeface="+mj-cs"/>
              </a:rPr>
              <a:t>- عدم فهم العلاج والواجبات المنزلية</a:t>
            </a:r>
          </a:p>
          <a:p>
            <a:pPr algn="r"/>
            <a:r>
              <a:rPr lang="ar-SA" sz="2200" dirty="0">
                <a:cs typeface="+mj-cs"/>
              </a:rPr>
              <a:t>- عدم الرضا بالمشورة العلاجية</a:t>
            </a:r>
          </a:p>
          <a:p>
            <a:pPr algn="r"/>
            <a:r>
              <a:rPr lang="ar-SA" sz="2200" dirty="0">
                <a:cs typeface="+mj-cs"/>
              </a:rPr>
              <a:t>- عدم وضوح ما اذا كان شفاء ام سيطرة</a:t>
            </a:r>
          </a:p>
          <a:p>
            <a:pPr algn="r"/>
            <a:r>
              <a:rPr lang="ar-SA" sz="2200" dirty="0">
                <a:cs typeface="+mj-cs"/>
              </a:rPr>
              <a:t>- أولويات الأهداف</a:t>
            </a:r>
          </a:p>
          <a:p>
            <a:pPr algn="r"/>
            <a:r>
              <a:rPr lang="ar-SA" sz="2200" dirty="0">
                <a:cs typeface="+mj-cs"/>
              </a:rPr>
              <a:t>- مشكلة نقص المعلومات</a:t>
            </a:r>
          </a:p>
          <a:p>
            <a:pPr algn="r"/>
            <a:r>
              <a:rPr lang="ar-SA" sz="2200" dirty="0">
                <a:cs typeface="+mj-cs"/>
              </a:rPr>
              <a:t>- الانسحاب التدريجي من مساندة العميل</a:t>
            </a:r>
          </a:p>
          <a:p>
            <a:pPr algn="r"/>
            <a:r>
              <a:rPr lang="ar-SA" sz="2200" dirty="0">
                <a:cs typeface="+mj-cs"/>
              </a:rPr>
              <a:t>- الانتكاسة</a:t>
            </a:r>
          </a:p>
          <a:p>
            <a:pPr algn="r"/>
            <a:r>
              <a:rPr lang="ar-SA" sz="2200" dirty="0">
                <a:cs typeface="+mj-cs"/>
              </a:rPr>
              <a:t>* ملاحظة: الرجوع للأوراق المصورة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3D848-9AFF-428A-97E8-615E8DF51CBE}"/>
              </a:ext>
            </a:extLst>
          </p:cNvPr>
          <p:cNvSpPr/>
          <p:nvPr/>
        </p:nvSpPr>
        <p:spPr>
          <a:xfrm>
            <a:off x="6710830" y="1828800"/>
            <a:ext cx="4272169" cy="47484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b="1" u="sng" dirty="0">
                <a:cs typeface="+mj-cs"/>
              </a:rPr>
              <a:t>*بعض من المبادئ العامة في العلاج النفسي:</a:t>
            </a:r>
          </a:p>
          <a:p>
            <a:pPr algn="r"/>
            <a:r>
              <a:rPr lang="ar-SA" sz="2200" dirty="0">
                <a:cs typeface="+mj-cs"/>
              </a:rPr>
              <a:t>- اكتساب توقعات واقعية</a:t>
            </a:r>
          </a:p>
          <a:p>
            <a:pPr algn="r"/>
            <a:r>
              <a:rPr lang="ar-SA" sz="2200" dirty="0">
                <a:cs typeface="+mj-cs"/>
              </a:rPr>
              <a:t>- التدعيم</a:t>
            </a:r>
          </a:p>
          <a:p>
            <a:pPr algn="r"/>
            <a:r>
              <a:rPr lang="ar-SA" sz="2200" dirty="0">
                <a:cs typeface="+mj-cs"/>
              </a:rPr>
              <a:t>- توفير تغذية راجعة</a:t>
            </a:r>
          </a:p>
          <a:p>
            <a:pPr algn="r"/>
            <a:r>
              <a:rPr lang="ar-SA" sz="2200" dirty="0">
                <a:cs typeface="+mj-cs"/>
              </a:rPr>
              <a:t>- التدرج</a:t>
            </a:r>
          </a:p>
          <a:p>
            <a:pPr algn="r"/>
            <a:r>
              <a:rPr lang="ar-SA" sz="2200" dirty="0">
                <a:cs typeface="+mj-cs"/>
              </a:rPr>
              <a:t>- النمذجة</a:t>
            </a:r>
          </a:p>
          <a:p>
            <a:pPr algn="r"/>
            <a:r>
              <a:rPr lang="ar-SA" sz="2200" dirty="0">
                <a:cs typeface="+mj-cs"/>
              </a:rPr>
              <a:t>- الأداء التدريبي</a:t>
            </a:r>
          </a:p>
          <a:p>
            <a:pPr algn="r"/>
            <a:r>
              <a:rPr lang="ar-SA" sz="2200" dirty="0">
                <a:cs typeface="+mj-cs"/>
              </a:rPr>
              <a:t>- تغيير المعتقدات غير السليمة</a:t>
            </a:r>
          </a:p>
          <a:p>
            <a:pPr algn="r"/>
            <a:r>
              <a:rPr lang="ar-SA" sz="2200" dirty="0">
                <a:cs typeface="+mj-cs"/>
              </a:rPr>
              <a:t>- تحويل مهمة العلاج والتصرف للعميل وبيئته</a:t>
            </a:r>
          </a:p>
          <a:p>
            <a:pPr algn="r"/>
            <a:r>
              <a:rPr lang="ar-SA" sz="2200" dirty="0">
                <a:cs typeface="+mj-cs"/>
              </a:rPr>
              <a:t> </a:t>
            </a:r>
          </a:p>
          <a:p>
            <a:pPr algn="r"/>
            <a:r>
              <a:rPr lang="ar-SA" sz="2200" dirty="0">
                <a:cs typeface="+mj-cs"/>
              </a:rPr>
              <a:t>* ملاحظة: الرجوع للأوراق المصورة</a:t>
            </a:r>
            <a:endParaRPr lang="en-GB" sz="2200" dirty="0">
              <a:cs typeface="+mj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B22691A-F0AB-4D5E-BA87-670EBED3536E}"/>
              </a:ext>
            </a:extLst>
          </p:cNvPr>
          <p:cNvSpPr/>
          <p:nvPr/>
        </p:nvSpPr>
        <p:spPr>
          <a:xfrm>
            <a:off x="3684104" y="681037"/>
            <a:ext cx="4094922" cy="9002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اعتبارات عملية في العلاج النفسي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5811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6732104" y="1915130"/>
            <a:ext cx="3120890" cy="13781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/>
              <a:t>العميل ف يعاني من اكتئاب رئيس شديد ومحاولتين انتحار.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ABE8FF-0E0B-4EF5-93E9-D5B666D94BF2}"/>
              </a:ext>
            </a:extLst>
          </p:cNvPr>
          <p:cNvSpPr/>
          <p:nvPr/>
        </p:nvSpPr>
        <p:spPr>
          <a:xfrm>
            <a:off x="3684104" y="681037"/>
            <a:ext cx="4094922" cy="9002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تطبيق عملي (جماعي) </a:t>
            </a:r>
            <a:endParaRPr lang="en-GB" sz="3200" dirty="0"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022C54-CC93-406F-A6D3-0D5EE209FE75}"/>
              </a:ext>
            </a:extLst>
          </p:cNvPr>
          <p:cNvSpPr/>
          <p:nvPr/>
        </p:nvSpPr>
        <p:spPr>
          <a:xfrm>
            <a:off x="2975110" y="1915129"/>
            <a:ext cx="3120890" cy="13781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/>
              <a:t>العميلة ك تعاني من وسواس قهري وغير مستجيبة للعلاج الدوائي.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384D98-1432-4D2B-9A34-6A7CD43E91B7}"/>
              </a:ext>
            </a:extLst>
          </p:cNvPr>
          <p:cNvSpPr/>
          <p:nvPr/>
        </p:nvSpPr>
        <p:spPr>
          <a:xfrm>
            <a:off x="2975110" y="3640129"/>
            <a:ext cx="3120890" cy="14279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/>
              <a:t>العميلة ق تعاني من قلق عام شديد بالإضافة الى مشاكل في القلب.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571687-5361-481C-A2AA-7BF67D54CD5F}"/>
              </a:ext>
            </a:extLst>
          </p:cNvPr>
          <p:cNvSpPr/>
          <p:nvPr/>
        </p:nvSpPr>
        <p:spPr>
          <a:xfrm>
            <a:off x="6732104" y="3627067"/>
            <a:ext cx="3120890" cy="14409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/>
              <a:t>العميل ر يعاني من ثنائي القطب (شديد)</a:t>
            </a:r>
          </a:p>
        </p:txBody>
      </p:sp>
    </p:spTree>
    <p:extLst>
      <p:ext uri="{BB962C8B-B14F-4D97-AF65-F5344CB8AC3E}">
        <p14:creationId xmlns:p14="http://schemas.microsoft.com/office/powerpoint/2010/main" val="15305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1431235" y="2050869"/>
            <a:ext cx="9110872" cy="38728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u="sng" dirty="0">
                <a:cs typeface="+mj-cs"/>
              </a:rPr>
              <a:t>* دعينا نناقش كل من الحالات السابقة من حيث:</a:t>
            </a:r>
          </a:p>
          <a:p>
            <a:pPr algn="r"/>
            <a:r>
              <a:rPr lang="ar-SA" sz="2200" dirty="0">
                <a:cs typeface="+mj-cs"/>
              </a:rPr>
              <a:t>1- العلاج الأفضل ( علاج نفسي أو دوائي أو الدمج)</a:t>
            </a:r>
          </a:p>
          <a:p>
            <a:pPr algn="r"/>
            <a:r>
              <a:rPr lang="ar-SA" sz="2200" dirty="0">
                <a:cs typeface="+mj-cs"/>
              </a:rPr>
              <a:t>2- بناء على بعض الاختلافات بين العلاج الدوائي والعلاج النفسي ( الفحص، نوع العلاج، مدة الجلسات، التركيز في الجلسات العلاجية)</a:t>
            </a:r>
          </a:p>
          <a:p>
            <a:pPr algn="r"/>
            <a:r>
              <a:rPr lang="ar-SA" sz="2200" dirty="0">
                <a:cs typeface="+mj-cs"/>
              </a:rPr>
              <a:t>3- الإيجابيات والسلبيات لكل علاج.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ABE8FF-0E0B-4EF5-93E9-D5B666D94BF2}"/>
              </a:ext>
            </a:extLst>
          </p:cNvPr>
          <p:cNvSpPr/>
          <p:nvPr/>
        </p:nvSpPr>
        <p:spPr>
          <a:xfrm>
            <a:off x="3684104" y="681037"/>
            <a:ext cx="4094922" cy="9002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تطبيق عملي (جماعي) 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6838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208960" y="1431235"/>
            <a:ext cx="5174029" cy="5302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b="1" u="sng" dirty="0">
                <a:cs typeface="+mj-cs"/>
              </a:rPr>
              <a:t>الطبيب النفسي:</a:t>
            </a:r>
            <a:r>
              <a:rPr lang="en-GB" sz="2200" b="1" u="sng" dirty="0">
                <a:cs typeface="+mj-cs"/>
              </a:rPr>
              <a:t> </a:t>
            </a:r>
            <a:endParaRPr lang="ar-SA" sz="2200" b="1" u="sng" dirty="0">
              <a:cs typeface="+mj-cs"/>
            </a:endParaRPr>
          </a:p>
          <a:p>
            <a:pPr algn="r"/>
            <a:r>
              <a:rPr lang="en-GB" sz="2200" b="1" u="sng" dirty="0">
                <a:cs typeface="+mj-cs"/>
              </a:rPr>
              <a:t>Psychiatrist </a:t>
            </a:r>
            <a:endParaRPr lang="ar-SA" sz="2200" b="1" u="sng" dirty="0">
              <a:cs typeface="+mj-cs"/>
            </a:endParaRPr>
          </a:p>
          <a:p>
            <a:pPr algn="r">
              <a:lnSpc>
                <a:spcPct val="150000"/>
              </a:lnSpc>
            </a:pPr>
            <a:r>
              <a:rPr lang="ar-SA" sz="2200" dirty="0">
                <a:cs typeface="+mj-cs"/>
              </a:rPr>
              <a:t>1- دراسة في كلية الطب (5 او 6 سنوات)، 4</a:t>
            </a:r>
            <a:r>
              <a:rPr lang="ar-SA" sz="2200" dirty="0"/>
              <a:t> سنوات في دراسة الطب النفسي.</a:t>
            </a:r>
          </a:p>
          <a:p>
            <a:pPr algn="r">
              <a:lnSpc>
                <a:spcPct val="150000"/>
              </a:lnSpc>
            </a:pPr>
            <a:r>
              <a:rPr lang="ar-SA" sz="2200" dirty="0"/>
              <a:t>2- تدريب طبي نفسي، خبرة في تفاعلات الدواء</a:t>
            </a:r>
          </a:p>
          <a:p>
            <a:pPr algn="r">
              <a:lnSpc>
                <a:spcPct val="150000"/>
              </a:lnSpc>
            </a:pPr>
            <a:r>
              <a:rPr lang="ar-SA" sz="2200" dirty="0"/>
              <a:t>3- يستطيع صرف الأدوية النفسية</a:t>
            </a:r>
          </a:p>
          <a:p>
            <a:pPr algn="r">
              <a:lnSpc>
                <a:spcPct val="150000"/>
              </a:lnSpc>
            </a:pPr>
            <a:r>
              <a:rPr lang="ar-SA" sz="2200" dirty="0"/>
              <a:t>4-ا</a:t>
            </a:r>
            <a:r>
              <a:rPr lang="ar-SA" sz="2200" dirty="0">
                <a:cs typeface="+mj-cs"/>
              </a:rPr>
              <a:t>لعمل من وجهة نظر طبية، نفسية</a:t>
            </a:r>
          </a:p>
          <a:p>
            <a:pPr algn="r">
              <a:lnSpc>
                <a:spcPct val="150000"/>
              </a:lnSpc>
            </a:pPr>
            <a:r>
              <a:rPr lang="ar-SA" sz="2200" dirty="0">
                <a:cs typeface="+mj-cs"/>
              </a:rPr>
              <a:t>5-الفحص يعتمد بشكل كبير على الأنظمة التشخيصية</a:t>
            </a:r>
          </a:p>
          <a:p>
            <a:pPr algn="r">
              <a:lnSpc>
                <a:spcPct val="150000"/>
              </a:lnSpc>
            </a:pPr>
            <a:r>
              <a:rPr lang="ar-SA" sz="2200" dirty="0">
                <a:cs typeface="+mj-cs"/>
              </a:rPr>
              <a:t>6- يتعامل مع جميع الحالات الذهانية وغير الذهانية والحالات الأكثر شدة</a:t>
            </a:r>
          </a:p>
          <a:p>
            <a:pPr algn="r">
              <a:lnSpc>
                <a:spcPct val="150000"/>
              </a:lnSpc>
            </a:pPr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ABE8FF-0E0B-4EF5-93E9-D5B666D94BF2}"/>
              </a:ext>
            </a:extLst>
          </p:cNvPr>
          <p:cNvSpPr/>
          <p:nvPr/>
        </p:nvSpPr>
        <p:spPr>
          <a:xfrm>
            <a:off x="3402735" y="1"/>
            <a:ext cx="5038900" cy="12589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>
                <a:cs typeface="+mj-cs"/>
              </a:rPr>
              <a:t>الاختلاف بين الأخصائي النفسي الإكلينيكي</a:t>
            </a:r>
            <a:r>
              <a:rPr lang="en-GB" sz="2400" dirty="0">
                <a:cs typeface="+mj-cs"/>
              </a:rPr>
              <a:t> </a:t>
            </a:r>
          </a:p>
          <a:p>
            <a:pPr algn="ctr"/>
            <a:r>
              <a:rPr lang="ar-SA" sz="2400" dirty="0">
                <a:cs typeface="+mj-cs"/>
              </a:rPr>
              <a:t>والطبيب النفسي</a:t>
            </a:r>
            <a:endParaRPr lang="en-GB" sz="2400" dirty="0">
              <a:cs typeface="+mj-cs"/>
            </a:endParaRPr>
          </a:p>
          <a:p>
            <a:pPr algn="ctr"/>
            <a:endParaRPr lang="en-GB" sz="2400" dirty="0"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D84BD-F98A-4598-A7B4-F1A797829C71}"/>
              </a:ext>
            </a:extLst>
          </p:cNvPr>
          <p:cNvSpPr/>
          <p:nvPr/>
        </p:nvSpPr>
        <p:spPr>
          <a:xfrm>
            <a:off x="6944140" y="1378226"/>
            <a:ext cx="5038900" cy="54083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u="sng" dirty="0"/>
              <a:t>* </a:t>
            </a:r>
            <a:r>
              <a:rPr lang="ar-SA" sz="2200" b="1" u="sng" dirty="0"/>
              <a:t>الاخصائي النفسي- المعالج النفسي:</a:t>
            </a:r>
          </a:p>
          <a:p>
            <a:pPr algn="r"/>
            <a:r>
              <a:rPr lang="en-GB" sz="2200" b="1" u="sng" dirty="0"/>
              <a:t>Clinical Psychologist-Therapist </a:t>
            </a:r>
            <a:endParaRPr lang="ar-SA" sz="2200" b="1" u="sng" dirty="0"/>
          </a:p>
          <a:p>
            <a:pPr algn="r"/>
            <a:r>
              <a:rPr lang="ar-SA" sz="2200" dirty="0"/>
              <a:t> 1- دراسة علم النفس، الحصول على ماجستير او دكتوراة، تدريب لا يقل عن سنتين وبعد ذلك العمل تحت اشراف اخصائي نفسي/ معالج نفسي مؤهل.</a:t>
            </a:r>
          </a:p>
          <a:p>
            <a:pPr algn="r"/>
            <a:r>
              <a:rPr lang="ar-SA" sz="2200" dirty="0">
                <a:cs typeface="+mj-cs"/>
              </a:rPr>
              <a:t>2- تدريب إكلينيكي على التقييم </a:t>
            </a:r>
            <a:r>
              <a:rPr lang="ar-SA" sz="2200" dirty="0" err="1">
                <a:cs typeface="+mj-cs"/>
              </a:rPr>
              <a:t>النفسي،الأدوات</a:t>
            </a:r>
            <a:r>
              <a:rPr lang="ar-SA" sz="2200" dirty="0">
                <a:cs typeface="+mj-cs"/>
              </a:rPr>
              <a:t> النفسية والتدخل العلاجي.</a:t>
            </a:r>
          </a:p>
          <a:p>
            <a:pPr algn="r"/>
            <a:r>
              <a:rPr lang="ar-SA" sz="2200" dirty="0">
                <a:cs typeface="+mj-cs"/>
              </a:rPr>
              <a:t>3- يقدم العلاج النفسي (العلاج بالكلام) </a:t>
            </a:r>
          </a:p>
          <a:p>
            <a:pPr algn="r"/>
            <a:r>
              <a:rPr lang="ar-SA" sz="2200" dirty="0"/>
              <a:t>4- العمل من وجهة نظر نفسية، سلوكية معرفية...</a:t>
            </a:r>
          </a:p>
          <a:p>
            <a:pPr algn="r"/>
            <a:r>
              <a:rPr lang="ar-SA" sz="2200" dirty="0">
                <a:cs typeface="+mj-cs"/>
              </a:rPr>
              <a:t>5- الفحص يعتمد على أساليب متعددة (دراسة حالة، مقابلات، ملاحظة، اختبارات نفسية...)</a:t>
            </a:r>
          </a:p>
          <a:p>
            <a:pPr algn="r"/>
            <a:r>
              <a:rPr lang="ar-SA" sz="2200" dirty="0">
                <a:cs typeface="+mj-cs"/>
              </a:rPr>
              <a:t>6- تعامل أكبر مع الحالات غير الذهانية  والحالات الأقل شدة</a:t>
            </a:r>
            <a:endParaRPr lang="en-GB" sz="2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571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1096475" y="1510749"/>
            <a:ext cx="4272169" cy="3701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b="1" u="sng" dirty="0">
                <a:cs typeface="+mj-cs"/>
              </a:rPr>
              <a:t>العلاج الدوائي: </a:t>
            </a:r>
          </a:p>
          <a:p>
            <a:pPr algn="r"/>
            <a:r>
              <a:rPr lang="en-GB" sz="2200" b="1" u="sng" dirty="0">
                <a:cs typeface="+mj-cs"/>
              </a:rPr>
              <a:t>Psychiatric Medications</a:t>
            </a:r>
            <a:r>
              <a:rPr lang="en-GB" sz="2200" dirty="0">
                <a:cs typeface="+mj-cs"/>
              </a:rPr>
              <a:t> </a:t>
            </a:r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1- علاج دوائي لمساعدة العميل </a:t>
            </a:r>
          </a:p>
          <a:p>
            <a:pPr algn="r"/>
            <a:r>
              <a:rPr lang="ar-SA" sz="2200" dirty="0">
                <a:cs typeface="+mj-cs"/>
              </a:rPr>
              <a:t>2- تركيز أكبر على الجانب الحيوي الكيميائي العصبي</a:t>
            </a:r>
          </a:p>
          <a:p>
            <a:pPr algn="r"/>
            <a:r>
              <a:rPr lang="ar-SA" sz="2200" dirty="0"/>
              <a:t>3- التركيز على التاريخ الطبي بشكل دقيق</a:t>
            </a:r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4- استبعاد أي مشكلة عضوية قد تكون السبب</a:t>
            </a:r>
          </a:p>
          <a:p>
            <a:pPr algn="r"/>
            <a:r>
              <a:rPr lang="ar-SA" sz="2200" dirty="0"/>
              <a:t>5- استبعاد الأمراض الطبية التي قد تتداخل مع المشكلة</a:t>
            </a:r>
            <a:endParaRPr lang="ar-SA" sz="2200" dirty="0">
              <a:cs typeface="+mj-cs"/>
            </a:endParaRPr>
          </a:p>
          <a:p>
            <a:pPr algn="r"/>
            <a:r>
              <a:rPr lang="ar-SA" sz="2200" dirty="0"/>
              <a:t> </a:t>
            </a:r>
            <a:endParaRPr lang="ar-SA" sz="2200" dirty="0"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D84BD-F98A-4598-A7B4-F1A797829C71}"/>
              </a:ext>
            </a:extLst>
          </p:cNvPr>
          <p:cNvSpPr/>
          <p:nvPr/>
        </p:nvSpPr>
        <p:spPr>
          <a:xfrm>
            <a:off x="7103921" y="1510749"/>
            <a:ext cx="4272169" cy="3701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العلاج النفسي:</a:t>
            </a:r>
          </a:p>
          <a:p>
            <a:pPr algn="r"/>
            <a:r>
              <a:rPr lang="ar-SA" sz="2200" b="1" u="sng" dirty="0">
                <a:cs typeface="+mj-cs"/>
              </a:rPr>
              <a:t> </a:t>
            </a:r>
            <a:r>
              <a:rPr lang="en-GB" sz="2200" b="1" u="sng" dirty="0">
                <a:cs typeface="+mj-cs"/>
              </a:rPr>
              <a:t>Psychotherapy </a:t>
            </a:r>
            <a:endParaRPr lang="ar-SA" sz="2200" b="1" u="sng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1- أساليب وفنيات نفسية متعددة لمساعدة العميل</a:t>
            </a:r>
          </a:p>
          <a:p>
            <a:pPr algn="r"/>
            <a:r>
              <a:rPr lang="ar-SA" sz="2200" dirty="0">
                <a:cs typeface="+mj-cs"/>
              </a:rPr>
              <a:t>2-التركيز بشكل كبير على السلوك، والأفكار، المشاعر</a:t>
            </a:r>
          </a:p>
          <a:p>
            <a:pPr algn="r"/>
            <a:r>
              <a:rPr lang="ar-SA" sz="2200" dirty="0"/>
              <a:t>3-التركيز على جوانب متعددة (نفسي، شخصي، عائلي، ضغوط....)</a:t>
            </a:r>
            <a:endParaRPr lang="ar-SA" sz="2200" dirty="0">
              <a:cs typeface="+mj-cs"/>
            </a:endParaRPr>
          </a:p>
          <a:p>
            <a:pPr algn="r"/>
            <a:endParaRPr lang="ar-SA" sz="2200" dirty="0"/>
          </a:p>
          <a:p>
            <a:pPr algn="r"/>
            <a:endParaRPr lang="en-GB" sz="2200" dirty="0">
              <a:cs typeface="+mj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53E546A-D952-4034-922B-CA81B038C181}"/>
              </a:ext>
            </a:extLst>
          </p:cNvPr>
          <p:cNvSpPr/>
          <p:nvPr/>
        </p:nvSpPr>
        <p:spPr>
          <a:xfrm>
            <a:off x="3392556" y="200146"/>
            <a:ext cx="5406887" cy="10588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الاختلاف بين العلاج النفسي </a:t>
            </a:r>
            <a:r>
              <a:rPr lang="ar-SA" sz="2400" dirty="0">
                <a:cs typeface="+mj-cs"/>
              </a:rPr>
              <a:t>والدوائي</a:t>
            </a:r>
            <a:endParaRPr lang="en-GB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985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1292986" y="2155371"/>
            <a:ext cx="4272169" cy="40215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/>
              <a:t>* العلاج الدوائي:</a:t>
            </a:r>
          </a:p>
          <a:p>
            <a:pPr algn="r"/>
            <a:r>
              <a:rPr lang="ar-SA" sz="2200" dirty="0"/>
              <a:t>- تشخيص </a:t>
            </a:r>
          </a:p>
          <a:p>
            <a:pPr algn="r"/>
            <a:r>
              <a:rPr lang="ar-SA" sz="2200" dirty="0"/>
              <a:t>- الدوائي يركز على تخفيض الاعراض من خلال الدواء، وتحسن جوانب الحياة المهمة من خلال تحسن الأعراض</a:t>
            </a:r>
          </a:p>
          <a:p>
            <a:pPr algn="r"/>
            <a:r>
              <a:rPr lang="ar-SA" sz="2200" dirty="0"/>
              <a:t>- وقت الجلسة بحسب نوع الحالة (حالة جديدة، حالة متابعة) </a:t>
            </a:r>
          </a:p>
          <a:p>
            <a:pPr marL="342900" indent="-342900" algn="r">
              <a:buFontTx/>
              <a:buChar char="-"/>
            </a:pPr>
            <a:endParaRPr lang="ar-SA" sz="2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D84BD-F98A-4598-A7B4-F1A797829C71}"/>
              </a:ext>
            </a:extLst>
          </p:cNvPr>
          <p:cNvSpPr/>
          <p:nvPr/>
        </p:nvSpPr>
        <p:spPr>
          <a:xfrm>
            <a:off x="6881664" y="2155371"/>
            <a:ext cx="4272169" cy="40215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>
                <a:cs typeface="+mj-cs"/>
              </a:rPr>
              <a:t>* </a:t>
            </a:r>
            <a:r>
              <a:rPr lang="ar-SA" sz="2200" b="1" u="sng" dirty="0">
                <a:cs typeface="+mj-cs"/>
              </a:rPr>
              <a:t>العلاج النفسي:</a:t>
            </a:r>
          </a:p>
          <a:p>
            <a:pPr algn="r"/>
            <a:r>
              <a:rPr lang="ar-SA" sz="2200" dirty="0">
                <a:cs typeface="+mj-cs"/>
              </a:rPr>
              <a:t> - تقييم نفسي</a:t>
            </a:r>
          </a:p>
          <a:p>
            <a:pPr algn="r"/>
            <a:r>
              <a:rPr lang="ar-SA" sz="2200" dirty="0"/>
              <a:t>- العلاج النفسي يركز على تحسن الأعراض، تحسن الخلل في جوانب الحياة، زيادة كفاءة العميل، تحسن العلاقات مع الاخرين، ضبط الانفعالات، تعلم مهارات التكيف، </a:t>
            </a:r>
          </a:p>
          <a:p>
            <a:pPr algn="r"/>
            <a:r>
              <a:rPr lang="ar-SA" sz="2200" dirty="0"/>
              <a:t>تعلم مثيرات الخوف والتغلب عليها</a:t>
            </a:r>
          </a:p>
          <a:p>
            <a:pPr algn="r"/>
            <a:r>
              <a:rPr lang="ar-SA" sz="2200" dirty="0"/>
              <a:t>، تعلم مهارات تستمر لفترة أطول وحين تعود الضغوط....الخ</a:t>
            </a:r>
          </a:p>
          <a:p>
            <a:pPr algn="r"/>
            <a:r>
              <a:rPr lang="ar-SA" sz="2200" dirty="0">
                <a:cs typeface="+mj-cs"/>
              </a:rPr>
              <a:t>- </a:t>
            </a:r>
            <a:r>
              <a:rPr lang="ar-SA" sz="2200" dirty="0"/>
              <a:t>جميع الجلسات ما بين 45 الى 60 دقيقة</a:t>
            </a:r>
            <a:endParaRPr lang="en-GB" sz="2200" dirty="0"/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FE7E77-2A8E-44E7-9074-5B84311E0C9E}"/>
              </a:ext>
            </a:extLst>
          </p:cNvPr>
          <p:cNvSpPr/>
          <p:nvPr/>
        </p:nvSpPr>
        <p:spPr>
          <a:xfrm>
            <a:off x="3392556" y="681037"/>
            <a:ext cx="5406887" cy="10588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الاختلاف بين العلاج النفسي </a:t>
            </a:r>
            <a:r>
              <a:rPr lang="ar-SA" sz="2400" dirty="0">
                <a:cs typeface="+mj-cs"/>
              </a:rPr>
              <a:t>والدوائي</a:t>
            </a:r>
            <a:endParaRPr lang="en-GB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429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3578087" y="2130423"/>
            <a:ext cx="4837043" cy="28870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تركيز على علاج المشاكل النفسية</a:t>
            </a:r>
          </a:p>
          <a:p>
            <a:pPr algn="r"/>
            <a:r>
              <a:rPr lang="ar-SA" sz="2200" dirty="0">
                <a:cs typeface="+mj-cs"/>
              </a:rPr>
              <a:t>- فهم مشكلة العميل</a:t>
            </a:r>
          </a:p>
          <a:p>
            <a:pPr algn="r"/>
            <a:r>
              <a:rPr lang="ar-SA" sz="2200" dirty="0">
                <a:cs typeface="+mj-cs"/>
              </a:rPr>
              <a:t>- مساعدة العميل </a:t>
            </a:r>
          </a:p>
          <a:p>
            <a:pPr algn="r"/>
            <a:r>
              <a:rPr lang="ar-SA" sz="2200" dirty="0"/>
              <a:t>- التحدث مع العميل لفهم مشكلته</a:t>
            </a:r>
            <a:endParaRPr lang="ar-SA" sz="2200" dirty="0">
              <a:cs typeface="+mj-cs"/>
            </a:endParaRPr>
          </a:p>
          <a:p>
            <a:pPr algn="r"/>
            <a:r>
              <a:rPr lang="ar-SA" sz="2200" dirty="0"/>
              <a:t>- يستخدم علاج مبني على دليل</a:t>
            </a: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E34496-1294-4EFB-8849-D93E070EBBB9}"/>
              </a:ext>
            </a:extLst>
          </p:cNvPr>
          <p:cNvSpPr/>
          <p:nvPr/>
        </p:nvSpPr>
        <p:spPr>
          <a:xfrm>
            <a:off x="3074503" y="610964"/>
            <a:ext cx="5897219" cy="11250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التشابه بين العلاج النفسي والدوائي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95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6957391" y="1825624"/>
            <a:ext cx="4272169" cy="44671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العلاج النفسي:</a:t>
            </a:r>
          </a:p>
          <a:p>
            <a:pPr algn="r"/>
            <a:r>
              <a:rPr lang="ar-SA" sz="2200" dirty="0">
                <a:cs typeface="+mj-cs"/>
              </a:rPr>
              <a:t>* إيجابيات (المبني على دليل):</a:t>
            </a:r>
          </a:p>
          <a:p>
            <a:pPr algn="r"/>
            <a:r>
              <a:rPr lang="ar-SA" sz="2200" dirty="0">
                <a:cs typeface="+mj-cs"/>
              </a:rPr>
              <a:t>- مفضل لكثير من العملاء</a:t>
            </a:r>
          </a:p>
          <a:p>
            <a:pPr algn="r"/>
            <a:r>
              <a:rPr lang="ar-SA" sz="2200" dirty="0">
                <a:cs typeface="+mj-cs"/>
              </a:rPr>
              <a:t>- لا يوجد اثار جانبية (جسدية)</a:t>
            </a:r>
          </a:p>
          <a:p>
            <a:pPr algn="r"/>
            <a:r>
              <a:rPr lang="ar-SA" sz="2200" dirty="0">
                <a:cs typeface="+mj-cs"/>
              </a:rPr>
              <a:t>- لا يوجد خوف من الاعتماد غالبا</a:t>
            </a:r>
          </a:p>
          <a:p>
            <a:pPr algn="r"/>
            <a:r>
              <a:rPr lang="ar-SA" sz="2200" dirty="0">
                <a:cs typeface="+mj-cs"/>
              </a:rPr>
              <a:t>- لا يوجد خوف في حال تم توقف العلاج النفسي غالبا</a:t>
            </a:r>
          </a:p>
          <a:p>
            <a:pPr algn="r"/>
            <a:r>
              <a:rPr lang="ar-SA" sz="2200" dirty="0">
                <a:cs typeface="+mj-cs"/>
              </a:rPr>
              <a:t>* سلبيات:</a:t>
            </a:r>
          </a:p>
          <a:p>
            <a:pPr algn="r"/>
            <a:r>
              <a:rPr lang="ar-SA" sz="2200" dirty="0">
                <a:cs typeface="+mj-cs"/>
              </a:rPr>
              <a:t>- تحتاج وقت أطول لظهور النتائج</a:t>
            </a:r>
          </a:p>
          <a:p>
            <a:pPr algn="r"/>
            <a:r>
              <a:rPr lang="ar-SA" sz="2200" dirty="0">
                <a:cs typeface="+mj-cs"/>
              </a:rPr>
              <a:t>- تكلفة مادية اعلى</a:t>
            </a:r>
          </a:p>
          <a:p>
            <a:pPr algn="r"/>
            <a:r>
              <a:rPr lang="ar-SA" sz="2200" dirty="0">
                <a:cs typeface="+mj-cs"/>
              </a:rPr>
              <a:t> - لا تغطى من شركات التامين غالبا</a:t>
            </a:r>
          </a:p>
          <a:p>
            <a:pPr algn="r"/>
            <a:r>
              <a:rPr lang="ar-SA" sz="2200" dirty="0">
                <a:cs typeface="+mj-cs"/>
              </a:rPr>
              <a:t>- تحتاج وقت اطول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ABE8FF-0E0B-4EF5-93E9-D5B666D94BF2}"/>
              </a:ext>
            </a:extLst>
          </p:cNvPr>
          <p:cNvSpPr/>
          <p:nvPr/>
        </p:nvSpPr>
        <p:spPr>
          <a:xfrm>
            <a:off x="3048000" y="238539"/>
            <a:ext cx="5314122" cy="134278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مقارنة بين بعض إيجابيات وسلبيات العلاج النفسي والدوائي</a:t>
            </a:r>
            <a:endParaRPr lang="en-GB" sz="2800" dirty="0"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BD84BD-F98A-4598-A7B4-F1A797829C71}"/>
              </a:ext>
            </a:extLst>
          </p:cNvPr>
          <p:cNvSpPr/>
          <p:nvPr/>
        </p:nvSpPr>
        <p:spPr>
          <a:xfrm>
            <a:off x="1212573" y="1825624"/>
            <a:ext cx="4272169" cy="44671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/>
              <a:t>العلاج الدوائي</a:t>
            </a:r>
            <a:r>
              <a:rPr lang="ar-SA" sz="2200" b="1" dirty="0"/>
              <a:t>:</a:t>
            </a:r>
          </a:p>
          <a:p>
            <a:pPr algn="r"/>
            <a:r>
              <a:rPr lang="ar-SA" sz="2200" dirty="0"/>
              <a:t>* إيجابيات (المبني على دليل):</a:t>
            </a:r>
            <a:r>
              <a:rPr lang="en-GB" sz="2200" dirty="0"/>
              <a:t> </a:t>
            </a:r>
            <a:endParaRPr lang="ar-SA" sz="2200" dirty="0"/>
          </a:p>
          <a:p>
            <a:pPr algn="r"/>
            <a:r>
              <a:rPr lang="ar-SA" sz="2200" dirty="0"/>
              <a:t>- قد تعطي نتائج سريعة </a:t>
            </a:r>
          </a:p>
          <a:p>
            <a:pPr algn="r"/>
            <a:r>
              <a:rPr lang="ar-SA" sz="2200" dirty="0"/>
              <a:t>- ارخص من العلاج النفسي</a:t>
            </a:r>
          </a:p>
          <a:p>
            <a:pPr algn="r"/>
            <a:r>
              <a:rPr lang="ar-SA" sz="2200" dirty="0"/>
              <a:t>- تغطى من خلال شركات التامين</a:t>
            </a:r>
          </a:p>
          <a:p>
            <a:pPr algn="r"/>
            <a:r>
              <a:rPr lang="ar-SA" sz="2200" dirty="0"/>
              <a:t>* سلبيات:  </a:t>
            </a:r>
          </a:p>
          <a:p>
            <a:pPr algn="r"/>
            <a:r>
              <a:rPr lang="ar-SA" sz="2200" dirty="0"/>
              <a:t>- عدم التفضيل من بعض العملاء</a:t>
            </a:r>
          </a:p>
          <a:p>
            <a:pPr algn="r"/>
            <a:r>
              <a:rPr lang="ar-SA" sz="2200" dirty="0"/>
              <a:t>- اثار جانبية (الاثار الجسدية والنفسية)</a:t>
            </a:r>
          </a:p>
          <a:p>
            <a:pPr algn="r"/>
            <a:r>
              <a:rPr lang="ar-SA" sz="2200" dirty="0"/>
              <a:t>- الخوف من الاعتماد </a:t>
            </a:r>
          </a:p>
          <a:p>
            <a:pPr algn="r"/>
            <a:r>
              <a:rPr lang="ar-SA" sz="2200" dirty="0"/>
              <a:t>- الخوف من رجوع المشكلة عند التوقف</a:t>
            </a:r>
            <a:endParaRPr lang="en-GB" sz="2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178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3313043" y="1878632"/>
            <a:ext cx="4837043" cy="44671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dirty="0"/>
              <a:t>* الأفضل الدمج بين العلاج النفسي والدوائي (بحسب الحالة) وذلك لخفض الاعراض ولتعلم المهارات التي تسمح بالتكيف مع الاعراض أو مع تغير الاعراض</a:t>
            </a:r>
          </a:p>
          <a:p>
            <a:pPr algn="r"/>
            <a:r>
              <a:rPr lang="ar-SA" sz="2200" dirty="0"/>
              <a:t>* كثير من الدراسات وجدت أن الجمع يؤدي لنتائج افضل للاكتئاب، القلق، الوسواس، المخاوف....</a:t>
            </a:r>
          </a:p>
          <a:p>
            <a:pPr algn="r"/>
            <a:r>
              <a:rPr lang="ar-SA" sz="2200" dirty="0"/>
              <a:t>* بشكل عام الأفضل الجمع بينهم وخصوصا: </a:t>
            </a:r>
          </a:p>
          <a:p>
            <a:pPr algn="r"/>
            <a:r>
              <a:rPr lang="ar-SA" sz="2200" dirty="0"/>
              <a:t>- اذا لم يستجيب العميل للعلاج الدوائي او النفسي بمفرده</a:t>
            </a:r>
          </a:p>
          <a:p>
            <a:pPr algn="r"/>
            <a:r>
              <a:rPr lang="ar-SA" sz="2200" dirty="0"/>
              <a:t>- للأشخاص مع المشاكل النفسية-الجسدية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ABE8FF-0E0B-4EF5-93E9-D5B666D94BF2}"/>
              </a:ext>
            </a:extLst>
          </p:cNvPr>
          <p:cNvSpPr/>
          <p:nvPr/>
        </p:nvSpPr>
        <p:spPr>
          <a:xfrm>
            <a:off x="3684104" y="681037"/>
            <a:ext cx="4094922" cy="9002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الدمج بين العلاج النفسي والدوائي</a:t>
            </a:r>
            <a:endParaRPr lang="en-GB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007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2199862" y="1881809"/>
            <a:ext cx="8070574" cy="46627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  بعض من المؤشرات التي قد تدل على أن هناك حاجة لطلب المساعدة:</a:t>
            </a:r>
          </a:p>
          <a:p>
            <a:pPr algn="r"/>
            <a:r>
              <a:rPr lang="ar-SA" sz="2200" dirty="0">
                <a:cs typeface="+mj-cs"/>
              </a:rPr>
              <a:t>- المشاكل في العلاقات</a:t>
            </a:r>
          </a:p>
          <a:p>
            <a:pPr algn="r"/>
            <a:r>
              <a:rPr lang="ar-SA" sz="2200" dirty="0">
                <a:cs typeface="+mj-cs"/>
              </a:rPr>
              <a:t>- عدم التكيف</a:t>
            </a:r>
          </a:p>
          <a:p>
            <a:pPr algn="r"/>
            <a:r>
              <a:rPr lang="ar-SA" sz="2200" dirty="0">
                <a:cs typeface="+mj-cs"/>
              </a:rPr>
              <a:t>- تأثر جوانب حياة العميل المهمة</a:t>
            </a:r>
          </a:p>
          <a:p>
            <a:pPr algn="r"/>
            <a:r>
              <a:rPr lang="ar-SA" sz="2200" dirty="0">
                <a:cs typeface="+mj-cs"/>
              </a:rPr>
              <a:t>- فقدان الهدف من الحياة</a:t>
            </a:r>
          </a:p>
          <a:p>
            <a:pPr algn="r"/>
            <a:r>
              <a:rPr lang="ar-SA" sz="2200" dirty="0">
                <a:cs typeface="+mj-cs"/>
              </a:rPr>
              <a:t>- وجود القلق</a:t>
            </a:r>
          </a:p>
          <a:p>
            <a:pPr algn="r"/>
            <a:r>
              <a:rPr lang="ar-SA" sz="2200" dirty="0">
                <a:cs typeface="+mj-cs"/>
              </a:rPr>
              <a:t>- الحزن</a:t>
            </a:r>
          </a:p>
          <a:p>
            <a:pPr algn="r"/>
            <a:r>
              <a:rPr lang="ar-SA" sz="2200" dirty="0">
                <a:cs typeface="+mj-cs"/>
              </a:rPr>
              <a:t>-الاكتئاب</a:t>
            </a:r>
          </a:p>
          <a:p>
            <a:pPr algn="r"/>
            <a:r>
              <a:rPr lang="ar-SA" sz="2200" dirty="0">
                <a:cs typeface="+mj-cs"/>
              </a:rPr>
              <a:t>- انخفاض الثقة</a:t>
            </a:r>
          </a:p>
          <a:p>
            <a:pPr algn="r"/>
            <a:r>
              <a:rPr lang="ar-SA" sz="2200" dirty="0">
                <a:cs typeface="+mj-cs"/>
              </a:rPr>
              <a:t>- عدم التوازن في الحياة</a:t>
            </a:r>
          </a:p>
          <a:p>
            <a:pPr algn="r"/>
            <a:r>
              <a:rPr lang="ar-SA" sz="2200" dirty="0">
                <a:cs typeface="+mj-cs"/>
              </a:rPr>
              <a:t>- الضغوط</a:t>
            </a:r>
          </a:p>
          <a:p>
            <a:pPr algn="r"/>
            <a:r>
              <a:rPr lang="ar-SA" sz="2200" dirty="0">
                <a:cs typeface="+mj-cs"/>
              </a:rPr>
              <a:t>- الغضب </a:t>
            </a:r>
          </a:p>
          <a:p>
            <a:pPr algn="r"/>
            <a:r>
              <a:rPr lang="ar-SA" sz="2200" dirty="0">
                <a:cs typeface="+mj-cs"/>
              </a:rPr>
              <a:t>-وجود سلوكيات غير مرغوبة</a:t>
            </a:r>
          </a:p>
          <a:p>
            <a:pPr algn="r"/>
            <a:r>
              <a:rPr lang="ar-SA" sz="2200" dirty="0">
                <a:cs typeface="+mj-cs"/>
              </a:rPr>
              <a:t>-وغيرها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ABE8FF-0E0B-4EF5-93E9-D5B666D94BF2}"/>
              </a:ext>
            </a:extLst>
          </p:cNvPr>
          <p:cNvSpPr/>
          <p:nvPr/>
        </p:nvSpPr>
        <p:spPr>
          <a:xfrm>
            <a:off x="3684104" y="681037"/>
            <a:ext cx="4094922" cy="9002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cs typeface="+mj-cs"/>
              </a:rPr>
              <a:t>الحاجة للعلاج النفسي؟</a:t>
            </a:r>
            <a:endParaRPr lang="en-GB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624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B24B80-6567-41CF-8658-1E0F9B94EB4B}"/>
              </a:ext>
            </a:extLst>
          </p:cNvPr>
          <p:cNvSpPr/>
          <p:nvPr/>
        </p:nvSpPr>
        <p:spPr>
          <a:xfrm>
            <a:off x="1431235" y="1934817"/>
            <a:ext cx="9110872" cy="39889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 بغض النظر عن المدرسة العلاجية التي ينتمي اليها المعالج لابد من:</a:t>
            </a:r>
          </a:p>
          <a:p>
            <a:pPr algn="r"/>
            <a:r>
              <a:rPr lang="ar-SA" sz="2200" dirty="0">
                <a:cs typeface="+mj-cs"/>
              </a:rPr>
              <a:t>1- تحديد الأهداف.</a:t>
            </a:r>
          </a:p>
          <a:p>
            <a:pPr algn="r"/>
            <a:r>
              <a:rPr lang="ar-SA" sz="2200" dirty="0">
                <a:cs typeface="+mj-cs"/>
              </a:rPr>
              <a:t>2- كيف تتحقق هذه الأهداف.</a:t>
            </a:r>
          </a:p>
          <a:p>
            <a:pPr algn="r"/>
            <a:r>
              <a:rPr lang="ar-SA" sz="2200" dirty="0">
                <a:cs typeface="+mj-cs"/>
              </a:rPr>
              <a:t>3- ما هو الجانب النظري المستند اليه</a:t>
            </a:r>
          </a:p>
          <a:p>
            <a:pPr algn="r"/>
            <a:r>
              <a:rPr lang="ar-SA" sz="2200" dirty="0">
                <a:cs typeface="+mj-cs"/>
              </a:rPr>
              <a:t>4- تأثير وحدود هذا التدخل</a:t>
            </a:r>
          </a:p>
          <a:p>
            <a:pPr algn="r"/>
            <a:r>
              <a:rPr lang="ar-SA" sz="2200" dirty="0">
                <a:cs typeface="+mj-cs"/>
              </a:rPr>
              <a:t>5- الاستشارة</a:t>
            </a:r>
          </a:p>
          <a:p>
            <a:pPr algn="r"/>
            <a:r>
              <a:rPr lang="ar-SA" sz="2200" b="1" u="sng" dirty="0">
                <a:cs typeface="+mj-cs"/>
              </a:rPr>
              <a:t>* جوانب مهمة في العلاج النفسي:</a:t>
            </a:r>
          </a:p>
          <a:p>
            <a:pPr algn="r"/>
            <a:r>
              <a:rPr lang="ar-SA" sz="2200" dirty="0"/>
              <a:t>- تحديد الأهداف</a:t>
            </a:r>
          </a:p>
          <a:p>
            <a:pPr algn="r"/>
            <a:r>
              <a:rPr lang="ar-SA" sz="2200" dirty="0"/>
              <a:t>- التقييم المستمر</a:t>
            </a:r>
          </a:p>
          <a:p>
            <a:pPr algn="r"/>
            <a:r>
              <a:rPr lang="ar-SA" sz="2200" dirty="0"/>
              <a:t>- تعريف الاستراتيجيات والأساليب</a:t>
            </a:r>
          </a:p>
          <a:p>
            <a:pPr algn="r"/>
            <a:r>
              <a:rPr lang="ar-SA" sz="2200" dirty="0"/>
              <a:t>- التحسن خلال الفحص المنظم</a:t>
            </a:r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ABE8FF-0E0B-4EF5-93E9-D5B666D94BF2}"/>
              </a:ext>
            </a:extLst>
          </p:cNvPr>
          <p:cNvSpPr/>
          <p:nvPr/>
        </p:nvSpPr>
        <p:spPr>
          <a:xfrm>
            <a:off x="3684104" y="681037"/>
            <a:ext cx="4094922" cy="9002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>
                <a:cs typeface="+mj-cs"/>
              </a:rPr>
              <a:t>اعتبارات عملية في العلاج النفسي</a:t>
            </a:r>
            <a:endParaRPr lang="en-GB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102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928</Words>
  <Application>Microsoft Office PowerPoint</Application>
  <PresentationFormat>Widescreen</PresentationFormat>
  <Paragraphs>149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مادة:  Module:   </dc:title>
  <dc:creator>modi alsubaie</dc:creator>
  <cp:lastModifiedBy>modi alsubaie</cp:lastModifiedBy>
  <cp:revision>138</cp:revision>
  <dcterms:created xsi:type="dcterms:W3CDTF">2018-08-14T17:01:13Z</dcterms:created>
  <dcterms:modified xsi:type="dcterms:W3CDTF">2019-01-25T20:26:18Z</dcterms:modified>
</cp:coreProperties>
</file>