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7" r:id="rId2"/>
    <p:sldId id="258" r:id="rId3"/>
    <p:sldId id="271" r:id="rId4"/>
    <p:sldId id="272" r:id="rId5"/>
    <p:sldId id="273" r:id="rId6"/>
    <p:sldId id="275" r:id="rId7"/>
    <p:sldId id="288" r:id="rId8"/>
    <p:sldId id="256" r:id="rId9"/>
    <p:sldId id="277" r:id="rId10"/>
    <p:sldId id="276" r:id="rId11"/>
    <p:sldId id="280" r:id="rId12"/>
    <p:sldId id="285" r:id="rId13"/>
    <p:sldId id="284" r:id="rId14"/>
    <p:sldId id="279" r:id="rId15"/>
    <p:sldId id="278" r:id="rId16"/>
    <p:sldId id="281" r:id="rId17"/>
    <p:sldId id="282" r:id="rId18"/>
    <p:sldId id="286" r:id="rId19"/>
    <p:sldId id="28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3505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090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8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5567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51601F-8E78-47B1-9827-882AF58DE014}" type="datetimeFigureOut">
              <a:rPr lang="en-GB" smtClean="0"/>
              <a:t>20/01/2019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9560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1601F-8E78-47B1-9827-882AF58DE014}" type="datetimeFigureOut">
              <a:rPr lang="en-GB" smtClean="0"/>
              <a:t>20/01/2019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627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51601F-8E78-47B1-9827-882AF58DE014}" type="datetimeFigureOut">
              <a:rPr lang="en-GB" smtClean="0"/>
              <a:t>20/01/2019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12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51601F-8E78-47B1-9827-882AF58DE014}" type="datetimeFigureOut">
              <a:rPr lang="en-GB" smtClean="0"/>
              <a:t>20/01/2019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16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601F-8E78-47B1-9827-882AF58DE014}" type="datetimeFigureOut">
              <a:rPr lang="en-GB" smtClean="0"/>
              <a:t>20/01/2019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9186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20/01/2019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79338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20/01/2019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2193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601F-8E78-47B1-9827-882AF58DE014}" type="datetimeFigureOut">
              <a:rPr lang="en-GB" smtClean="0"/>
              <a:t>20/01/2019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4484-4633-4F2E-BA8A-1D37D8BCC37B}" type="slidenum">
              <a:rPr lang="en-GB" smtClean="0"/>
              <a:t>‹#›</a:t>
            </a:fld>
            <a:endParaRPr lang="en-GB"/>
          </a:p>
        </p:txBody>
      </p:sp>
    </p:spTree>
    <p:extLst>
      <p:ext uri="{BB962C8B-B14F-4D97-AF65-F5344CB8AC3E}">
        <p14:creationId xmlns:p14="http://schemas.microsoft.com/office/powerpoint/2010/main" val="159239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4" name="Rectangle 3">
            <a:extLst>
              <a:ext uri="{FF2B5EF4-FFF2-40B4-BE49-F238E27FC236}">
                <a16:creationId xmlns:a16="http://schemas.microsoft.com/office/drawing/2014/main" id="{6544BCA3-DC77-4D7A-8734-4B97A8977C3A}"/>
              </a:ext>
            </a:extLst>
          </p:cNvPr>
          <p:cNvSpPr/>
          <p:nvPr/>
        </p:nvSpPr>
        <p:spPr>
          <a:xfrm>
            <a:off x="3048000" y="477079"/>
            <a:ext cx="5539408" cy="17757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t>مادة العلاج النفسي ( نفس 478)</a:t>
            </a:r>
            <a:br>
              <a:rPr lang="ar-SA" sz="2800" dirty="0"/>
            </a:br>
            <a:r>
              <a:rPr lang="ar-SA" sz="2800" dirty="0"/>
              <a:t>الفصل الدراسي الثاني، 1439-1440</a:t>
            </a:r>
            <a:br>
              <a:rPr lang="ar-SA" sz="2800" dirty="0"/>
            </a:br>
            <a:r>
              <a:rPr lang="en-GB" sz="2800" dirty="0"/>
              <a:t>Module: Psychotherapy (psy 478)</a:t>
            </a:r>
            <a:br>
              <a:rPr lang="en-GB" sz="2800" dirty="0"/>
            </a:br>
            <a:r>
              <a:rPr lang="en-GB" sz="2800" dirty="0"/>
              <a:t>Term </a:t>
            </a:r>
            <a:r>
              <a:rPr lang="ar-SA" sz="2800" dirty="0"/>
              <a:t>2</a:t>
            </a:r>
            <a:r>
              <a:rPr lang="en-GB" sz="2800" dirty="0"/>
              <a:t>, 2018-2019</a:t>
            </a:r>
            <a:endParaRPr lang="en-GB" sz="2800" dirty="0">
              <a:solidFill>
                <a:schemeClr val="bg1"/>
              </a:solidFill>
            </a:endParaRPr>
          </a:p>
        </p:txBody>
      </p:sp>
      <p:sp>
        <p:nvSpPr>
          <p:cNvPr id="5" name="Rectangle 4">
            <a:extLst>
              <a:ext uri="{FF2B5EF4-FFF2-40B4-BE49-F238E27FC236}">
                <a16:creationId xmlns:a16="http://schemas.microsoft.com/office/drawing/2014/main" id="{05F87EF0-281F-4B5C-AAC7-3F19A6F113A8}"/>
              </a:ext>
            </a:extLst>
          </p:cNvPr>
          <p:cNvSpPr/>
          <p:nvPr/>
        </p:nvSpPr>
        <p:spPr>
          <a:xfrm>
            <a:off x="3644347" y="2928731"/>
            <a:ext cx="4346713" cy="9541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000" b="1" dirty="0"/>
          </a:p>
          <a:p>
            <a:pPr algn="ctr"/>
            <a:r>
              <a:rPr lang="ar-SA" sz="2000" b="1" dirty="0"/>
              <a:t>المحاضرة الثالثة: مناهج البحث في العلاج النفسي</a:t>
            </a:r>
            <a:r>
              <a:rPr lang="en-GB" sz="2000" b="1" dirty="0"/>
              <a:t> </a:t>
            </a:r>
            <a:endParaRPr lang="en-GB" dirty="0"/>
          </a:p>
        </p:txBody>
      </p:sp>
    </p:spTree>
    <p:extLst>
      <p:ext uri="{BB962C8B-B14F-4D97-AF65-F5344CB8AC3E}">
        <p14:creationId xmlns:p14="http://schemas.microsoft.com/office/powerpoint/2010/main" val="189036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ماذا يعني العلاج النفسي المبني على الأدلة؟</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808383" y="1825624"/>
            <a:ext cx="10296939" cy="470769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en-GB" sz="2200" dirty="0">
                <a:cs typeface="+mj-cs"/>
              </a:rPr>
              <a:t>Evidence</a:t>
            </a:r>
            <a:r>
              <a:rPr lang="ar-SA" sz="2200" dirty="0">
                <a:cs typeface="+mj-cs"/>
              </a:rPr>
              <a:t>-</a:t>
            </a:r>
            <a:r>
              <a:rPr lang="en-GB" sz="2200" dirty="0">
                <a:cs typeface="+mj-cs"/>
              </a:rPr>
              <a:t>Based Psychotherapy (EBP) </a:t>
            </a:r>
            <a:r>
              <a:rPr lang="ar-SA" sz="2200" dirty="0">
                <a:cs typeface="+mj-cs"/>
              </a:rPr>
              <a:t>* العلاج النفسي المبني على الأدلة </a:t>
            </a:r>
          </a:p>
          <a:p>
            <a:pPr algn="r"/>
            <a:endParaRPr lang="ar-SA" sz="2200" dirty="0">
              <a:cs typeface="+mj-cs"/>
            </a:endParaRPr>
          </a:p>
          <a:p>
            <a:pPr algn="r"/>
            <a:r>
              <a:rPr lang="ar-SA" sz="2200" dirty="0">
                <a:cs typeface="+mj-cs"/>
              </a:rPr>
              <a:t>- هو العلاج النفسي المدعم بنتائج أفضل البحوث المتوفرة . </a:t>
            </a:r>
          </a:p>
          <a:p>
            <a:pPr algn="r"/>
            <a:r>
              <a:rPr lang="ar-SA" sz="2200" dirty="0">
                <a:cs typeface="+mj-cs"/>
              </a:rPr>
              <a:t>- يعتبر هذا التوجه تطور كبير في العلاج النفسي.</a:t>
            </a:r>
          </a:p>
          <a:p>
            <a:pPr algn="r"/>
            <a:endParaRPr lang="ar-SA" sz="2200" dirty="0">
              <a:cs typeface="+mj-cs"/>
            </a:endParaRPr>
          </a:p>
          <a:p>
            <a:pPr algn="r"/>
            <a:r>
              <a:rPr lang="ar-SA" sz="2200" dirty="0">
                <a:cs typeface="+mj-cs"/>
              </a:rPr>
              <a:t>- جاء الاهتمام بالعلاج النفسي المبني على الأدلة نتيجة الفجوة الكبيرة بين الممارسة والبحث في العلاج النفسي.</a:t>
            </a:r>
          </a:p>
          <a:p>
            <a:pPr algn="r"/>
            <a:r>
              <a:rPr lang="ar-SA" sz="2200" dirty="0">
                <a:cs typeface="+mj-cs"/>
              </a:rPr>
              <a:t> ( قلق من ممارسي العلاج النفسي حول قابلية تطبيق نتائج بحوث العلاج النفسي كدليل للعمل الإكلينيكي، وقلق من الباحثين في العلاج النفسي حول كيفية تطبيق العلاج النفسي في العمل الإكلينيكي).</a:t>
            </a:r>
            <a:endParaRPr lang="en-GB" sz="2200" dirty="0">
              <a:cs typeface="+mj-cs"/>
            </a:endParaRPr>
          </a:p>
          <a:p>
            <a:pPr algn="r"/>
            <a:endParaRPr lang="ar-SA" sz="2200" dirty="0">
              <a:cs typeface="+mj-cs"/>
            </a:endParaRPr>
          </a:p>
          <a:p>
            <a:pPr algn="r"/>
            <a:r>
              <a:rPr lang="ar-SA" sz="2200" dirty="0">
                <a:cs typeface="+mj-cs"/>
              </a:rPr>
              <a:t>- مثال: وجدت دراسات أن المفحوصين في الدراسات الضابطة كانوا لديهم امراض نفسية اقل شدة، وكذلك أقل في الاضطرابات المقترنة ( نفسي- جسدي، نفسي-نفسي) مقارنة بالأشخاص في الواقع الإكلينيكي.</a:t>
            </a:r>
          </a:p>
          <a:p>
            <a:pPr algn="r"/>
            <a:endParaRPr lang="ar-SA" sz="2200" dirty="0">
              <a:cs typeface="+mj-cs"/>
            </a:endParaRPr>
          </a:p>
          <a:p>
            <a:pPr algn="r"/>
            <a:endParaRPr lang="ar-SA" sz="2200" dirty="0">
              <a:cs typeface="+mj-cs"/>
            </a:endParaRPr>
          </a:p>
        </p:txBody>
      </p:sp>
    </p:spTree>
    <p:extLst>
      <p:ext uri="{BB962C8B-B14F-4D97-AF65-F5344CB8AC3E}">
        <p14:creationId xmlns:p14="http://schemas.microsoft.com/office/powerpoint/2010/main" val="2519315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2003079"/>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ar-SA" sz="2200" dirty="0">
              <a:cs typeface="+mj-cs"/>
            </a:endParaRPr>
          </a:p>
          <a:p>
            <a:pPr algn="r"/>
            <a:r>
              <a:rPr lang="ar-SA" sz="2200" dirty="0">
                <a:cs typeface="+mj-cs"/>
              </a:rPr>
              <a:t>أصبح العلاج النفسي المبني على الادلة بمثابة معيار ذهبي للرعاية الصحية النفسية وذلك لأسباب منها:</a:t>
            </a:r>
          </a:p>
          <a:p>
            <a:pPr marL="342900" indent="-342900" algn="r">
              <a:buFont typeface="Arial" panose="020B0604020202020204" pitchFamily="34" charset="0"/>
              <a:buChar char="•"/>
            </a:pPr>
            <a:endParaRPr lang="ar-SA" sz="2200" dirty="0">
              <a:cs typeface="+mj-cs"/>
            </a:endParaRPr>
          </a:p>
          <a:p>
            <a:pPr algn="r"/>
            <a:r>
              <a:rPr lang="ar-SA" sz="2200" dirty="0">
                <a:cs typeface="+mj-cs"/>
              </a:rPr>
              <a:t>1- علاج نفسي آمن.</a:t>
            </a:r>
          </a:p>
          <a:p>
            <a:pPr algn="r"/>
            <a:r>
              <a:rPr lang="ar-SA" sz="2200" dirty="0">
                <a:cs typeface="+mj-cs"/>
              </a:rPr>
              <a:t>2-علاج نفسي متسق.</a:t>
            </a:r>
          </a:p>
          <a:p>
            <a:pPr algn="r"/>
            <a:r>
              <a:rPr lang="ar-SA" sz="2200" dirty="0">
                <a:cs typeface="+mj-cs"/>
              </a:rPr>
              <a:t>3-علاج نفسي غير مكلف.</a:t>
            </a:r>
          </a:p>
          <a:p>
            <a:pPr algn="r"/>
            <a:r>
              <a:rPr lang="ar-SA" sz="2200" dirty="0">
                <a:cs typeface="+mj-cs"/>
              </a:rPr>
              <a:t>4- مختصر في الوقت.</a:t>
            </a:r>
          </a:p>
          <a:p>
            <a:pPr algn="r"/>
            <a:r>
              <a:rPr lang="ar-SA" sz="2200" dirty="0">
                <a:cs typeface="+mj-cs"/>
              </a:rPr>
              <a:t>5- مفضل لدى مقدمي الخدمة النفسية بسبب توفر البيانات العلمية التي تدعم استخدام هذا العلاج النفسي.</a:t>
            </a:r>
          </a:p>
          <a:p>
            <a:pPr algn="r"/>
            <a:endParaRPr lang="ar-SA" sz="2200" dirty="0">
              <a:cs typeface="+mj-cs"/>
            </a:endParaRPr>
          </a:p>
          <a:p>
            <a:pPr algn="r"/>
            <a:r>
              <a:rPr lang="ar-SA" sz="2200" dirty="0">
                <a:cs typeface="+mj-cs"/>
              </a:rPr>
              <a:t> </a:t>
            </a:r>
          </a:p>
          <a:p>
            <a:pPr algn="r"/>
            <a:endParaRPr lang="ar-SA" sz="2200" dirty="0">
              <a:cs typeface="+mj-cs"/>
            </a:endParaRPr>
          </a:p>
          <a:p>
            <a:pPr algn="r"/>
            <a:endParaRPr lang="ar-SA" sz="2200" dirty="0">
              <a:cs typeface="+mj-cs"/>
            </a:endParaRPr>
          </a:p>
          <a:p>
            <a:pPr algn="r"/>
            <a:endParaRPr lang="ar-SA" sz="2200" dirty="0">
              <a:cs typeface="+mj-cs"/>
            </a:endParaRPr>
          </a:p>
          <a:p>
            <a:pPr marL="342900" indent="-342900" algn="r">
              <a:buFontTx/>
              <a:buChar char="-"/>
            </a:pPr>
            <a:endParaRPr lang="en-GB" sz="2200" dirty="0">
              <a:cs typeface="+mj-cs"/>
            </a:endParaRPr>
          </a:p>
        </p:txBody>
      </p:sp>
      <p:sp>
        <p:nvSpPr>
          <p:cNvPr id="5" name="Rectangle: Rounded Corners 4">
            <a:extLst>
              <a:ext uri="{FF2B5EF4-FFF2-40B4-BE49-F238E27FC236}">
                <a16:creationId xmlns:a16="http://schemas.microsoft.com/office/drawing/2014/main" id="{D52C86DF-AB77-4471-A2C6-96A4A5F4A0E3}"/>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العلاج النفسي المبني على الأدلة</a:t>
            </a:r>
            <a:endParaRPr lang="en-GB" sz="3200" dirty="0">
              <a:cs typeface="+mj-cs"/>
            </a:endParaRPr>
          </a:p>
        </p:txBody>
      </p:sp>
    </p:spTree>
    <p:extLst>
      <p:ext uri="{BB962C8B-B14F-4D97-AF65-F5344CB8AC3E}">
        <p14:creationId xmlns:p14="http://schemas.microsoft.com/office/powerpoint/2010/main" val="282588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932621" y="2007705"/>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2200" dirty="0"/>
              <a:t>* ماذا يعني الدليل المبني على أفضل البحوث المتوفرة؟</a:t>
            </a:r>
          </a:p>
          <a:p>
            <a:pPr algn="r"/>
            <a:endParaRPr lang="ar-SA" sz="2200" dirty="0"/>
          </a:p>
          <a:p>
            <a:pPr algn="r"/>
            <a:r>
              <a:rPr lang="ar-SA" sz="2200" dirty="0"/>
              <a:t>هي البيانات أو النتائج العلمية حول فنيات العلاج النفسي، القياس، المشاكل النفسية......</a:t>
            </a:r>
          </a:p>
          <a:p>
            <a:pPr algn="r"/>
            <a:r>
              <a:rPr lang="ar-SA" sz="2200" dirty="0"/>
              <a:t>التي تنتج من: الدراسات الضابطة العشوائية، دراسات الفعالية، تقارير الحالة المفردة ،الدراسات الكيفية، الملاحظات الإكلينيكية....</a:t>
            </a:r>
          </a:p>
          <a:p>
            <a:pPr algn="r"/>
            <a:endParaRPr lang="ar-SA" sz="2200" dirty="0"/>
          </a:p>
          <a:p>
            <a:pPr algn="r"/>
            <a:r>
              <a:rPr lang="ar-SA" sz="2200" dirty="0"/>
              <a:t>- هذا النظام يؤكد على أن فعالية العلاج النفسي تتأثر بالخصائص الفريدة لكل عميل (مراحل النمو، المشاكل الشخصية، نقاط القوة، تركيبة الشخصية، درجة الدعم الاجتماعي والأسري)، وكذلك بيئة العميل مع ملاحظة دور الضغوط.</a:t>
            </a:r>
          </a:p>
          <a:p>
            <a:pPr marL="342900" indent="-342900" algn="r">
              <a:buFontTx/>
              <a:buChar char="-"/>
            </a:pPr>
            <a:endParaRPr lang="ar-SA" sz="2200" u="sng" dirty="0">
              <a:solidFill>
                <a:schemeClr val="accent4">
                  <a:lumMod val="75000"/>
                </a:schemeClr>
              </a:solidFill>
              <a:cs typeface="+mj-cs"/>
            </a:endParaRPr>
          </a:p>
          <a:p>
            <a:pPr algn="r"/>
            <a:r>
              <a:rPr lang="ar-SA" sz="2200" dirty="0">
                <a:cs typeface="+mj-cs"/>
              </a:rPr>
              <a:t>  </a:t>
            </a:r>
          </a:p>
          <a:p>
            <a:pPr marL="342900" indent="-342900" algn="r">
              <a:buFontTx/>
              <a:buChar char="-"/>
            </a:pPr>
            <a:endParaRPr lang="en-GB" sz="2200" dirty="0">
              <a:cs typeface="+mj-cs"/>
            </a:endParaRPr>
          </a:p>
        </p:txBody>
      </p:sp>
      <p:sp>
        <p:nvSpPr>
          <p:cNvPr id="6" name="Rectangle: Rounded Corners 5">
            <a:extLst>
              <a:ext uri="{FF2B5EF4-FFF2-40B4-BE49-F238E27FC236}">
                <a16:creationId xmlns:a16="http://schemas.microsoft.com/office/drawing/2014/main" id="{9E5B96FC-369C-4DC7-8476-4CA02BE1F70C}"/>
              </a:ext>
            </a:extLst>
          </p:cNvPr>
          <p:cNvSpPr/>
          <p:nvPr/>
        </p:nvSpPr>
        <p:spPr>
          <a:xfrm>
            <a:off x="3887304" y="781133"/>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العلاج النفسي المبني على الأدلة</a:t>
            </a:r>
            <a:endParaRPr lang="en-GB" sz="3200" dirty="0">
              <a:cs typeface="+mj-cs"/>
            </a:endParaRPr>
          </a:p>
        </p:txBody>
      </p:sp>
    </p:spTree>
    <p:extLst>
      <p:ext uri="{BB962C8B-B14F-4D97-AF65-F5344CB8AC3E}">
        <p14:creationId xmlns:p14="http://schemas.microsoft.com/office/powerpoint/2010/main" val="1216307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1825623"/>
            <a:ext cx="10296939" cy="472095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ar-SA" sz="2200" dirty="0">
              <a:cs typeface="+mj-cs"/>
            </a:endParaRPr>
          </a:p>
          <a:p>
            <a:pPr algn="r"/>
            <a:r>
              <a:rPr lang="ar-SA" sz="2200" dirty="0">
                <a:cs typeface="+mj-cs"/>
              </a:rPr>
              <a:t>* بعض من أهدافه:</a:t>
            </a:r>
          </a:p>
          <a:p>
            <a:pPr algn="r"/>
            <a:r>
              <a:rPr lang="ar-SA" sz="2200" dirty="0"/>
              <a:t>-  العميل يتلقى العلاج الفعال فقط.</a:t>
            </a:r>
          </a:p>
          <a:p>
            <a:pPr algn="r"/>
            <a:r>
              <a:rPr lang="ar-SA" sz="2200" dirty="0"/>
              <a:t>- زيادة دور العميل في الاختيارات المتوفرة (تركيز على تفضيل العميل).</a:t>
            </a:r>
          </a:p>
          <a:p>
            <a:pPr algn="r"/>
            <a:r>
              <a:rPr lang="ar-SA" sz="2200" dirty="0"/>
              <a:t>- زيادة جودة العلاج.</a:t>
            </a:r>
          </a:p>
          <a:p>
            <a:pPr algn="r"/>
            <a:endParaRPr lang="ar-SA" sz="2200" dirty="0"/>
          </a:p>
          <a:p>
            <a:pPr algn="r"/>
            <a:r>
              <a:rPr lang="ar-SA" sz="2200" dirty="0"/>
              <a:t>* القرار في اختيار العلاج يتم من خلال:</a:t>
            </a:r>
          </a:p>
          <a:p>
            <a:pPr algn="r"/>
            <a:r>
              <a:rPr lang="ar-SA" sz="2200" dirty="0"/>
              <a:t> - تعاون مع العميل بناء على أفضل الأدلة الموجودة، مع الانتباه للتكاليف، الفوائد، والمصادر المتوفرة، والخيارات.</a:t>
            </a:r>
          </a:p>
          <a:p>
            <a:pPr algn="r"/>
            <a:r>
              <a:rPr lang="ar-SA" sz="2200" dirty="0"/>
              <a:t>- هذا الاختيار لابد ان يخضع لمتابعة والتغيير عند الحاجة.</a:t>
            </a:r>
          </a:p>
          <a:p>
            <a:pPr algn="r"/>
            <a:endParaRPr lang="ar-SA" sz="2200" dirty="0"/>
          </a:p>
          <a:p>
            <a:pPr algn="r"/>
            <a:r>
              <a:rPr lang="ar-SA" sz="2200" dirty="0"/>
              <a:t>:</a:t>
            </a:r>
            <a:r>
              <a:rPr lang="en-GB" sz="2200" dirty="0"/>
              <a:t>Efficacy</a:t>
            </a:r>
            <a:r>
              <a:rPr lang="ar-SA" sz="2200" dirty="0"/>
              <a:t> * دراسات </a:t>
            </a:r>
          </a:p>
          <a:p>
            <a:pPr algn="r"/>
            <a:r>
              <a:rPr lang="ar-SA" sz="2200" dirty="0"/>
              <a:t>تعني: هل العلاج فعال أي قادر على مساعدة العميل خلال دراسة إكلينيكية.</a:t>
            </a:r>
          </a:p>
          <a:p>
            <a:pPr algn="r"/>
            <a:r>
              <a:rPr lang="en-GB" sz="2200" dirty="0"/>
              <a:t>Effectiveness </a:t>
            </a:r>
            <a:r>
              <a:rPr lang="ar-SA" sz="2200" dirty="0"/>
              <a:t>* دراسات</a:t>
            </a:r>
          </a:p>
          <a:p>
            <a:pPr algn="r"/>
            <a:r>
              <a:rPr lang="ar-SA" sz="2200" dirty="0"/>
              <a:t> تعني: هل العلاج فعال في أرض الواقع (اجراء هذه الدراسات اصعب).</a:t>
            </a:r>
          </a:p>
          <a:p>
            <a:pPr marL="342900" indent="-342900" algn="r">
              <a:buFontTx/>
              <a:buChar char="-"/>
            </a:pPr>
            <a:endParaRPr lang="ar-SA" sz="2200" dirty="0"/>
          </a:p>
          <a:p>
            <a:pPr marL="342900" indent="-342900" algn="r">
              <a:buFontTx/>
              <a:buChar char="-"/>
            </a:pPr>
            <a:endParaRPr lang="en-GB" sz="2200" dirty="0">
              <a:cs typeface="+mj-cs"/>
            </a:endParaRPr>
          </a:p>
        </p:txBody>
      </p:sp>
      <p:sp>
        <p:nvSpPr>
          <p:cNvPr id="5" name="Rectangle: Rounded Corners 4">
            <a:extLst>
              <a:ext uri="{FF2B5EF4-FFF2-40B4-BE49-F238E27FC236}">
                <a16:creationId xmlns:a16="http://schemas.microsoft.com/office/drawing/2014/main" id="{18BD7C38-7A06-416F-BE72-43EB2E387CB0}"/>
              </a:ext>
            </a:extLst>
          </p:cNvPr>
          <p:cNvSpPr/>
          <p:nvPr/>
        </p:nvSpPr>
        <p:spPr>
          <a:xfrm>
            <a:off x="3887304" y="781133"/>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العلاج النفسي المبني على الأدلة</a:t>
            </a:r>
            <a:endParaRPr lang="en-GB" sz="3200" dirty="0">
              <a:cs typeface="+mj-cs"/>
            </a:endParaRPr>
          </a:p>
        </p:txBody>
      </p:sp>
    </p:spTree>
    <p:extLst>
      <p:ext uri="{BB962C8B-B14F-4D97-AF65-F5344CB8AC3E}">
        <p14:creationId xmlns:p14="http://schemas.microsoft.com/office/powerpoint/2010/main" val="2136274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محكات العلاج النفسي المبني على الأدلة</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838200" y="2320579"/>
            <a:ext cx="10296939" cy="323153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endParaRPr lang="ar-SA" sz="2200" dirty="0">
              <a:cs typeface="+mj-cs"/>
            </a:endParaRPr>
          </a:p>
          <a:p>
            <a:pPr algn="r"/>
            <a:r>
              <a:rPr lang="ar-SA" sz="2200" dirty="0">
                <a:cs typeface="+mj-cs"/>
              </a:rPr>
              <a:t> </a:t>
            </a:r>
            <a:endParaRPr lang="en-GB" sz="2200" dirty="0">
              <a:cs typeface="+mj-cs"/>
            </a:endParaRPr>
          </a:p>
          <a:p>
            <a:pPr algn="r"/>
            <a:r>
              <a:rPr lang="ar-SA" sz="2200" u="sng" dirty="0">
                <a:cs typeface="+mj-cs"/>
              </a:rPr>
              <a:t>* بعض من محكات العلاج النفسي المبني على دليل: </a:t>
            </a:r>
          </a:p>
          <a:p>
            <a:pPr algn="r"/>
            <a:r>
              <a:rPr lang="ar-SA" sz="2200" dirty="0">
                <a:cs typeface="+mj-cs"/>
              </a:rPr>
              <a:t>1- هناك اهداف محدد (مثلا: تهدف الى علاج الاكتئاب).</a:t>
            </a:r>
          </a:p>
          <a:p>
            <a:pPr algn="r"/>
            <a:r>
              <a:rPr lang="ar-SA" sz="2200" dirty="0">
                <a:cs typeface="+mj-cs"/>
              </a:rPr>
              <a:t>2- تحدد مجتمع العلاج (مثلا: بالغين، في سن المراهقة، أطفال). </a:t>
            </a:r>
          </a:p>
          <a:p>
            <a:pPr algn="r"/>
            <a:r>
              <a:rPr lang="ar-SA" sz="2200" dirty="0">
                <a:cs typeface="+mj-cs"/>
              </a:rPr>
              <a:t>3- تتبع بروتوكول للعلاج محدد بشكل كبير( دليل تعليمات ويشمل: الفنيات المستخدمة، عدد الجلسات، ما الذي سوف يتم مناقشته في هذه الجلسات....).</a:t>
            </a:r>
          </a:p>
          <a:p>
            <a:pPr algn="r"/>
            <a:r>
              <a:rPr lang="ar-SA" sz="2200" dirty="0">
                <a:cs typeface="+mj-cs"/>
              </a:rPr>
              <a:t>4-عالية التنظيم ( تعليم مهارات محددة لأشخاص محددين والذي من المتوقع أن يستفيدوا منها).</a:t>
            </a:r>
          </a:p>
          <a:p>
            <a:pPr marL="342900" indent="-342900" algn="r">
              <a:buFontTx/>
              <a:buChar char="-"/>
            </a:pPr>
            <a:endParaRPr lang="ar-SA" sz="2200" dirty="0">
              <a:cs typeface="+mj-cs"/>
            </a:endParaRPr>
          </a:p>
          <a:p>
            <a:pPr marL="342900" indent="-342900" algn="r">
              <a:buFontTx/>
              <a:buChar char="-"/>
            </a:pPr>
            <a:endParaRPr lang="ar-SA" sz="2200" dirty="0">
              <a:cs typeface="+mj-cs"/>
            </a:endParaRPr>
          </a:p>
          <a:p>
            <a:pPr algn="r"/>
            <a:endParaRPr lang="ar-SA" sz="2200" dirty="0">
              <a:cs typeface="+mj-cs"/>
            </a:endParaRPr>
          </a:p>
          <a:p>
            <a:pPr algn="r"/>
            <a:endParaRPr lang="ar-SA" sz="2200" dirty="0">
              <a:cs typeface="+mj-cs"/>
            </a:endParaRPr>
          </a:p>
          <a:p>
            <a:pPr algn="r"/>
            <a:endParaRPr lang="ar-SA" sz="2200" dirty="0">
              <a:cs typeface="+mj-cs"/>
            </a:endParaRPr>
          </a:p>
          <a:p>
            <a:pPr marL="342900" indent="-342900" algn="r">
              <a:buFontTx/>
              <a:buChar char="-"/>
            </a:pPr>
            <a:endParaRPr lang="en-GB" sz="2200" dirty="0">
              <a:cs typeface="+mj-cs"/>
            </a:endParaRPr>
          </a:p>
        </p:txBody>
      </p:sp>
    </p:spTree>
    <p:extLst>
      <p:ext uri="{BB962C8B-B14F-4D97-AF65-F5344CB8AC3E}">
        <p14:creationId xmlns:p14="http://schemas.microsoft.com/office/powerpoint/2010/main" val="2612615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511826" y="681036"/>
            <a:ext cx="4267200" cy="11445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إيجابيات العلاج النفسي المبني على الأدلة</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2543829"/>
            <a:ext cx="10296939" cy="250266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2200" dirty="0">
                <a:cs typeface="+mj-cs"/>
              </a:rPr>
              <a:t>* </a:t>
            </a:r>
            <a:r>
              <a:rPr lang="ar-SA" sz="2200" u="sng" dirty="0">
                <a:cs typeface="+mj-cs"/>
              </a:rPr>
              <a:t>بعض من إيجابيات العلاج النفسي المبني على دليل:</a:t>
            </a:r>
          </a:p>
          <a:p>
            <a:pPr algn="r"/>
            <a:r>
              <a:rPr lang="ar-SA" sz="2200" dirty="0">
                <a:cs typeface="+mj-cs"/>
              </a:rPr>
              <a:t>- نعتمد على دليل وليس تفضيلات شخصية.</a:t>
            </a:r>
          </a:p>
          <a:p>
            <a:pPr algn="r"/>
            <a:r>
              <a:rPr lang="ar-SA" sz="2200" dirty="0">
                <a:cs typeface="+mj-cs"/>
              </a:rPr>
              <a:t>- نقلل من التحيز للنجاح فقط.</a:t>
            </a:r>
          </a:p>
          <a:p>
            <a:pPr algn="r"/>
            <a:r>
              <a:rPr lang="ar-SA" sz="2200" dirty="0">
                <a:cs typeface="+mj-cs"/>
              </a:rPr>
              <a:t>- يساعد في تطوير الأدلة العلاجية، قواعد البينات، الأدوات الاكلينيكية.</a:t>
            </a:r>
          </a:p>
          <a:p>
            <a:pPr algn="r"/>
            <a:r>
              <a:rPr lang="ar-SA" sz="2200" dirty="0">
                <a:cs typeface="+mj-cs"/>
              </a:rPr>
              <a:t>- يساعد مقدمي الخدمة في استخدام افضل العلاجات النفسية كاطار لعلاج اشخاص محددين (مثلا من يعاني من مشاكل جسدية ونفسية مترافقة).</a:t>
            </a:r>
          </a:p>
          <a:p>
            <a:pPr marL="342900" indent="-342900" algn="r">
              <a:buFontTx/>
              <a:buChar char="-"/>
            </a:pPr>
            <a:endParaRPr lang="en-GB" sz="2200" dirty="0">
              <a:cs typeface="+mj-cs"/>
            </a:endParaRPr>
          </a:p>
        </p:txBody>
      </p:sp>
    </p:spTree>
    <p:extLst>
      <p:ext uri="{BB962C8B-B14F-4D97-AF65-F5344CB8AC3E}">
        <p14:creationId xmlns:p14="http://schemas.microsoft.com/office/powerpoint/2010/main" val="4193155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تحديات العلاج النفسي المبني على دليل</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2003079"/>
            <a:ext cx="10296939" cy="348332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a:t>
            </a:r>
            <a:r>
              <a:rPr lang="ar-SA" sz="2200" u="sng" dirty="0">
                <a:cs typeface="+mj-cs"/>
              </a:rPr>
              <a:t>بعض من تحديات العلاج النفسي المبني على الادلة:</a:t>
            </a:r>
          </a:p>
          <a:p>
            <a:pPr algn="r"/>
            <a:r>
              <a:rPr lang="ar-SA" sz="2200" dirty="0">
                <a:cs typeface="+mj-cs"/>
              </a:rPr>
              <a:t>- صعوبة تعميم النتائج ( لأنه الشروط والخصائص تختلف بين الدراسات الضابطة وبين الواقع الإكلينيكي).</a:t>
            </a:r>
          </a:p>
          <a:p>
            <a:pPr algn="r"/>
            <a:r>
              <a:rPr lang="ar-SA" sz="2200" dirty="0">
                <a:cs typeface="+mj-cs"/>
              </a:rPr>
              <a:t>- يهدف الى التقليل من أعراض المشكلة بينما هناك اشخاص يودون مساعدتهم في ( التغلب على تحديات الحياة بشكل  اكثر فاعلية أو ان يكون لديهم معنى أكثر).</a:t>
            </a:r>
          </a:p>
          <a:p>
            <a:pPr algn="r"/>
            <a:r>
              <a:rPr lang="ar-SA" sz="2200" dirty="0">
                <a:cs typeface="+mj-cs"/>
              </a:rPr>
              <a:t>- التركيز الكبير على هذا العلاج يمكن أن يتسبب في تجاهل الخبرة الإكلينيكية. </a:t>
            </a:r>
          </a:p>
          <a:p>
            <a:pPr algn="r"/>
            <a:endParaRPr lang="ar-SA" sz="2200" dirty="0">
              <a:cs typeface="+mj-cs"/>
            </a:endParaRPr>
          </a:p>
          <a:p>
            <a:pPr algn="r"/>
            <a:r>
              <a:rPr lang="ar-SA" sz="2200" dirty="0">
                <a:cs typeface="+mj-cs"/>
              </a:rPr>
              <a:t>* لابد من الدمج بين خبرة وحكم الإكلينيكي والعلاج النفسي المبني على الأدلة.</a:t>
            </a:r>
          </a:p>
          <a:p>
            <a:pPr algn="r"/>
            <a:endParaRPr lang="ar-SA" sz="2200" dirty="0">
              <a:cs typeface="+mj-cs"/>
            </a:endParaRPr>
          </a:p>
          <a:p>
            <a:pPr marL="342900" indent="-342900" algn="r">
              <a:buFontTx/>
              <a:buChar char="-"/>
            </a:pPr>
            <a:endParaRPr lang="en-GB" sz="2200" dirty="0">
              <a:cs typeface="+mj-cs"/>
            </a:endParaRPr>
          </a:p>
        </p:txBody>
      </p:sp>
    </p:spTree>
    <p:extLst>
      <p:ext uri="{BB962C8B-B14F-4D97-AF65-F5344CB8AC3E}">
        <p14:creationId xmlns:p14="http://schemas.microsoft.com/office/powerpoint/2010/main" val="3348090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260035" y="681036"/>
            <a:ext cx="4518991" cy="11445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عوامل تساعد في نجاح العلاج النفسي المبني على الأدلة</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808383" y="2148853"/>
            <a:ext cx="10296939" cy="349657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ar-SA" sz="2200" dirty="0">
              <a:cs typeface="+mj-cs"/>
            </a:endParaRPr>
          </a:p>
          <a:p>
            <a:pPr algn="r"/>
            <a:r>
              <a:rPr lang="ar-SA" sz="2200" u="sng" dirty="0">
                <a:cs typeface="+mj-cs"/>
              </a:rPr>
              <a:t>* عوامل تساعد في نجاح هذا العلاج:</a:t>
            </a:r>
          </a:p>
          <a:p>
            <a:pPr algn="r"/>
            <a:endParaRPr lang="ar-SA" sz="2200" u="sng" dirty="0">
              <a:cs typeface="+mj-cs"/>
            </a:endParaRPr>
          </a:p>
          <a:p>
            <a:pPr algn="r"/>
            <a:r>
              <a:rPr lang="ar-SA" sz="2200" dirty="0">
                <a:cs typeface="+mj-cs"/>
              </a:rPr>
              <a:t>1- العلاقة العلاجية بين المعالج والعميل (دراسات وجدت ان العلاقة الجيدة تساعد في الحصول على نتائج جيدة بغض النظرعن العلاج المستخدم).</a:t>
            </a:r>
            <a:r>
              <a:rPr lang="ar-SA" sz="2200" dirty="0"/>
              <a:t> </a:t>
            </a:r>
          </a:p>
          <a:p>
            <a:pPr algn="r"/>
            <a:r>
              <a:rPr lang="ar-SA" sz="2200" dirty="0">
                <a:cs typeface="+mj-cs"/>
              </a:rPr>
              <a:t>2- الاستخدام الاصح للعلاج .</a:t>
            </a:r>
          </a:p>
          <a:p>
            <a:pPr algn="r"/>
            <a:r>
              <a:rPr lang="ar-SA" sz="2200" dirty="0">
                <a:cs typeface="+mj-cs"/>
              </a:rPr>
              <a:t> </a:t>
            </a:r>
            <a:r>
              <a:rPr lang="en-GB" sz="2200" dirty="0">
                <a:cs typeface="+mj-cs"/>
              </a:rPr>
              <a:t> fidelity </a:t>
            </a:r>
          </a:p>
          <a:p>
            <a:pPr algn="r"/>
            <a:r>
              <a:rPr lang="ar-SA" sz="2200" dirty="0">
                <a:cs typeface="+mj-cs"/>
              </a:rPr>
              <a:t>3-المرونة : التغيير بناء على خصائص العميل، ولكن لابد من المحافظة على المكونات الأساسية. </a:t>
            </a:r>
          </a:p>
          <a:p>
            <a:pPr algn="r"/>
            <a:endParaRPr lang="ar-SA" sz="2200" dirty="0">
              <a:cs typeface="+mj-cs"/>
            </a:endParaRPr>
          </a:p>
          <a:p>
            <a:pPr algn="r"/>
            <a:r>
              <a:rPr lang="ar-SA" sz="2200" dirty="0">
                <a:cs typeface="+mj-cs"/>
              </a:rPr>
              <a:t> </a:t>
            </a:r>
          </a:p>
          <a:p>
            <a:pPr algn="r"/>
            <a:endParaRPr lang="ar-SA" sz="2200" dirty="0">
              <a:cs typeface="+mj-cs"/>
            </a:endParaRPr>
          </a:p>
          <a:p>
            <a:pPr marL="342900" indent="-342900" algn="r">
              <a:buFontTx/>
              <a:buChar char="-"/>
            </a:pPr>
            <a:endParaRPr lang="en-GB" sz="2200" dirty="0">
              <a:cs typeface="+mj-cs"/>
            </a:endParaRPr>
          </a:p>
        </p:txBody>
      </p:sp>
    </p:spTree>
    <p:extLst>
      <p:ext uri="{BB962C8B-B14F-4D97-AF65-F5344CB8AC3E}">
        <p14:creationId xmlns:p14="http://schemas.microsoft.com/office/powerpoint/2010/main" val="202874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260035" y="681036"/>
            <a:ext cx="4518991" cy="11445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عوامل تساعد في نجاح العلاج النفسي المبني على الأدلة</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808383" y="2148853"/>
            <a:ext cx="10296939" cy="349657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ar-SA" sz="2200" dirty="0">
              <a:cs typeface="+mj-cs"/>
            </a:endParaRPr>
          </a:p>
          <a:p>
            <a:pPr algn="r"/>
            <a:endParaRPr lang="ar-SA" sz="2200" u="sng" dirty="0">
              <a:cs typeface="+mj-cs"/>
            </a:endParaRPr>
          </a:p>
          <a:p>
            <a:pPr algn="r"/>
            <a:r>
              <a:rPr lang="ar-SA" sz="2200" dirty="0">
                <a:cs typeface="+mj-cs"/>
              </a:rPr>
              <a:t> - لابد أن يكون الدليل مبني على دراسات متعددة.</a:t>
            </a:r>
          </a:p>
          <a:p>
            <a:pPr algn="r"/>
            <a:r>
              <a:rPr lang="ar-SA" sz="2200" dirty="0">
                <a:cs typeface="+mj-cs"/>
              </a:rPr>
              <a:t>  - من الذي يدعم البحوث؟</a:t>
            </a:r>
          </a:p>
          <a:p>
            <a:pPr algn="r"/>
            <a:r>
              <a:rPr lang="ar-SA" sz="2200" dirty="0">
                <a:cs typeface="+mj-cs"/>
              </a:rPr>
              <a:t>  -اين وكيف أجريت الدراسات؟</a:t>
            </a:r>
          </a:p>
          <a:p>
            <a:pPr algn="r"/>
            <a:r>
              <a:rPr lang="ar-SA" sz="2200" dirty="0">
                <a:cs typeface="+mj-cs"/>
              </a:rPr>
              <a:t>  - جدل مستمر حول متى نقول ان علاج معين هو علاج مبني على ادلة.</a:t>
            </a:r>
          </a:p>
          <a:p>
            <a:pPr algn="r"/>
            <a:r>
              <a:rPr lang="ar-SA" sz="2200" dirty="0">
                <a:cs typeface="+mj-cs"/>
              </a:rPr>
              <a:t>  - جدل مستمر انه جميع العلاجات النفسية تقدم فائدة بغض النظر عن وجود دليل أو عدمه. </a:t>
            </a:r>
          </a:p>
          <a:p>
            <a:pPr algn="r"/>
            <a:r>
              <a:rPr lang="ar-SA" sz="2200" dirty="0">
                <a:cs typeface="+mj-cs"/>
              </a:rPr>
              <a:t> </a:t>
            </a:r>
          </a:p>
          <a:p>
            <a:pPr algn="r"/>
            <a:endParaRPr lang="ar-SA" sz="2200" dirty="0">
              <a:cs typeface="+mj-cs"/>
            </a:endParaRPr>
          </a:p>
          <a:p>
            <a:pPr marL="342900" indent="-342900" algn="r">
              <a:buFontTx/>
              <a:buChar char="-"/>
            </a:pPr>
            <a:endParaRPr lang="en-GB" sz="2200" dirty="0">
              <a:cs typeface="+mj-cs"/>
            </a:endParaRPr>
          </a:p>
        </p:txBody>
      </p:sp>
    </p:spTree>
    <p:extLst>
      <p:ext uri="{BB962C8B-B14F-4D97-AF65-F5344CB8AC3E}">
        <p14:creationId xmlns:p14="http://schemas.microsoft.com/office/powerpoint/2010/main" val="3692912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4" name="Rectangle: Rounded Corners 3">
            <a:extLst>
              <a:ext uri="{FF2B5EF4-FFF2-40B4-BE49-F238E27FC236}">
                <a16:creationId xmlns:a16="http://schemas.microsoft.com/office/drawing/2014/main" id="{D7C298D1-F11C-4DEC-8D5B-12E6041C4C5B}"/>
              </a:ext>
            </a:extLst>
          </p:cNvPr>
          <p:cNvSpPr/>
          <p:nvPr/>
        </p:nvSpPr>
        <p:spPr>
          <a:xfrm>
            <a:off x="3458817" y="681036"/>
            <a:ext cx="4320209" cy="9622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بعض الأمثلة</a:t>
            </a:r>
            <a:endParaRPr lang="en-GB" sz="32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1056861" y="2003079"/>
            <a:ext cx="10296939" cy="435133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en-GB" sz="2200" dirty="0">
              <a:cs typeface="+mj-cs"/>
            </a:endParaRPr>
          </a:p>
          <a:p>
            <a:pPr algn="r"/>
            <a:endParaRPr lang="ar-SA" sz="2200" dirty="0">
              <a:cs typeface="+mj-cs"/>
            </a:endParaRPr>
          </a:p>
          <a:p>
            <a:pPr algn="r"/>
            <a:endParaRPr lang="ar-SA" sz="2200" dirty="0">
              <a:cs typeface="+mj-cs"/>
            </a:endParaRPr>
          </a:p>
          <a:p>
            <a:pPr algn="r"/>
            <a:r>
              <a:rPr lang="ar-SA" sz="2200" dirty="0">
                <a:cs typeface="+mj-cs"/>
              </a:rPr>
              <a:t>* امثلة على العلاج النفسي المبني على دليل:</a:t>
            </a:r>
          </a:p>
          <a:p>
            <a:pPr algn="r"/>
            <a:r>
              <a:rPr lang="ar-SA" sz="2200" dirty="0">
                <a:cs typeface="+mj-cs"/>
              </a:rPr>
              <a:t> </a:t>
            </a:r>
            <a:r>
              <a:rPr lang="ar-SA" sz="2200" u="sng" dirty="0">
                <a:cs typeface="+mj-cs"/>
              </a:rPr>
              <a:t>الاكتئاب:</a:t>
            </a:r>
          </a:p>
          <a:p>
            <a:pPr algn="r"/>
            <a:r>
              <a:rPr lang="ar-SA" sz="2200" dirty="0">
                <a:cs typeface="+mj-cs"/>
              </a:rPr>
              <a:t>- العلاج المعرفي السلوكي.</a:t>
            </a:r>
          </a:p>
          <a:p>
            <a:pPr algn="r"/>
            <a:r>
              <a:rPr lang="ar-SA" sz="2200" dirty="0">
                <a:cs typeface="+mj-cs"/>
              </a:rPr>
              <a:t>- العلاج البين شخصي.</a:t>
            </a:r>
          </a:p>
          <a:p>
            <a:pPr algn="r"/>
            <a:r>
              <a:rPr lang="ar-SA" sz="2200" dirty="0">
                <a:cs typeface="+mj-cs"/>
              </a:rPr>
              <a:t> - العلاج المعرفي المبني على اليقظة الذهنية.</a:t>
            </a:r>
          </a:p>
          <a:p>
            <a:pPr algn="r"/>
            <a:r>
              <a:rPr lang="ar-SA" sz="2200" u="sng" dirty="0">
                <a:cs typeface="+mj-cs"/>
              </a:rPr>
              <a:t>القلق العام:</a:t>
            </a:r>
          </a:p>
          <a:p>
            <a:pPr algn="r"/>
            <a:r>
              <a:rPr lang="ar-SA" sz="2200" dirty="0">
                <a:cs typeface="+mj-cs"/>
              </a:rPr>
              <a:t>-العلاج المعرفي السلوكي.</a:t>
            </a:r>
            <a:endParaRPr lang="ar-SA" sz="2200" u="sng" dirty="0">
              <a:cs typeface="+mj-cs"/>
            </a:endParaRPr>
          </a:p>
          <a:p>
            <a:pPr algn="r"/>
            <a:r>
              <a:rPr lang="ar-SA" sz="2200" u="sng" dirty="0">
                <a:cs typeface="+mj-cs"/>
              </a:rPr>
              <a:t>اضطرابات الشخصية :</a:t>
            </a:r>
          </a:p>
          <a:p>
            <a:pPr algn="r"/>
            <a:r>
              <a:rPr lang="ar-SA" sz="2200" dirty="0">
                <a:cs typeface="+mj-cs"/>
              </a:rPr>
              <a:t>- العلاج المعرفي السلوكي</a:t>
            </a:r>
          </a:p>
          <a:p>
            <a:pPr algn="r"/>
            <a:r>
              <a:rPr lang="ar-SA" sz="2200" dirty="0">
                <a:cs typeface="+mj-cs"/>
              </a:rPr>
              <a:t>-العلاج السلوكي الجدلي.</a:t>
            </a:r>
          </a:p>
          <a:p>
            <a:pPr algn="r"/>
            <a:endParaRPr lang="ar-SA" sz="2200" dirty="0">
              <a:cs typeface="+mj-cs"/>
            </a:endParaRPr>
          </a:p>
          <a:p>
            <a:pPr algn="r"/>
            <a:endParaRPr lang="ar-SA" sz="2200" dirty="0">
              <a:cs typeface="+mj-cs"/>
            </a:endParaRPr>
          </a:p>
          <a:p>
            <a:pPr algn="r"/>
            <a:endParaRPr lang="ar-SA" sz="2200" dirty="0">
              <a:cs typeface="+mj-cs"/>
            </a:endParaRPr>
          </a:p>
          <a:p>
            <a:pPr marL="342900" indent="-342900" algn="r">
              <a:buFontTx/>
              <a:buChar char="-"/>
            </a:pPr>
            <a:endParaRPr lang="en-GB" sz="2200" dirty="0">
              <a:cs typeface="+mj-cs"/>
            </a:endParaRPr>
          </a:p>
        </p:txBody>
      </p:sp>
    </p:spTree>
    <p:extLst>
      <p:ext uri="{BB962C8B-B14F-4D97-AF65-F5344CB8AC3E}">
        <p14:creationId xmlns:p14="http://schemas.microsoft.com/office/powerpoint/2010/main" val="59208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ما المقصود بمناهج البحث في العلاج النفسي </a:t>
            </a:r>
            <a:endParaRPr lang="en-GB" sz="2800" dirty="0">
              <a:cs typeface="+mj-cs"/>
            </a:endParaRPr>
          </a:p>
        </p:txBody>
      </p:sp>
      <p:sp>
        <p:nvSpPr>
          <p:cNvPr id="5" name="Content Placeholder 4">
            <a:extLst>
              <a:ext uri="{FF2B5EF4-FFF2-40B4-BE49-F238E27FC236}">
                <a16:creationId xmlns:a16="http://schemas.microsoft.com/office/drawing/2014/main" id="{4DB27E50-DED4-407A-9026-5D2659E1E418}"/>
              </a:ext>
            </a:extLst>
          </p:cNvPr>
          <p:cNvSpPr>
            <a:spLocks noGrp="1"/>
          </p:cNvSpPr>
          <p:nvPr>
            <p:ph idx="1"/>
          </p:nvPr>
        </p:nvSpPr>
        <p:spPr>
          <a:xfrm>
            <a:off x="838200" y="1825625"/>
            <a:ext cx="10515600" cy="1725958"/>
          </a:xfrm>
        </p:spPr>
        <p:txBody>
          <a:bodyPr/>
          <a:lstStyle/>
          <a:p>
            <a:pPr marL="0" indent="0" algn="r">
              <a:buNone/>
            </a:pPr>
            <a:r>
              <a:rPr lang="ar-SA" dirty="0"/>
              <a:t> </a:t>
            </a:r>
          </a:p>
        </p:txBody>
      </p:sp>
      <p:sp>
        <p:nvSpPr>
          <p:cNvPr id="2" name="Rectangle 1">
            <a:extLst>
              <a:ext uri="{FF2B5EF4-FFF2-40B4-BE49-F238E27FC236}">
                <a16:creationId xmlns:a16="http://schemas.microsoft.com/office/drawing/2014/main" id="{82202533-CE40-4210-AB92-B7995BE0B672}"/>
              </a:ext>
            </a:extLst>
          </p:cNvPr>
          <p:cNvSpPr/>
          <p:nvPr/>
        </p:nvSpPr>
        <p:spPr>
          <a:xfrm>
            <a:off x="2113722" y="2329070"/>
            <a:ext cx="7964556" cy="17259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sz="2000" dirty="0">
                <a:cs typeface="+mj-cs"/>
              </a:rPr>
              <a:t>- طريقة منظمة ذات خطوات محددة والتي تهدف الى تفسير علمي لظاهرة معينة.</a:t>
            </a:r>
          </a:p>
          <a:p>
            <a:pPr algn="r"/>
            <a:r>
              <a:rPr lang="ar-SA" sz="2000" dirty="0">
                <a:cs typeface="+mj-cs"/>
              </a:rPr>
              <a:t>- في العلاج النفسي: طرق علمية تستخدم لعدة اهداف مثل: التقييم النفسي للعميل، فهم مشكلة العميل، التدخل العلاجي...</a:t>
            </a:r>
          </a:p>
          <a:p>
            <a:pPr algn="r"/>
            <a:r>
              <a:rPr lang="ar-SA" sz="2000" dirty="0">
                <a:cs typeface="+mj-cs"/>
              </a:rPr>
              <a:t>- مناهج البحث في العلاج النفسي متعددة ولكن </a:t>
            </a:r>
            <a:r>
              <a:rPr lang="ar-SA" sz="2000" u="sng" dirty="0">
                <a:cs typeface="+mj-cs"/>
              </a:rPr>
              <a:t>متكاملة</a:t>
            </a:r>
            <a:r>
              <a:rPr lang="ar-SA" sz="2000" dirty="0">
                <a:cs typeface="+mj-cs"/>
              </a:rPr>
              <a:t>.</a:t>
            </a:r>
          </a:p>
          <a:p>
            <a:pPr algn="r"/>
            <a:endParaRPr lang="ar-SA" sz="2000" dirty="0">
              <a:cs typeface="+mj-cs"/>
            </a:endParaRPr>
          </a:p>
        </p:txBody>
      </p:sp>
    </p:spTree>
    <p:extLst>
      <p:ext uri="{BB962C8B-B14F-4D97-AF65-F5344CB8AC3E}">
        <p14:creationId xmlns:p14="http://schemas.microsoft.com/office/powerpoint/2010/main" val="47304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684104" y="357809"/>
            <a:ext cx="4094922" cy="12235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اهم مناهج البحث في العلاج النفسي </a:t>
            </a:r>
            <a:endParaRPr lang="en-GB" sz="2800" dirty="0">
              <a:cs typeface="+mj-cs"/>
            </a:endParaRPr>
          </a:p>
          <a:p>
            <a:pPr algn="ctr"/>
            <a:endParaRPr lang="en-GB" dirty="0"/>
          </a:p>
        </p:txBody>
      </p:sp>
      <p:sp>
        <p:nvSpPr>
          <p:cNvPr id="7" name="Rectangle: Rounded Corners 6">
            <a:extLst>
              <a:ext uri="{FF2B5EF4-FFF2-40B4-BE49-F238E27FC236}">
                <a16:creationId xmlns:a16="http://schemas.microsoft.com/office/drawing/2014/main" id="{B77B0A55-75E4-47F1-AD53-931E8B78DFF9}"/>
              </a:ext>
            </a:extLst>
          </p:cNvPr>
          <p:cNvSpPr/>
          <p:nvPr/>
        </p:nvSpPr>
        <p:spPr>
          <a:xfrm>
            <a:off x="351183" y="4286412"/>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a:cs typeface="+mj-cs"/>
              </a:rPr>
              <a:t>Qualitative </a:t>
            </a:r>
            <a:r>
              <a:rPr lang="ar-SA" sz="2800" b="1" dirty="0">
                <a:cs typeface="+mj-cs"/>
              </a:rPr>
              <a:t>كيفي</a:t>
            </a:r>
            <a:r>
              <a:rPr lang="ar-SA" b="1" dirty="0"/>
              <a:t> </a:t>
            </a:r>
            <a:r>
              <a:rPr lang="en-GB" b="1" dirty="0"/>
              <a:t> </a:t>
            </a:r>
          </a:p>
        </p:txBody>
      </p:sp>
      <p:sp>
        <p:nvSpPr>
          <p:cNvPr id="8" name="Rectangle: Rounded Corners 7">
            <a:extLst>
              <a:ext uri="{FF2B5EF4-FFF2-40B4-BE49-F238E27FC236}">
                <a16:creationId xmlns:a16="http://schemas.microsoft.com/office/drawing/2014/main" id="{6AB94D57-92CA-4FBA-8142-6491F3C9C830}"/>
              </a:ext>
            </a:extLst>
          </p:cNvPr>
          <p:cNvSpPr/>
          <p:nvPr/>
        </p:nvSpPr>
        <p:spPr>
          <a:xfrm>
            <a:off x="7507356" y="2234598"/>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a:cs typeface="+mj-cs"/>
              </a:rPr>
              <a:t>Primary </a:t>
            </a:r>
            <a:r>
              <a:rPr lang="ar-SA" sz="2800" b="1" dirty="0">
                <a:cs typeface="+mj-cs"/>
              </a:rPr>
              <a:t>أولي</a:t>
            </a:r>
            <a:r>
              <a:rPr lang="ar-SA" b="1" dirty="0"/>
              <a:t> </a:t>
            </a:r>
          </a:p>
        </p:txBody>
      </p:sp>
      <p:sp>
        <p:nvSpPr>
          <p:cNvPr id="10" name="Rectangle: Rounded Corners 9">
            <a:extLst>
              <a:ext uri="{FF2B5EF4-FFF2-40B4-BE49-F238E27FC236}">
                <a16:creationId xmlns:a16="http://schemas.microsoft.com/office/drawing/2014/main" id="{819F281F-9898-4267-B6F3-EDE035D85DC0}"/>
              </a:ext>
            </a:extLst>
          </p:cNvPr>
          <p:cNvSpPr/>
          <p:nvPr/>
        </p:nvSpPr>
        <p:spPr>
          <a:xfrm>
            <a:off x="351183" y="2158809"/>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a:cs typeface="+mj-cs"/>
              </a:rPr>
              <a:t>Quantitative </a:t>
            </a:r>
            <a:r>
              <a:rPr lang="ar-SA" sz="2800" b="1" dirty="0">
                <a:cs typeface="+mj-cs"/>
              </a:rPr>
              <a:t>كمي</a:t>
            </a:r>
            <a:r>
              <a:rPr lang="en-GB" sz="2800" b="1" dirty="0">
                <a:cs typeface="+mj-cs"/>
              </a:rPr>
              <a:t> </a:t>
            </a:r>
            <a:r>
              <a:rPr lang="ar-SA" sz="2800" b="1" dirty="0">
                <a:cs typeface="+mj-cs"/>
              </a:rPr>
              <a:t> </a:t>
            </a:r>
            <a:endParaRPr lang="en-GB" sz="2800" b="1" dirty="0">
              <a:cs typeface="+mj-cs"/>
            </a:endParaRPr>
          </a:p>
        </p:txBody>
      </p:sp>
      <p:sp>
        <p:nvSpPr>
          <p:cNvPr id="9" name="Rectangle: Rounded Corners 8">
            <a:extLst>
              <a:ext uri="{FF2B5EF4-FFF2-40B4-BE49-F238E27FC236}">
                <a16:creationId xmlns:a16="http://schemas.microsoft.com/office/drawing/2014/main" id="{86AEDFE6-B6E3-40F0-933D-7A2214FAD14F}"/>
              </a:ext>
            </a:extLst>
          </p:cNvPr>
          <p:cNvSpPr/>
          <p:nvPr/>
        </p:nvSpPr>
        <p:spPr>
          <a:xfrm>
            <a:off x="7507356" y="4286412"/>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a:cs typeface="+mj-cs"/>
              </a:rPr>
              <a:t>Secondary </a:t>
            </a:r>
            <a:r>
              <a:rPr lang="ar-SA" sz="2800" b="1" dirty="0">
                <a:cs typeface="+mj-cs"/>
              </a:rPr>
              <a:t>ثانوي</a:t>
            </a:r>
            <a:r>
              <a:rPr lang="en-GB" sz="2800" b="1" dirty="0">
                <a:cs typeface="+mj-cs"/>
              </a:rPr>
              <a:t> </a:t>
            </a:r>
            <a:r>
              <a:rPr lang="ar-SA" b="1" dirty="0"/>
              <a:t> </a:t>
            </a:r>
          </a:p>
        </p:txBody>
      </p:sp>
    </p:spTree>
    <p:extLst>
      <p:ext uri="{BB962C8B-B14F-4D97-AF65-F5344CB8AC3E}">
        <p14:creationId xmlns:p14="http://schemas.microsoft.com/office/powerpoint/2010/main" val="93447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684104" y="357809"/>
            <a:ext cx="4094922" cy="12235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المنهج الأولي </a:t>
            </a:r>
            <a:endParaRPr lang="en-GB" sz="2800" dirty="0">
              <a:cs typeface="+mj-cs"/>
            </a:endParaRPr>
          </a:p>
          <a:p>
            <a:pPr algn="ctr"/>
            <a:endParaRPr lang="en-GB" dirty="0"/>
          </a:p>
        </p:txBody>
      </p:sp>
      <p:sp>
        <p:nvSpPr>
          <p:cNvPr id="8" name="Rectangle: Rounded Corners 7">
            <a:extLst>
              <a:ext uri="{FF2B5EF4-FFF2-40B4-BE49-F238E27FC236}">
                <a16:creationId xmlns:a16="http://schemas.microsoft.com/office/drawing/2014/main" id="{6AB94D57-92CA-4FBA-8142-6491F3C9C830}"/>
              </a:ext>
            </a:extLst>
          </p:cNvPr>
          <p:cNvSpPr/>
          <p:nvPr/>
        </p:nvSpPr>
        <p:spPr>
          <a:xfrm>
            <a:off x="6460435" y="1786046"/>
            <a:ext cx="4094922" cy="10734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المنهج الأولي: هو البحث الذي يقوم به الباحث بنفسه.</a:t>
            </a:r>
          </a:p>
          <a:p>
            <a:pPr algn="r"/>
            <a:r>
              <a:rPr lang="ar-SA" b="1" dirty="0"/>
              <a:t>أمثلة: المقابلة، الملاحظة، دراسة الحالة، تطبيق مقاييس. </a:t>
            </a:r>
          </a:p>
        </p:txBody>
      </p:sp>
      <p:sp>
        <p:nvSpPr>
          <p:cNvPr id="6" name="Rectangle: Rounded Corners 5">
            <a:extLst>
              <a:ext uri="{FF2B5EF4-FFF2-40B4-BE49-F238E27FC236}">
                <a16:creationId xmlns:a16="http://schemas.microsoft.com/office/drawing/2014/main" id="{A8F02395-356C-4203-B276-D14B281CBE41}"/>
              </a:ext>
            </a:extLst>
          </p:cNvPr>
          <p:cNvSpPr/>
          <p:nvPr/>
        </p:nvSpPr>
        <p:spPr>
          <a:xfrm>
            <a:off x="6460435" y="3151891"/>
            <a:ext cx="4094922" cy="11922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المقابلة: حوار بين المعالج والعميل بهدف جمع معلومات لتساعد في فهم وتشخيص وعلاج العميل. </a:t>
            </a:r>
          </a:p>
          <a:p>
            <a:pPr algn="r"/>
            <a:r>
              <a:rPr lang="ar-SA" b="1" dirty="0"/>
              <a:t>-تحتوي جانب لفظي وغير لفظي.</a:t>
            </a:r>
          </a:p>
          <a:p>
            <a:pPr algn="r"/>
            <a:r>
              <a:rPr lang="ar-SA" b="1" dirty="0"/>
              <a:t>- تساعد في بناء علاقة جيدة بين المعالج والعميل. </a:t>
            </a:r>
          </a:p>
        </p:txBody>
      </p:sp>
      <p:sp>
        <p:nvSpPr>
          <p:cNvPr id="9" name="Rectangle: Rounded Corners 8">
            <a:extLst>
              <a:ext uri="{FF2B5EF4-FFF2-40B4-BE49-F238E27FC236}">
                <a16:creationId xmlns:a16="http://schemas.microsoft.com/office/drawing/2014/main" id="{FDAD8083-BF3E-451F-8EBE-E0E2FDE27677}"/>
              </a:ext>
            </a:extLst>
          </p:cNvPr>
          <p:cNvSpPr/>
          <p:nvPr/>
        </p:nvSpPr>
        <p:spPr>
          <a:xfrm>
            <a:off x="6460435" y="4694864"/>
            <a:ext cx="4094922" cy="11922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الملاحظة: مراقبة دقيقة لسلوك معين أو ظاهرة معينة تحت ظروف معينة بهدف الحصول على معلومات حول هذا السلوك او الظاهرة.</a:t>
            </a:r>
          </a:p>
        </p:txBody>
      </p:sp>
      <p:sp>
        <p:nvSpPr>
          <p:cNvPr id="11" name="Rectangle: Rounded Corners 10">
            <a:extLst>
              <a:ext uri="{FF2B5EF4-FFF2-40B4-BE49-F238E27FC236}">
                <a16:creationId xmlns:a16="http://schemas.microsoft.com/office/drawing/2014/main" id="{055B5E24-C41D-45B5-9694-2A349A416462}"/>
              </a:ext>
            </a:extLst>
          </p:cNvPr>
          <p:cNvSpPr/>
          <p:nvPr/>
        </p:nvSpPr>
        <p:spPr>
          <a:xfrm>
            <a:off x="602974" y="1746290"/>
            <a:ext cx="4094922" cy="2736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 دراسة الحالة: دراسة مكثفة لعميل يخضع للمعالجة.</a:t>
            </a:r>
          </a:p>
          <a:p>
            <a:pPr algn="r"/>
            <a:r>
              <a:rPr lang="ar-SA" b="1" dirty="0"/>
              <a:t>- مصادرها متعددة: المقابلات، الاختبارات، التاريخ الشامل....</a:t>
            </a:r>
          </a:p>
          <a:p>
            <a:pPr algn="r"/>
            <a:r>
              <a:rPr lang="ar-SA" b="1" dirty="0"/>
              <a:t> - اهم وسيلة للإخصائي النفسي.</a:t>
            </a:r>
          </a:p>
          <a:p>
            <a:pPr algn="r"/>
            <a:r>
              <a:rPr lang="ar-SA" b="1" dirty="0"/>
              <a:t>سلبيات: </a:t>
            </a:r>
          </a:p>
          <a:p>
            <a:pPr algn="r"/>
            <a:r>
              <a:rPr lang="ar-SA" b="1" dirty="0"/>
              <a:t>-لا نستطيع التعميم.</a:t>
            </a:r>
          </a:p>
          <a:p>
            <a:pPr algn="r"/>
            <a:r>
              <a:rPr lang="ar-SA" b="1" dirty="0"/>
              <a:t>- لا تعطي علاقة سببية.</a:t>
            </a:r>
          </a:p>
        </p:txBody>
      </p:sp>
      <p:sp>
        <p:nvSpPr>
          <p:cNvPr id="12" name="Rectangle: Rounded Corners 11">
            <a:extLst>
              <a:ext uri="{FF2B5EF4-FFF2-40B4-BE49-F238E27FC236}">
                <a16:creationId xmlns:a16="http://schemas.microsoft.com/office/drawing/2014/main" id="{43B9F156-8B15-4E59-8E73-7909D7BDC042}"/>
              </a:ext>
            </a:extLst>
          </p:cNvPr>
          <p:cNvSpPr/>
          <p:nvPr/>
        </p:nvSpPr>
        <p:spPr>
          <a:xfrm>
            <a:off x="602974" y="4774802"/>
            <a:ext cx="4094922" cy="11123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المقاييس: مجموعة منظمة من مثيرات تهدف لقياس سمات الشخصية، مشاكل نفسية، قدرات عقلية.....</a:t>
            </a:r>
          </a:p>
        </p:txBody>
      </p:sp>
      <p:sp>
        <p:nvSpPr>
          <p:cNvPr id="2" name="TextBox 1">
            <a:extLst>
              <a:ext uri="{FF2B5EF4-FFF2-40B4-BE49-F238E27FC236}">
                <a16:creationId xmlns:a16="http://schemas.microsoft.com/office/drawing/2014/main" id="{6FD564F2-A76A-46C8-891B-1AF0BFBA8C4C}"/>
              </a:ext>
            </a:extLst>
          </p:cNvPr>
          <p:cNvSpPr txBox="1"/>
          <p:nvPr/>
        </p:nvSpPr>
        <p:spPr>
          <a:xfrm>
            <a:off x="2478157" y="6162095"/>
            <a:ext cx="8700052" cy="646331"/>
          </a:xfrm>
          <a:prstGeom prst="rect">
            <a:avLst/>
          </a:prstGeom>
          <a:noFill/>
        </p:spPr>
        <p:txBody>
          <a:bodyPr wrap="square" rtlCol="0">
            <a:spAutoFit/>
          </a:bodyPr>
          <a:lstStyle/>
          <a:p>
            <a:pPr algn="r"/>
            <a:r>
              <a:rPr lang="ar-SA" b="1" i="1" dirty="0"/>
              <a:t>** المنهج الثانوي هي دراسات يقوم بها الباحثون الاخرون ويتم استخدام نتائج بحوثهم لمقارنتها مع بحثك كمعالج مثل المجلات العلمية المنشورة والمواقع العلمية ودراسة الحالات المنشورة.</a:t>
            </a:r>
            <a:endParaRPr lang="en-GB" b="1" i="1" dirty="0"/>
          </a:p>
        </p:txBody>
      </p:sp>
    </p:spTree>
    <p:extLst>
      <p:ext uri="{BB962C8B-B14F-4D97-AF65-F5344CB8AC3E}">
        <p14:creationId xmlns:p14="http://schemas.microsoft.com/office/powerpoint/2010/main" val="311686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7295321" y="587564"/>
            <a:ext cx="4094922" cy="102041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المنهج الكمي </a:t>
            </a:r>
            <a:endParaRPr lang="en-GB" sz="2800" dirty="0">
              <a:cs typeface="+mj-cs"/>
            </a:endParaRPr>
          </a:p>
          <a:p>
            <a:pPr algn="ctr"/>
            <a:endParaRPr lang="en-GB" dirty="0"/>
          </a:p>
        </p:txBody>
      </p:sp>
      <p:sp>
        <p:nvSpPr>
          <p:cNvPr id="8" name="Rectangle: Rounded Corners 7">
            <a:extLst>
              <a:ext uri="{FF2B5EF4-FFF2-40B4-BE49-F238E27FC236}">
                <a16:creationId xmlns:a16="http://schemas.microsoft.com/office/drawing/2014/main" id="{6AB94D57-92CA-4FBA-8142-6491F3C9C830}"/>
              </a:ext>
            </a:extLst>
          </p:cNvPr>
          <p:cNvSpPr/>
          <p:nvPr/>
        </p:nvSpPr>
        <p:spPr>
          <a:xfrm>
            <a:off x="7182681" y="2131016"/>
            <a:ext cx="4326832" cy="11326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 -بحوث ترتكز على الأرقام والاحصائيات بشكل كامل.</a:t>
            </a:r>
          </a:p>
          <a:p>
            <a:pPr algn="r"/>
            <a:r>
              <a:rPr lang="ar-SA" b="1" dirty="0"/>
              <a:t>مثل: الدراسات الاستقصائية، المقاييس.</a:t>
            </a:r>
          </a:p>
          <a:p>
            <a:pPr algn="r"/>
            <a:r>
              <a:rPr lang="ar-SA" b="1" dirty="0"/>
              <a:t>-تسال حول : كم عدد، وكم غالبا...</a:t>
            </a:r>
          </a:p>
          <a:p>
            <a:pPr algn="r"/>
            <a:r>
              <a:rPr lang="ar-SA" b="1" dirty="0"/>
              <a:t>-اكثر طرق البحث علمية.</a:t>
            </a:r>
          </a:p>
        </p:txBody>
      </p:sp>
      <p:sp>
        <p:nvSpPr>
          <p:cNvPr id="6" name="Rectangle: Rounded Corners 5">
            <a:extLst>
              <a:ext uri="{FF2B5EF4-FFF2-40B4-BE49-F238E27FC236}">
                <a16:creationId xmlns:a16="http://schemas.microsoft.com/office/drawing/2014/main" id="{79D063B7-967B-4825-848B-FDBD4CE895F9}"/>
              </a:ext>
            </a:extLst>
          </p:cNvPr>
          <p:cNvSpPr/>
          <p:nvPr/>
        </p:nvSpPr>
        <p:spPr>
          <a:xfrm>
            <a:off x="7182681" y="3773407"/>
            <a:ext cx="4326832" cy="11326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 جوانب القوة:</a:t>
            </a:r>
          </a:p>
          <a:p>
            <a:pPr algn="r"/>
            <a:r>
              <a:rPr lang="ar-SA" b="1" dirty="0"/>
              <a:t>- نستطيع التأكد من النتائج عندما تعاد الدراسة.</a:t>
            </a:r>
          </a:p>
          <a:p>
            <a:pPr algn="r"/>
            <a:r>
              <a:rPr lang="ar-SA" b="1" dirty="0"/>
              <a:t>- سهلة التحليل.</a:t>
            </a:r>
          </a:p>
          <a:p>
            <a:pPr algn="r"/>
            <a:r>
              <a:rPr lang="ar-SA" b="1" dirty="0"/>
              <a:t>-اتساق جيد في النتائج.</a:t>
            </a:r>
          </a:p>
        </p:txBody>
      </p:sp>
      <p:sp>
        <p:nvSpPr>
          <p:cNvPr id="11" name="Rectangle: Rounded Corners 10">
            <a:extLst>
              <a:ext uri="{FF2B5EF4-FFF2-40B4-BE49-F238E27FC236}">
                <a16:creationId xmlns:a16="http://schemas.microsoft.com/office/drawing/2014/main" id="{3DA79188-8920-4D98-8D2B-6595AF06E251}"/>
              </a:ext>
            </a:extLst>
          </p:cNvPr>
          <p:cNvSpPr/>
          <p:nvPr/>
        </p:nvSpPr>
        <p:spPr>
          <a:xfrm>
            <a:off x="7182681" y="5215283"/>
            <a:ext cx="4326832" cy="14373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سلبيات:</a:t>
            </a:r>
          </a:p>
          <a:p>
            <a:pPr algn="r"/>
            <a:r>
              <a:rPr lang="ar-SA" b="1" dirty="0"/>
              <a:t>-لا تعطي معلومات عن خبرات العميل.</a:t>
            </a:r>
          </a:p>
          <a:p>
            <a:pPr algn="r"/>
            <a:r>
              <a:rPr lang="ar-SA" b="1" dirty="0"/>
              <a:t>-مجرد أسئلة- إجابات.</a:t>
            </a:r>
          </a:p>
          <a:p>
            <a:pPr algn="r"/>
            <a:r>
              <a:rPr lang="ar-SA" b="1" dirty="0"/>
              <a:t>-نحتاج كميات كبيرة من البيانات.</a:t>
            </a:r>
          </a:p>
          <a:p>
            <a:pPr algn="r"/>
            <a:r>
              <a:rPr lang="ar-SA" b="1" dirty="0"/>
              <a:t>-صعوبة التعامل مع الأرقام.</a:t>
            </a:r>
          </a:p>
        </p:txBody>
      </p:sp>
      <p:sp>
        <p:nvSpPr>
          <p:cNvPr id="12" name="Rectangle: Rounded Corners 11">
            <a:extLst>
              <a:ext uri="{FF2B5EF4-FFF2-40B4-BE49-F238E27FC236}">
                <a16:creationId xmlns:a16="http://schemas.microsoft.com/office/drawing/2014/main" id="{34DB3B8E-1665-458F-A909-A4AB8F688293}"/>
              </a:ext>
            </a:extLst>
          </p:cNvPr>
          <p:cNvSpPr/>
          <p:nvPr/>
        </p:nvSpPr>
        <p:spPr>
          <a:xfrm>
            <a:off x="914399" y="587564"/>
            <a:ext cx="4094922" cy="102041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المنهج الكيفي </a:t>
            </a:r>
            <a:endParaRPr lang="en-GB" sz="2800" dirty="0">
              <a:cs typeface="+mj-cs"/>
            </a:endParaRPr>
          </a:p>
          <a:p>
            <a:pPr algn="ctr"/>
            <a:endParaRPr lang="en-GB" dirty="0"/>
          </a:p>
        </p:txBody>
      </p:sp>
      <p:sp>
        <p:nvSpPr>
          <p:cNvPr id="13" name="Rectangle: Rounded Corners 12">
            <a:extLst>
              <a:ext uri="{FF2B5EF4-FFF2-40B4-BE49-F238E27FC236}">
                <a16:creationId xmlns:a16="http://schemas.microsoft.com/office/drawing/2014/main" id="{3CAA542B-F218-4F48-B31A-8C4EFE244F92}"/>
              </a:ext>
            </a:extLst>
          </p:cNvPr>
          <p:cNvSpPr/>
          <p:nvPr/>
        </p:nvSpPr>
        <p:spPr>
          <a:xfrm>
            <a:off x="914399" y="2131016"/>
            <a:ext cx="4326832" cy="11326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 -تنظر خلف الأرقام وتركز على الآراء، المشاعر، الخبرات. </a:t>
            </a:r>
          </a:p>
          <a:p>
            <a:pPr algn="r"/>
            <a:r>
              <a:rPr lang="ar-SA" b="1" dirty="0"/>
              <a:t>- مثل: المقابلات. </a:t>
            </a:r>
          </a:p>
          <a:p>
            <a:pPr algn="r"/>
            <a:r>
              <a:rPr lang="ar-SA" b="1" dirty="0"/>
              <a:t>-تسأل لماذا وما معنى.....</a:t>
            </a:r>
          </a:p>
        </p:txBody>
      </p:sp>
      <p:sp>
        <p:nvSpPr>
          <p:cNvPr id="14" name="Rectangle: Rounded Corners 13">
            <a:extLst>
              <a:ext uri="{FF2B5EF4-FFF2-40B4-BE49-F238E27FC236}">
                <a16:creationId xmlns:a16="http://schemas.microsoft.com/office/drawing/2014/main" id="{86DA3FF9-DEDF-48ED-9D1C-AE9C19C0A021}"/>
              </a:ext>
            </a:extLst>
          </p:cNvPr>
          <p:cNvSpPr/>
          <p:nvPr/>
        </p:nvSpPr>
        <p:spPr>
          <a:xfrm>
            <a:off x="914399" y="3618986"/>
            <a:ext cx="4326832" cy="11326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 جوانب القوة:</a:t>
            </a:r>
          </a:p>
          <a:p>
            <a:pPr algn="r"/>
            <a:r>
              <a:rPr lang="ar-SA" b="1" dirty="0"/>
              <a:t>-مفصلة وعميقة. </a:t>
            </a:r>
          </a:p>
          <a:p>
            <a:pPr algn="r"/>
            <a:r>
              <a:rPr lang="ar-SA" b="1" dirty="0"/>
              <a:t>-مرنة.</a:t>
            </a:r>
          </a:p>
          <a:p>
            <a:pPr algn="r"/>
            <a:r>
              <a:rPr lang="ar-SA" b="1" dirty="0"/>
              <a:t>-تعطي نتائج اصدق.</a:t>
            </a:r>
          </a:p>
        </p:txBody>
      </p:sp>
      <p:sp>
        <p:nvSpPr>
          <p:cNvPr id="15" name="Rectangle: Rounded Corners 14">
            <a:extLst>
              <a:ext uri="{FF2B5EF4-FFF2-40B4-BE49-F238E27FC236}">
                <a16:creationId xmlns:a16="http://schemas.microsoft.com/office/drawing/2014/main" id="{36B02D60-466A-4EF9-B51B-0F2F4E990CED}"/>
              </a:ext>
            </a:extLst>
          </p:cNvPr>
          <p:cNvSpPr/>
          <p:nvPr/>
        </p:nvSpPr>
        <p:spPr>
          <a:xfrm>
            <a:off x="914399" y="5094255"/>
            <a:ext cx="4326832" cy="155833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r>
              <a:rPr lang="ar-SA" b="1" dirty="0"/>
              <a:t>سلبيات:</a:t>
            </a:r>
          </a:p>
          <a:p>
            <a:pPr algn="r"/>
            <a:r>
              <a:rPr lang="ar-SA" b="1" dirty="0"/>
              <a:t>-تحيز من الباحث او المعالج.</a:t>
            </a:r>
          </a:p>
          <a:p>
            <a:pPr algn="r"/>
            <a:r>
              <a:rPr lang="ar-SA" b="1" dirty="0"/>
              <a:t>-تحتاج وقت طويل.</a:t>
            </a:r>
          </a:p>
          <a:p>
            <a:pPr algn="r"/>
            <a:r>
              <a:rPr lang="ar-SA" b="1" dirty="0"/>
              <a:t>-السرية.</a:t>
            </a:r>
          </a:p>
          <a:p>
            <a:pPr algn="r"/>
            <a:r>
              <a:rPr lang="ar-SA" b="1" dirty="0"/>
              <a:t>-تحليل اعمق.</a:t>
            </a:r>
          </a:p>
          <a:p>
            <a:pPr algn="r"/>
            <a:r>
              <a:rPr lang="ar-SA" b="1" dirty="0"/>
              <a:t>-تدريب اكثر.</a:t>
            </a:r>
          </a:p>
        </p:txBody>
      </p:sp>
    </p:spTree>
    <p:extLst>
      <p:ext uri="{BB962C8B-B14F-4D97-AF65-F5344CB8AC3E}">
        <p14:creationId xmlns:p14="http://schemas.microsoft.com/office/powerpoint/2010/main" val="863724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6"/>
            <a:ext cx="4094922" cy="143931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تطبيق عملي على مناهج البحث في العلاج النفسي</a:t>
            </a:r>
          </a:p>
          <a:p>
            <a:pPr algn="ctr"/>
            <a:r>
              <a:rPr lang="ar-SA" sz="2800" dirty="0">
                <a:cs typeface="+mj-cs"/>
              </a:rPr>
              <a:t>حالة 1 </a:t>
            </a:r>
            <a:endParaRPr lang="en-GB" sz="2800" dirty="0">
              <a:cs typeface="+mj-cs"/>
            </a:endParaRPr>
          </a:p>
        </p:txBody>
      </p:sp>
      <p:sp>
        <p:nvSpPr>
          <p:cNvPr id="5" name="Content Placeholder 4">
            <a:extLst>
              <a:ext uri="{FF2B5EF4-FFF2-40B4-BE49-F238E27FC236}">
                <a16:creationId xmlns:a16="http://schemas.microsoft.com/office/drawing/2014/main" id="{4DB27E50-DED4-407A-9026-5D2659E1E418}"/>
              </a:ext>
            </a:extLst>
          </p:cNvPr>
          <p:cNvSpPr>
            <a:spLocks noGrp="1"/>
          </p:cNvSpPr>
          <p:nvPr>
            <p:ph idx="1"/>
          </p:nvPr>
        </p:nvSpPr>
        <p:spPr>
          <a:xfrm>
            <a:off x="838200" y="1825625"/>
            <a:ext cx="10515600" cy="1725958"/>
          </a:xfrm>
        </p:spPr>
        <p:txBody>
          <a:bodyPr/>
          <a:lstStyle/>
          <a:p>
            <a:pPr marL="0" indent="0" algn="r">
              <a:buNone/>
            </a:pPr>
            <a:r>
              <a:rPr lang="ar-SA" dirty="0"/>
              <a:t> </a:t>
            </a:r>
          </a:p>
        </p:txBody>
      </p:sp>
      <p:sp>
        <p:nvSpPr>
          <p:cNvPr id="2" name="Rectangle 1">
            <a:extLst>
              <a:ext uri="{FF2B5EF4-FFF2-40B4-BE49-F238E27FC236}">
                <a16:creationId xmlns:a16="http://schemas.microsoft.com/office/drawing/2014/main" id="{F83D6748-9DC7-4356-801F-47C0CC1467AD}"/>
              </a:ext>
            </a:extLst>
          </p:cNvPr>
          <p:cNvSpPr/>
          <p:nvPr/>
        </p:nvSpPr>
        <p:spPr>
          <a:xfrm>
            <a:off x="1209619" y="2320354"/>
            <a:ext cx="9284064" cy="417443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400" dirty="0">
                <a:solidFill>
                  <a:schemeClr val="tx1"/>
                </a:solidFill>
                <a:cs typeface="+mj-cs"/>
              </a:rPr>
              <a:t>- </a:t>
            </a:r>
            <a:r>
              <a:rPr lang="ar-SA" sz="2400" dirty="0" err="1">
                <a:solidFill>
                  <a:schemeClr val="tx1"/>
                </a:solidFill>
                <a:cs typeface="+mj-cs"/>
              </a:rPr>
              <a:t>ج.ر</a:t>
            </a:r>
            <a:r>
              <a:rPr lang="ar-SA" sz="2400" dirty="0">
                <a:solidFill>
                  <a:schemeClr val="tx1"/>
                </a:solidFill>
                <a:cs typeface="+mj-cs"/>
              </a:rPr>
              <a:t> طفل يبلغ من العمر 7 سنوات، يدرس في الصف الثاني ابتدائي.</a:t>
            </a:r>
          </a:p>
          <a:p>
            <a:pPr algn="r"/>
            <a:r>
              <a:rPr lang="ar-SA" sz="2400" dirty="0">
                <a:solidFill>
                  <a:schemeClr val="tx1"/>
                </a:solidFill>
                <a:cs typeface="+mj-cs"/>
              </a:rPr>
              <a:t>- لديه اخ واخت اصغر منه.</a:t>
            </a:r>
          </a:p>
          <a:p>
            <a:pPr algn="r"/>
            <a:r>
              <a:rPr lang="ar-SA" sz="2400" dirty="0">
                <a:solidFill>
                  <a:schemeClr val="tx1"/>
                </a:solidFill>
                <a:cs typeface="+mj-cs"/>
              </a:rPr>
              <a:t>-لديه مشكلة مص الابهام مع صعوبة تفاعل مع الاخرين ومجادلة وغضب سريع.</a:t>
            </a:r>
          </a:p>
          <a:p>
            <a:pPr algn="r"/>
            <a:r>
              <a:rPr lang="ar-SA" sz="2400" dirty="0">
                <a:solidFill>
                  <a:schemeClr val="tx1"/>
                </a:solidFill>
                <a:cs typeface="+mj-cs"/>
              </a:rPr>
              <a:t>-في الصف الأول ابتدائي كان يبكي ويصرخ في الصباح ولم يكن يكمل واجباته المنزلية ولا الصفية.</a:t>
            </a:r>
          </a:p>
          <a:p>
            <a:pPr algn="r"/>
            <a:r>
              <a:rPr lang="ar-SA" sz="2400" dirty="0">
                <a:solidFill>
                  <a:schemeClr val="tx1"/>
                </a:solidFill>
                <a:cs typeface="+mj-cs"/>
              </a:rPr>
              <a:t>-في الصف الثاني لم يعد يبكي ويصرخ في الصباح لكنه لا يكمل واجباته الصفية والمنزلية ولا يبقى في الكرسي فترة طويلة ليكمل اعماله الصفية.</a:t>
            </a:r>
          </a:p>
          <a:p>
            <a:pPr algn="r"/>
            <a:r>
              <a:rPr lang="ar-SA" sz="2400" dirty="0">
                <a:solidFill>
                  <a:schemeClr val="tx1"/>
                </a:solidFill>
                <a:cs typeface="+mj-cs"/>
              </a:rPr>
              <a:t>-في الفسحة يتلفظ على زملائه.</a:t>
            </a:r>
            <a:endParaRPr lang="en-GB" sz="2400" dirty="0">
              <a:solidFill>
                <a:schemeClr val="tx1"/>
              </a:solidFill>
              <a:cs typeface="+mj-cs"/>
            </a:endParaRPr>
          </a:p>
        </p:txBody>
      </p:sp>
    </p:spTree>
    <p:extLst>
      <p:ext uri="{BB962C8B-B14F-4D97-AF65-F5344CB8AC3E}">
        <p14:creationId xmlns:p14="http://schemas.microsoft.com/office/powerpoint/2010/main" val="387795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7C298D1-F11C-4DEC-8D5B-12E6041C4C5B}"/>
              </a:ext>
            </a:extLst>
          </p:cNvPr>
          <p:cNvSpPr/>
          <p:nvPr/>
        </p:nvSpPr>
        <p:spPr>
          <a:xfrm>
            <a:off x="3684104" y="681036"/>
            <a:ext cx="4094922" cy="143931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تطبيق عملي على مناهج البحث في العلاج النفسي</a:t>
            </a:r>
          </a:p>
          <a:p>
            <a:pPr algn="ctr"/>
            <a:r>
              <a:rPr lang="ar-SA" sz="2800" dirty="0">
                <a:cs typeface="+mj-cs"/>
              </a:rPr>
              <a:t>حالة2 </a:t>
            </a:r>
            <a:endParaRPr lang="en-GB" sz="2800" dirty="0">
              <a:cs typeface="+mj-cs"/>
            </a:endParaRPr>
          </a:p>
        </p:txBody>
      </p:sp>
      <p:sp>
        <p:nvSpPr>
          <p:cNvPr id="2" name="Rectangle 1">
            <a:extLst>
              <a:ext uri="{FF2B5EF4-FFF2-40B4-BE49-F238E27FC236}">
                <a16:creationId xmlns:a16="http://schemas.microsoft.com/office/drawing/2014/main" id="{F83D6748-9DC7-4356-801F-47C0CC1467AD}"/>
              </a:ext>
            </a:extLst>
          </p:cNvPr>
          <p:cNvSpPr/>
          <p:nvPr/>
        </p:nvSpPr>
        <p:spPr>
          <a:xfrm>
            <a:off x="1453968" y="2452876"/>
            <a:ext cx="9284064" cy="417443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400" dirty="0">
                <a:solidFill>
                  <a:schemeClr val="tx1"/>
                </a:solidFill>
                <a:cs typeface="+mj-cs"/>
              </a:rPr>
              <a:t>- م. سيدة تبلغ من العمر 42 عاما، مطلقة ولديها طفلين.</a:t>
            </a:r>
          </a:p>
          <a:p>
            <a:pPr algn="r"/>
            <a:r>
              <a:rPr lang="ar-SA" sz="2400" dirty="0">
                <a:solidFill>
                  <a:schemeClr val="tx1"/>
                </a:solidFill>
                <a:cs typeface="+mj-cs"/>
              </a:rPr>
              <a:t>- تعمل بدوام جزئي وتعتني بأمها التي تعاني من الزهايمر. </a:t>
            </a:r>
          </a:p>
          <a:p>
            <a:pPr algn="r"/>
            <a:r>
              <a:rPr lang="ar-SA" sz="2400" dirty="0">
                <a:solidFill>
                  <a:schemeClr val="tx1"/>
                </a:solidFill>
                <a:cs typeface="+mj-cs"/>
              </a:rPr>
              <a:t>- تزور المستشفى كثيرا لإجراء فحوص لها ولأطفالها.</a:t>
            </a:r>
          </a:p>
          <a:p>
            <a:pPr algn="r"/>
            <a:r>
              <a:rPr lang="ar-SA" sz="2400" dirty="0">
                <a:solidFill>
                  <a:schemeClr val="tx1"/>
                </a:solidFill>
                <a:cs typeface="+mj-cs"/>
              </a:rPr>
              <a:t>- عانت من اكتئاب قبل (5 سنوات) ورفضت اخذ علاج دوائي وفضلت العلاج النفسي ( تحسنت من اعراض الاكتئاب).</a:t>
            </a:r>
          </a:p>
          <a:p>
            <a:pPr algn="r"/>
            <a:r>
              <a:rPr lang="ar-SA" sz="2400" dirty="0">
                <a:solidFill>
                  <a:schemeClr val="tx1"/>
                </a:solidFill>
                <a:cs typeface="+mj-cs"/>
              </a:rPr>
              <a:t>-الشكوى الحالية: توتر مستمر من أي شيء وكل شيء، ازدادت سوءا السنة الأخيرة بعد مرض والدتها.</a:t>
            </a:r>
          </a:p>
          <a:p>
            <a:pPr algn="r"/>
            <a:r>
              <a:rPr lang="ar-SA" sz="2400" dirty="0">
                <a:solidFill>
                  <a:schemeClr val="tx1"/>
                </a:solidFill>
                <a:cs typeface="+mj-cs"/>
              </a:rPr>
              <a:t>- مع التوتر تشعر بألم في الكتفين، المعدة، الساقين، نبضات القلب، صعوبة في التنفس، مشاكل في النوم، استيقاظ متكرر بسبب التوتر، شعور بالتعب.</a:t>
            </a:r>
            <a:r>
              <a:rPr lang="en-GB" sz="2400" dirty="0">
                <a:solidFill>
                  <a:schemeClr val="tx1"/>
                </a:solidFill>
                <a:cs typeface="+mj-cs"/>
              </a:rPr>
              <a:t> </a:t>
            </a:r>
          </a:p>
        </p:txBody>
      </p:sp>
    </p:spTree>
    <p:extLst>
      <p:ext uri="{BB962C8B-B14F-4D97-AF65-F5344CB8AC3E}">
        <p14:creationId xmlns:p14="http://schemas.microsoft.com/office/powerpoint/2010/main" val="136893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5" name="Rectangle 4">
            <a:extLst>
              <a:ext uri="{FF2B5EF4-FFF2-40B4-BE49-F238E27FC236}">
                <a16:creationId xmlns:a16="http://schemas.microsoft.com/office/drawing/2014/main" id="{05F87EF0-281F-4B5C-AAC7-3F19A6F113A8}"/>
              </a:ext>
            </a:extLst>
          </p:cNvPr>
          <p:cNvSpPr/>
          <p:nvPr/>
        </p:nvSpPr>
        <p:spPr>
          <a:xfrm>
            <a:off x="3644347" y="2928731"/>
            <a:ext cx="4346713" cy="7161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000" b="1" dirty="0"/>
          </a:p>
          <a:p>
            <a:pPr algn="ctr"/>
            <a:r>
              <a:rPr lang="ar-SA" sz="2000" b="1" dirty="0"/>
              <a:t>المحاضرة 4: مقدمة في العلاج النفسي المبني على الأدلة</a:t>
            </a:r>
            <a:endParaRPr lang="en-GB" sz="2000" b="1" dirty="0"/>
          </a:p>
          <a:p>
            <a:pPr algn="ctr"/>
            <a:endParaRPr lang="en-GB" dirty="0"/>
          </a:p>
        </p:txBody>
      </p:sp>
    </p:spTree>
    <p:extLst>
      <p:ext uri="{BB962C8B-B14F-4D97-AF65-F5344CB8AC3E}">
        <p14:creationId xmlns:p14="http://schemas.microsoft.com/office/powerpoint/2010/main" val="4198035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3BBAF-FB6D-41A1-A627-D36B9017A158}"/>
              </a:ext>
            </a:extLst>
          </p:cNvPr>
          <p:cNvSpPr>
            <a:spLocks noGrp="1"/>
          </p:cNvSpPr>
          <p:nvPr>
            <p:ph idx="1"/>
          </p:nvPr>
        </p:nvSpPr>
        <p:spPr>
          <a:xfrm>
            <a:off x="808383" y="1825624"/>
            <a:ext cx="10545417" cy="3939071"/>
          </a:xfrm>
        </p:spPr>
        <p:txBody>
          <a:bodyPr>
            <a:normAutofit/>
          </a:bodyPr>
          <a:lstStyle/>
          <a:p>
            <a:pPr marL="0" indent="0" algn="r">
              <a:buNone/>
            </a:pPr>
            <a:endParaRPr lang="ar-SA" sz="2200" dirty="0">
              <a:cs typeface="+mj-cs"/>
            </a:endParaRPr>
          </a:p>
          <a:p>
            <a:pPr marL="0" indent="0" algn="r">
              <a:buNone/>
            </a:pPr>
            <a:endParaRPr lang="ar-SA" sz="2400" dirty="0">
              <a:cs typeface="+mj-cs"/>
            </a:endParaRPr>
          </a:p>
          <a:p>
            <a:pPr marL="0" indent="0" algn="r">
              <a:buNone/>
            </a:pPr>
            <a:endParaRPr lang="en-GB" sz="2400" dirty="0">
              <a:cs typeface="+mj-cs"/>
            </a:endParaRPr>
          </a:p>
        </p:txBody>
      </p:sp>
      <p:sp>
        <p:nvSpPr>
          <p:cNvPr id="2" name="Rectangle 1">
            <a:extLst>
              <a:ext uri="{FF2B5EF4-FFF2-40B4-BE49-F238E27FC236}">
                <a16:creationId xmlns:a16="http://schemas.microsoft.com/office/drawing/2014/main" id="{A5B24B80-6567-41CF-8658-1E0F9B94EB4B}"/>
              </a:ext>
            </a:extLst>
          </p:cNvPr>
          <p:cNvSpPr/>
          <p:nvPr/>
        </p:nvSpPr>
        <p:spPr>
          <a:xfrm>
            <a:off x="932621" y="1825624"/>
            <a:ext cx="10296939" cy="446715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dirty="0">
              <a:cs typeface="+mj-cs"/>
            </a:endParaRPr>
          </a:p>
          <a:p>
            <a:pPr algn="r"/>
            <a:r>
              <a:rPr lang="ar-SA" sz="2200" dirty="0">
                <a:cs typeface="+mj-cs"/>
              </a:rPr>
              <a:t>- بدا الاهتمام في العلاج الطبي المبني على الأدلة عام 1990</a:t>
            </a:r>
          </a:p>
          <a:p>
            <a:pPr algn="r"/>
            <a:r>
              <a:rPr lang="ar-SA" sz="2200" dirty="0">
                <a:cs typeface="+mj-cs"/>
              </a:rPr>
              <a:t>- انتقل هذا الاهتمام بعد ذلك لكثير من المجالات ومنها العلاج النفسي.</a:t>
            </a:r>
          </a:p>
          <a:p>
            <a:pPr algn="r"/>
            <a:endParaRPr lang="ar-SA" sz="2200" dirty="0">
              <a:cs typeface="+mj-cs"/>
            </a:endParaRPr>
          </a:p>
          <a:p>
            <a:pPr algn="r"/>
            <a:r>
              <a:rPr lang="ar-SA" sz="2200" dirty="0">
                <a:cs typeface="+mj-cs"/>
              </a:rPr>
              <a:t>*الاستخدام الواضح والحكيم لأفضل الأدلة الحالية للمساعدة في اتخاذ القرارات بشأن رعاية الافراد.</a:t>
            </a:r>
            <a:endParaRPr lang="ar-SA" sz="2200" dirty="0"/>
          </a:p>
          <a:p>
            <a:pPr algn="r"/>
            <a:r>
              <a:rPr lang="ar-SA" sz="2200" dirty="0"/>
              <a:t>.</a:t>
            </a:r>
            <a:r>
              <a:rPr lang="en-GB" sz="2200" dirty="0"/>
              <a:t>(Sackett et al., 1996)</a:t>
            </a:r>
            <a:endParaRPr lang="ar-SA" sz="2200" dirty="0">
              <a:cs typeface="+mj-cs"/>
            </a:endParaRPr>
          </a:p>
          <a:p>
            <a:pPr algn="r"/>
            <a:r>
              <a:rPr lang="ar-SA" sz="2200" dirty="0">
                <a:cs typeface="+mj-cs"/>
              </a:rPr>
              <a:t>- ركزوا على أنه يجب الدمج بين الخبرة الإكلينيكية وأفضل الأدلة المستمدة من البحوث وكذلك التفضيل الشخصي للعميل وخصائص العميل والحالة الاكلينيكية.</a:t>
            </a:r>
          </a:p>
          <a:p>
            <a:pPr algn="r"/>
            <a:endParaRPr lang="ar-SA" sz="2200" dirty="0">
              <a:cs typeface="+mj-cs"/>
            </a:endParaRPr>
          </a:p>
          <a:p>
            <a:pPr algn="r"/>
            <a:r>
              <a:rPr lang="ar-SA" sz="2200" dirty="0">
                <a:cs typeface="+mj-cs"/>
              </a:rPr>
              <a:t>- طورت الجمعية الأمريكية لعلم النفس نظام يتبع التعريف السابق    </a:t>
            </a:r>
            <a:r>
              <a:rPr lang="en-GB" sz="2200" dirty="0">
                <a:cs typeface="+mj-cs"/>
              </a:rPr>
              <a:t> </a:t>
            </a:r>
            <a:endParaRPr lang="ar-SA" sz="2200" dirty="0">
              <a:cs typeface="+mj-cs"/>
            </a:endParaRPr>
          </a:p>
          <a:p>
            <a:pPr algn="r"/>
            <a:r>
              <a:rPr lang="ar-SA" sz="2200" dirty="0">
                <a:cs typeface="+mj-cs"/>
              </a:rPr>
              <a:t> والذي يؤكد على</a:t>
            </a:r>
            <a:r>
              <a:rPr lang="ar-SA" sz="2200" u="sng" dirty="0">
                <a:solidFill>
                  <a:schemeClr val="accent4">
                    <a:lumMod val="75000"/>
                  </a:schemeClr>
                </a:solidFill>
                <a:cs typeface="+mj-cs"/>
              </a:rPr>
              <a:t> الجمع بين أفضل البحوث المتوفرة في مجال العلاج النفسي مع الخبرة الإكلينيكية في سياق ثقافة العميل والخصائص الشخصية والتفضيل الشخصي للعميل.</a:t>
            </a:r>
          </a:p>
          <a:p>
            <a:pPr algn="r"/>
            <a:r>
              <a:rPr lang="ar-SA" sz="2200" dirty="0">
                <a:cs typeface="+mj-cs"/>
              </a:rPr>
              <a:t>  </a:t>
            </a:r>
          </a:p>
          <a:p>
            <a:pPr marL="342900" indent="-342900" algn="r">
              <a:buFontTx/>
              <a:buChar char="-"/>
            </a:pPr>
            <a:endParaRPr lang="en-GB" sz="2200" dirty="0">
              <a:cs typeface="+mj-cs"/>
            </a:endParaRPr>
          </a:p>
        </p:txBody>
      </p:sp>
      <p:sp>
        <p:nvSpPr>
          <p:cNvPr id="5" name="Rectangle: Rounded Corners 4">
            <a:extLst>
              <a:ext uri="{FF2B5EF4-FFF2-40B4-BE49-F238E27FC236}">
                <a16:creationId xmlns:a16="http://schemas.microsoft.com/office/drawing/2014/main" id="{EAABE8FF-0E0B-4EF5-93E9-D5B666D94BF2}"/>
              </a:ext>
            </a:extLst>
          </p:cNvPr>
          <p:cNvSpPr/>
          <p:nvPr/>
        </p:nvSpPr>
        <p:spPr>
          <a:xfrm>
            <a:off x="3684104" y="681037"/>
            <a:ext cx="4094922" cy="900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ماذا يعني العلاج النفسي المبني على الأدلة؟</a:t>
            </a:r>
            <a:endParaRPr lang="en-GB" sz="3200" dirty="0">
              <a:cs typeface="+mj-cs"/>
            </a:endParaRPr>
          </a:p>
        </p:txBody>
      </p:sp>
    </p:spTree>
    <p:extLst>
      <p:ext uri="{BB962C8B-B14F-4D97-AF65-F5344CB8AC3E}">
        <p14:creationId xmlns:p14="http://schemas.microsoft.com/office/powerpoint/2010/main" val="15857166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1559</Words>
  <Application>Microsoft Office PowerPoint</Application>
  <PresentationFormat>Widescreen</PresentationFormat>
  <Paragraphs>215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Module:   </dc:title>
  <dc:creator>modi alsubaie</dc:creator>
  <cp:lastModifiedBy>modi alsubaie</cp:lastModifiedBy>
  <cp:revision>94</cp:revision>
  <dcterms:created xsi:type="dcterms:W3CDTF">2018-08-14T17:01:13Z</dcterms:created>
  <dcterms:modified xsi:type="dcterms:W3CDTF">2019-01-20T18:44:10Z</dcterms:modified>
</cp:coreProperties>
</file>