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8" r:id="rId3"/>
    <p:sldId id="271" r:id="rId4"/>
    <p:sldId id="266" r:id="rId5"/>
    <p:sldId id="270" r:id="rId6"/>
    <p:sldId id="273" r:id="rId7"/>
    <p:sldId id="267" r:id="rId8"/>
    <p:sldId id="274" r:id="rId9"/>
    <p:sldId id="272" r:id="rId10"/>
    <p:sldId id="268" r:id="rId11"/>
    <p:sldId id="269" r:id="rId12"/>
    <p:sldId id="275" r:id="rId13"/>
    <p:sldId id="276" r:id="rId14"/>
    <p:sldId id="277" r:id="rId15"/>
    <p:sldId id="278" r:id="rId16"/>
    <p:sldId id="281" r:id="rId17"/>
    <p:sldId id="280" r:id="rId18"/>
    <p:sldId id="282"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351601F-8E78-47B1-9827-882AF58DE014}" type="datetimeFigureOut">
              <a:rPr lang="en-GB" smtClean="0"/>
              <a:t>14/01/2019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3814484-4633-4F2E-BA8A-1D37D8BCC37B}" type="slidenum">
              <a:rPr lang="en-GB" smtClean="0"/>
              <a:t>‹#›</a:t>
            </a:fld>
            <a:endParaRPr lang="en-GB"/>
          </a:p>
        </p:txBody>
      </p:sp>
    </p:spTree>
    <p:extLst>
      <p:ext uri="{BB962C8B-B14F-4D97-AF65-F5344CB8AC3E}">
        <p14:creationId xmlns:p14="http://schemas.microsoft.com/office/powerpoint/2010/main" val="13505059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351601F-8E78-47B1-9827-882AF58DE014}" type="datetimeFigureOut">
              <a:rPr lang="en-GB" smtClean="0"/>
              <a:t>14/01/2019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3814484-4633-4F2E-BA8A-1D37D8BCC37B}" type="slidenum">
              <a:rPr lang="en-GB" smtClean="0"/>
              <a:t>‹#›</a:t>
            </a:fld>
            <a:endParaRPr lang="en-GB"/>
          </a:p>
        </p:txBody>
      </p:sp>
    </p:spTree>
    <p:extLst>
      <p:ext uri="{BB962C8B-B14F-4D97-AF65-F5344CB8AC3E}">
        <p14:creationId xmlns:p14="http://schemas.microsoft.com/office/powerpoint/2010/main" val="40090588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351601F-8E78-47B1-9827-882AF58DE014}" type="datetimeFigureOut">
              <a:rPr lang="en-GB" smtClean="0"/>
              <a:t>14/01/2019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3814484-4633-4F2E-BA8A-1D37D8BCC37B}" type="slidenum">
              <a:rPr lang="en-GB" smtClean="0"/>
              <a:t>‹#›</a:t>
            </a:fld>
            <a:endParaRPr lang="en-GB"/>
          </a:p>
        </p:txBody>
      </p:sp>
    </p:spTree>
    <p:extLst>
      <p:ext uri="{BB962C8B-B14F-4D97-AF65-F5344CB8AC3E}">
        <p14:creationId xmlns:p14="http://schemas.microsoft.com/office/powerpoint/2010/main" val="21583705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351601F-8E78-47B1-9827-882AF58DE014}" type="datetimeFigureOut">
              <a:rPr lang="en-GB" smtClean="0"/>
              <a:t>14/01/2019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3814484-4633-4F2E-BA8A-1D37D8BCC37B}" type="slidenum">
              <a:rPr lang="en-GB" smtClean="0"/>
              <a:t>‹#›</a:t>
            </a:fld>
            <a:endParaRPr lang="en-GB"/>
          </a:p>
        </p:txBody>
      </p:sp>
    </p:spTree>
    <p:extLst>
      <p:ext uri="{BB962C8B-B14F-4D97-AF65-F5344CB8AC3E}">
        <p14:creationId xmlns:p14="http://schemas.microsoft.com/office/powerpoint/2010/main" val="15567979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351601F-8E78-47B1-9827-882AF58DE014}" type="datetimeFigureOut">
              <a:rPr lang="en-GB" smtClean="0"/>
              <a:t>14/01/2019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3814484-4633-4F2E-BA8A-1D37D8BCC37B}" type="slidenum">
              <a:rPr lang="en-GB" smtClean="0"/>
              <a:t>‹#›</a:t>
            </a:fld>
            <a:endParaRPr lang="en-GB"/>
          </a:p>
        </p:txBody>
      </p:sp>
    </p:spTree>
    <p:extLst>
      <p:ext uri="{BB962C8B-B14F-4D97-AF65-F5344CB8AC3E}">
        <p14:creationId xmlns:p14="http://schemas.microsoft.com/office/powerpoint/2010/main" val="29560156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351601F-8E78-47B1-9827-882AF58DE014}" type="datetimeFigureOut">
              <a:rPr lang="en-GB" smtClean="0"/>
              <a:t>14/01/2019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3814484-4633-4F2E-BA8A-1D37D8BCC37B}" type="slidenum">
              <a:rPr lang="en-GB" smtClean="0"/>
              <a:t>‹#›</a:t>
            </a:fld>
            <a:endParaRPr lang="en-GB"/>
          </a:p>
        </p:txBody>
      </p:sp>
    </p:spTree>
    <p:extLst>
      <p:ext uri="{BB962C8B-B14F-4D97-AF65-F5344CB8AC3E}">
        <p14:creationId xmlns:p14="http://schemas.microsoft.com/office/powerpoint/2010/main" val="1627464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351601F-8E78-47B1-9827-882AF58DE014}" type="datetimeFigureOut">
              <a:rPr lang="en-GB" smtClean="0"/>
              <a:t>14/01/2019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3814484-4633-4F2E-BA8A-1D37D8BCC37B}" type="slidenum">
              <a:rPr lang="en-GB" smtClean="0"/>
              <a:t>‹#›</a:t>
            </a:fld>
            <a:endParaRPr lang="en-GB"/>
          </a:p>
        </p:txBody>
      </p:sp>
    </p:spTree>
    <p:extLst>
      <p:ext uri="{BB962C8B-B14F-4D97-AF65-F5344CB8AC3E}">
        <p14:creationId xmlns:p14="http://schemas.microsoft.com/office/powerpoint/2010/main" val="4128577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351601F-8E78-47B1-9827-882AF58DE014}" type="datetimeFigureOut">
              <a:rPr lang="en-GB" smtClean="0"/>
              <a:t>14/01/2019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3814484-4633-4F2E-BA8A-1D37D8BCC37B}" type="slidenum">
              <a:rPr lang="en-GB" smtClean="0"/>
              <a:t>‹#›</a:t>
            </a:fld>
            <a:endParaRPr lang="en-GB"/>
          </a:p>
        </p:txBody>
      </p:sp>
    </p:spTree>
    <p:extLst>
      <p:ext uri="{BB962C8B-B14F-4D97-AF65-F5344CB8AC3E}">
        <p14:creationId xmlns:p14="http://schemas.microsoft.com/office/powerpoint/2010/main" val="21516488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51601F-8E78-47B1-9827-882AF58DE014}" type="datetimeFigureOut">
              <a:rPr lang="en-GB" smtClean="0"/>
              <a:t>14/01/2019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3814484-4633-4F2E-BA8A-1D37D8BCC37B}" type="slidenum">
              <a:rPr lang="en-GB" smtClean="0"/>
              <a:t>‹#›</a:t>
            </a:fld>
            <a:endParaRPr lang="en-GB"/>
          </a:p>
        </p:txBody>
      </p:sp>
    </p:spTree>
    <p:extLst>
      <p:ext uri="{BB962C8B-B14F-4D97-AF65-F5344CB8AC3E}">
        <p14:creationId xmlns:p14="http://schemas.microsoft.com/office/powerpoint/2010/main" val="40918676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351601F-8E78-47B1-9827-882AF58DE014}" type="datetimeFigureOut">
              <a:rPr lang="en-GB" smtClean="0"/>
              <a:t>14/01/2019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3814484-4633-4F2E-BA8A-1D37D8BCC37B}" type="slidenum">
              <a:rPr lang="en-GB" smtClean="0"/>
              <a:t>‹#›</a:t>
            </a:fld>
            <a:endParaRPr lang="en-GB"/>
          </a:p>
        </p:txBody>
      </p:sp>
    </p:spTree>
    <p:extLst>
      <p:ext uri="{BB962C8B-B14F-4D97-AF65-F5344CB8AC3E}">
        <p14:creationId xmlns:p14="http://schemas.microsoft.com/office/powerpoint/2010/main" val="7933838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351601F-8E78-47B1-9827-882AF58DE014}" type="datetimeFigureOut">
              <a:rPr lang="en-GB" smtClean="0"/>
              <a:t>14/01/2019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3814484-4633-4F2E-BA8A-1D37D8BCC37B}" type="slidenum">
              <a:rPr lang="en-GB" smtClean="0"/>
              <a:t>‹#›</a:t>
            </a:fld>
            <a:endParaRPr lang="en-GB"/>
          </a:p>
        </p:txBody>
      </p:sp>
    </p:spTree>
    <p:extLst>
      <p:ext uri="{BB962C8B-B14F-4D97-AF65-F5344CB8AC3E}">
        <p14:creationId xmlns:p14="http://schemas.microsoft.com/office/powerpoint/2010/main" val="42193065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51601F-8E78-47B1-9827-882AF58DE014}" type="datetimeFigureOut">
              <a:rPr lang="en-GB" smtClean="0"/>
              <a:t>14/01/2019</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814484-4633-4F2E-BA8A-1D37D8BCC37B}" type="slidenum">
              <a:rPr lang="en-GB" smtClean="0"/>
              <a:t>‹#›</a:t>
            </a:fld>
            <a:endParaRPr lang="en-GB"/>
          </a:p>
        </p:txBody>
      </p:sp>
    </p:spTree>
    <p:extLst>
      <p:ext uri="{BB962C8B-B14F-4D97-AF65-F5344CB8AC3E}">
        <p14:creationId xmlns:p14="http://schemas.microsoft.com/office/powerpoint/2010/main" val="1592392607"/>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54AA9D-23C5-4BF4-8A69-D0081B653D87}"/>
              </a:ext>
            </a:extLst>
          </p:cNvPr>
          <p:cNvSpPr>
            <a:spLocks noGrp="1"/>
          </p:cNvSpPr>
          <p:nvPr>
            <p:ph type="ctrTitle"/>
          </p:nvPr>
        </p:nvSpPr>
        <p:spPr>
          <a:xfrm>
            <a:off x="1524000" y="477079"/>
            <a:ext cx="9144000" cy="2252870"/>
          </a:xfrm>
        </p:spPr>
        <p:txBody>
          <a:bodyPr>
            <a:normAutofit fontScale="90000"/>
          </a:bodyPr>
          <a:lstStyle/>
          <a:p>
            <a:br>
              <a:rPr lang="ar-SA" sz="4000" dirty="0"/>
            </a:br>
            <a:br>
              <a:rPr lang="en-GB" sz="4000" dirty="0"/>
            </a:br>
            <a:br>
              <a:rPr lang="en-GB" sz="4000" dirty="0"/>
            </a:br>
            <a:endParaRPr lang="en-GB" sz="4000" dirty="0"/>
          </a:p>
        </p:txBody>
      </p:sp>
      <p:sp>
        <p:nvSpPr>
          <p:cNvPr id="3" name="Subtitle 2">
            <a:extLst>
              <a:ext uri="{FF2B5EF4-FFF2-40B4-BE49-F238E27FC236}">
                <a16:creationId xmlns:a16="http://schemas.microsoft.com/office/drawing/2014/main" id="{5B822AD8-F881-4756-A003-CD0A8702C8E1}"/>
              </a:ext>
            </a:extLst>
          </p:cNvPr>
          <p:cNvSpPr>
            <a:spLocks noGrp="1"/>
          </p:cNvSpPr>
          <p:nvPr>
            <p:ph type="subTitle" idx="1"/>
          </p:nvPr>
        </p:nvSpPr>
        <p:spPr>
          <a:xfrm>
            <a:off x="1431235" y="4725159"/>
            <a:ext cx="9144000" cy="1655762"/>
          </a:xfrm>
        </p:spPr>
        <p:txBody>
          <a:bodyPr/>
          <a:lstStyle/>
          <a:p>
            <a:r>
              <a:rPr lang="ar-SA" dirty="0"/>
              <a:t>دكتورة موضي السبيعي </a:t>
            </a:r>
            <a:endParaRPr lang="en-GB" dirty="0"/>
          </a:p>
        </p:txBody>
      </p:sp>
      <p:sp>
        <p:nvSpPr>
          <p:cNvPr id="4" name="Rectangle 3">
            <a:extLst>
              <a:ext uri="{FF2B5EF4-FFF2-40B4-BE49-F238E27FC236}">
                <a16:creationId xmlns:a16="http://schemas.microsoft.com/office/drawing/2014/main" id="{6544BCA3-DC77-4D7A-8734-4B97A8977C3A}"/>
              </a:ext>
            </a:extLst>
          </p:cNvPr>
          <p:cNvSpPr/>
          <p:nvPr/>
        </p:nvSpPr>
        <p:spPr>
          <a:xfrm>
            <a:off x="3048000" y="477079"/>
            <a:ext cx="5539408" cy="1775791"/>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SA" sz="2800" dirty="0"/>
              <a:t>مادة العلاج النفسي ( نفس 478)</a:t>
            </a:r>
            <a:br>
              <a:rPr lang="ar-SA" sz="2800" dirty="0"/>
            </a:br>
            <a:r>
              <a:rPr lang="ar-SA" sz="2800" dirty="0"/>
              <a:t>الفصل الدراسي الثاني، 1439-1440</a:t>
            </a:r>
            <a:br>
              <a:rPr lang="ar-SA" sz="2800" dirty="0"/>
            </a:br>
            <a:r>
              <a:rPr lang="en-GB" sz="2800" dirty="0"/>
              <a:t>Module: Psychotherapy (psy 478)</a:t>
            </a:r>
            <a:br>
              <a:rPr lang="en-GB" sz="2800" dirty="0"/>
            </a:br>
            <a:r>
              <a:rPr lang="en-GB" sz="2800" dirty="0"/>
              <a:t>Term 2, 2018-2019</a:t>
            </a:r>
            <a:endParaRPr lang="en-GB" sz="2800" dirty="0">
              <a:solidFill>
                <a:schemeClr val="bg1"/>
              </a:solidFill>
            </a:endParaRPr>
          </a:p>
        </p:txBody>
      </p:sp>
      <p:sp>
        <p:nvSpPr>
          <p:cNvPr id="5" name="Rectangle 4">
            <a:extLst>
              <a:ext uri="{FF2B5EF4-FFF2-40B4-BE49-F238E27FC236}">
                <a16:creationId xmlns:a16="http://schemas.microsoft.com/office/drawing/2014/main" id="{05F87EF0-281F-4B5C-AAC7-3F19A6F113A8}"/>
              </a:ext>
            </a:extLst>
          </p:cNvPr>
          <p:cNvSpPr/>
          <p:nvPr/>
        </p:nvSpPr>
        <p:spPr>
          <a:xfrm>
            <a:off x="3644347" y="2928731"/>
            <a:ext cx="4346713" cy="716169"/>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ar-SA" sz="2000" b="1" dirty="0"/>
          </a:p>
          <a:p>
            <a:pPr algn="ctr"/>
            <a:r>
              <a:rPr lang="ar-SA" sz="2000" b="1" dirty="0"/>
              <a:t>المحاضرة الأولى: مقدمة في العلاج النفسي</a:t>
            </a:r>
            <a:endParaRPr lang="en-GB" sz="2000" b="1" dirty="0"/>
          </a:p>
          <a:p>
            <a:pPr algn="ctr"/>
            <a:endParaRPr lang="en-GB" dirty="0"/>
          </a:p>
        </p:txBody>
      </p:sp>
    </p:spTree>
    <p:extLst>
      <p:ext uri="{BB962C8B-B14F-4D97-AF65-F5344CB8AC3E}">
        <p14:creationId xmlns:p14="http://schemas.microsoft.com/office/powerpoint/2010/main" val="41980350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7C3BBAF-FB6D-41A1-A627-D36B9017A158}"/>
              </a:ext>
            </a:extLst>
          </p:cNvPr>
          <p:cNvSpPr>
            <a:spLocks noGrp="1"/>
          </p:cNvSpPr>
          <p:nvPr>
            <p:ph idx="1"/>
          </p:nvPr>
        </p:nvSpPr>
        <p:spPr>
          <a:xfrm>
            <a:off x="808383" y="1825624"/>
            <a:ext cx="10545417" cy="3939071"/>
          </a:xfrm>
        </p:spPr>
        <p:txBody>
          <a:bodyPr>
            <a:normAutofit/>
          </a:bodyPr>
          <a:lstStyle/>
          <a:p>
            <a:pPr marL="0" indent="0" algn="r">
              <a:buNone/>
            </a:pPr>
            <a:endParaRPr lang="ar-SA" sz="2200" dirty="0">
              <a:cs typeface="+mj-cs"/>
            </a:endParaRPr>
          </a:p>
          <a:p>
            <a:pPr marL="0" indent="0" algn="r">
              <a:buNone/>
            </a:pPr>
            <a:endParaRPr lang="ar-SA" sz="2400" dirty="0">
              <a:cs typeface="+mj-cs"/>
            </a:endParaRPr>
          </a:p>
          <a:p>
            <a:pPr marL="0" indent="0" algn="r">
              <a:buNone/>
            </a:pPr>
            <a:endParaRPr lang="en-GB" sz="2400" dirty="0">
              <a:cs typeface="+mj-cs"/>
            </a:endParaRPr>
          </a:p>
        </p:txBody>
      </p:sp>
      <p:sp>
        <p:nvSpPr>
          <p:cNvPr id="4" name="Rectangle: Rounded Corners 3">
            <a:extLst>
              <a:ext uri="{FF2B5EF4-FFF2-40B4-BE49-F238E27FC236}">
                <a16:creationId xmlns:a16="http://schemas.microsoft.com/office/drawing/2014/main" id="{D7C298D1-F11C-4DEC-8D5B-12E6041C4C5B}"/>
              </a:ext>
            </a:extLst>
          </p:cNvPr>
          <p:cNvSpPr/>
          <p:nvPr/>
        </p:nvSpPr>
        <p:spPr>
          <a:xfrm>
            <a:off x="3684104" y="681037"/>
            <a:ext cx="4094922" cy="900286"/>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SA" sz="2800" dirty="0">
                <a:cs typeface="+mj-cs"/>
              </a:rPr>
              <a:t>من هو المعالج النفسي الفعال؟ </a:t>
            </a:r>
            <a:endParaRPr lang="en-GB" sz="2800" dirty="0">
              <a:cs typeface="+mj-cs"/>
            </a:endParaRPr>
          </a:p>
          <a:p>
            <a:pPr algn="ctr"/>
            <a:endParaRPr lang="en-GB" dirty="0"/>
          </a:p>
        </p:txBody>
      </p:sp>
      <p:sp>
        <p:nvSpPr>
          <p:cNvPr id="2" name="Rectangle 1">
            <a:extLst>
              <a:ext uri="{FF2B5EF4-FFF2-40B4-BE49-F238E27FC236}">
                <a16:creationId xmlns:a16="http://schemas.microsoft.com/office/drawing/2014/main" id="{A5B24B80-6567-41CF-8658-1E0F9B94EB4B}"/>
              </a:ext>
            </a:extLst>
          </p:cNvPr>
          <p:cNvSpPr/>
          <p:nvPr/>
        </p:nvSpPr>
        <p:spPr>
          <a:xfrm>
            <a:off x="1033670" y="1825625"/>
            <a:ext cx="10296939" cy="435133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r">
              <a:lnSpc>
                <a:spcPct val="150000"/>
              </a:lnSpc>
            </a:pPr>
            <a:r>
              <a:rPr lang="ar-SA" sz="2200" dirty="0"/>
              <a:t>-القدرة على المحافظة على السرية.</a:t>
            </a:r>
          </a:p>
          <a:p>
            <a:pPr algn="r">
              <a:lnSpc>
                <a:spcPct val="150000"/>
              </a:lnSpc>
            </a:pPr>
            <a:r>
              <a:rPr lang="ar-SA" sz="2200" dirty="0"/>
              <a:t>-تأسيس علاقة علاجية جيدة والمحافظة عليها.</a:t>
            </a:r>
            <a:endParaRPr lang="en-GB" sz="2200" dirty="0"/>
          </a:p>
          <a:p>
            <a:pPr algn="r">
              <a:lnSpc>
                <a:spcPct val="150000"/>
              </a:lnSpc>
            </a:pPr>
            <a:r>
              <a:rPr lang="ar-SA" sz="2200" dirty="0"/>
              <a:t>المشاركة الكاملة مع العميل.</a:t>
            </a:r>
            <a:endParaRPr lang="en-GB" sz="2200" dirty="0"/>
          </a:p>
          <a:p>
            <a:pPr algn="r">
              <a:lnSpc>
                <a:spcPct val="150000"/>
              </a:lnSpc>
            </a:pPr>
            <a:r>
              <a:rPr lang="ar-SA" sz="2200" dirty="0"/>
              <a:t>-</a:t>
            </a:r>
            <a:r>
              <a:rPr lang="ar-SA" sz="2200" dirty="0">
                <a:cs typeface="+mj-cs"/>
              </a:rPr>
              <a:t>الاصالة.</a:t>
            </a:r>
          </a:p>
          <a:p>
            <a:pPr algn="r">
              <a:lnSpc>
                <a:spcPct val="150000"/>
              </a:lnSpc>
            </a:pPr>
            <a:r>
              <a:rPr lang="ar-SA" sz="2200" dirty="0">
                <a:cs typeface="+mj-cs"/>
              </a:rPr>
              <a:t>- المعرفة والاطلاع المتجدد وكيف تستخدم الفنيات النفسية بشكل صحيح.</a:t>
            </a:r>
            <a:endParaRPr lang="en-GB" sz="2200" dirty="0">
              <a:cs typeface="+mj-cs"/>
            </a:endParaRPr>
          </a:p>
          <a:p>
            <a:pPr algn="r">
              <a:lnSpc>
                <a:spcPct val="150000"/>
              </a:lnSpc>
            </a:pPr>
            <a:r>
              <a:rPr lang="ar-SA" sz="2200" dirty="0">
                <a:cs typeface="+mj-cs"/>
              </a:rPr>
              <a:t>- المرونة .</a:t>
            </a:r>
            <a:endParaRPr lang="en-GB" sz="2200" dirty="0">
              <a:cs typeface="+mj-cs"/>
            </a:endParaRPr>
          </a:p>
          <a:p>
            <a:pPr algn="r">
              <a:lnSpc>
                <a:spcPct val="150000"/>
              </a:lnSpc>
            </a:pPr>
            <a:r>
              <a:rPr lang="ar-SA" sz="2200" dirty="0">
                <a:cs typeface="+mj-cs"/>
              </a:rPr>
              <a:t>- تركيز على نقاط القوة.</a:t>
            </a:r>
            <a:endParaRPr lang="en-GB" sz="2200" dirty="0">
              <a:cs typeface="+mj-cs"/>
            </a:endParaRPr>
          </a:p>
          <a:p>
            <a:pPr algn="r">
              <a:lnSpc>
                <a:spcPct val="150000"/>
              </a:lnSpc>
            </a:pPr>
            <a:r>
              <a:rPr lang="ar-SA" sz="2200" dirty="0">
                <a:cs typeface="+mj-cs"/>
              </a:rPr>
              <a:t>- فهم العميل من خلال اطاره العائلي الثقافي والاجتماعي.</a:t>
            </a:r>
            <a:endParaRPr lang="en-GB" sz="2200" dirty="0">
              <a:cs typeface="+mj-cs"/>
            </a:endParaRPr>
          </a:p>
          <a:p>
            <a:pPr algn="r"/>
            <a:endParaRPr lang="en-GB" dirty="0">
              <a:cs typeface="+mj-cs"/>
            </a:endParaRPr>
          </a:p>
        </p:txBody>
      </p:sp>
    </p:spTree>
    <p:extLst>
      <p:ext uri="{BB962C8B-B14F-4D97-AF65-F5344CB8AC3E}">
        <p14:creationId xmlns:p14="http://schemas.microsoft.com/office/powerpoint/2010/main" val="3204640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7C3BBAF-FB6D-41A1-A627-D36B9017A158}"/>
              </a:ext>
            </a:extLst>
          </p:cNvPr>
          <p:cNvSpPr>
            <a:spLocks noGrp="1"/>
          </p:cNvSpPr>
          <p:nvPr>
            <p:ph idx="1"/>
          </p:nvPr>
        </p:nvSpPr>
        <p:spPr>
          <a:xfrm>
            <a:off x="808383" y="1825624"/>
            <a:ext cx="10545417" cy="3939071"/>
          </a:xfrm>
        </p:spPr>
        <p:txBody>
          <a:bodyPr>
            <a:normAutofit/>
          </a:bodyPr>
          <a:lstStyle/>
          <a:p>
            <a:pPr marL="0" indent="0" algn="r">
              <a:buNone/>
            </a:pPr>
            <a:endParaRPr lang="ar-SA" sz="2200" dirty="0">
              <a:cs typeface="+mj-cs"/>
            </a:endParaRPr>
          </a:p>
          <a:p>
            <a:pPr marL="0" indent="0" algn="r">
              <a:buNone/>
            </a:pPr>
            <a:endParaRPr lang="ar-SA" sz="2400" dirty="0">
              <a:cs typeface="+mj-cs"/>
            </a:endParaRPr>
          </a:p>
          <a:p>
            <a:pPr marL="0" indent="0" algn="r">
              <a:buNone/>
            </a:pPr>
            <a:endParaRPr lang="en-GB" sz="2400" dirty="0">
              <a:cs typeface="+mj-cs"/>
            </a:endParaRPr>
          </a:p>
        </p:txBody>
      </p:sp>
      <p:sp>
        <p:nvSpPr>
          <p:cNvPr id="4" name="Rectangle: Rounded Corners 3">
            <a:extLst>
              <a:ext uri="{FF2B5EF4-FFF2-40B4-BE49-F238E27FC236}">
                <a16:creationId xmlns:a16="http://schemas.microsoft.com/office/drawing/2014/main" id="{D7C298D1-F11C-4DEC-8D5B-12E6041C4C5B}"/>
              </a:ext>
            </a:extLst>
          </p:cNvPr>
          <p:cNvSpPr/>
          <p:nvPr/>
        </p:nvSpPr>
        <p:spPr>
          <a:xfrm>
            <a:off x="3684104" y="681037"/>
            <a:ext cx="4094922" cy="900286"/>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SA" sz="2800" dirty="0">
                <a:cs typeface="+mj-cs"/>
              </a:rPr>
              <a:t>من هو المعالج النفسي الفعال؟ </a:t>
            </a:r>
            <a:endParaRPr lang="en-GB" sz="2800" dirty="0">
              <a:cs typeface="+mj-cs"/>
            </a:endParaRPr>
          </a:p>
          <a:p>
            <a:pPr algn="ctr"/>
            <a:endParaRPr lang="en-GB" dirty="0"/>
          </a:p>
        </p:txBody>
      </p:sp>
      <p:sp>
        <p:nvSpPr>
          <p:cNvPr id="2" name="Rectangle 1">
            <a:extLst>
              <a:ext uri="{FF2B5EF4-FFF2-40B4-BE49-F238E27FC236}">
                <a16:creationId xmlns:a16="http://schemas.microsoft.com/office/drawing/2014/main" id="{A5B24B80-6567-41CF-8658-1E0F9B94EB4B}"/>
              </a:ext>
            </a:extLst>
          </p:cNvPr>
          <p:cNvSpPr/>
          <p:nvPr/>
        </p:nvSpPr>
        <p:spPr>
          <a:xfrm>
            <a:off x="1033670" y="1825625"/>
            <a:ext cx="10296939" cy="435133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r"/>
            <a:r>
              <a:rPr lang="ar-SA" sz="2200" dirty="0">
                <a:cs typeface="+mj-cs"/>
              </a:rPr>
              <a:t>* تقبل التغيير والانفتاح عليه.</a:t>
            </a:r>
            <a:endParaRPr lang="en-GB" sz="2200" dirty="0">
              <a:cs typeface="+mj-cs"/>
            </a:endParaRPr>
          </a:p>
          <a:p>
            <a:pPr algn="r"/>
            <a:endParaRPr lang="ar-SA" sz="2200" dirty="0">
              <a:cs typeface="+mj-cs"/>
            </a:endParaRPr>
          </a:p>
          <a:p>
            <a:pPr algn="r"/>
            <a:r>
              <a:rPr lang="ar-SA" sz="2200" dirty="0">
                <a:cs typeface="+mj-cs"/>
              </a:rPr>
              <a:t>* </a:t>
            </a:r>
            <a:r>
              <a:rPr lang="ar-SA" sz="2400" dirty="0"/>
              <a:t>تقبل العميل تماما.</a:t>
            </a:r>
            <a:endParaRPr lang="en-GB" sz="2400" dirty="0"/>
          </a:p>
          <a:p>
            <a:pPr algn="r"/>
            <a:endParaRPr lang="ar-SA" sz="2200" dirty="0">
              <a:cs typeface="+mj-cs"/>
            </a:endParaRPr>
          </a:p>
          <a:p>
            <a:pPr algn="r"/>
            <a:r>
              <a:rPr lang="ar-SA" sz="2200" dirty="0">
                <a:cs typeface="+mj-cs"/>
              </a:rPr>
              <a:t>* تحمل النتائج واتخاذ القرارات.</a:t>
            </a:r>
            <a:endParaRPr lang="en-GB" sz="2200" dirty="0">
              <a:cs typeface="+mj-cs"/>
            </a:endParaRPr>
          </a:p>
          <a:p>
            <a:pPr algn="r"/>
            <a:endParaRPr lang="ar-SA" sz="2200" dirty="0">
              <a:cs typeface="+mj-cs"/>
            </a:endParaRPr>
          </a:p>
          <a:p>
            <a:pPr algn="r"/>
            <a:r>
              <a:rPr lang="ar-SA" sz="2200" dirty="0">
                <a:cs typeface="+mj-cs"/>
              </a:rPr>
              <a:t>* الاعتراف بالأخطاء ونقاط الضعف.</a:t>
            </a:r>
            <a:endParaRPr lang="en-GB" sz="2200" dirty="0">
              <a:cs typeface="+mj-cs"/>
            </a:endParaRPr>
          </a:p>
          <a:p>
            <a:pPr algn="r"/>
            <a:endParaRPr lang="ar-SA" sz="2200" dirty="0">
              <a:cs typeface="+mj-cs"/>
            </a:endParaRPr>
          </a:p>
          <a:p>
            <a:pPr algn="r"/>
            <a:r>
              <a:rPr lang="ar-SA" sz="2200" dirty="0">
                <a:cs typeface="+mj-cs"/>
              </a:rPr>
              <a:t>* الوعي بتأثير الثقافة واحترام الاختلاف في القيم. </a:t>
            </a:r>
          </a:p>
          <a:p>
            <a:pPr marL="342900" indent="-342900" algn="r">
              <a:buFont typeface="Arial" panose="020B0604020202020204" pitchFamily="34" charset="0"/>
              <a:buChar char="•"/>
            </a:pPr>
            <a:endParaRPr lang="ar-SA" sz="2200" dirty="0">
              <a:cs typeface="+mj-cs"/>
            </a:endParaRPr>
          </a:p>
          <a:p>
            <a:pPr algn="r"/>
            <a:r>
              <a:rPr lang="ar-SA" sz="2200" dirty="0">
                <a:cs typeface="+mj-cs"/>
              </a:rPr>
              <a:t>* الإيجابية نحو العميل والعملية العلاجية.</a:t>
            </a:r>
            <a:endParaRPr lang="en-GB" sz="2200" dirty="0">
              <a:cs typeface="+mj-cs"/>
            </a:endParaRPr>
          </a:p>
          <a:p>
            <a:pPr algn="r"/>
            <a:endParaRPr lang="en-GB" sz="2200" dirty="0">
              <a:cs typeface="+mj-cs"/>
            </a:endParaRPr>
          </a:p>
        </p:txBody>
      </p:sp>
    </p:spTree>
    <p:extLst>
      <p:ext uri="{BB962C8B-B14F-4D97-AF65-F5344CB8AC3E}">
        <p14:creationId xmlns:p14="http://schemas.microsoft.com/office/powerpoint/2010/main" val="38455444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7C3BBAF-FB6D-41A1-A627-D36B9017A158}"/>
              </a:ext>
            </a:extLst>
          </p:cNvPr>
          <p:cNvSpPr>
            <a:spLocks noGrp="1"/>
          </p:cNvSpPr>
          <p:nvPr>
            <p:ph idx="1"/>
          </p:nvPr>
        </p:nvSpPr>
        <p:spPr>
          <a:xfrm>
            <a:off x="808383" y="1825624"/>
            <a:ext cx="10545417" cy="3939071"/>
          </a:xfrm>
        </p:spPr>
        <p:txBody>
          <a:bodyPr>
            <a:normAutofit/>
          </a:bodyPr>
          <a:lstStyle/>
          <a:p>
            <a:pPr marL="0" indent="0" algn="r">
              <a:buNone/>
            </a:pPr>
            <a:endParaRPr lang="ar-SA" sz="2200" dirty="0">
              <a:cs typeface="+mj-cs"/>
            </a:endParaRPr>
          </a:p>
          <a:p>
            <a:pPr marL="0" indent="0" algn="r">
              <a:buNone/>
            </a:pPr>
            <a:endParaRPr lang="ar-SA" sz="2400" dirty="0">
              <a:cs typeface="+mj-cs"/>
            </a:endParaRPr>
          </a:p>
          <a:p>
            <a:pPr marL="0" indent="0" algn="r">
              <a:buNone/>
            </a:pPr>
            <a:endParaRPr lang="en-GB" sz="2400" dirty="0">
              <a:cs typeface="+mj-cs"/>
            </a:endParaRPr>
          </a:p>
        </p:txBody>
      </p:sp>
      <p:sp>
        <p:nvSpPr>
          <p:cNvPr id="4" name="Rectangle: Rounded Corners 3">
            <a:extLst>
              <a:ext uri="{FF2B5EF4-FFF2-40B4-BE49-F238E27FC236}">
                <a16:creationId xmlns:a16="http://schemas.microsoft.com/office/drawing/2014/main" id="{D7C298D1-F11C-4DEC-8D5B-12E6041C4C5B}"/>
              </a:ext>
            </a:extLst>
          </p:cNvPr>
          <p:cNvSpPr/>
          <p:nvPr/>
        </p:nvSpPr>
        <p:spPr>
          <a:xfrm>
            <a:off x="3684104" y="681037"/>
            <a:ext cx="4094922" cy="900286"/>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SA" sz="2800" dirty="0">
                <a:cs typeface="+mj-cs"/>
              </a:rPr>
              <a:t>من هو المعالج النفسي الفعال؟ </a:t>
            </a:r>
            <a:endParaRPr lang="en-GB" sz="2800" dirty="0">
              <a:cs typeface="+mj-cs"/>
            </a:endParaRPr>
          </a:p>
          <a:p>
            <a:pPr algn="ctr"/>
            <a:endParaRPr lang="en-GB" dirty="0"/>
          </a:p>
        </p:txBody>
      </p:sp>
      <p:sp>
        <p:nvSpPr>
          <p:cNvPr id="2" name="Rectangle 1">
            <a:extLst>
              <a:ext uri="{FF2B5EF4-FFF2-40B4-BE49-F238E27FC236}">
                <a16:creationId xmlns:a16="http://schemas.microsoft.com/office/drawing/2014/main" id="{A5B24B80-6567-41CF-8658-1E0F9B94EB4B}"/>
              </a:ext>
            </a:extLst>
          </p:cNvPr>
          <p:cNvSpPr/>
          <p:nvPr/>
        </p:nvSpPr>
        <p:spPr>
          <a:xfrm>
            <a:off x="1033670" y="2832099"/>
            <a:ext cx="10296939" cy="2247901"/>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r"/>
            <a:r>
              <a:rPr lang="ar-SA" dirty="0"/>
              <a:t>*</a:t>
            </a:r>
            <a:r>
              <a:rPr lang="ar-SA" sz="2000" dirty="0">
                <a:cs typeface="+mj-cs"/>
              </a:rPr>
              <a:t>تجربة المعالج للعلاج؟</a:t>
            </a:r>
          </a:p>
          <a:p>
            <a:pPr algn="r"/>
            <a:endParaRPr lang="en-GB" sz="2000" dirty="0">
              <a:cs typeface="+mj-cs"/>
            </a:endParaRPr>
          </a:p>
          <a:p>
            <a:pPr algn="r"/>
            <a:r>
              <a:rPr lang="ar-SA" sz="2000" dirty="0">
                <a:cs typeface="+mj-cs"/>
              </a:rPr>
              <a:t>*هل لابد ان يكون المعالج النفسي صحيحا نفسيا بشكل كامل ليستطيع مساعدة العميل؟</a:t>
            </a:r>
          </a:p>
          <a:p>
            <a:pPr algn="r"/>
            <a:endParaRPr lang="ar-SA" sz="2000" dirty="0">
              <a:cs typeface="+mj-cs"/>
            </a:endParaRPr>
          </a:p>
          <a:p>
            <a:pPr algn="r"/>
            <a:endParaRPr lang="en-GB" sz="2000" dirty="0">
              <a:cs typeface="+mj-cs"/>
            </a:endParaRPr>
          </a:p>
        </p:txBody>
      </p:sp>
    </p:spTree>
    <p:extLst>
      <p:ext uri="{BB962C8B-B14F-4D97-AF65-F5344CB8AC3E}">
        <p14:creationId xmlns:p14="http://schemas.microsoft.com/office/powerpoint/2010/main" val="31742582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7C3BBAF-FB6D-41A1-A627-D36B9017A158}"/>
              </a:ext>
            </a:extLst>
          </p:cNvPr>
          <p:cNvSpPr>
            <a:spLocks noGrp="1"/>
          </p:cNvSpPr>
          <p:nvPr>
            <p:ph idx="1"/>
          </p:nvPr>
        </p:nvSpPr>
        <p:spPr>
          <a:xfrm>
            <a:off x="808383" y="1825624"/>
            <a:ext cx="10545417" cy="3939071"/>
          </a:xfrm>
        </p:spPr>
        <p:txBody>
          <a:bodyPr>
            <a:normAutofit/>
          </a:bodyPr>
          <a:lstStyle/>
          <a:p>
            <a:pPr marL="0" indent="0" algn="r">
              <a:buNone/>
            </a:pPr>
            <a:endParaRPr lang="ar-SA" sz="2200" dirty="0">
              <a:cs typeface="+mj-cs"/>
            </a:endParaRPr>
          </a:p>
          <a:p>
            <a:pPr marL="0" indent="0" algn="r">
              <a:buNone/>
            </a:pPr>
            <a:endParaRPr lang="ar-SA" sz="2400" dirty="0">
              <a:cs typeface="+mj-cs"/>
            </a:endParaRPr>
          </a:p>
          <a:p>
            <a:pPr marL="0" indent="0" algn="r">
              <a:buNone/>
            </a:pPr>
            <a:endParaRPr lang="en-GB" sz="2400" dirty="0">
              <a:cs typeface="+mj-cs"/>
            </a:endParaRPr>
          </a:p>
        </p:txBody>
      </p:sp>
      <p:sp>
        <p:nvSpPr>
          <p:cNvPr id="4" name="Rectangle: Rounded Corners 3">
            <a:extLst>
              <a:ext uri="{FF2B5EF4-FFF2-40B4-BE49-F238E27FC236}">
                <a16:creationId xmlns:a16="http://schemas.microsoft.com/office/drawing/2014/main" id="{D7C298D1-F11C-4DEC-8D5B-12E6041C4C5B}"/>
              </a:ext>
            </a:extLst>
          </p:cNvPr>
          <p:cNvSpPr/>
          <p:nvPr/>
        </p:nvSpPr>
        <p:spPr>
          <a:xfrm>
            <a:off x="3684104" y="681037"/>
            <a:ext cx="4094922" cy="900286"/>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SA" sz="3200" dirty="0">
                <a:cs typeface="+mj-cs"/>
              </a:rPr>
              <a:t>تقييم فاعلية العلاج النفسي</a:t>
            </a:r>
            <a:endParaRPr lang="en-GB" sz="3200" dirty="0">
              <a:cs typeface="+mj-cs"/>
            </a:endParaRPr>
          </a:p>
        </p:txBody>
      </p:sp>
      <p:sp>
        <p:nvSpPr>
          <p:cNvPr id="2" name="Rectangle 1">
            <a:extLst>
              <a:ext uri="{FF2B5EF4-FFF2-40B4-BE49-F238E27FC236}">
                <a16:creationId xmlns:a16="http://schemas.microsoft.com/office/drawing/2014/main" id="{A5B24B80-6567-41CF-8658-1E0F9B94EB4B}"/>
              </a:ext>
            </a:extLst>
          </p:cNvPr>
          <p:cNvSpPr/>
          <p:nvPr/>
        </p:nvSpPr>
        <p:spPr>
          <a:xfrm>
            <a:off x="1056861" y="1825625"/>
            <a:ext cx="10296939" cy="4351338"/>
          </a:xfrm>
          <a:prstGeom prst="rect">
            <a:avLst/>
          </a:prstGeom>
          <a:solidFill>
            <a:schemeClr val="accent2">
              <a:lumMod val="60000"/>
              <a:lumOff val="40000"/>
            </a:schemeClr>
          </a:solidFill>
        </p:spPr>
        <p:style>
          <a:lnRef idx="2">
            <a:schemeClr val="accent6"/>
          </a:lnRef>
          <a:fillRef idx="1">
            <a:schemeClr val="lt1"/>
          </a:fillRef>
          <a:effectRef idx="0">
            <a:schemeClr val="accent6"/>
          </a:effectRef>
          <a:fontRef idx="minor">
            <a:schemeClr val="dk1"/>
          </a:fontRef>
        </p:style>
        <p:txBody>
          <a:bodyPr rtlCol="0" anchor="ctr"/>
          <a:lstStyle/>
          <a:p>
            <a:pPr algn="r"/>
            <a:endParaRPr lang="en-GB" sz="2200" dirty="0">
              <a:cs typeface="+mj-cs"/>
            </a:endParaRPr>
          </a:p>
          <a:p>
            <a:pPr algn="r"/>
            <a:endParaRPr lang="en-GB" sz="2200" dirty="0">
              <a:cs typeface="+mj-cs"/>
            </a:endParaRPr>
          </a:p>
        </p:txBody>
      </p:sp>
      <p:sp>
        <p:nvSpPr>
          <p:cNvPr id="5" name="Rectangle: Rounded Corners 4">
            <a:extLst>
              <a:ext uri="{FF2B5EF4-FFF2-40B4-BE49-F238E27FC236}">
                <a16:creationId xmlns:a16="http://schemas.microsoft.com/office/drawing/2014/main" id="{E717CD26-ED6F-4167-82D0-6C4F1E98692A}"/>
              </a:ext>
            </a:extLst>
          </p:cNvPr>
          <p:cNvSpPr/>
          <p:nvPr/>
        </p:nvSpPr>
        <p:spPr>
          <a:xfrm>
            <a:off x="7182678" y="2319130"/>
            <a:ext cx="3578087" cy="110987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GB" sz="2000" b="1" dirty="0">
                <a:cs typeface="+mj-cs"/>
              </a:rPr>
              <a:t>Client’s Progress </a:t>
            </a:r>
            <a:r>
              <a:rPr lang="ar-SA" sz="2000" b="1" dirty="0">
                <a:cs typeface="+mj-cs"/>
              </a:rPr>
              <a:t>تقدم العميل </a:t>
            </a:r>
            <a:endParaRPr lang="en-GB" sz="2000" b="1" dirty="0">
              <a:cs typeface="+mj-cs"/>
            </a:endParaRPr>
          </a:p>
        </p:txBody>
      </p:sp>
      <p:sp>
        <p:nvSpPr>
          <p:cNvPr id="6" name="Rectangle: Rounded Corners 5">
            <a:extLst>
              <a:ext uri="{FF2B5EF4-FFF2-40B4-BE49-F238E27FC236}">
                <a16:creationId xmlns:a16="http://schemas.microsoft.com/office/drawing/2014/main" id="{E5298926-BC4D-473E-8BFA-6EA442885807}"/>
              </a:ext>
            </a:extLst>
          </p:cNvPr>
          <p:cNvSpPr/>
          <p:nvPr/>
        </p:nvSpPr>
        <p:spPr>
          <a:xfrm>
            <a:off x="2891311" y="3022053"/>
            <a:ext cx="3578087" cy="110987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GB" sz="2000" b="1" dirty="0">
                <a:cs typeface="+mj-cs"/>
              </a:rPr>
              <a:t>Therapist </a:t>
            </a:r>
            <a:r>
              <a:rPr lang="ar-SA" sz="2000" b="1" dirty="0">
                <a:cs typeface="+mj-cs"/>
              </a:rPr>
              <a:t>المعالج </a:t>
            </a:r>
            <a:endParaRPr lang="en-GB" sz="2000" b="1" dirty="0">
              <a:cs typeface="+mj-cs"/>
            </a:endParaRPr>
          </a:p>
        </p:txBody>
      </p:sp>
      <p:sp>
        <p:nvSpPr>
          <p:cNvPr id="7" name="Rectangle: Rounded Corners 6">
            <a:extLst>
              <a:ext uri="{FF2B5EF4-FFF2-40B4-BE49-F238E27FC236}">
                <a16:creationId xmlns:a16="http://schemas.microsoft.com/office/drawing/2014/main" id="{CB99E4E0-6082-42F3-B24A-268F8D299254}"/>
              </a:ext>
            </a:extLst>
          </p:cNvPr>
          <p:cNvSpPr/>
          <p:nvPr/>
        </p:nvSpPr>
        <p:spPr>
          <a:xfrm>
            <a:off x="7182678" y="3740730"/>
            <a:ext cx="3578087" cy="110987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GB" sz="2000" b="1" dirty="0">
                <a:cs typeface="+mj-cs"/>
              </a:rPr>
              <a:t>Therapy Outcomes </a:t>
            </a:r>
            <a:r>
              <a:rPr lang="ar-SA" sz="2000" b="1" dirty="0">
                <a:cs typeface="+mj-cs"/>
              </a:rPr>
              <a:t>نتائج العلاج </a:t>
            </a:r>
            <a:endParaRPr lang="en-GB" sz="2000" b="1" dirty="0">
              <a:cs typeface="+mj-cs"/>
            </a:endParaRPr>
          </a:p>
        </p:txBody>
      </p:sp>
    </p:spTree>
    <p:extLst>
      <p:ext uri="{BB962C8B-B14F-4D97-AF65-F5344CB8AC3E}">
        <p14:creationId xmlns:p14="http://schemas.microsoft.com/office/powerpoint/2010/main" val="25193154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7C3BBAF-FB6D-41A1-A627-D36B9017A158}"/>
              </a:ext>
            </a:extLst>
          </p:cNvPr>
          <p:cNvSpPr>
            <a:spLocks noGrp="1"/>
          </p:cNvSpPr>
          <p:nvPr>
            <p:ph idx="1"/>
          </p:nvPr>
        </p:nvSpPr>
        <p:spPr>
          <a:xfrm>
            <a:off x="808383" y="1825624"/>
            <a:ext cx="10545417" cy="3939071"/>
          </a:xfrm>
        </p:spPr>
        <p:txBody>
          <a:bodyPr>
            <a:normAutofit/>
          </a:bodyPr>
          <a:lstStyle/>
          <a:p>
            <a:pPr marL="0" indent="0" algn="r">
              <a:buNone/>
            </a:pPr>
            <a:endParaRPr lang="ar-SA" sz="2200" dirty="0">
              <a:cs typeface="+mj-cs"/>
            </a:endParaRPr>
          </a:p>
          <a:p>
            <a:pPr marL="0" indent="0" algn="r">
              <a:buNone/>
            </a:pPr>
            <a:endParaRPr lang="ar-SA" sz="2400" dirty="0">
              <a:cs typeface="+mj-cs"/>
            </a:endParaRPr>
          </a:p>
          <a:p>
            <a:pPr marL="0" indent="0" algn="r">
              <a:buNone/>
            </a:pPr>
            <a:endParaRPr lang="en-GB" sz="2400" dirty="0">
              <a:cs typeface="+mj-cs"/>
            </a:endParaRPr>
          </a:p>
        </p:txBody>
      </p:sp>
      <p:sp>
        <p:nvSpPr>
          <p:cNvPr id="4" name="Rectangle: Rounded Corners 3">
            <a:extLst>
              <a:ext uri="{FF2B5EF4-FFF2-40B4-BE49-F238E27FC236}">
                <a16:creationId xmlns:a16="http://schemas.microsoft.com/office/drawing/2014/main" id="{D7C298D1-F11C-4DEC-8D5B-12E6041C4C5B}"/>
              </a:ext>
            </a:extLst>
          </p:cNvPr>
          <p:cNvSpPr/>
          <p:nvPr/>
        </p:nvSpPr>
        <p:spPr>
          <a:xfrm>
            <a:off x="3684104" y="681037"/>
            <a:ext cx="4094922" cy="900286"/>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SA" sz="3200" dirty="0">
                <a:cs typeface="+mj-cs"/>
              </a:rPr>
              <a:t>المعالج (دلائل على النجاح) </a:t>
            </a:r>
            <a:endParaRPr lang="en-GB" sz="3200" dirty="0">
              <a:cs typeface="+mj-cs"/>
            </a:endParaRPr>
          </a:p>
        </p:txBody>
      </p:sp>
      <p:sp>
        <p:nvSpPr>
          <p:cNvPr id="2" name="Rectangle 1">
            <a:extLst>
              <a:ext uri="{FF2B5EF4-FFF2-40B4-BE49-F238E27FC236}">
                <a16:creationId xmlns:a16="http://schemas.microsoft.com/office/drawing/2014/main" id="{A5B24B80-6567-41CF-8658-1E0F9B94EB4B}"/>
              </a:ext>
            </a:extLst>
          </p:cNvPr>
          <p:cNvSpPr/>
          <p:nvPr/>
        </p:nvSpPr>
        <p:spPr>
          <a:xfrm>
            <a:off x="1056861" y="1766192"/>
            <a:ext cx="10296939" cy="4717771"/>
          </a:xfrm>
          <a:prstGeom prst="rect">
            <a:avLst/>
          </a:prstGeom>
          <a:solidFill>
            <a:schemeClr val="accent2">
              <a:lumMod val="60000"/>
              <a:lumOff val="40000"/>
            </a:schemeClr>
          </a:solidFill>
        </p:spPr>
        <p:style>
          <a:lnRef idx="2">
            <a:schemeClr val="accent6"/>
          </a:lnRef>
          <a:fillRef idx="1">
            <a:schemeClr val="lt1"/>
          </a:fillRef>
          <a:effectRef idx="0">
            <a:schemeClr val="accent6"/>
          </a:effectRef>
          <a:fontRef idx="minor">
            <a:schemeClr val="dk1"/>
          </a:fontRef>
        </p:style>
        <p:txBody>
          <a:bodyPr rtlCol="0" anchor="ctr"/>
          <a:lstStyle/>
          <a:p>
            <a:pPr algn="r"/>
            <a:endParaRPr lang="en-GB" sz="2200" dirty="0">
              <a:cs typeface="+mj-cs"/>
            </a:endParaRPr>
          </a:p>
          <a:p>
            <a:pPr algn="r"/>
            <a:endParaRPr lang="en-GB" sz="2200" dirty="0">
              <a:cs typeface="+mj-cs"/>
            </a:endParaRPr>
          </a:p>
        </p:txBody>
      </p:sp>
      <p:sp>
        <p:nvSpPr>
          <p:cNvPr id="5" name="Rectangle: Rounded Corners 4">
            <a:extLst>
              <a:ext uri="{FF2B5EF4-FFF2-40B4-BE49-F238E27FC236}">
                <a16:creationId xmlns:a16="http://schemas.microsoft.com/office/drawing/2014/main" id="{E717CD26-ED6F-4167-82D0-6C4F1E98692A}"/>
              </a:ext>
            </a:extLst>
          </p:cNvPr>
          <p:cNvSpPr/>
          <p:nvPr/>
        </p:nvSpPr>
        <p:spPr>
          <a:xfrm>
            <a:off x="7182677" y="1843071"/>
            <a:ext cx="3578087" cy="1845495"/>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SA" sz="2000" b="1" dirty="0">
                <a:cs typeface="+mj-cs"/>
              </a:rPr>
              <a:t>ما يخص العميل </a:t>
            </a:r>
            <a:endParaRPr lang="en-GB" sz="2000" b="1" dirty="0">
              <a:cs typeface="+mj-cs"/>
            </a:endParaRPr>
          </a:p>
          <a:p>
            <a:pPr algn="r"/>
            <a:r>
              <a:rPr lang="ar-SA" sz="2000" b="1" dirty="0">
                <a:cs typeface="+mj-cs"/>
              </a:rPr>
              <a:t>- الفهم (يشعر انه مفهوم).</a:t>
            </a:r>
          </a:p>
          <a:p>
            <a:pPr algn="r"/>
            <a:r>
              <a:rPr lang="ar-SA" sz="2000" b="1" dirty="0">
                <a:cs typeface="+mj-cs"/>
              </a:rPr>
              <a:t>- حساسية العميل ( إشارات التقبل، الفهم والخبرة).</a:t>
            </a:r>
          </a:p>
          <a:p>
            <a:pPr algn="r"/>
            <a:r>
              <a:rPr lang="ar-SA" sz="2000" b="1" dirty="0">
                <a:cs typeface="+mj-cs"/>
              </a:rPr>
              <a:t>-الاعتقاد بأن المعالج سوف يساعده.</a:t>
            </a:r>
          </a:p>
        </p:txBody>
      </p:sp>
      <p:sp>
        <p:nvSpPr>
          <p:cNvPr id="6" name="Rectangle: Rounded Corners 5">
            <a:extLst>
              <a:ext uri="{FF2B5EF4-FFF2-40B4-BE49-F238E27FC236}">
                <a16:creationId xmlns:a16="http://schemas.microsoft.com/office/drawing/2014/main" id="{FCB90C1D-A33F-42BE-A2D1-27BF1E03338B}"/>
              </a:ext>
            </a:extLst>
          </p:cNvPr>
          <p:cNvSpPr/>
          <p:nvPr/>
        </p:nvSpPr>
        <p:spPr>
          <a:xfrm>
            <a:off x="1838738" y="1972917"/>
            <a:ext cx="3578087" cy="110987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SA" sz="2000" b="1" dirty="0">
                <a:cs typeface="+mj-cs"/>
              </a:rPr>
              <a:t>القدرة على وضع خطة تتناسب مع تفسير الحالة</a:t>
            </a:r>
            <a:endParaRPr lang="en-GB" sz="2000" b="1" dirty="0">
              <a:cs typeface="+mj-cs"/>
            </a:endParaRPr>
          </a:p>
        </p:txBody>
      </p:sp>
      <p:sp>
        <p:nvSpPr>
          <p:cNvPr id="7" name="Rectangle: Rounded Corners 6">
            <a:extLst>
              <a:ext uri="{FF2B5EF4-FFF2-40B4-BE49-F238E27FC236}">
                <a16:creationId xmlns:a16="http://schemas.microsoft.com/office/drawing/2014/main" id="{F0F10204-13A2-48B1-9A66-E813E057A2A3}"/>
              </a:ext>
            </a:extLst>
          </p:cNvPr>
          <p:cNvSpPr/>
          <p:nvPr/>
        </p:nvSpPr>
        <p:spPr>
          <a:xfrm>
            <a:off x="7182677" y="3899867"/>
            <a:ext cx="3578087" cy="1249773"/>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GB" sz="2000" b="1" dirty="0">
                <a:cs typeface="+mj-cs"/>
              </a:rPr>
              <a:t>Working Alliance</a:t>
            </a:r>
            <a:r>
              <a:rPr lang="ar-SA" sz="2000" b="1" dirty="0">
                <a:cs typeface="+mj-cs"/>
              </a:rPr>
              <a:t>تحالف العمل </a:t>
            </a:r>
          </a:p>
          <a:p>
            <a:pPr algn="ctr"/>
            <a:endParaRPr lang="ar-SA" sz="2000" b="1" dirty="0">
              <a:cs typeface="+mj-cs"/>
            </a:endParaRPr>
          </a:p>
          <a:p>
            <a:pPr algn="r"/>
            <a:r>
              <a:rPr lang="ar-SA" sz="2000" b="1" dirty="0">
                <a:cs typeface="+mj-cs"/>
              </a:rPr>
              <a:t>المعالج قادر على اشراك العميل في العملية العلاجية.</a:t>
            </a:r>
            <a:endParaRPr lang="en-GB" sz="2000" b="1" dirty="0">
              <a:cs typeface="+mj-cs"/>
            </a:endParaRPr>
          </a:p>
        </p:txBody>
      </p:sp>
      <p:sp>
        <p:nvSpPr>
          <p:cNvPr id="8" name="Rectangle: Rounded Corners 7">
            <a:extLst>
              <a:ext uri="{FF2B5EF4-FFF2-40B4-BE49-F238E27FC236}">
                <a16:creationId xmlns:a16="http://schemas.microsoft.com/office/drawing/2014/main" id="{A7BE1FD5-DDFC-4250-88EE-51279ED0F1D9}"/>
              </a:ext>
            </a:extLst>
          </p:cNvPr>
          <p:cNvSpPr/>
          <p:nvPr/>
        </p:nvSpPr>
        <p:spPr>
          <a:xfrm>
            <a:off x="1838738" y="3493531"/>
            <a:ext cx="3578087" cy="110987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SA" sz="2000" b="1" dirty="0">
                <a:cs typeface="+mj-cs"/>
              </a:rPr>
              <a:t>مراقبة تقدم العميل</a:t>
            </a:r>
            <a:endParaRPr lang="en-GB" sz="2000" b="1" dirty="0">
              <a:cs typeface="+mj-cs"/>
            </a:endParaRPr>
          </a:p>
        </p:txBody>
      </p:sp>
      <p:sp>
        <p:nvSpPr>
          <p:cNvPr id="9" name="Rectangle: Rounded Corners 8">
            <a:extLst>
              <a:ext uri="{FF2B5EF4-FFF2-40B4-BE49-F238E27FC236}">
                <a16:creationId xmlns:a16="http://schemas.microsoft.com/office/drawing/2014/main" id="{250512FD-3AD4-4D80-820B-CD44DA190CE7}"/>
              </a:ext>
            </a:extLst>
          </p:cNvPr>
          <p:cNvSpPr/>
          <p:nvPr/>
        </p:nvSpPr>
        <p:spPr>
          <a:xfrm>
            <a:off x="7182677" y="5272842"/>
            <a:ext cx="3578087" cy="110987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SA" sz="2000" b="1" dirty="0">
                <a:cs typeface="+mj-cs"/>
              </a:rPr>
              <a:t>القدرة على تفسير الحالة</a:t>
            </a:r>
            <a:endParaRPr lang="en-GB" sz="2000" b="1" dirty="0">
              <a:cs typeface="+mj-cs"/>
            </a:endParaRPr>
          </a:p>
        </p:txBody>
      </p:sp>
      <p:sp>
        <p:nvSpPr>
          <p:cNvPr id="10" name="Rectangle: Rounded Corners 9">
            <a:extLst>
              <a:ext uri="{FF2B5EF4-FFF2-40B4-BE49-F238E27FC236}">
                <a16:creationId xmlns:a16="http://schemas.microsoft.com/office/drawing/2014/main" id="{0C8D69FA-ACAE-4FE5-88C9-8216279E6E57}"/>
              </a:ext>
            </a:extLst>
          </p:cNvPr>
          <p:cNvSpPr/>
          <p:nvPr/>
        </p:nvSpPr>
        <p:spPr>
          <a:xfrm>
            <a:off x="1838737" y="5014145"/>
            <a:ext cx="3578087" cy="110987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SA" sz="2000" b="1" dirty="0">
                <a:cs typeface="+mj-cs"/>
              </a:rPr>
              <a:t>المرونة</a:t>
            </a:r>
          </a:p>
        </p:txBody>
      </p:sp>
    </p:spTree>
    <p:extLst>
      <p:ext uri="{BB962C8B-B14F-4D97-AF65-F5344CB8AC3E}">
        <p14:creationId xmlns:p14="http://schemas.microsoft.com/office/powerpoint/2010/main" val="27860851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7C3BBAF-FB6D-41A1-A627-D36B9017A158}"/>
              </a:ext>
            </a:extLst>
          </p:cNvPr>
          <p:cNvSpPr>
            <a:spLocks noGrp="1"/>
          </p:cNvSpPr>
          <p:nvPr>
            <p:ph idx="1"/>
          </p:nvPr>
        </p:nvSpPr>
        <p:spPr>
          <a:xfrm>
            <a:off x="808383" y="1825624"/>
            <a:ext cx="10545417" cy="3939071"/>
          </a:xfrm>
        </p:spPr>
        <p:txBody>
          <a:bodyPr>
            <a:normAutofit/>
          </a:bodyPr>
          <a:lstStyle/>
          <a:p>
            <a:pPr marL="0" indent="0" algn="r">
              <a:buNone/>
            </a:pPr>
            <a:endParaRPr lang="ar-SA" sz="2200" dirty="0">
              <a:cs typeface="+mj-cs"/>
            </a:endParaRPr>
          </a:p>
          <a:p>
            <a:pPr marL="0" indent="0" algn="r">
              <a:buNone/>
            </a:pPr>
            <a:endParaRPr lang="ar-SA" sz="2400" dirty="0">
              <a:cs typeface="+mj-cs"/>
            </a:endParaRPr>
          </a:p>
          <a:p>
            <a:pPr marL="0" indent="0" algn="r">
              <a:buNone/>
            </a:pPr>
            <a:endParaRPr lang="en-GB" sz="2400" dirty="0">
              <a:cs typeface="+mj-cs"/>
            </a:endParaRPr>
          </a:p>
        </p:txBody>
      </p:sp>
      <p:sp>
        <p:nvSpPr>
          <p:cNvPr id="4" name="Rectangle: Rounded Corners 3">
            <a:extLst>
              <a:ext uri="{FF2B5EF4-FFF2-40B4-BE49-F238E27FC236}">
                <a16:creationId xmlns:a16="http://schemas.microsoft.com/office/drawing/2014/main" id="{D7C298D1-F11C-4DEC-8D5B-12E6041C4C5B}"/>
              </a:ext>
            </a:extLst>
          </p:cNvPr>
          <p:cNvSpPr/>
          <p:nvPr/>
        </p:nvSpPr>
        <p:spPr>
          <a:xfrm>
            <a:off x="3684104" y="681037"/>
            <a:ext cx="4094922" cy="900286"/>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SA" sz="3200" dirty="0">
                <a:cs typeface="+mj-cs"/>
              </a:rPr>
              <a:t>تقدم العميل  </a:t>
            </a:r>
            <a:endParaRPr lang="en-GB" sz="3200" dirty="0">
              <a:cs typeface="+mj-cs"/>
            </a:endParaRPr>
          </a:p>
        </p:txBody>
      </p:sp>
      <p:sp>
        <p:nvSpPr>
          <p:cNvPr id="2" name="Rectangle 1">
            <a:extLst>
              <a:ext uri="{FF2B5EF4-FFF2-40B4-BE49-F238E27FC236}">
                <a16:creationId xmlns:a16="http://schemas.microsoft.com/office/drawing/2014/main" id="{A5B24B80-6567-41CF-8658-1E0F9B94EB4B}"/>
              </a:ext>
            </a:extLst>
          </p:cNvPr>
          <p:cNvSpPr/>
          <p:nvPr/>
        </p:nvSpPr>
        <p:spPr>
          <a:xfrm>
            <a:off x="808383" y="1835701"/>
            <a:ext cx="10296939" cy="4351338"/>
          </a:xfrm>
          <a:prstGeom prst="rect">
            <a:avLst/>
          </a:prstGeom>
          <a:solidFill>
            <a:schemeClr val="accent2">
              <a:lumMod val="60000"/>
              <a:lumOff val="40000"/>
            </a:schemeClr>
          </a:solidFill>
        </p:spPr>
        <p:style>
          <a:lnRef idx="2">
            <a:schemeClr val="accent6"/>
          </a:lnRef>
          <a:fillRef idx="1">
            <a:schemeClr val="lt1"/>
          </a:fillRef>
          <a:effectRef idx="0">
            <a:schemeClr val="accent6"/>
          </a:effectRef>
          <a:fontRef idx="minor">
            <a:schemeClr val="dk1"/>
          </a:fontRef>
        </p:style>
        <p:txBody>
          <a:bodyPr rtlCol="0" anchor="ctr"/>
          <a:lstStyle/>
          <a:p>
            <a:pPr algn="r"/>
            <a:endParaRPr lang="en-GB" sz="2200" dirty="0">
              <a:cs typeface="+mj-cs"/>
            </a:endParaRPr>
          </a:p>
          <a:p>
            <a:pPr algn="r"/>
            <a:endParaRPr lang="en-GB" sz="2200" dirty="0">
              <a:cs typeface="+mj-cs"/>
            </a:endParaRPr>
          </a:p>
        </p:txBody>
      </p:sp>
      <p:sp>
        <p:nvSpPr>
          <p:cNvPr id="5" name="Rectangle: Rounded Corners 4">
            <a:extLst>
              <a:ext uri="{FF2B5EF4-FFF2-40B4-BE49-F238E27FC236}">
                <a16:creationId xmlns:a16="http://schemas.microsoft.com/office/drawing/2014/main" id="{E717CD26-ED6F-4167-82D0-6C4F1E98692A}"/>
              </a:ext>
            </a:extLst>
          </p:cNvPr>
          <p:cNvSpPr/>
          <p:nvPr/>
        </p:nvSpPr>
        <p:spPr>
          <a:xfrm>
            <a:off x="6599582" y="2120347"/>
            <a:ext cx="3578087" cy="1268895"/>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SA" sz="2000" b="1" dirty="0">
                <a:cs typeface="+mj-cs"/>
              </a:rPr>
              <a:t>الأعراض </a:t>
            </a:r>
            <a:endParaRPr lang="en-GB" sz="2000" b="1" dirty="0">
              <a:cs typeface="+mj-cs"/>
            </a:endParaRPr>
          </a:p>
        </p:txBody>
      </p:sp>
      <p:sp>
        <p:nvSpPr>
          <p:cNvPr id="6" name="Rectangle: Rounded Corners 5">
            <a:extLst>
              <a:ext uri="{FF2B5EF4-FFF2-40B4-BE49-F238E27FC236}">
                <a16:creationId xmlns:a16="http://schemas.microsoft.com/office/drawing/2014/main" id="{043DC20E-B5A7-42DB-B381-A51604CA6E23}"/>
              </a:ext>
            </a:extLst>
          </p:cNvPr>
          <p:cNvSpPr/>
          <p:nvPr/>
        </p:nvSpPr>
        <p:spPr>
          <a:xfrm>
            <a:off x="1702904" y="2120348"/>
            <a:ext cx="3578087" cy="1268895"/>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SA" sz="2000" b="1" dirty="0">
                <a:cs typeface="+mj-cs"/>
              </a:rPr>
              <a:t>جوانب حياة العميل</a:t>
            </a:r>
          </a:p>
          <a:p>
            <a:pPr algn="r"/>
            <a:r>
              <a:rPr lang="ar-SA" sz="2000" b="1" dirty="0">
                <a:cs typeface="+mj-cs"/>
              </a:rPr>
              <a:t>العمل، المدرسة، العلاقات، التفاعل مع المجتمع... الرضا الشخصي</a:t>
            </a:r>
            <a:endParaRPr lang="en-GB" sz="2000" b="1" dirty="0">
              <a:cs typeface="+mj-cs"/>
            </a:endParaRPr>
          </a:p>
        </p:txBody>
      </p:sp>
      <p:sp>
        <p:nvSpPr>
          <p:cNvPr id="7" name="Rectangle: Rounded Corners 6">
            <a:extLst>
              <a:ext uri="{FF2B5EF4-FFF2-40B4-BE49-F238E27FC236}">
                <a16:creationId xmlns:a16="http://schemas.microsoft.com/office/drawing/2014/main" id="{23981176-0A13-4E51-9270-F52BEDCEE1BC}"/>
              </a:ext>
            </a:extLst>
          </p:cNvPr>
          <p:cNvSpPr/>
          <p:nvPr/>
        </p:nvSpPr>
        <p:spPr>
          <a:xfrm>
            <a:off x="4200939" y="4311062"/>
            <a:ext cx="3578087" cy="110987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SA" sz="2000" b="1" dirty="0">
                <a:cs typeface="+mj-cs"/>
              </a:rPr>
              <a:t>العلاقة مع المعالج </a:t>
            </a:r>
            <a:endParaRPr lang="en-GB" sz="2000" b="1" dirty="0">
              <a:cs typeface="+mj-cs"/>
            </a:endParaRPr>
          </a:p>
        </p:txBody>
      </p:sp>
    </p:spTree>
    <p:extLst>
      <p:ext uri="{BB962C8B-B14F-4D97-AF65-F5344CB8AC3E}">
        <p14:creationId xmlns:p14="http://schemas.microsoft.com/office/powerpoint/2010/main" val="29938837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7C3BBAF-FB6D-41A1-A627-D36B9017A158}"/>
              </a:ext>
            </a:extLst>
          </p:cNvPr>
          <p:cNvSpPr>
            <a:spLocks noGrp="1"/>
          </p:cNvSpPr>
          <p:nvPr>
            <p:ph idx="1"/>
          </p:nvPr>
        </p:nvSpPr>
        <p:spPr>
          <a:xfrm>
            <a:off x="808383" y="1825624"/>
            <a:ext cx="10545417" cy="3939071"/>
          </a:xfrm>
        </p:spPr>
        <p:txBody>
          <a:bodyPr>
            <a:normAutofit/>
          </a:bodyPr>
          <a:lstStyle/>
          <a:p>
            <a:pPr marL="0" indent="0" algn="r">
              <a:buNone/>
            </a:pPr>
            <a:endParaRPr lang="ar-SA" sz="2200" dirty="0">
              <a:cs typeface="+mj-cs"/>
            </a:endParaRPr>
          </a:p>
          <a:p>
            <a:pPr marL="0" indent="0" algn="r">
              <a:buNone/>
            </a:pPr>
            <a:endParaRPr lang="ar-SA" sz="2400" dirty="0">
              <a:cs typeface="+mj-cs"/>
            </a:endParaRPr>
          </a:p>
          <a:p>
            <a:pPr marL="0" indent="0" algn="r">
              <a:buNone/>
            </a:pPr>
            <a:endParaRPr lang="en-GB" sz="2400" dirty="0">
              <a:cs typeface="+mj-cs"/>
            </a:endParaRPr>
          </a:p>
        </p:txBody>
      </p:sp>
      <p:sp>
        <p:nvSpPr>
          <p:cNvPr id="4" name="Rectangle: Rounded Corners 3">
            <a:extLst>
              <a:ext uri="{FF2B5EF4-FFF2-40B4-BE49-F238E27FC236}">
                <a16:creationId xmlns:a16="http://schemas.microsoft.com/office/drawing/2014/main" id="{D7C298D1-F11C-4DEC-8D5B-12E6041C4C5B}"/>
              </a:ext>
            </a:extLst>
          </p:cNvPr>
          <p:cNvSpPr/>
          <p:nvPr/>
        </p:nvSpPr>
        <p:spPr>
          <a:xfrm>
            <a:off x="3684104" y="681037"/>
            <a:ext cx="4094922" cy="935728"/>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SA" sz="3200" dirty="0">
                <a:cs typeface="+mj-cs"/>
              </a:rPr>
              <a:t>كيفية متابعة تقدم العميل</a:t>
            </a:r>
            <a:endParaRPr lang="en-GB" sz="3200" dirty="0">
              <a:cs typeface="+mj-cs"/>
            </a:endParaRPr>
          </a:p>
        </p:txBody>
      </p:sp>
      <p:sp>
        <p:nvSpPr>
          <p:cNvPr id="2" name="Rectangle 1">
            <a:extLst>
              <a:ext uri="{FF2B5EF4-FFF2-40B4-BE49-F238E27FC236}">
                <a16:creationId xmlns:a16="http://schemas.microsoft.com/office/drawing/2014/main" id="{A5B24B80-6567-41CF-8658-1E0F9B94EB4B}"/>
              </a:ext>
            </a:extLst>
          </p:cNvPr>
          <p:cNvSpPr/>
          <p:nvPr/>
        </p:nvSpPr>
        <p:spPr>
          <a:xfrm>
            <a:off x="1033670" y="1825625"/>
            <a:ext cx="10296939" cy="4351338"/>
          </a:xfrm>
          <a:prstGeom prst="rect">
            <a:avLst/>
          </a:prstGeom>
          <a:solidFill>
            <a:schemeClr val="accent2">
              <a:lumMod val="60000"/>
              <a:lumOff val="40000"/>
            </a:schemeClr>
          </a:solidFill>
        </p:spPr>
        <p:style>
          <a:lnRef idx="2">
            <a:schemeClr val="accent6"/>
          </a:lnRef>
          <a:fillRef idx="1">
            <a:schemeClr val="lt1"/>
          </a:fillRef>
          <a:effectRef idx="0">
            <a:schemeClr val="accent6"/>
          </a:effectRef>
          <a:fontRef idx="minor">
            <a:schemeClr val="dk1"/>
          </a:fontRef>
        </p:style>
        <p:txBody>
          <a:bodyPr rtlCol="0" anchor="ctr"/>
          <a:lstStyle/>
          <a:p>
            <a:pPr algn="r"/>
            <a:endParaRPr lang="en-GB" sz="2200" dirty="0">
              <a:cs typeface="+mj-cs"/>
            </a:endParaRPr>
          </a:p>
          <a:p>
            <a:pPr algn="r"/>
            <a:endParaRPr lang="en-GB" sz="2200" dirty="0">
              <a:cs typeface="+mj-cs"/>
            </a:endParaRPr>
          </a:p>
        </p:txBody>
      </p:sp>
      <p:sp>
        <p:nvSpPr>
          <p:cNvPr id="5" name="Rectangle: Rounded Corners 4">
            <a:extLst>
              <a:ext uri="{FF2B5EF4-FFF2-40B4-BE49-F238E27FC236}">
                <a16:creationId xmlns:a16="http://schemas.microsoft.com/office/drawing/2014/main" id="{E717CD26-ED6F-4167-82D0-6C4F1E98692A}"/>
              </a:ext>
            </a:extLst>
          </p:cNvPr>
          <p:cNvSpPr/>
          <p:nvPr/>
        </p:nvSpPr>
        <p:spPr>
          <a:xfrm>
            <a:off x="7182678" y="2319130"/>
            <a:ext cx="3578087" cy="110987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SA" sz="2000" b="1" dirty="0">
                <a:cs typeface="+mj-cs"/>
              </a:rPr>
              <a:t>قياس متكرر </a:t>
            </a:r>
            <a:endParaRPr lang="en-GB" sz="2000" b="1" dirty="0">
              <a:cs typeface="+mj-cs"/>
            </a:endParaRPr>
          </a:p>
        </p:txBody>
      </p:sp>
      <p:sp>
        <p:nvSpPr>
          <p:cNvPr id="6" name="Rectangle: Rounded Corners 5">
            <a:extLst>
              <a:ext uri="{FF2B5EF4-FFF2-40B4-BE49-F238E27FC236}">
                <a16:creationId xmlns:a16="http://schemas.microsoft.com/office/drawing/2014/main" id="{96C3CA4A-A774-4ED2-8E1E-81240DF029AB}"/>
              </a:ext>
            </a:extLst>
          </p:cNvPr>
          <p:cNvSpPr/>
          <p:nvPr/>
        </p:nvSpPr>
        <p:spPr>
          <a:xfrm>
            <a:off x="4613650" y="4269344"/>
            <a:ext cx="3578087" cy="110987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SA" sz="2000" b="1" dirty="0">
                <a:cs typeface="+mj-cs"/>
              </a:rPr>
              <a:t>وجود معيار لتحديد التغير او التقدم </a:t>
            </a:r>
            <a:endParaRPr lang="en-GB" sz="2000" b="1" dirty="0">
              <a:cs typeface="+mj-cs"/>
            </a:endParaRPr>
          </a:p>
        </p:txBody>
      </p:sp>
      <p:sp>
        <p:nvSpPr>
          <p:cNvPr id="7" name="Rectangle: Rounded Corners 6">
            <a:extLst>
              <a:ext uri="{FF2B5EF4-FFF2-40B4-BE49-F238E27FC236}">
                <a16:creationId xmlns:a16="http://schemas.microsoft.com/office/drawing/2014/main" id="{982773A9-3CD7-48A7-8205-E03FA18F4342}"/>
              </a:ext>
            </a:extLst>
          </p:cNvPr>
          <p:cNvSpPr/>
          <p:nvPr/>
        </p:nvSpPr>
        <p:spPr>
          <a:xfrm>
            <a:off x="2027582" y="2319130"/>
            <a:ext cx="3578087" cy="110987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SA" sz="2000" b="1" dirty="0">
                <a:cs typeface="+mj-cs"/>
              </a:rPr>
              <a:t>قياس قبلي وبعدي </a:t>
            </a:r>
            <a:endParaRPr lang="en-GB" sz="2000" b="1" dirty="0">
              <a:cs typeface="+mj-cs"/>
            </a:endParaRPr>
          </a:p>
        </p:txBody>
      </p:sp>
    </p:spTree>
    <p:extLst>
      <p:ext uri="{BB962C8B-B14F-4D97-AF65-F5344CB8AC3E}">
        <p14:creationId xmlns:p14="http://schemas.microsoft.com/office/powerpoint/2010/main" val="30250339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7C3BBAF-FB6D-41A1-A627-D36B9017A158}"/>
              </a:ext>
            </a:extLst>
          </p:cNvPr>
          <p:cNvSpPr>
            <a:spLocks noGrp="1"/>
          </p:cNvSpPr>
          <p:nvPr>
            <p:ph idx="1"/>
          </p:nvPr>
        </p:nvSpPr>
        <p:spPr>
          <a:xfrm>
            <a:off x="808383" y="1825624"/>
            <a:ext cx="10545417" cy="3939071"/>
          </a:xfrm>
        </p:spPr>
        <p:txBody>
          <a:bodyPr>
            <a:normAutofit/>
          </a:bodyPr>
          <a:lstStyle/>
          <a:p>
            <a:pPr marL="0" indent="0" algn="r">
              <a:buNone/>
            </a:pPr>
            <a:endParaRPr lang="ar-SA" sz="2200" dirty="0">
              <a:cs typeface="+mj-cs"/>
            </a:endParaRPr>
          </a:p>
          <a:p>
            <a:pPr marL="0" indent="0" algn="r">
              <a:buNone/>
            </a:pPr>
            <a:endParaRPr lang="ar-SA" sz="2400" dirty="0">
              <a:cs typeface="+mj-cs"/>
            </a:endParaRPr>
          </a:p>
          <a:p>
            <a:pPr marL="0" indent="0" algn="r">
              <a:buNone/>
            </a:pPr>
            <a:endParaRPr lang="en-GB" sz="2400" dirty="0">
              <a:cs typeface="+mj-cs"/>
            </a:endParaRPr>
          </a:p>
        </p:txBody>
      </p:sp>
      <p:sp>
        <p:nvSpPr>
          <p:cNvPr id="4" name="Rectangle: Rounded Corners 3">
            <a:extLst>
              <a:ext uri="{FF2B5EF4-FFF2-40B4-BE49-F238E27FC236}">
                <a16:creationId xmlns:a16="http://schemas.microsoft.com/office/drawing/2014/main" id="{D7C298D1-F11C-4DEC-8D5B-12E6041C4C5B}"/>
              </a:ext>
            </a:extLst>
          </p:cNvPr>
          <p:cNvSpPr/>
          <p:nvPr/>
        </p:nvSpPr>
        <p:spPr>
          <a:xfrm>
            <a:off x="3684104" y="681037"/>
            <a:ext cx="4094922" cy="900286"/>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SA" sz="3200" dirty="0">
                <a:cs typeface="+mj-cs"/>
              </a:rPr>
              <a:t>بعض طرق متابعة تقدم العميل </a:t>
            </a:r>
            <a:endParaRPr lang="en-GB" sz="3200" dirty="0">
              <a:cs typeface="+mj-cs"/>
            </a:endParaRPr>
          </a:p>
        </p:txBody>
      </p:sp>
      <p:sp>
        <p:nvSpPr>
          <p:cNvPr id="2" name="Rectangle 1">
            <a:extLst>
              <a:ext uri="{FF2B5EF4-FFF2-40B4-BE49-F238E27FC236}">
                <a16:creationId xmlns:a16="http://schemas.microsoft.com/office/drawing/2014/main" id="{A5B24B80-6567-41CF-8658-1E0F9B94EB4B}"/>
              </a:ext>
            </a:extLst>
          </p:cNvPr>
          <p:cNvSpPr/>
          <p:nvPr/>
        </p:nvSpPr>
        <p:spPr>
          <a:xfrm>
            <a:off x="1033670" y="1825625"/>
            <a:ext cx="10296939" cy="4351338"/>
          </a:xfrm>
          <a:prstGeom prst="rect">
            <a:avLst/>
          </a:prstGeom>
          <a:solidFill>
            <a:schemeClr val="accent2">
              <a:lumMod val="60000"/>
              <a:lumOff val="40000"/>
            </a:schemeClr>
          </a:solidFill>
        </p:spPr>
        <p:style>
          <a:lnRef idx="2">
            <a:schemeClr val="accent6"/>
          </a:lnRef>
          <a:fillRef idx="1">
            <a:schemeClr val="lt1"/>
          </a:fillRef>
          <a:effectRef idx="0">
            <a:schemeClr val="accent6"/>
          </a:effectRef>
          <a:fontRef idx="minor">
            <a:schemeClr val="dk1"/>
          </a:fontRef>
        </p:style>
        <p:txBody>
          <a:bodyPr rtlCol="0" anchor="ctr"/>
          <a:lstStyle/>
          <a:p>
            <a:pPr algn="r"/>
            <a:endParaRPr lang="en-GB" sz="2200" dirty="0">
              <a:cs typeface="+mj-cs"/>
            </a:endParaRPr>
          </a:p>
          <a:p>
            <a:pPr algn="r"/>
            <a:endParaRPr lang="en-GB" sz="2200" dirty="0">
              <a:cs typeface="+mj-cs"/>
            </a:endParaRPr>
          </a:p>
        </p:txBody>
      </p:sp>
      <p:sp>
        <p:nvSpPr>
          <p:cNvPr id="5" name="Rectangle: Rounded Corners 4">
            <a:extLst>
              <a:ext uri="{FF2B5EF4-FFF2-40B4-BE49-F238E27FC236}">
                <a16:creationId xmlns:a16="http://schemas.microsoft.com/office/drawing/2014/main" id="{E717CD26-ED6F-4167-82D0-6C4F1E98692A}"/>
              </a:ext>
            </a:extLst>
          </p:cNvPr>
          <p:cNvSpPr/>
          <p:nvPr/>
        </p:nvSpPr>
        <p:spPr>
          <a:xfrm>
            <a:off x="7182678" y="2319130"/>
            <a:ext cx="3578087" cy="110987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SA" sz="2000" b="1" dirty="0">
                <a:cs typeface="+mj-cs"/>
              </a:rPr>
              <a:t>مقاييس واختبارات نفسية</a:t>
            </a:r>
            <a:endParaRPr lang="en-GB" sz="2000" b="1" dirty="0">
              <a:cs typeface="+mj-cs"/>
            </a:endParaRPr>
          </a:p>
        </p:txBody>
      </p:sp>
      <p:sp>
        <p:nvSpPr>
          <p:cNvPr id="6" name="Rectangle: Rounded Corners 5">
            <a:extLst>
              <a:ext uri="{FF2B5EF4-FFF2-40B4-BE49-F238E27FC236}">
                <a16:creationId xmlns:a16="http://schemas.microsoft.com/office/drawing/2014/main" id="{96C3CA4A-A774-4ED2-8E1E-81240DF029AB}"/>
              </a:ext>
            </a:extLst>
          </p:cNvPr>
          <p:cNvSpPr/>
          <p:nvPr/>
        </p:nvSpPr>
        <p:spPr>
          <a:xfrm>
            <a:off x="4505739" y="4099891"/>
            <a:ext cx="3578087" cy="110987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SA" sz="2000" b="1" dirty="0">
                <a:cs typeface="+mj-cs"/>
              </a:rPr>
              <a:t>أنظمة الانترنت </a:t>
            </a:r>
            <a:endParaRPr lang="en-GB" sz="2000" b="1" dirty="0">
              <a:cs typeface="+mj-cs"/>
            </a:endParaRPr>
          </a:p>
        </p:txBody>
      </p:sp>
      <p:sp>
        <p:nvSpPr>
          <p:cNvPr id="7" name="Rectangle: Rounded Corners 6">
            <a:extLst>
              <a:ext uri="{FF2B5EF4-FFF2-40B4-BE49-F238E27FC236}">
                <a16:creationId xmlns:a16="http://schemas.microsoft.com/office/drawing/2014/main" id="{982773A9-3CD7-48A7-8205-E03FA18F4342}"/>
              </a:ext>
            </a:extLst>
          </p:cNvPr>
          <p:cNvSpPr/>
          <p:nvPr/>
        </p:nvSpPr>
        <p:spPr>
          <a:xfrm>
            <a:off x="2027582" y="2319130"/>
            <a:ext cx="3578087" cy="110987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SA" sz="2000" b="1" dirty="0">
                <a:cs typeface="+mj-cs"/>
              </a:rPr>
              <a:t>مقابلة مختصرة</a:t>
            </a:r>
            <a:endParaRPr lang="en-GB" sz="2000" b="1" dirty="0">
              <a:cs typeface="+mj-cs"/>
            </a:endParaRPr>
          </a:p>
        </p:txBody>
      </p:sp>
    </p:spTree>
    <p:extLst>
      <p:ext uri="{BB962C8B-B14F-4D97-AF65-F5344CB8AC3E}">
        <p14:creationId xmlns:p14="http://schemas.microsoft.com/office/powerpoint/2010/main" val="22752937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7C3BBAF-FB6D-41A1-A627-D36B9017A158}"/>
              </a:ext>
            </a:extLst>
          </p:cNvPr>
          <p:cNvSpPr>
            <a:spLocks noGrp="1"/>
          </p:cNvSpPr>
          <p:nvPr>
            <p:ph idx="1"/>
          </p:nvPr>
        </p:nvSpPr>
        <p:spPr>
          <a:xfrm>
            <a:off x="808383" y="1825624"/>
            <a:ext cx="10545417" cy="3939071"/>
          </a:xfrm>
        </p:spPr>
        <p:txBody>
          <a:bodyPr>
            <a:normAutofit/>
          </a:bodyPr>
          <a:lstStyle/>
          <a:p>
            <a:pPr marL="0" indent="0" algn="r">
              <a:buNone/>
            </a:pPr>
            <a:endParaRPr lang="ar-SA" sz="2200" dirty="0">
              <a:cs typeface="+mj-cs"/>
            </a:endParaRPr>
          </a:p>
          <a:p>
            <a:pPr marL="0" indent="0" algn="r">
              <a:buNone/>
            </a:pPr>
            <a:endParaRPr lang="ar-SA" sz="2400" dirty="0">
              <a:cs typeface="+mj-cs"/>
            </a:endParaRPr>
          </a:p>
          <a:p>
            <a:pPr marL="0" indent="0" algn="r">
              <a:buNone/>
            </a:pPr>
            <a:endParaRPr lang="en-GB" sz="2400" dirty="0">
              <a:cs typeface="+mj-cs"/>
            </a:endParaRPr>
          </a:p>
        </p:txBody>
      </p:sp>
      <p:sp>
        <p:nvSpPr>
          <p:cNvPr id="4" name="Rectangle: Rounded Corners 3">
            <a:extLst>
              <a:ext uri="{FF2B5EF4-FFF2-40B4-BE49-F238E27FC236}">
                <a16:creationId xmlns:a16="http://schemas.microsoft.com/office/drawing/2014/main" id="{D7C298D1-F11C-4DEC-8D5B-12E6041C4C5B}"/>
              </a:ext>
            </a:extLst>
          </p:cNvPr>
          <p:cNvSpPr/>
          <p:nvPr/>
        </p:nvSpPr>
        <p:spPr>
          <a:xfrm>
            <a:off x="3684104" y="681037"/>
            <a:ext cx="4094922" cy="900286"/>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SA" sz="3200" dirty="0">
                <a:cs typeface="+mj-cs"/>
              </a:rPr>
              <a:t>فوائد متابعة تقدم العميل </a:t>
            </a:r>
            <a:endParaRPr lang="en-GB" sz="3200" dirty="0">
              <a:cs typeface="+mj-cs"/>
            </a:endParaRPr>
          </a:p>
        </p:txBody>
      </p:sp>
      <p:sp>
        <p:nvSpPr>
          <p:cNvPr id="2" name="Rectangle 1">
            <a:extLst>
              <a:ext uri="{FF2B5EF4-FFF2-40B4-BE49-F238E27FC236}">
                <a16:creationId xmlns:a16="http://schemas.microsoft.com/office/drawing/2014/main" id="{A5B24B80-6567-41CF-8658-1E0F9B94EB4B}"/>
              </a:ext>
            </a:extLst>
          </p:cNvPr>
          <p:cNvSpPr/>
          <p:nvPr/>
        </p:nvSpPr>
        <p:spPr>
          <a:xfrm>
            <a:off x="1056861" y="2002147"/>
            <a:ext cx="10296939" cy="4351338"/>
          </a:xfrm>
          <a:prstGeom prst="rect">
            <a:avLst/>
          </a:prstGeom>
          <a:solidFill>
            <a:schemeClr val="accent2">
              <a:lumMod val="60000"/>
              <a:lumOff val="40000"/>
            </a:schemeClr>
          </a:solidFill>
        </p:spPr>
        <p:style>
          <a:lnRef idx="2">
            <a:schemeClr val="accent6"/>
          </a:lnRef>
          <a:fillRef idx="1">
            <a:schemeClr val="lt1"/>
          </a:fillRef>
          <a:effectRef idx="0">
            <a:schemeClr val="accent6"/>
          </a:effectRef>
          <a:fontRef idx="minor">
            <a:schemeClr val="dk1"/>
          </a:fontRef>
        </p:style>
        <p:txBody>
          <a:bodyPr rtlCol="0" anchor="ctr"/>
          <a:lstStyle/>
          <a:p>
            <a:pPr algn="r"/>
            <a:endParaRPr lang="en-GB" sz="2200" dirty="0">
              <a:cs typeface="+mj-cs"/>
            </a:endParaRPr>
          </a:p>
          <a:p>
            <a:pPr algn="r"/>
            <a:endParaRPr lang="en-GB" sz="2200" dirty="0">
              <a:cs typeface="+mj-cs"/>
            </a:endParaRPr>
          </a:p>
        </p:txBody>
      </p:sp>
      <p:sp>
        <p:nvSpPr>
          <p:cNvPr id="5" name="Rectangle: Rounded Corners 4">
            <a:extLst>
              <a:ext uri="{FF2B5EF4-FFF2-40B4-BE49-F238E27FC236}">
                <a16:creationId xmlns:a16="http://schemas.microsoft.com/office/drawing/2014/main" id="{E717CD26-ED6F-4167-82D0-6C4F1E98692A}"/>
              </a:ext>
            </a:extLst>
          </p:cNvPr>
          <p:cNvSpPr/>
          <p:nvPr/>
        </p:nvSpPr>
        <p:spPr>
          <a:xfrm>
            <a:off x="7182678" y="2203319"/>
            <a:ext cx="3578087" cy="110987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SA" sz="2000" b="1">
                <a:cs typeface="+mj-cs"/>
              </a:rPr>
              <a:t>الكشف عن خطر </a:t>
            </a:r>
            <a:r>
              <a:rPr lang="ar-SA" sz="2000" b="1" dirty="0">
                <a:cs typeface="+mj-cs"/>
              </a:rPr>
              <a:t>التدهور </a:t>
            </a:r>
            <a:endParaRPr lang="en-GB" sz="2000" b="1" dirty="0">
              <a:cs typeface="+mj-cs"/>
            </a:endParaRPr>
          </a:p>
        </p:txBody>
      </p:sp>
      <p:sp>
        <p:nvSpPr>
          <p:cNvPr id="6" name="Rectangle: Rounded Corners 5">
            <a:extLst>
              <a:ext uri="{FF2B5EF4-FFF2-40B4-BE49-F238E27FC236}">
                <a16:creationId xmlns:a16="http://schemas.microsoft.com/office/drawing/2014/main" id="{96C3CA4A-A774-4ED2-8E1E-81240DF029AB}"/>
              </a:ext>
            </a:extLst>
          </p:cNvPr>
          <p:cNvSpPr/>
          <p:nvPr/>
        </p:nvSpPr>
        <p:spPr>
          <a:xfrm>
            <a:off x="7182678" y="3622881"/>
            <a:ext cx="3578087" cy="110987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SA" sz="2000" b="1" dirty="0">
                <a:cs typeface="+mj-cs"/>
              </a:rPr>
              <a:t>الكشف عن من قد لا يستجيب للعلاج </a:t>
            </a:r>
            <a:endParaRPr lang="en-GB" sz="2000" b="1" dirty="0">
              <a:cs typeface="+mj-cs"/>
            </a:endParaRPr>
          </a:p>
        </p:txBody>
      </p:sp>
      <p:sp>
        <p:nvSpPr>
          <p:cNvPr id="7" name="Rectangle: Rounded Corners 6">
            <a:extLst>
              <a:ext uri="{FF2B5EF4-FFF2-40B4-BE49-F238E27FC236}">
                <a16:creationId xmlns:a16="http://schemas.microsoft.com/office/drawing/2014/main" id="{982773A9-3CD7-48A7-8205-E03FA18F4342}"/>
              </a:ext>
            </a:extLst>
          </p:cNvPr>
          <p:cNvSpPr/>
          <p:nvPr/>
        </p:nvSpPr>
        <p:spPr>
          <a:xfrm>
            <a:off x="2027582" y="2203319"/>
            <a:ext cx="3578087" cy="110987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SA" sz="2000" b="1" dirty="0">
                <a:cs typeface="+mj-cs"/>
              </a:rPr>
              <a:t>تقليل الوقت </a:t>
            </a:r>
            <a:endParaRPr lang="en-GB" sz="2000" b="1" dirty="0">
              <a:cs typeface="+mj-cs"/>
            </a:endParaRPr>
          </a:p>
        </p:txBody>
      </p:sp>
      <p:sp>
        <p:nvSpPr>
          <p:cNvPr id="8" name="Rectangle: Rounded Corners 7">
            <a:extLst>
              <a:ext uri="{FF2B5EF4-FFF2-40B4-BE49-F238E27FC236}">
                <a16:creationId xmlns:a16="http://schemas.microsoft.com/office/drawing/2014/main" id="{E5591016-9050-4BD8-9058-532DD33191EF}"/>
              </a:ext>
            </a:extLst>
          </p:cNvPr>
          <p:cNvSpPr/>
          <p:nvPr/>
        </p:nvSpPr>
        <p:spPr>
          <a:xfrm>
            <a:off x="2027582" y="4923791"/>
            <a:ext cx="3578087" cy="110987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SA" sz="2000" b="1" dirty="0">
                <a:cs typeface="+mj-cs"/>
              </a:rPr>
              <a:t>تشجيع العميل على الانخراط في العلاج </a:t>
            </a:r>
            <a:endParaRPr lang="en-GB" sz="2000" b="1" dirty="0">
              <a:cs typeface="+mj-cs"/>
            </a:endParaRPr>
          </a:p>
        </p:txBody>
      </p:sp>
      <p:sp>
        <p:nvSpPr>
          <p:cNvPr id="9" name="Rectangle: Rounded Corners 8">
            <a:extLst>
              <a:ext uri="{FF2B5EF4-FFF2-40B4-BE49-F238E27FC236}">
                <a16:creationId xmlns:a16="http://schemas.microsoft.com/office/drawing/2014/main" id="{F29767D6-B2D7-4956-B7C9-D728D8C3567A}"/>
              </a:ext>
            </a:extLst>
          </p:cNvPr>
          <p:cNvSpPr/>
          <p:nvPr/>
        </p:nvSpPr>
        <p:spPr>
          <a:xfrm>
            <a:off x="7182678" y="4926632"/>
            <a:ext cx="3578087" cy="110987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SA" sz="2000" b="1" dirty="0">
                <a:cs typeface="+mj-cs"/>
              </a:rPr>
              <a:t>مشاركة العميل في وضع الأهداف والمتابعة</a:t>
            </a:r>
            <a:endParaRPr lang="en-GB" sz="2000" b="1" dirty="0">
              <a:cs typeface="+mj-cs"/>
            </a:endParaRPr>
          </a:p>
        </p:txBody>
      </p:sp>
      <p:sp>
        <p:nvSpPr>
          <p:cNvPr id="10" name="Rectangle: Rounded Corners 9">
            <a:extLst>
              <a:ext uri="{FF2B5EF4-FFF2-40B4-BE49-F238E27FC236}">
                <a16:creationId xmlns:a16="http://schemas.microsoft.com/office/drawing/2014/main" id="{1834A8F6-FF54-4D26-9A02-6CFC299B86F9}"/>
              </a:ext>
            </a:extLst>
          </p:cNvPr>
          <p:cNvSpPr/>
          <p:nvPr/>
        </p:nvSpPr>
        <p:spPr>
          <a:xfrm>
            <a:off x="2027582" y="3563555"/>
            <a:ext cx="3578087" cy="110987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SA" sz="2000" b="1" dirty="0">
                <a:cs typeface="+mj-cs"/>
              </a:rPr>
              <a:t>ملاحظة أي نتائج ايجابية</a:t>
            </a:r>
            <a:endParaRPr lang="en-GB" sz="2000" b="1" dirty="0">
              <a:cs typeface="+mj-cs"/>
            </a:endParaRPr>
          </a:p>
        </p:txBody>
      </p:sp>
    </p:spTree>
    <p:extLst>
      <p:ext uri="{BB962C8B-B14F-4D97-AF65-F5344CB8AC3E}">
        <p14:creationId xmlns:p14="http://schemas.microsoft.com/office/powerpoint/2010/main" val="31484222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7C3BBAF-FB6D-41A1-A627-D36B9017A158}"/>
              </a:ext>
            </a:extLst>
          </p:cNvPr>
          <p:cNvSpPr>
            <a:spLocks noGrp="1"/>
          </p:cNvSpPr>
          <p:nvPr>
            <p:ph idx="1"/>
          </p:nvPr>
        </p:nvSpPr>
        <p:spPr>
          <a:xfrm>
            <a:off x="450576" y="2481609"/>
            <a:ext cx="10850216" cy="3984590"/>
          </a:xfrm>
        </p:spPr>
        <p:txBody>
          <a:bodyPr>
            <a:normAutofit fontScale="92500" lnSpcReduction="20000"/>
          </a:bodyPr>
          <a:lstStyle/>
          <a:p>
            <a:pPr marL="0" indent="0" algn="r">
              <a:buNone/>
            </a:pPr>
            <a:r>
              <a:rPr lang="ar-SA" sz="2400" dirty="0">
                <a:cs typeface="+mj-cs"/>
              </a:rPr>
              <a:t>-هو </a:t>
            </a:r>
            <a:r>
              <a:rPr lang="ar-SA" sz="2400" dirty="0">
                <a:solidFill>
                  <a:schemeClr val="accent6">
                    <a:lumMod val="75000"/>
                  </a:schemeClr>
                </a:solidFill>
                <a:cs typeface="+mj-cs"/>
              </a:rPr>
              <a:t>التطبيق الواعي للطرق الإكلينيكية </a:t>
            </a:r>
            <a:r>
              <a:rPr lang="ar-SA" sz="2400" dirty="0">
                <a:cs typeface="+mj-cs"/>
              </a:rPr>
              <a:t>والمواقف الشخصية المستمدة من المبادئ النفسية التي تأسست </a:t>
            </a:r>
            <a:r>
              <a:rPr lang="ar-SA" sz="2400" dirty="0">
                <a:solidFill>
                  <a:schemeClr val="accent6">
                    <a:lumMod val="75000"/>
                  </a:schemeClr>
                </a:solidFill>
                <a:cs typeface="+mj-cs"/>
              </a:rPr>
              <a:t>بغرض مساعدة الأشخاص </a:t>
            </a:r>
            <a:r>
              <a:rPr lang="ar-SA" sz="2400" dirty="0">
                <a:cs typeface="+mj-cs"/>
              </a:rPr>
              <a:t>على تعديل سلوكياتهم ومعارفهم ومشاعرهم وغيرها من الخصائص الشخصية التي يرغبون فيها. </a:t>
            </a:r>
          </a:p>
          <a:p>
            <a:pPr marL="0" indent="0" algn="r">
              <a:buNone/>
            </a:pPr>
            <a:r>
              <a:rPr lang="en-GB" sz="2400" dirty="0">
                <a:cs typeface="+mj-cs"/>
              </a:rPr>
              <a:t>(Norcross, 1990)</a:t>
            </a:r>
            <a:r>
              <a:rPr lang="ar-SA" sz="2400" dirty="0">
                <a:cs typeface="+mj-cs"/>
              </a:rPr>
              <a:t> </a:t>
            </a:r>
            <a:r>
              <a:rPr lang="en-GB" sz="2400" dirty="0">
                <a:cs typeface="+mj-cs"/>
              </a:rPr>
              <a:t> </a:t>
            </a:r>
            <a:r>
              <a:rPr lang="ar-SA" sz="2400" dirty="0">
                <a:cs typeface="+mj-cs"/>
              </a:rPr>
              <a:t> </a:t>
            </a:r>
            <a:r>
              <a:rPr lang="en-GB" sz="2400" dirty="0">
                <a:cs typeface="+mj-cs"/>
              </a:rPr>
              <a:t> </a:t>
            </a:r>
            <a:endParaRPr lang="ar-SA" sz="2400" dirty="0">
              <a:cs typeface="+mj-cs"/>
            </a:endParaRPr>
          </a:p>
          <a:p>
            <a:pPr marL="0" indent="0" algn="r">
              <a:buNone/>
            </a:pPr>
            <a:r>
              <a:rPr lang="ar-SA" dirty="0">
                <a:cs typeface="+mj-cs"/>
              </a:rPr>
              <a:t>* </a:t>
            </a:r>
            <a:r>
              <a:rPr lang="ar-SA" sz="2200" dirty="0">
                <a:cs typeface="+mj-cs"/>
              </a:rPr>
              <a:t>تفاعل شخصي منظم يهدف الى التغيير او التغلب على المشكلات.</a:t>
            </a:r>
            <a:endParaRPr lang="en-GB" sz="2200" dirty="0">
              <a:cs typeface="+mj-cs"/>
            </a:endParaRPr>
          </a:p>
          <a:p>
            <a:pPr marL="0" indent="0" algn="r">
              <a:buNone/>
            </a:pPr>
            <a:r>
              <a:rPr lang="en-GB" sz="2200" dirty="0">
                <a:cs typeface="+mj-cs"/>
              </a:rPr>
              <a:t>(Talk therapy </a:t>
            </a:r>
            <a:r>
              <a:rPr lang="ar-SA" sz="2200" dirty="0">
                <a:cs typeface="+mj-cs"/>
              </a:rPr>
              <a:t>* العلاج بالكلام (</a:t>
            </a:r>
            <a:r>
              <a:rPr lang="en-GB" sz="2200" dirty="0">
                <a:cs typeface="+mj-cs"/>
              </a:rPr>
              <a:t> </a:t>
            </a:r>
          </a:p>
          <a:p>
            <a:pPr marL="0" indent="0" algn="r">
              <a:buNone/>
            </a:pPr>
            <a:r>
              <a:rPr lang="ar-SA" sz="2200" dirty="0">
                <a:cs typeface="+mj-cs"/>
              </a:rPr>
              <a:t>*علاج يشمل الطرق العلاجية النفسية وليست الدوائية.</a:t>
            </a:r>
            <a:endParaRPr lang="en-GB" sz="2200" dirty="0">
              <a:cs typeface="+mj-cs"/>
            </a:endParaRPr>
          </a:p>
          <a:p>
            <a:pPr marL="0" indent="0" algn="r">
              <a:buNone/>
            </a:pPr>
            <a:r>
              <a:rPr lang="ar-SA" sz="2200" dirty="0">
                <a:cs typeface="+mj-cs"/>
              </a:rPr>
              <a:t>* فردي وجماعي.</a:t>
            </a:r>
          </a:p>
          <a:p>
            <a:pPr marL="0" indent="0" algn="r">
              <a:buNone/>
            </a:pPr>
            <a:r>
              <a:rPr lang="ar-SA" sz="2200" dirty="0">
                <a:cs typeface="+mj-cs"/>
              </a:rPr>
              <a:t>* لفظي وغير لفظي.</a:t>
            </a:r>
          </a:p>
          <a:p>
            <a:pPr marL="0" indent="0" algn="r">
              <a:buNone/>
            </a:pPr>
            <a:r>
              <a:rPr lang="ar-SA" sz="2200" dirty="0">
                <a:cs typeface="+mj-cs"/>
              </a:rPr>
              <a:t>* المدة.</a:t>
            </a:r>
            <a:endParaRPr lang="en-GB" sz="2200" dirty="0">
              <a:cs typeface="+mj-cs"/>
            </a:endParaRPr>
          </a:p>
          <a:p>
            <a:pPr marL="0" indent="0" algn="r">
              <a:buNone/>
            </a:pPr>
            <a:r>
              <a:rPr lang="ar-SA" sz="2200" dirty="0">
                <a:cs typeface="+mj-cs"/>
              </a:rPr>
              <a:t>* ما هو ضرر العلاج النفسي على العميل؟</a:t>
            </a:r>
          </a:p>
          <a:p>
            <a:pPr marL="0" indent="0" algn="r">
              <a:buNone/>
            </a:pPr>
            <a:r>
              <a:rPr lang="ar-SA" sz="2200" dirty="0">
                <a:cs typeface="+mj-cs"/>
              </a:rPr>
              <a:t>* من هو المعالج النفسي؟</a:t>
            </a:r>
          </a:p>
          <a:p>
            <a:pPr marL="0" indent="0" algn="r">
              <a:buNone/>
            </a:pPr>
            <a:endParaRPr lang="ar-SA" sz="2200" dirty="0">
              <a:cs typeface="+mj-cs"/>
            </a:endParaRPr>
          </a:p>
          <a:p>
            <a:pPr marL="0" indent="0" algn="r">
              <a:buNone/>
            </a:pPr>
            <a:endParaRPr lang="ar-SA" sz="2400" dirty="0">
              <a:cs typeface="+mj-cs"/>
            </a:endParaRPr>
          </a:p>
          <a:p>
            <a:pPr marL="0" indent="0" algn="r">
              <a:buNone/>
            </a:pPr>
            <a:endParaRPr lang="en-GB" sz="2400" dirty="0">
              <a:cs typeface="+mj-cs"/>
            </a:endParaRPr>
          </a:p>
        </p:txBody>
      </p:sp>
      <p:sp>
        <p:nvSpPr>
          <p:cNvPr id="4" name="Rectangle: Rounded Corners 3">
            <a:extLst>
              <a:ext uri="{FF2B5EF4-FFF2-40B4-BE49-F238E27FC236}">
                <a16:creationId xmlns:a16="http://schemas.microsoft.com/office/drawing/2014/main" id="{D7C298D1-F11C-4DEC-8D5B-12E6041C4C5B}"/>
              </a:ext>
            </a:extLst>
          </p:cNvPr>
          <p:cNvSpPr/>
          <p:nvPr/>
        </p:nvSpPr>
        <p:spPr>
          <a:xfrm>
            <a:off x="3684104" y="681037"/>
            <a:ext cx="4094922" cy="900286"/>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SA" sz="2800" dirty="0">
                <a:cs typeface="+mj-cs"/>
              </a:rPr>
              <a:t>ما هو العلاج النفسي؟ </a:t>
            </a:r>
            <a:endParaRPr lang="en-GB" sz="2800" dirty="0">
              <a:cs typeface="+mj-cs"/>
            </a:endParaRPr>
          </a:p>
          <a:p>
            <a:pPr algn="ctr"/>
            <a:endParaRPr lang="en-GB" dirty="0"/>
          </a:p>
        </p:txBody>
      </p:sp>
    </p:spTree>
    <p:extLst>
      <p:ext uri="{BB962C8B-B14F-4D97-AF65-F5344CB8AC3E}">
        <p14:creationId xmlns:p14="http://schemas.microsoft.com/office/powerpoint/2010/main" val="4730434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D7C298D1-F11C-4DEC-8D5B-12E6041C4C5B}"/>
              </a:ext>
            </a:extLst>
          </p:cNvPr>
          <p:cNvSpPr/>
          <p:nvPr/>
        </p:nvSpPr>
        <p:spPr>
          <a:xfrm>
            <a:off x="3684104" y="681037"/>
            <a:ext cx="4094922" cy="900286"/>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SA" sz="2800" dirty="0">
                <a:cs typeface="+mj-cs"/>
              </a:rPr>
              <a:t>امثلة على بعض المدارس النفسية </a:t>
            </a:r>
            <a:endParaRPr lang="en-GB" sz="2800" dirty="0">
              <a:cs typeface="+mj-cs"/>
            </a:endParaRPr>
          </a:p>
          <a:p>
            <a:pPr algn="ctr"/>
            <a:endParaRPr lang="en-GB" dirty="0"/>
          </a:p>
        </p:txBody>
      </p:sp>
      <p:sp>
        <p:nvSpPr>
          <p:cNvPr id="6" name="Rectangle: Rounded Corners 5">
            <a:extLst>
              <a:ext uri="{FF2B5EF4-FFF2-40B4-BE49-F238E27FC236}">
                <a16:creationId xmlns:a16="http://schemas.microsoft.com/office/drawing/2014/main" id="{C5AA2FBB-6A1D-4F3E-986C-A177457A48AF}"/>
              </a:ext>
            </a:extLst>
          </p:cNvPr>
          <p:cNvSpPr/>
          <p:nvPr/>
        </p:nvSpPr>
        <p:spPr>
          <a:xfrm>
            <a:off x="7507356" y="5571442"/>
            <a:ext cx="4094922" cy="900286"/>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SA" b="1" dirty="0"/>
              <a:t>العلاج الواقعي </a:t>
            </a:r>
          </a:p>
          <a:p>
            <a:pPr algn="ctr"/>
            <a:r>
              <a:rPr lang="en-GB" b="1" dirty="0"/>
              <a:t>Reality Therapy </a:t>
            </a:r>
          </a:p>
        </p:txBody>
      </p:sp>
      <p:sp>
        <p:nvSpPr>
          <p:cNvPr id="7" name="Rectangle: Rounded Corners 6">
            <a:extLst>
              <a:ext uri="{FF2B5EF4-FFF2-40B4-BE49-F238E27FC236}">
                <a16:creationId xmlns:a16="http://schemas.microsoft.com/office/drawing/2014/main" id="{B77B0A55-75E4-47F1-AD53-931E8B78DFF9}"/>
              </a:ext>
            </a:extLst>
          </p:cNvPr>
          <p:cNvSpPr/>
          <p:nvPr/>
        </p:nvSpPr>
        <p:spPr>
          <a:xfrm>
            <a:off x="7507356" y="4022074"/>
            <a:ext cx="4094922" cy="900286"/>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SA" b="1" dirty="0"/>
              <a:t>العلاج السلوكي </a:t>
            </a:r>
          </a:p>
          <a:p>
            <a:pPr algn="ctr"/>
            <a:r>
              <a:rPr lang="en-GB" b="1" dirty="0"/>
              <a:t>Behavioural Therapy </a:t>
            </a:r>
          </a:p>
        </p:txBody>
      </p:sp>
      <p:sp>
        <p:nvSpPr>
          <p:cNvPr id="8" name="Rectangle: Rounded Corners 7">
            <a:extLst>
              <a:ext uri="{FF2B5EF4-FFF2-40B4-BE49-F238E27FC236}">
                <a16:creationId xmlns:a16="http://schemas.microsoft.com/office/drawing/2014/main" id="{6AB94D57-92CA-4FBA-8142-6491F3C9C830}"/>
              </a:ext>
            </a:extLst>
          </p:cNvPr>
          <p:cNvSpPr/>
          <p:nvPr/>
        </p:nvSpPr>
        <p:spPr>
          <a:xfrm>
            <a:off x="7507356" y="2234598"/>
            <a:ext cx="4094922" cy="900286"/>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SA" b="1" dirty="0"/>
              <a:t>العلاج المعرفي السلوكي </a:t>
            </a:r>
          </a:p>
          <a:p>
            <a:pPr algn="ctr"/>
            <a:r>
              <a:rPr lang="en-GB" b="1" dirty="0"/>
              <a:t>Cognitive Behavioural Therapy </a:t>
            </a:r>
          </a:p>
        </p:txBody>
      </p:sp>
      <p:sp>
        <p:nvSpPr>
          <p:cNvPr id="9" name="Rectangle: Rounded Corners 8">
            <a:extLst>
              <a:ext uri="{FF2B5EF4-FFF2-40B4-BE49-F238E27FC236}">
                <a16:creationId xmlns:a16="http://schemas.microsoft.com/office/drawing/2014/main" id="{DB686D60-4798-49E2-86E1-7737CD5D04FB}"/>
              </a:ext>
            </a:extLst>
          </p:cNvPr>
          <p:cNvSpPr/>
          <p:nvPr/>
        </p:nvSpPr>
        <p:spPr>
          <a:xfrm>
            <a:off x="258418" y="4049754"/>
            <a:ext cx="4094922" cy="900286"/>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SA" b="1" dirty="0"/>
              <a:t>العلاج التمركز حول الشخص </a:t>
            </a:r>
          </a:p>
          <a:p>
            <a:pPr algn="ctr"/>
            <a:r>
              <a:rPr lang="en-GB" b="1" dirty="0"/>
              <a:t>Person- </a:t>
            </a:r>
            <a:r>
              <a:rPr lang="en-GB" b="1" dirty="0" err="1"/>
              <a:t>Centered</a:t>
            </a:r>
            <a:r>
              <a:rPr lang="en-GB" b="1" dirty="0"/>
              <a:t> Therapy </a:t>
            </a:r>
          </a:p>
        </p:txBody>
      </p:sp>
      <p:sp>
        <p:nvSpPr>
          <p:cNvPr id="10" name="Rectangle: Rounded Corners 9">
            <a:extLst>
              <a:ext uri="{FF2B5EF4-FFF2-40B4-BE49-F238E27FC236}">
                <a16:creationId xmlns:a16="http://schemas.microsoft.com/office/drawing/2014/main" id="{819F281F-9898-4267-B6F3-EDE035D85DC0}"/>
              </a:ext>
            </a:extLst>
          </p:cNvPr>
          <p:cNvSpPr/>
          <p:nvPr/>
        </p:nvSpPr>
        <p:spPr>
          <a:xfrm>
            <a:off x="351183" y="2158809"/>
            <a:ext cx="4094922" cy="900286"/>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SA" b="1" dirty="0"/>
              <a:t>العلاج التحليلي</a:t>
            </a:r>
          </a:p>
          <a:p>
            <a:pPr algn="ctr"/>
            <a:r>
              <a:rPr lang="en-GB" b="1" dirty="0"/>
              <a:t>Psychoanalytic therapy </a:t>
            </a:r>
          </a:p>
        </p:txBody>
      </p:sp>
      <p:sp>
        <p:nvSpPr>
          <p:cNvPr id="11" name="Rectangle: Rounded Corners 10">
            <a:extLst>
              <a:ext uri="{FF2B5EF4-FFF2-40B4-BE49-F238E27FC236}">
                <a16:creationId xmlns:a16="http://schemas.microsoft.com/office/drawing/2014/main" id="{B38D5521-8577-4E9A-9766-411272442FBE}"/>
              </a:ext>
            </a:extLst>
          </p:cNvPr>
          <p:cNvSpPr/>
          <p:nvPr/>
        </p:nvSpPr>
        <p:spPr>
          <a:xfrm>
            <a:off x="351183" y="5629549"/>
            <a:ext cx="4094922" cy="900286"/>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SA" b="1" dirty="0"/>
              <a:t>العلاجات المبنية على اليقظة الذهنية</a:t>
            </a:r>
            <a:endParaRPr lang="en-GB" b="1" dirty="0"/>
          </a:p>
        </p:txBody>
      </p:sp>
    </p:spTree>
    <p:extLst>
      <p:ext uri="{BB962C8B-B14F-4D97-AF65-F5344CB8AC3E}">
        <p14:creationId xmlns:p14="http://schemas.microsoft.com/office/powerpoint/2010/main" val="9344796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7C3BBAF-FB6D-41A1-A627-D36B9017A158}"/>
              </a:ext>
            </a:extLst>
          </p:cNvPr>
          <p:cNvSpPr>
            <a:spLocks noGrp="1"/>
          </p:cNvSpPr>
          <p:nvPr>
            <p:ph idx="1"/>
          </p:nvPr>
        </p:nvSpPr>
        <p:spPr>
          <a:xfrm>
            <a:off x="808383" y="1825624"/>
            <a:ext cx="10545417" cy="3939071"/>
          </a:xfrm>
        </p:spPr>
        <p:txBody>
          <a:bodyPr>
            <a:normAutofit/>
          </a:bodyPr>
          <a:lstStyle/>
          <a:p>
            <a:pPr marL="0" indent="0" algn="r">
              <a:buNone/>
            </a:pPr>
            <a:endParaRPr lang="ar-SA" sz="2200" dirty="0">
              <a:cs typeface="+mj-cs"/>
            </a:endParaRPr>
          </a:p>
          <a:p>
            <a:pPr marL="0" indent="0" algn="r">
              <a:buNone/>
            </a:pPr>
            <a:endParaRPr lang="ar-SA" sz="2400" dirty="0">
              <a:cs typeface="+mj-cs"/>
            </a:endParaRPr>
          </a:p>
          <a:p>
            <a:pPr marL="0" indent="0" algn="r">
              <a:buNone/>
            </a:pPr>
            <a:endParaRPr lang="en-GB" sz="2400" dirty="0">
              <a:cs typeface="+mj-cs"/>
            </a:endParaRPr>
          </a:p>
        </p:txBody>
      </p:sp>
      <p:sp>
        <p:nvSpPr>
          <p:cNvPr id="4" name="Rectangle: Rounded Corners 3">
            <a:extLst>
              <a:ext uri="{FF2B5EF4-FFF2-40B4-BE49-F238E27FC236}">
                <a16:creationId xmlns:a16="http://schemas.microsoft.com/office/drawing/2014/main" id="{D7C298D1-F11C-4DEC-8D5B-12E6041C4C5B}"/>
              </a:ext>
            </a:extLst>
          </p:cNvPr>
          <p:cNvSpPr/>
          <p:nvPr/>
        </p:nvSpPr>
        <p:spPr>
          <a:xfrm>
            <a:off x="3684104" y="681037"/>
            <a:ext cx="4094922" cy="900286"/>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SA" sz="2800" dirty="0">
                <a:cs typeface="+mj-cs"/>
              </a:rPr>
              <a:t>ما هي اهداف العلاج النفسي؟ </a:t>
            </a:r>
            <a:endParaRPr lang="en-GB" sz="2800" dirty="0">
              <a:cs typeface="+mj-cs"/>
            </a:endParaRPr>
          </a:p>
          <a:p>
            <a:pPr algn="ctr"/>
            <a:endParaRPr lang="en-GB" dirty="0"/>
          </a:p>
        </p:txBody>
      </p:sp>
      <p:sp>
        <p:nvSpPr>
          <p:cNvPr id="2" name="Rectangle 1">
            <a:extLst>
              <a:ext uri="{FF2B5EF4-FFF2-40B4-BE49-F238E27FC236}">
                <a16:creationId xmlns:a16="http://schemas.microsoft.com/office/drawing/2014/main" id="{A5B24B80-6567-41CF-8658-1E0F9B94EB4B}"/>
              </a:ext>
            </a:extLst>
          </p:cNvPr>
          <p:cNvSpPr/>
          <p:nvPr/>
        </p:nvSpPr>
        <p:spPr>
          <a:xfrm>
            <a:off x="1056861" y="1825625"/>
            <a:ext cx="10296939" cy="435133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r"/>
            <a:r>
              <a:rPr lang="ar-SA" sz="2200" dirty="0"/>
              <a:t>* تحسين صحة الفرد النفسية.</a:t>
            </a:r>
            <a:endParaRPr lang="en-GB" sz="2200" dirty="0"/>
          </a:p>
          <a:p>
            <a:pPr algn="r"/>
            <a:endParaRPr lang="en-GB" sz="2200" dirty="0"/>
          </a:p>
          <a:p>
            <a:pPr algn="r"/>
            <a:r>
              <a:rPr lang="ar-SA" sz="2200" dirty="0"/>
              <a:t>* التخلص او التخفيف من الاعراض المرضية النفسية.</a:t>
            </a:r>
          </a:p>
          <a:p>
            <a:pPr algn="r"/>
            <a:endParaRPr lang="ar-SA" sz="2200" dirty="0"/>
          </a:p>
          <a:p>
            <a:pPr algn="r"/>
            <a:r>
              <a:rPr lang="ar-SA" sz="2200" dirty="0"/>
              <a:t>* تخفيف السلوكيات والمعتقدات والأفكار والمشاعر المزعجة.</a:t>
            </a:r>
          </a:p>
          <a:p>
            <a:pPr algn="r"/>
            <a:r>
              <a:rPr lang="ar-SA" sz="2200" dirty="0"/>
              <a:t> </a:t>
            </a:r>
          </a:p>
          <a:p>
            <a:pPr algn="r"/>
            <a:r>
              <a:rPr lang="ar-SA" sz="2200" dirty="0"/>
              <a:t>* تعديل الأفكار والمشاعر والدوافع والسلوكيات.</a:t>
            </a:r>
            <a:endParaRPr lang="en-GB" sz="2200" dirty="0"/>
          </a:p>
          <a:p>
            <a:pPr algn="r"/>
            <a:endParaRPr lang="ar-SA" sz="2200" dirty="0"/>
          </a:p>
          <a:p>
            <a:pPr algn="r"/>
            <a:r>
              <a:rPr lang="ar-SA" sz="2200" dirty="0"/>
              <a:t>* تحسين العلاقات والمهارات الاجتماعية.</a:t>
            </a:r>
            <a:endParaRPr lang="en-GB" sz="2200" dirty="0"/>
          </a:p>
        </p:txBody>
      </p:sp>
    </p:spTree>
    <p:extLst>
      <p:ext uri="{BB962C8B-B14F-4D97-AF65-F5344CB8AC3E}">
        <p14:creationId xmlns:p14="http://schemas.microsoft.com/office/powerpoint/2010/main" val="36727792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7C3BBAF-FB6D-41A1-A627-D36B9017A158}"/>
              </a:ext>
            </a:extLst>
          </p:cNvPr>
          <p:cNvSpPr>
            <a:spLocks noGrp="1"/>
          </p:cNvSpPr>
          <p:nvPr>
            <p:ph idx="1"/>
          </p:nvPr>
        </p:nvSpPr>
        <p:spPr>
          <a:xfrm>
            <a:off x="808383" y="1825624"/>
            <a:ext cx="10545417" cy="3939071"/>
          </a:xfrm>
        </p:spPr>
        <p:txBody>
          <a:bodyPr>
            <a:normAutofit/>
          </a:bodyPr>
          <a:lstStyle/>
          <a:p>
            <a:pPr marL="0" indent="0" algn="r">
              <a:buNone/>
            </a:pPr>
            <a:endParaRPr lang="ar-SA" sz="2200" dirty="0">
              <a:cs typeface="+mj-cs"/>
            </a:endParaRPr>
          </a:p>
          <a:p>
            <a:pPr marL="0" indent="0" algn="r">
              <a:buNone/>
            </a:pPr>
            <a:endParaRPr lang="ar-SA" sz="2400" dirty="0">
              <a:cs typeface="+mj-cs"/>
            </a:endParaRPr>
          </a:p>
          <a:p>
            <a:pPr marL="0" indent="0" algn="r">
              <a:buNone/>
            </a:pPr>
            <a:endParaRPr lang="en-GB" sz="2400" dirty="0">
              <a:cs typeface="+mj-cs"/>
            </a:endParaRPr>
          </a:p>
        </p:txBody>
      </p:sp>
      <p:sp>
        <p:nvSpPr>
          <p:cNvPr id="4" name="Rectangle: Rounded Corners 3">
            <a:extLst>
              <a:ext uri="{FF2B5EF4-FFF2-40B4-BE49-F238E27FC236}">
                <a16:creationId xmlns:a16="http://schemas.microsoft.com/office/drawing/2014/main" id="{D7C298D1-F11C-4DEC-8D5B-12E6041C4C5B}"/>
              </a:ext>
            </a:extLst>
          </p:cNvPr>
          <p:cNvSpPr/>
          <p:nvPr/>
        </p:nvSpPr>
        <p:spPr>
          <a:xfrm>
            <a:off x="3684104" y="681037"/>
            <a:ext cx="4094922" cy="900286"/>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SA" sz="2800" dirty="0">
                <a:cs typeface="+mj-cs"/>
              </a:rPr>
              <a:t>ما هي اهداف العلاج النفسي؟ </a:t>
            </a:r>
            <a:endParaRPr lang="en-GB" sz="2800" dirty="0">
              <a:cs typeface="+mj-cs"/>
            </a:endParaRPr>
          </a:p>
          <a:p>
            <a:pPr algn="ctr"/>
            <a:endParaRPr lang="en-GB" dirty="0"/>
          </a:p>
        </p:txBody>
      </p:sp>
      <p:sp>
        <p:nvSpPr>
          <p:cNvPr id="2" name="Rectangle 1">
            <a:extLst>
              <a:ext uri="{FF2B5EF4-FFF2-40B4-BE49-F238E27FC236}">
                <a16:creationId xmlns:a16="http://schemas.microsoft.com/office/drawing/2014/main" id="{A5B24B80-6567-41CF-8658-1E0F9B94EB4B}"/>
              </a:ext>
            </a:extLst>
          </p:cNvPr>
          <p:cNvSpPr/>
          <p:nvPr/>
        </p:nvSpPr>
        <p:spPr>
          <a:xfrm>
            <a:off x="1033670" y="1825625"/>
            <a:ext cx="10296939" cy="435133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r"/>
            <a:r>
              <a:rPr lang="ar-SA" sz="2200" dirty="0"/>
              <a:t>* فهم الانسان لنفسه وامكانياته وقدراته.</a:t>
            </a:r>
            <a:endParaRPr lang="en-GB" sz="2200" dirty="0"/>
          </a:p>
          <a:p>
            <a:pPr algn="r"/>
            <a:endParaRPr lang="ar-SA" sz="2200" dirty="0"/>
          </a:p>
          <a:p>
            <a:pPr algn="r"/>
            <a:r>
              <a:rPr lang="ar-SA" sz="2200" dirty="0"/>
              <a:t>*التخلص من السلوكيات غير الصحية.</a:t>
            </a:r>
            <a:endParaRPr lang="en-GB" sz="2200" dirty="0"/>
          </a:p>
          <a:p>
            <a:pPr algn="r"/>
            <a:endParaRPr lang="ar-SA" sz="2200" dirty="0"/>
          </a:p>
          <a:p>
            <a:pPr algn="r"/>
            <a:r>
              <a:rPr lang="ar-SA" sz="2200" dirty="0"/>
              <a:t>*المساعدة في معرفة كيفية اتخاذ القرارات.</a:t>
            </a:r>
            <a:endParaRPr lang="en-GB" sz="2200" dirty="0"/>
          </a:p>
          <a:p>
            <a:pPr algn="r"/>
            <a:endParaRPr lang="ar-SA" sz="2200" dirty="0"/>
          </a:p>
          <a:p>
            <a:pPr algn="r"/>
            <a:r>
              <a:rPr lang="ar-SA" sz="2200" dirty="0"/>
              <a:t>*تغيير النظرة الى النفس كمشاعر النقص وانخفاض الثقة.</a:t>
            </a:r>
          </a:p>
          <a:p>
            <a:pPr algn="r"/>
            <a:endParaRPr lang="ar-SA" sz="2200" dirty="0"/>
          </a:p>
          <a:p>
            <a:pPr algn="r"/>
            <a:r>
              <a:rPr lang="ar-SA" sz="2200" dirty="0"/>
              <a:t>*منع ظهور المشكلات.</a:t>
            </a:r>
            <a:endParaRPr lang="en-GB" sz="2200" dirty="0"/>
          </a:p>
          <a:p>
            <a:pPr algn="r"/>
            <a:endParaRPr lang="en-GB" sz="2200" dirty="0"/>
          </a:p>
        </p:txBody>
      </p:sp>
    </p:spTree>
    <p:extLst>
      <p:ext uri="{BB962C8B-B14F-4D97-AF65-F5344CB8AC3E}">
        <p14:creationId xmlns:p14="http://schemas.microsoft.com/office/powerpoint/2010/main" val="10035459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D7C298D1-F11C-4DEC-8D5B-12E6041C4C5B}"/>
              </a:ext>
            </a:extLst>
          </p:cNvPr>
          <p:cNvSpPr/>
          <p:nvPr/>
        </p:nvSpPr>
        <p:spPr>
          <a:xfrm>
            <a:off x="3684104" y="386272"/>
            <a:ext cx="4094922" cy="1195051"/>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SA" sz="2800" dirty="0">
                <a:cs typeface="+mj-cs"/>
              </a:rPr>
              <a:t>اهم اهداف العلاج النفسي بناء على بعض مدارس العلاج </a:t>
            </a:r>
            <a:endParaRPr lang="en-GB" sz="2800" dirty="0">
              <a:cs typeface="+mj-cs"/>
            </a:endParaRPr>
          </a:p>
          <a:p>
            <a:pPr algn="ctr"/>
            <a:endParaRPr lang="en-GB" dirty="0"/>
          </a:p>
        </p:txBody>
      </p:sp>
      <p:sp>
        <p:nvSpPr>
          <p:cNvPr id="6" name="Rectangle: Rounded Corners 5">
            <a:extLst>
              <a:ext uri="{FF2B5EF4-FFF2-40B4-BE49-F238E27FC236}">
                <a16:creationId xmlns:a16="http://schemas.microsoft.com/office/drawing/2014/main" id="{C5AA2FBB-6A1D-4F3E-986C-A177457A48AF}"/>
              </a:ext>
            </a:extLst>
          </p:cNvPr>
          <p:cNvSpPr/>
          <p:nvPr/>
        </p:nvSpPr>
        <p:spPr>
          <a:xfrm>
            <a:off x="7507356" y="5571440"/>
            <a:ext cx="4094922" cy="1081149"/>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SA" b="1" dirty="0"/>
              <a:t>العلاج الواقعي</a:t>
            </a:r>
          </a:p>
          <a:p>
            <a:pPr algn="r"/>
            <a:r>
              <a:rPr lang="ar-SA" b="1" dirty="0"/>
              <a:t>-فاعلية اكثر في الاستجابة لإشباع حاجاتهم النفسية. </a:t>
            </a:r>
          </a:p>
          <a:p>
            <a:pPr algn="r"/>
            <a:r>
              <a:rPr lang="ar-SA" b="1" dirty="0"/>
              <a:t>-إعادة العلاقات.</a:t>
            </a:r>
          </a:p>
          <a:p>
            <a:pPr algn="ctr"/>
            <a:endParaRPr lang="ar-SA" b="1" dirty="0"/>
          </a:p>
        </p:txBody>
      </p:sp>
      <p:sp>
        <p:nvSpPr>
          <p:cNvPr id="7" name="Rectangle: Rounded Corners 6">
            <a:extLst>
              <a:ext uri="{FF2B5EF4-FFF2-40B4-BE49-F238E27FC236}">
                <a16:creationId xmlns:a16="http://schemas.microsoft.com/office/drawing/2014/main" id="{B77B0A55-75E4-47F1-AD53-931E8B78DFF9}"/>
              </a:ext>
            </a:extLst>
          </p:cNvPr>
          <p:cNvSpPr/>
          <p:nvPr/>
        </p:nvSpPr>
        <p:spPr>
          <a:xfrm>
            <a:off x="7507356" y="3826458"/>
            <a:ext cx="4094922" cy="1440446"/>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SA" b="1" dirty="0"/>
              <a:t>العلاج السلوكي</a:t>
            </a:r>
          </a:p>
          <a:p>
            <a:pPr algn="r"/>
            <a:r>
              <a:rPr lang="ar-SA" b="1" dirty="0"/>
              <a:t> - التخلص من السلوكيات غير الفعالة.</a:t>
            </a:r>
          </a:p>
          <a:p>
            <a:pPr algn="r"/>
            <a:r>
              <a:rPr lang="ar-SA" b="1" dirty="0"/>
              <a:t> - تعلم السلوكيات الفعالة.</a:t>
            </a:r>
          </a:p>
          <a:p>
            <a:pPr algn="r"/>
            <a:r>
              <a:rPr lang="ar-SA" b="1" dirty="0"/>
              <a:t>- المشاركة الفعالة في وضع اهداف العلاج.</a:t>
            </a:r>
          </a:p>
          <a:p>
            <a:pPr algn="ctr"/>
            <a:endParaRPr lang="ar-SA" b="1" dirty="0"/>
          </a:p>
        </p:txBody>
      </p:sp>
      <p:sp>
        <p:nvSpPr>
          <p:cNvPr id="8" name="Rectangle: Rounded Corners 7">
            <a:extLst>
              <a:ext uri="{FF2B5EF4-FFF2-40B4-BE49-F238E27FC236}">
                <a16:creationId xmlns:a16="http://schemas.microsoft.com/office/drawing/2014/main" id="{6AB94D57-92CA-4FBA-8142-6491F3C9C830}"/>
              </a:ext>
            </a:extLst>
          </p:cNvPr>
          <p:cNvSpPr/>
          <p:nvPr/>
        </p:nvSpPr>
        <p:spPr>
          <a:xfrm>
            <a:off x="7507356" y="1885859"/>
            <a:ext cx="4094922" cy="1440446"/>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SA" b="1" dirty="0"/>
              <a:t>العلاج المعرفي السلوكي</a:t>
            </a:r>
          </a:p>
          <a:p>
            <a:pPr algn="r"/>
            <a:r>
              <a:rPr lang="ar-SA" b="1" dirty="0"/>
              <a:t>- زيادة الوعي بالأفكار الاتوماتيكية وتغييرها.</a:t>
            </a:r>
          </a:p>
          <a:p>
            <a:pPr algn="r"/>
            <a:r>
              <a:rPr lang="ar-SA" b="1" dirty="0"/>
              <a:t>- مواجهة وتغيير المعتقدات الخاطئة.</a:t>
            </a:r>
          </a:p>
          <a:p>
            <a:pPr algn="ctr"/>
            <a:endParaRPr lang="ar-SA" b="1" dirty="0"/>
          </a:p>
          <a:p>
            <a:pPr algn="ctr"/>
            <a:endParaRPr lang="ar-SA" b="1" dirty="0"/>
          </a:p>
        </p:txBody>
      </p:sp>
      <p:sp>
        <p:nvSpPr>
          <p:cNvPr id="9" name="Rectangle: Rounded Corners 8">
            <a:extLst>
              <a:ext uri="{FF2B5EF4-FFF2-40B4-BE49-F238E27FC236}">
                <a16:creationId xmlns:a16="http://schemas.microsoft.com/office/drawing/2014/main" id="{DB686D60-4798-49E2-86E1-7737CD5D04FB}"/>
              </a:ext>
            </a:extLst>
          </p:cNvPr>
          <p:cNvSpPr/>
          <p:nvPr/>
        </p:nvSpPr>
        <p:spPr>
          <a:xfrm>
            <a:off x="589722" y="3826458"/>
            <a:ext cx="4094922" cy="1217151"/>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SA" b="1" dirty="0"/>
              <a:t>العلاج المتمركز حول الشخص </a:t>
            </a:r>
          </a:p>
          <a:p>
            <a:pPr algn="r"/>
            <a:r>
              <a:rPr lang="ar-SA" b="1" dirty="0"/>
              <a:t>-إيجاد مناخ امن للعميل.</a:t>
            </a:r>
          </a:p>
          <a:p>
            <a:pPr algn="r"/>
            <a:r>
              <a:rPr lang="ar-SA" b="1" dirty="0"/>
              <a:t>-إيجاد معنى للحياة.</a:t>
            </a:r>
          </a:p>
        </p:txBody>
      </p:sp>
      <p:sp>
        <p:nvSpPr>
          <p:cNvPr id="10" name="Rectangle: Rounded Corners 9">
            <a:extLst>
              <a:ext uri="{FF2B5EF4-FFF2-40B4-BE49-F238E27FC236}">
                <a16:creationId xmlns:a16="http://schemas.microsoft.com/office/drawing/2014/main" id="{819F281F-9898-4267-B6F3-EDE035D85DC0}"/>
              </a:ext>
            </a:extLst>
          </p:cNvPr>
          <p:cNvSpPr/>
          <p:nvPr/>
        </p:nvSpPr>
        <p:spPr>
          <a:xfrm>
            <a:off x="589722" y="2174530"/>
            <a:ext cx="4094922" cy="1217151"/>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SA" b="1" dirty="0"/>
              <a:t>العلاج التحليلي</a:t>
            </a:r>
          </a:p>
          <a:p>
            <a:pPr algn="r"/>
            <a:r>
              <a:rPr lang="ar-SA" b="1" dirty="0"/>
              <a:t>-التعامل مع الصراعات المكبوتة</a:t>
            </a:r>
          </a:p>
          <a:p>
            <a:pPr algn="r"/>
            <a:r>
              <a:rPr lang="ar-SA" b="1" dirty="0"/>
              <a:t>-تحويل ما بداخل اللاشعور الى الشعور.</a:t>
            </a:r>
          </a:p>
          <a:p>
            <a:pPr algn="r"/>
            <a:r>
              <a:rPr lang="ar-SA" b="1" dirty="0"/>
              <a:t>-تقوية الانا. </a:t>
            </a:r>
          </a:p>
        </p:txBody>
      </p:sp>
      <p:sp>
        <p:nvSpPr>
          <p:cNvPr id="11" name="Rectangle: Rounded Corners 10">
            <a:extLst>
              <a:ext uri="{FF2B5EF4-FFF2-40B4-BE49-F238E27FC236}">
                <a16:creationId xmlns:a16="http://schemas.microsoft.com/office/drawing/2014/main" id="{B38D5521-8577-4E9A-9766-411272442FBE}"/>
              </a:ext>
            </a:extLst>
          </p:cNvPr>
          <p:cNvSpPr/>
          <p:nvPr/>
        </p:nvSpPr>
        <p:spPr>
          <a:xfrm>
            <a:off x="589722" y="5571441"/>
            <a:ext cx="4094922" cy="1081147"/>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SA" b="1" dirty="0"/>
              <a:t>العلاجات المبنية على اليقظة الذهنية</a:t>
            </a:r>
          </a:p>
          <a:p>
            <a:pPr algn="r"/>
            <a:r>
              <a:rPr lang="ar-SA" b="1" dirty="0"/>
              <a:t> -زيادة الوعي باللحظة الحالية دون تفاعل او حكم</a:t>
            </a:r>
            <a:endParaRPr lang="en-GB" b="1" dirty="0"/>
          </a:p>
          <a:p>
            <a:pPr algn="r"/>
            <a:r>
              <a:rPr lang="ar-SA" b="1" dirty="0"/>
              <a:t> علاقة مختلفة مع خبراتنا في الحياة</a:t>
            </a:r>
            <a:r>
              <a:rPr lang="en-GB" b="1" dirty="0"/>
              <a:t>-</a:t>
            </a:r>
            <a:r>
              <a:rPr lang="ar-SA" b="1" dirty="0"/>
              <a:t> </a:t>
            </a:r>
          </a:p>
        </p:txBody>
      </p:sp>
    </p:spTree>
    <p:extLst>
      <p:ext uri="{BB962C8B-B14F-4D97-AF65-F5344CB8AC3E}">
        <p14:creationId xmlns:p14="http://schemas.microsoft.com/office/powerpoint/2010/main" val="41889110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7C3BBAF-FB6D-41A1-A627-D36B9017A158}"/>
              </a:ext>
            </a:extLst>
          </p:cNvPr>
          <p:cNvSpPr>
            <a:spLocks noGrp="1"/>
          </p:cNvSpPr>
          <p:nvPr>
            <p:ph idx="1"/>
          </p:nvPr>
        </p:nvSpPr>
        <p:spPr>
          <a:xfrm>
            <a:off x="808383" y="1825624"/>
            <a:ext cx="10545417" cy="3939071"/>
          </a:xfrm>
        </p:spPr>
        <p:txBody>
          <a:bodyPr>
            <a:normAutofit/>
          </a:bodyPr>
          <a:lstStyle/>
          <a:p>
            <a:pPr marL="0" indent="0" algn="r">
              <a:buNone/>
            </a:pPr>
            <a:endParaRPr lang="ar-SA" sz="2200" dirty="0">
              <a:cs typeface="+mj-cs"/>
            </a:endParaRPr>
          </a:p>
          <a:p>
            <a:pPr marL="0" indent="0" algn="r">
              <a:buNone/>
            </a:pPr>
            <a:endParaRPr lang="ar-SA" sz="2400" dirty="0">
              <a:cs typeface="+mj-cs"/>
            </a:endParaRPr>
          </a:p>
          <a:p>
            <a:pPr marL="0" indent="0" algn="r">
              <a:buNone/>
            </a:pPr>
            <a:endParaRPr lang="en-GB" sz="2400" dirty="0">
              <a:cs typeface="+mj-cs"/>
            </a:endParaRPr>
          </a:p>
        </p:txBody>
      </p:sp>
      <p:sp>
        <p:nvSpPr>
          <p:cNvPr id="4" name="Rectangle: Rounded Corners 3">
            <a:extLst>
              <a:ext uri="{FF2B5EF4-FFF2-40B4-BE49-F238E27FC236}">
                <a16:creationId xmlns:a16="http://schemas.microsoft.com/office/drawing/2014/main" id="{D7C298D1-F11C-4DEC-8D5B-12E6041C4C5B}"/>
              </a:ext>
            </a:extLst>
          </p:cNvPr>
          <p:cNvSpPr/>
          <p:nvPr/>
        </p:nvSpPr>
        <p:spPr>
          <a:xfrm>
            <a:off x="3785704" y="605942"/>
            <a:ext cx="4094922" cy="900286"/>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SA" sz="2400" dirty="0">
                <a:cs typeface="+mj-cs"/>
              </a:rPr>
              <a:t>تطبيق عملي حول بعض أهداف العلاج النفسي (حالة 1)</a:t>
            </a:r>
            <a:endParaRPr lang="en-GB" sz="2400" dirty="0">
              <a:cs typeface="+mj-cs"/>
            </a:endParaRPr>
          </a:p>
        </p:txBody>
      </p:sp>
      <p:sp>
        <p:nvSpPr>
          <p:cNvPr id="2" name="Rectangle 1">
            <a:extLst>
              <a:ext uri="{FF2B5EF4-FFF2-40B4-BE49-F238E27FC236}">
                <a16:creationId xmlns:a16="http://schemas.microsoft.com/office/drawing/2014/main" id="{A5B24B80-6567-41CF-8658-1E0F9B94EB4B}"/>
              </a:ext>
            </a:extLst>
          </p:cNvPr>
          <p:cNvSpPr/>
          <p:nvPr/>
        </p:nvSpPr>
        <p:spPr>
          <a:xfrm>
            <a:off x="1056861" y="2609366"/>
            <a:ext cx="10296939" cy="393907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r"/>
            <a:r>
              <a:rPr lang="ar-SA" dirty="0"/>
              <a:t> - </a:t>
            </a:r>
            <a:r>
              <a:rPr lang="ar-SA" sz="2000" dirty="0">
                <a:cs typeface="+mj-cs"/>
              </a:rPr>
              <a:t>العميلة ع تبلغ من العمر 35 عاما، متزوجة، أم لأربعة أطفال</a:t>
            </a:r>
          </a:p>
          <a:p>
            <a:pPr algn="r"/>
            <a:r>
              <a:rPr lang="ar-SA" sz="2000" dirty="0">
                <a:cs typeface="+mj-cs"/>
              </a:rPr>
              <a:t> - تشتكي من انخفاض في مزاجها، بكاء مستمر، عدم الرغبة في القيام بأي عمل، شهية منخفضة للأكل، صعوبة في الدخول في النوم، الاستيقاظ المبكر وعدم القدرة على العودة للنوم مرة أخرى، كوابيس متكررة، مشاعر يأس، ترى الحياة غير مفيدة للعيش بها، لم تعد تخرج مع صديقاتها، اصبح اهتمامها بنفسها، وزوجها واطفالها اقل من السابق. </a:t>
            </a:r>
          </a:p>
          <a:p>
            <a:pPr algn="r"/>
            <a:r>
              <a:rPr lang="ar-SA" sz="2000" dirty="0">
                <a:cs typeface="+mj-cs"/>
              </a:rPr>
              <a:t>- تم فصلها حديثا نتيجة تغيبها المتكرر.</a:t>
            </a:r>
          </a:p>
          <a:p>
            <a:pPr algn="r"/>
            <a:r>
              <a:rPr lang="ar-SA" sz="2000" dirty="0">
                <a:cs typeface="+mj-cs"/>
              </a:rPr>
              <a:t>- تواجه صعوبات مادية، لديها مشكلة في الكلى منذ سنتين وتحتاج متابعة مستمرة في العيادة.</a:t>
            </a:r>
          </a:p>
          <a:p>
            <a:pPr algn="r"/>
            <a:r>
              <a:rPr lang="ar-SA" sz="2000" dirty="0">
                <a:cs typeface="+mj-cs"/>
              </a:rPr>
              <a:t>- تعاني من مشاكل مستمرة مع زوجها نتيجة الصعوبات المادية.</a:t>
            </a:r>
          </a:p>
          <a:p>
            <a:pPr algn="r"/>
            <a:r>
              <a:rPr lang="ar-SA" sz="2000" dirty="0">
                <a:cs typeface="+mj-cs"/>
              </a:rPr>
              <a:t>- تشعر بالذنب لعدم قدرتها على رعاية اطفالها كما تعودت.</a:t>
            </a:r>
          </a:p>
          <a:p>
            <a:pPr algn="r"/>
            <a:r>
              <a:rPr lang="ar-SA" sz="2000" dirty="0">
                <a:cs typeface="+mj-cs"/>
              </a:rPr>
              <a:t>- ترى انها أم غير جيدة، وانسانة فاشلة في حياتها الزوجية.</a:t>
            </a:r>
          </a:p>
        </p:txBody>
      </p:sp>
      <p:sp>
        <p:nvSpPr>
          <p:cNvPr id="6" name="Rectangle 5">
            <a:extLst>
              <a:ext uri="{FF2B5EF4-FFF2-40B4-BE49-F238E27FC236}">
                <a16:creationId xmlns:a16="http://schemas.microsoft.com/office/drawing/2014/main" id="{C8BC1600-0751-465C-B0E4-64D569294779}"/>
              </a:ext>
            </a:extLst>
          </p:cNvPr>
          <p:cNvSpPr/>
          <p:nvPr/>
        </p:nvSpPr>
        <p:spPr>
          <a:xfrm>
            <a:off x="6438900" y="1664494"/>
            <a:ext cx="4597400" cy="786606"/>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SA" b="1" i="1" dirty="0"/>
              <a:t>انت المعالجة النفسية لهذه العميلة ...ماهي الأهداف المتوقعة للعلاج ؟</a:t>
            </a:r>
            <a:endParaRPr lang="en-GB" b="1" i="1" dirty="0"/>
          </a:p>
        </p:txBody>
      </p:sp>
    </p:spTree>
    <p:extLst>
      <p:ext uri="{BB962C8B-B14F-4D97-AF65-F5344CB8AC3E}">
        <p14:creationId xmlns:p14="http://schemas.microsoft.com/office/powerpoint/2010/main" val="34244220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7C3BBAF-FB6D-41A1-A627-D36B9017A158}"/>
              </a:ext>
            </a:extLst>
          </p:cNvPr>
          <p:cNvSpPr>
            <a:spLocks noGrp="1"/>
          </p:cNvSpPr>
          <p:nvPr>
            <p:ph idx="1"/>
          </p:nvPr>
        </p:nvSpPr>
        <p:spPr>
          <a:xfrm>
            <a:off x="808383" y="1825624"/>
            <a:ext cx="10545417" cy="3939071"/>
          </a:xfrm>
        </p:spPr>
        <p:txBody>
          <a:bodyPr>
            <a:normAutofit/>
          </a:bodyPr>
          <a:lstStyle/>
          <a:p>
            <a:pPr marL="0" indent="0" algn="r">
              <a:buNone/>
            </a:pPr>
            <a:endParaRPr lang="ar-SA" sz="2200" dirty="0">
              <a:cs typeface="+mj-cs"/>
            </a:endParaRPr>
          </a:p>
          <a:p>
            <a:pPr marL="0" indent="0" algn="r">
              <a:buNone/>
            </a:pPr>
            <a:endParaRPr lang="ar-SA" sz="2400" dirty="0">
              <a:cs typeface="+mj-cs"/>
            </a:endParaRPr>
          </a:p>
          <a:p>
            <a:pPr marL="0" indent="0" algn="r">
              <a:buNone/>
            </a:pPr>
            <a:endParaRPr lang="en-GB" sz="2400" dirty="0">
              <a:cs typeface="+mj-cs"/>
            </a:endParaRPr>
          </a:p>
        </p:txBody>
      </p:sp>
      <p:sp>
        <p:nvSpPr>
          <p:cNvPr id="4" name="Rectangle: Rounded Corners 3">
            <a:extLst>
              <a:ext uri="{FF2B5EF4-FFF2-40B4-BE49-F238E27FC236}">
                <a16:creationId xmlns:a16="http://schemas.microsoft.com/office/drawing/2014/main" id="{D7C298D1-F11C-4DEC-8D5B-12E6041C4C5B}"/>
              </a:ext>
            </a:extLst>
          </p:cNvPr>
          <p:cNvSpPr/>
          <p:nvPr/>
        </p:nvSpPr>
        <p:spPr>
          <a:xfrm>
            <a:off x="3785704" y="605942"/>
            <a:ext cx="4094922" cy="900286"/>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SA" sz="2400" dirty="0">
                <a:cs typeface="+mj-cs"/>
              </a:rPr>
              <a:t>تطبيق عملي حول بعض أهداف العلاج النفسي (حالة 2)</a:t>
            </a:r>
            <a:endParaRPr lang="en-GB" sz="2400" dirty="0">
              <a:cs typeface="+mj-cs"/>
            </a:endParaRPr>
          </a:p>
        </p:txBody>
      </p:sp>
      <p:sp>
        <p:nvSpPr>
          <p:cNvPr id="2" name="Rectangle 1">
            <a:extLst>
              <a:ext uri="{FF2B5EF4-FFF2-40B4-BE49-F238E27FC236}">
                <a16:creationId xmlns:a16="http://schemas.microsoft.com/office/drawing/2014/main" id="{A5B24B80-6567-41CF-8658-1E0F9B94EB4B}"/>
              </a:ext>
            </a:extLst>
          </p:cNvPr>
          <p:cNvSpPr/>
          <p:nvPr/>
        </p:nvSpPr>
        <p:spPr>
          <a:xfrm>
            <a:off x="1086678" y="2780020"/>
            <a:ext cx="10296939" cy="3145805"/>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r"/>
            <a:r>
              <a:rPr lang="ar-SA" sz="2000" dirty="0">
                <a:cs typeface="+mj-cs"/>
              </a:rPr>
              <a:t>- ج رجل يبلغ من العمر 35 عاما.</a:t>
            </a:r>
          </a:p>
          <a:p>
            <a:pPr algn="r"/>
            <a:r>
              <a:rPr lang="ar-SA" sz="2000" dirty="0">
                <a:cs typeface="+mj-cs"/>
              </a:rPr>
              <a:t>- جاء للإسعاف مع شكوى من صعوبة في التنفس، الم في الصدر، دوخة، خفقان، تعرق، غثيان، ومشاعر بانه  سوف يموت قريبا وكان يواجه صعوبة في التفكير بوضوح.</a:t>
            </a:r>
          </a:p>
          <a:p>
            <a:pPr algn="r"/>
            <a:r>
              <a:rPr lang="ar-SA" sz="2000" dirty="0">
                <a:cs typeface="+mj-cs"/>
              </a:rPr>
              <a:t>- حدثت هذه الاعراض قبل 40 دقيقة وذلك اثناء اجتماع في العمل.</a:t>
            </a:r>
          </a:p>
          <a:p>
            <a:pPr algn="r"/>
            <a:r>
              <a:rPr lang="ar-SA" sz="2000" dirty="0">
                <a:cs typeface="+mj-cs"/>
              </a:rPr>
              <a:t>- تكررت هذه النوبات 3 مرات خلال الأسبوعين الماضيين.</a:t>
            </a:r>
          </a:p>
          <a:p>
            <a:pPr algn="r"/>
            <a:r>
              <a:rPr lang="ar-SA" sz="2000" dirty="0">
                <a:cs typeface="+mj-cs"/>
              </a:rPr>
              <a:t>- لديه ضغوط كبيرة في العمل.</a:t>
            </a:r>
          </a:p>
          <a:p>
            <a:pPr algn="r"/>
            <a:r>
              <a:rPr lang="ar-SA" sz="2000" dirty="0">
                <a:cs typeface="+mj-cs"/>
              </a:rPr>
              <a:t>- يمر بمرحلة انفصال عن زوجته.</a:t>
            </a:r>
          </a:p>
          <a:p>
            <a:pPr algn="r"/>
            <a:r>
              <a:rPr lang="en-GB" dirty="0"/>
              <a:t> </a:t>
            </a:r>
            <a:endParaRPr lang="en-GB" sz="2000" dirty="0">
              <a:cs typeface="+mj-cs"/>
            </a:endParaRPr>
          </a:p>
          <a:p>
            <a:pPr algn="r"/>
            <a:endParaRPr lang="ar-SA" sz="2000" dirty="0">
              <a:cs typeface="+mj-cs"/>
            </a:endParaRPr>
          </a:p>
        </p:txBody>
      </p:sp>
      <p:sp>
        <p:nvSpPr>
          <p:cNvPr id="5" name="Rectangle 4">
            <a:extLst>
              <a:ext uri="{FF2B5EF4-FFF2-40B4-BE49-F238E27FC236}">
                <a16:creationId xmlns:a16="http://schemas.microsoft.com/office/drawing/2014/main" id="{905CABF2-BD24-49FC-840A-965CB3AB744A}"/>
              </a:ext>
            </a:extLst>
          </p:cNvPr>
          <p:cNvSpPr/>
          <p:nvPr/>
        </p:nvSpPr>
        <p:spPr>
          <a:xfrm>
            <a:off x="6438900" y="1664494"/>
            <a:ext cx="4597400" cy="786606"/>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SA" i="1" dirty="0">
                <a:cs typeface="+mj-cs"/>
              </a:rPr>
              <a:t>انت المعالجة النفسية لهذا العميل ...ماهي الأهداف المتوقعة للعلاج؟</a:t>
            </a:r>
            <a:endParaRPr lang="en-GB" i="1" dirty="0">
              <a:cs typeface="+mj-cs"/>
            </a:endParaRPr>
          </a:p>
        </p:txBody>
      </p:sp>
    </p:spTree>
    <p:extLst>
      <p:ext uri="{BB962C8B-B14F-4D97-AF65-F5344CB8AC3E}">
        <p14:creationId xmlns:p14="http://schemas.microsoft.com/office/powerpoint/2010/main" val="17708992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54AA9D-23C5-4BF4-8A69-D0081B653D87}"/>
              </a:ext>
            </a:extLst>
          </p:cNvPr>
          <p:cNvSpPr>
            <a:spLocks noGrp="1"/>
          </p:cNvSpPr>
          <p:nvPr>
            <p:ph type="ctrTitle"/>
          </p:nvPr>
        </p:nvSpPr>
        <p:spPr>
          <a:xfrm>
            <a:off x="1524000" y="477079"/>
            <a:ext cx="9144000" cy="2252870"/>
          </a:xfrm>
        </p:spPr>
        <p:txBody>
          <a:bodyPr>
            <a:normAutofit fontScale="90000"/>
          </a:bodyPr>
          <a:lstStyle/>
          <a:p>
            <a:br>
              <a:rPr lang="ar-SA" sz="4000" dirty="0"/>
            </a:br>
            <a:br>
              <a:rPr lang="en-GB" sz="4000" dirty="0"/>
            </a:br>
            <a:br>
              <a:rPr lang="en-GB" sz="4000" dirty="0"/>
            </a:br>
            <a:endParaRPr lang="en-GB" sz="4000" dirty="0"/>
          </a:p>
        </p:txBody>
      </p:sp>
      <p:sp>
        <p:nvSpPr>
          <p:cNvPr id="5" name="Rectangle 4">
            <a:extLst>
              <a:ext uri="{FF2B5EF4-FFF2-40B4-BE49-F238E27FC236}">
                <a16:creationId xmlns:a16="http://schemas.microsoft.com/office/drawing/2014/main" id="{05F87EF0-281F-4B5C-AAC7-3F19A6F113A8}"/>
              </a:ext>
            </a:extLst>
          </p:cNvPr>
          <p:cNvSpPr/>
          <p:nvPr/>
        </p:nvSpPr>
        <p:spPr>
          <a:xfrm>
            <a:off x="3644347" y="2729949"/>
            <a:ext cx="4346713" cy="1398103"/>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SA" sz="2000" b="1" dirty="0"/>
              <a:t>المحاضرة الثانية</a:t>
            </a:r>
          </a:p>
          <a:p>
            <a:pPr algn="ctr"/>
            <a:r>
              <a:rPr lang="ar-SA" dirty="0"/>
              <a:t> </a:t>
            </a:r>
            <a:r>
              <a:rPr lang="ar-SA" sz="2000" b="1" dirty="0">
                <a:cs typeface="+mj-cs"/>
              </a:rPr>
              <a:t>خصائص المعالج النفسي الفعال، تقييم فاعلية العلاج النفسي </a:t>
            </a:r>
            <a:endParaRPr lang="en-GB" sz="2000" b="1" dirty="0">
              <a:cs typeface="+mj-cs"/>
            </a:endParaRPr>
          </a:p>
          <a:p>
            <a:pPr algn="ctr"/>
            <a:endParaRPr lang="en-GB" dirty="0"/>
          </a:p>
        </p:txBody>
      </p:sp>
    </p:spTree>
    <p:extLst>
      <p:ext uri="{BB962C8B-B14F-4D97-AF65-F5344CB8AC3E}">
        <p14:creationId xmlns:p14="http://schemas.microsoft.com/office/powerpoint/2010/main" val="161571001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docProps/app.xml><?xml version="1.0" encoding="utf-8"?>
<Properties xmlns="http://schemas.openxmlformats.org/officeDocument/2006/extended-properties" xmlns:vt="http://schemas.openxmlformats.org/officeDocument/2006/docPropsVTypes">
  <Template>Office Theme</Template>
  <TotalTime>0</TotalTime>
  <Words>778</Words>
  <Application>Microsoft Office PowerPoint</Application>
  <PresentationFormat>Widescreen</PresentationFormat>
  <Paragraphs>165</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Calibri Light</vt:lpstr>
      <vt:lpstr>Office Theme</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مادة:  Module:   </dc:title>
  <dc:creator>modi alsubaie</dc:creator>
  <cp:lastModifiedBy>modi alsubaie</cp:lastModifiedBy>
  <cp:revision>54</cp:revision>
  <dcterms:created xsi:type="dcterms:W3CDTF">2018-08-14T17:01:13Z</dcterms:created>
  <dcterms:modified xsi:type="dcterms:W3CDTF">2019-01-14T06:52:55Z</dcterms:modified>
</cp:coreProperties>
</file>