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8" r:id="rId4"/>
    <p:sldId id="269" r:id="rId5"/>
    <p:sldId id="273" r:id="rId6"/>
    <p:sldId id="267" r:id="rId7"/>
    <p:sldId id="258" r:id="rId8"/>
    <p:sldId id="277" r:id="rId9"/>
    <p:sldId id="280" r:id="rId10"/>
    <p:sldId id="259" r:id="rId11"/>
    <p:sldId id="274" r:id="rId12"/>
    <p:sldId id="270" r:id="rId13"/>
    <p:sldId id="272" r:id="rId14"/>
    <p:sldId id="271" r:id="rId15"/>
    <p:sldId id="278" r:id="rId16"/>
    <p:sldId id="279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 snapToGrid="0">
      <p:cViewPr varScale="1">
        <p:scale>
          <a:sx n="69" d="100"/>
          <a:sy n="69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FECA-EC32-4E2B-A42F-BA02433366F9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932B3-9253-4C40-8054-D628C66D19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7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9932B3-9253-4C40-8054-D628C66D19D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54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DA80-8E7C-46DF-82F2-5CB2B25FE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4231A-8387-4429-8C3C-45C4A2912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DF412-12A2-40B1-94A4-A7670C28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1232C-0DC9-4A5A-9471-A84CE958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8856D-BD86-4808-8049-2598CE4B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67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E0BE-B916-4852-BAE0-76647295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4F928-37EE-4420-9B76-2945927F8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AA237-E6EC-407C-8306-19B213BE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3FDB-FFF6-4353-897E-BE6CE8BD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A1AC7-13FA-47E3-9796-DE9C1116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64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B7F999-D1AC-4CDC-8137-4EAEB69C8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21B0D-EE66-4A0E-AFBC-5C7D3B92B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15634-08F7-4B36-87E2-4F4F45ED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105A4-A027-4F6C-94B8-12B82957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F134C-3F2A-4657-8C1B-D07671F9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12FD-33D0-43C3-B527-A74714A2C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7ED4-572E-4DF2-8B99-185AE4B3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1274-4845-46DF-BFD4-7677081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76707-213D-4AFC-84C0-A3249142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17016-2509-43DF-BC3F-54257E84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6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6850-AECE-466D-96E7-DCE2EDAE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36E43-A7E7-4BF1-A66B-0C0548820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359D-BC74-4058-9DA4-B7F3D043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8C18B-A3DB-4A35-A104-20361756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442CD-A69C-4D28-BC10-D58AB65B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60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00D3-6C6B-4D24-A9E4-9B508BD5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96357-9CA1-4B0C-BCB3-38FA54062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24EEC-A093-4CF0-95F9-A07F00CF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B5EF1-6453-4628-881B-25C69A1E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0B82A-B35A-4E49-962F-D90D33328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1897D-7266-40FB-8EDF-B1EBF4BF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2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43AD-1BF1-4F73-9BF9-776FDC34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665FF-E2F3-4E9B-AB15-B1F14033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11964-593D-44EE-9D97-6A898D1D0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614EB6-7430-4E80-958F-355110EE6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726E9-E1B3-4707-AA29-7E11ABE61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86231-1D84-40A1-8347-3484EB4C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59B94-16BD-48F6-A8D5-082177AC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A0EEF-B922-4D35-A800-6C732767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8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3BBD-2FC5-43A5-AE9B-33709EE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E02C0-EDFA-44B3-B795-95945FC9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57F0C-1B75-4E13-B6BF-BC365675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9539D-4881-4B38-B517-E39BEC8B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1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C83A3-6468-4102-BD8D-26B099B3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7189E-332F-4BE9-BC0E-F08DA856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00E5A-6FBA-4093-B9EC-C8F39E5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8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4581-A149-48C7-B0AB-2CA1AC2A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935BF-544B-4513-8A81-0AE91BCE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8E9EF-AC0B-4787-B1EA-1DD8D1E3C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38871-5C06-47FA-B658-6ACB220F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CF27D-12BD-432A-A2B3-7D3DA3D5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9677F-A73D-4E95-ADF9-E0AB65F7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77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7379C-FDCE-4AB8-A7B3-C812A0E4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47C32C-758D-43BA-93B9-2FE3BAC8D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16D77-B72B-4756-A52A-2072EE8D6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FF552-F08B-41FB-9D27-5B7899AC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79AC-4D7F-4E11-8AEE-636330A9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99C58-870A-46DE-B9D1-BC9739B3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7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9B95A-D818-4F77-8B4A-7780AFE7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F245E-A803-429C-909C-0D773E6C8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E13C-1AAA-473F-9D59-D97F28DC8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251B-FE01-4E5D-B599-9B0A49235A2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95CFC-08EE-480B-A5B5-338CB3AF4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C0336-3F22-4C3E-8D77-BD1D3D24F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8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CBB3BC-FC1B-4B9F-A0BA-828FA3F4971F}"/>
              </a:ext>
            </a:extLst>
          </p:cNvPr>
          <p:cNvSpPr/>
          <p:nvPr/>
        </p:nvSpPr>
        <p:spPr>
          <a:xfrm>
            <a:off x="3066756" y="833547"/>
            <a:ext cx="5669280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Research Methods Module (</a:t>
            </a:r>
            <a:r>
              <a:rPr lang="en-GB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</a:t>
            </a:r>
            <a:r>
              <a:rPr lang="en-GB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603)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 1,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CEA686-1DFC-4651-AD5C-474CB342EB8B}"/>
              </a:ext>
            </a:extLst>
          </p:cNvPr>
          <p:cNvSpPr/>
          <p:nvPr/>
        </p:nvSpPr>
        <p:spPr>
          <a:xfrm>
            <a:off x="4909625" y="4828699"/>
            <a:ext cx="2293033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Modi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Alsubaie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280EA6-51B1-4D56-8CB6-BEFF3C679CF7}"/>
              </a:ext>
            </a:extLst>
          </p:cNvPr>
          <p:cNvSpPr/>
          <p:nvPr/>
        </p:nvSpPr>
        <p:spPr>
          <a:xfrm>
            <a:off x="3938953" y="2832331"/>
            <a:ext cx="3924886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3: 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Carrying out a small research </a:t>
            </a:r>
          </a:p>
        </p:txBody>
      </p:sp>
    </p:spTree>
    <p:extLst>
      <p:ext uri="{BB962C8B-B14F-4D97-AF65-F5344CB8AC3E}">
        <p14:creationId xmlns:p14="http://schemas.microsoft.com/office/powerpoint/2010/main" val="2015278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808892" y="1460091"/>
            <a:ext cx="10142806" cy="41885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Hypotheses Rules</a:t>
            </a:r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معايير الفروض الجيدة: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تعطي انعكاس لما يراه ويعتقده الباحث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قادرة على تفسير الظاهرة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قابلة للاختبار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مختصرة وواضحة وبسيطة مع وجود المتغيرين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متناسبة مع الحقائق العلمية والنظريات</a:t>
            </a:r>
          </a:p>
          <a:p>
            <a:pPr algn="r"/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Hypotheses Testing Methods</a:t>
            </a:r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طرق اختبار الفروض: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البحوث التجريبية والوصفية: طرق إحصائية في الاغلب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البحوث التاريخية: وجود ادلة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البحوث الكيفية: طرق كيفية وكمية</a:t>
            </a:r>
          </a:p>
          <a:p>
            <a:pPr algn="r"/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7187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Hypotheses </a:t>
            </a:r>
            <a:endParaRPr lang="ar-S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فروض البحث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38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2011718"/>
            <a:ext cx="10142806" cy="45157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امثلة على فروض كمية: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فروض صفرية: العلاقة أو الفرق بين متغيرين صفرا أي لا توجد علاقة أو فرق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مثال: لا توجد فروق ذات دلالة احصائية بين طلاب المدارس العالمية والاهلية في مستوى اللغة الإنجليزية في منطقة الرياض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الفروض البديلة او غير الصفرية (أساسية مباشرة): وجود العلاقة أو الفرق بين المتغيرين</a:t>
            </a:r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مثال: توجد فروق ذات دلالة احصائية بين طلاب المدارس العالمية والمدارس الاهلية في مستوى اللغة الانجليزية في منطقة الرياض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Hypotheses Testing Errors 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أخطاء فحص الفروض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I Error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خطأ النوع الأول  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وهو عندما يرفض الباحث الفرضية الصفرية بينما هي فرضية صحيحة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يقول الباحث توجد علاقة بين متغيرين بينما لا توجد علاقة)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II Error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خطأ النوع الثاني </a:t>
            </a: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وهو عندما يقبل الفرضية الصفرية وهي فرضية خاطئة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يقول الباحث لا توجد علاقة بين متغيرين بينما هي توجد فعلا) </a:t>
            </a:r>
          </a:p>
          <a:p>
            <a:pPr algn="r"/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Hypotheses </a:t>
            </a:r>
            <a:endParaRPr lang="ar-S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فروض البحث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89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2011718"/>
            <a:ext cx="10142806" cy="23351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حدود الدراسة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يتم وضع حدود معينة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زمانية ومكانية وبشرية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 التبرير لوجود هذه الحدود قدر المستطاع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مثال: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دراسة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سلوك العناد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لدى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أطفال ما قبل المدرسة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مدينة الرياض الفصل الدراسي الأول من عام 2019</a:t>
            </a:r>
          </a:p>
          <a:p>
            <a:pPr algn="r"/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Limitations </a:t>
            </a:r>
            <a:endParaRPr lang="ar-S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حدود البحث 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3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2067989"/>
            <a:ext cx="10142806" cy="19131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توضح  وتعرف أهم المصطلحات اصطلاحيا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واجرائيا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وهو الأهم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يتم الاستعانة بالقواميس المختصة، الكتب العلمية و الدراسات السابقة، أو يتم تعريفه اجرائيا من قبل الباحث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مثال: العناد : رفض الأوامر، </a:t>
            </a:r>
            <a:r>
              <a:rPr lang="ar-SA" sz="20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التاخر</a:t>
            </a:r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الاستجابة، الغضب السريع بدون سبب.....الخ</a:t>
            </a:r>
          </a:p>
          <a:p>
            <a:pPr algn="r"/>
            <a:endParaRPr lang="en-GB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terminology </a:t>
            </a:r>
            <a:endParaRPr lang="ar-S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مصطلحات الدراسة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38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2072867"/>
            <a:ext cx="10142806" cy="31616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الإجراءات تشمل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تحديد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مجتمع الدراسة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وكيفية اختيار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العينة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تحديد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المنهج* والطرق والأساليب المستخدمة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للتحقق من فروض البحث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تحديد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الأدوات المستخدمة**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لتحقيق اهداف البحث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تحديد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الأساليب الإحصائية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التي سوف تستخدم لتحليل البيانات</a:t>
            </a:r>
          </a:p>
          <a:p>
            <a:pPr algn="r"/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Procedures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إجراءات البحث </a:t>
            </a: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7E34FD-DB73-4707-983D-F4F89BFA22B5}"/>
              </a:ext>
            </a:extLst>
          </p:cNvPr>
          <p:cNvSpPr/>
          <p:nvPr/>
        </p:nvSpPr>
        <p:spPr>
          <a:xfrm>
            <a:off x="27044" y="5635768"/>
            <a:ext cx="69509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المنهج المستخدم: أكثر من منهج لمشروع البحث او منهج واحد جديد كالمنهج التجريبي أو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 Review</a:t>
            </a:r>
            <a:r>
              <a:rPr lang="ar-S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ar-S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**الأدوات المستخدمة : أكثر من أداة في مشروع البحث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189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2043369"/>
            <a:ext cx="10142806" cy="37822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Population </a:t>
            </a:r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مجتمع البحث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جميع الافراد الذين يمثلون موضوعك ولهم علاقة بالمشكلة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-الأفضل الوصول الى جميع افراد المجتمع لكنه صعب في معظم البحوث 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Sample 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عينة البحث*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مجموعة ممثلة لمجتمع البحث:  لكن تمثله افضل تمثيل (قدر المستطاع) حتى يمكن تعميم النتائج على مجتمع البحث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تحتوي كل خصائص مجتمع البحث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مثلا طالبات جامعة الملك سعود : اقسام الجامعة علمية، صحية، إنسانية....الخ  ثم تمثل العينة لهذه الاقسام </a:t>
            </a:r>
          </a:p>
          <a:p>
            <a:pPr algn="r"/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Procedures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إجراءات البحث </a:t>
            </a: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92B42D-EC13-49F8-81BC-64AC155EC364}"/>
              </a:ext>
            </a:extLst>
          </p:cNvPr>
          <p:cNvSpPr/>
          <p:nvPr/>
        </p:nvSpPr>
        <p:spPr>
          <a:xfrm>
            <a:off x="1322745" y="6189659"/>
            <a:ext cx="4216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*ملاحظة: يجب تحديد كيفية سحب عينة مشروع البحث</a:t>
            </a:r>
          </a:p>
        </p:txBody>
      </p:sp>
    </p:spTree>
    <p:extLst>
      <p:ext uri="{BB962C8B-B14F-4D97-AF65-F5344CB8AC3E}">
        <p14:creationId xmlns:p14="http://schemas.microsoft.com/office/powerpoint/2010/main" val="3488787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2043370"/>
            <a:ext cx="10142806" cy="31616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 Error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الخطأ العيني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العينة لا تعكس خصائص المجتمع </a:t>
            </a:r>
            <a:r>
              <a:rPr lang="ar-SA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الأصلي وبالتالي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وجود نتائج غير قابلة للتعميم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الحل: عينة أكبر 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 Types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العينات العشوائية (الاحتمالية)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العينات غير العشوائية (اللااحتمالية) 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Procedures</a:t>
            </a:r>
          </a:p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إجراءات البحث </a:t>
            </a:r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3769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024597" y="1655034"/>
            <a:ext cx="10142806" cy="39493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يتم وضع المراجع المستخدمة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برامج خاصة بالمراجع والتوثيق داخل البحث: 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EndNote</a:t>
            </a:r>
          </a:p>
          <a:p>
            <a:pPr algn="r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RefWorks</a:t>
            </a:r>
          </a:p>
          <a:p>
            <a:pPr algn="r"/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Mendeley </a:t>
            </a:r>
          </a:p>
          <a:p>
            <a:pPr algn="r"/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Zotero</a:t>
            </a:r>
          </a:p>
          <a:p>
            <a:pPr algn="r"/>
            <a:r>
              <a:rPr lang="en-GB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CiteUlike</a:t>
            </a: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الثلاث البرامج الأخيرة مجانية.</a:t>
            </a:r>
          </a:p>
          <a:p>
            <a:pPr algn="ct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ملاحظة هام: لا تقومي بالتوثيق وكتابة المراجع كخطوة أخيرة بل اجعليها مستمرة في كل مرة يتم إضافة وكتابة أي معلومة حتى لو كانت مجرد فقرة واحدة أو مرجع واحد </a:t>
            </a:r>
          </a:p>
          <a:p>
            <a:pPr algn="ct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(سوف توفر لك وقت كبير وتقلل الضغط النفسي الهائل قبل تسليم الرسالة 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ar-S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المراجع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EB16B6-3963-4C53-A1CF-1A8829E45553}"/>
              </a:ext>
            </a:extLst>
          </p:cNvPr>
          <p:cNvSpPr/>
          <p:nvPr/>
        </p:nvSpPr>
        <p:spPr>
          <a:xfrm>
            <a:off x="34413" y="576476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من ضمن التقييم على مشروع البحث أثناء عرض المشروع هو استخدامك لأحد هذه البرامج سواء في التوثيق أو في قائمة المراجع</a:t>
            </a:r>
          </a:p>
          <a:p>
            <a:pPr algn="r"/>
            <a:r>
              <a:rPr lang="ar-S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**لابد من مراجع اجنبية في مشروع البحث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26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808892" y="1733098"/>
            <a:ext cx="10142806" cy="42520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research problem ?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ماهي مشكلة البحث؟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نقطة البداية وهي المبرر الأساسي لك لعمل دراسة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حاجه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لم تشبع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لديك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تساؤل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أو هناك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غموض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ولديك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رغبة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الإجابة على هذا التساؤل أو كشف هذا الغموض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موضوع جدير بالاهتمام من قبلك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شخصيا </a:t>
            </a:r>
          </a:p>
          <a:p>
            <a:pPr algn="r"/>
            <a:endParaRPr lang="en-GB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sources of the research problem? 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ماهي المصادر التي تمدني بمشكلة ما لبحثي؟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الخبرة العملية لك او لمشرفك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القراءات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الدراسات السابقة</a:t>
            </a:r>
          </a:p>
          <a:p>
            <a:pPr algn="ct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</a:t>
            </a:r>
          </a:p>
          <a:p>
            <a:pPr algn="r"/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مشكلة البحث ومصادرها*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research problem and its sources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EBC775-F123-4A4D-9318-526E77C15AFD}"/>
              </a:ext>
            </a:extLst>
          </p:cNvPr>
          <p:cNvSpPr txBox="1"/>
          <p:nvPr/>
        </p:nvSpPr>
        <p:spPr>
          <a:xfrm>
            <a:off x="368530" y="6043497"/>
            <a:ext cx="4017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*من كتاب البحث العلمي: مفهومه، وأدواته واساليبه ل عبيدات واخرون،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024597" y="1472845"/>
            <a:ext cx="10142806" cy="4373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I get a research problem? 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كيف اختار مشكلة بحثي؟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معايير ذاتية وتشمل: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-اهتمام شخصي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قدرة الباحث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توفر المعلومات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توفر الإمكانيات المادية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المساعدة الإدارية 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معايير اجتماعية وعلمية ومنها: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الفائدة التطبيقية للبحث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الفائدة العلمية للبحث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القدرة على تعميم النتائج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يقدم أفكار جديدة للباحثين الاخرين </a:t>
            </a:r>
          </a:p>
          <a:p>
            <a:pPr algn="ct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</a:t>
            </a:r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08168" y="146502"/>
            <a:ext cx="7005711" cy="10311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معايير اختيار مشكلة البحث*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Criteria of choosing a research problem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AB2D43-24C8-400C-82AC-DA2BB68F2B9B}"/>
              </a:ext>
            </a:extLst>
          </p:cNvPr>
          <p:cNvSpPr txBox="1"/>
          <p:nvPr/>
        </p:nvSpPr>
        <p:spPr>
          <a:xfrm>
            <a:off x="368530" y="6043497"/>
            <a:ext cx="4017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*من كتاب البحث العلمي: مفهومه، وأدواته واساليبه عبيدات واخرون،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47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808892" y="1719243"/>
            <a:ext cx="10142806" cy="45157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I identify and formulate my research problem?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كيف احدد واصيغ مشكلة بحثي؟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-واضحة، محددة، وتتم الصياغة بشكل تقريري أو بشكل سؤال 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</a:t>
            </a:r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formulation rules?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ماهي معايير الصياغة الجيدة؟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1-واضحة ودقيقة:  لغة سليمة وتجنب رموز المصطلحات، تحول الصياغة في الهدف الى تساؤل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وجود المتغيرات الخاضعة للدراسة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 مستوى أعلى من مجرد وصف للظاهرة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مثال: بحث وصفي: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مثال:  بحث تجريبي: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قابلة للاختبار بشكل مباشر: القدرة على تعريف المتغيرات اجرائيا، قابلة للملاحظة، والقياس، وجمع البيانات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المشكلة الجيدة هي التي تعالج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موضوعا جديدا، محددة وواضحة، تؤدي الى إضافة علمية، تمد الباحثين بأفكار جديدة، يمكن تعميم نتائجها، ذات فائدة تطبيقية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صياغة مشكلة البحث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research problem formulation  </a:t>
            </a:r>
          </a:p>
        </p:txBody>
      </p:sp>
    </p:spTree>
    <p:extLst>
      <p:ext uri="{BB962C8B-B14F-4D97-AF65-F5344CB8AC3E}">
        <p14:creationId xmlns:p14="http://schemas.microsoft.com/office/powerpoint/2010/main" val="173377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180492" y="1353979"/>
            <a:ext cx="7005711" cy="31476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خطة البحث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Proposal  </a:t>
            </a:r>
          </a:p>
        </p:txBody>
      </p:sp>
    </p:spTree>
    <p:extLst>
      <p:ext uri="{BB962C8B-B14F-4D97-AF65-F5344CB8AC3E}">
        <p14:creationId xmlns:p14="http://schemas.microsoft.com/office/powerpoint/2010/main" val="181783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1913207"/>
            <a:ext cx="10142806" cy="2629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واضح، مختصر(عادة لا يتجاوز 15 كلمة)، لغة علمية سهلة، بدون استخدام الاختصارات المتخصصة  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يوضح مجال الدراسة ومتضمن أهم عناصرها وليس بالضرورة جميعها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يفضل البدء بالكلمات الأساسية 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مثال: تقويم السلوك التدريسي لمدرس الرياضيات في المرحلة الابتدائية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مثال: الاكتئاب لدى طلبة كليات الطب في الرياض </a:t>
            </a:r>
          </a:p>
          <a:p>
            <a:pPr algn="r"/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Title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عنوان البحث</a:t>
            </a: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5223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1902542"/>
            <a:ext cx="10142806" cy="30824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المقدمة* قد تشمل: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مجال المشكلة 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أهمية موضوع الدراسة  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3-الدراسات والبحوث السابقة 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النقص الحالي في مجال البحث  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أسباب اختيار المشكلة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تحديد المشكلة والهدف من البحث</a:t>
            </a: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Introduction/ Background </a:t>
            </a:r>
            <a:endParaRPr lang="ar-S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المقدمة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53D5A4-4156-4F64-98D0-C78FA96E27F4}"/>
              </a:ext>
            </a:extLst>
          </p:cNvPr>
          <p:cNvSpPr/>
          <p:nvPr/>
        </p:nvSpPr>
        <p:spPr>
          <a:xfrm>
            <a:off x="861136" y="5890697"/>
            <a:ext cx="3972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*ملاحظة: لا تتجاوز 6 صفحات فقط لمشروع البحث</a:t>
            </a:r>
          </a:p>
        </p:txBody>
      </p:sp>
    </p:spTree>
    <p:extLst>
      <p:ext uri="{BB962C8B-B14F-4D97-AF65-F5344CB8AC3E}">
        <p14:creationId xmlns:p14="http://schemas.microsoft.com/office/powerpoint/2010/main" val="192526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024597" y="2083494"/>
            <a:ext cx="10142806" cy="26910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أسئلة البحث: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القائد للباحث والموجه له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تعكس بشكل مباشر مشكلة البحث وأهدافه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واضحة ومحددة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قابلة للإجابة بحسب الإمكانيات المتوفرة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قابلة للقياس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819891" y="372794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 </a:t>
            </a:r>
            <a:endParaRPr lang="ar-S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أسئلة البحث 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96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15082" y="1681317"/>
            <a:ext cx="10142806" cy="38050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Hypotheses </a:t>
            </a:r>
            <a:endParaRPr lang="ar-SA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فروض البحث</a:t>
            </a:r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حلول أو تفسيرات مؤقتة أو إجابات محتملة للمشكلة (الباحث يفترضها)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يمكن الحصول على الفروض من خلال: الخبرات السابقة، الدراسات السابقة، النظريات ..الخ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تحديد المشكلة بدقة = فروض دقيقة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عملية عقلية تحتاج جهد وتخيل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تصاغ بشكل مباشر سواء كيفيا ( الاغلب مع المناهج التاريخية والكيفية) أو كميا (مع المناهج الوصفية والتجريبية) </a:t>
            </a:r>
          </a:p>
          <a:p>
            <a:pPr algn="r"/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7187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Hypotheses </a:t>
            </a:r>
            <a:endParaRPr lang="ar-S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فروض البحث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1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1152</Words>
  <Application>Microsoft Office PowerPoint</Application>
  <PresentationFormat>Widescreen</PresentationFormat>
  <Paragraphs>172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modi alsubaie</dc:creator>
  <cp:lastModifiedBy>modi alsubaie</cp:lastModifiedBy>
  <cp:revision>78</cp:revision>
  <dcterms:created xsi:type="dcterms:W3CDTF">2019-06-26T05:47:19Z</dcterms:created>
  <dcterms:modified xsi:type="dcterms:W3CDTF">2019-09-16T19:45:06Z</dcterms:modified>
</cp:coreProperties>
</file>