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6" r:id="rId19"/>
    <p:sldId id="273" r:id="rId20"/>
    <p:sldId id="274" r:id="rId21"/>
    <p:sldId id="275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6D1BDE-D62C-4919-B174-A87922DD374E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96E5DF7-3F1C-4855-99CE-12168FCECA60}">
      <dgm:prSet phldrT="[Text]"/>
      <dgm:spPr>
        <a:solidFill>
          <a:schemeClr val="tx2"/>
        </a:solidFill>
      </dgm:spPr>
      <dgm:t>
        <a:bodyPr/>
        <a:lstStyle/>
        <a:p>
          <a:r>
            <a:rPr lang="ar-AE" b="0" dirty="0" smtClean="0"/>
            <a:t>المواقف التي يمر بها الشخص </a:t>
          </a:r>
          <a:endParaRPr lang="en-GB" b="0" dirty="0"/>
        </a:p>
      </dgm:t>
    </dgm:pt>
    <dgm:pt modelId="{B7420FEF-415B-4599-88DE-67781A3087D4}" type="parTrans" cxnId="{CE4A6691-3DA6-41DB-A911-D8F3E0A89676}">
      <dgm:prSet/>
      <dgm:spPr/>
      <dgm:t>
        <a:bodyPr/>
        <a:lstStyle/>
        <a:p>
          <a:endParaRPr lang="en-GB"/>
        </a:p>
      </dgm:t>
    </dgm:pt>
    <dgm:pt modelId="{CD471792-0045-4639-87B6-36B0F839ABE4}" type="sibTrans" cxnId="{CE4A6691-3DA6-41DB-A911-D8F3E0A89676}">
      <dgm:prSet/>
      <dgm:spPr/>
      <dgm:t>
        <a:bodyPr/>
        <a:lstStyle/>
        <a:p>
          <a:endParaRPr lang="en-GB"/>
        </a:p>
      </dgm:t>
    </dgm:pt>
    <dgm:pt modelId="{BD185914-A3D1-452C-BFB0-991B781032D3}">
      <dgm:prSet phldrT="[Text]"/>
      <dgm:spPr>
        <a:solidFill>
          <a:schemeClr val="tx2"/>
        </a:solidFill>
      </dgm:spPr>
      <dgm:t>
        <a:bodyPr/>
        <a:lstStyle/>
        <a:p>
          <a:r>
            <a:rPr lang="ar-AE" b="1" dirty="0" smtClean="0"/>
            <a:t>الاعتقادات </a:t>
          </a:r>
          <a:endParaRPr lang="en-GB" b="1" dirty="0"/>
        </a:p>
      </dgm:t>
    </dgm:pt>
    <dgm:pt modelId="{21ED879E-4CE0-426E-A5C8-3ED02ED221B7}" type="parTrans" cxnId="{23200757-72CF-49D4-B78D-975C8D6060C1}">
      <dgm:prSet/>
      <dgm:spPr/>
      <dgm:t>
        <a:bodyPr/>
        <a:lstStyle/>
        <a:p>
          <a:endParaRPr lang="en-GB"/>
        </a:p>
      </dgm:t>
    </dgm:pt>
    <dgm:pt modelId="{12E5FCB9-77E4-4BF3-A24B-BD1CD6D4001E}" type="sibTrans" cxnId="{23200757-72CF-49D4-B78D-975C8D6060C1}">
      <dgm:prSet/>
      <dgm:spPr/>
      <dgm:t>
        <a:bodyPr/>
        <a:lstStyle/>
        <a:p>
          <a:endParaRPr lang="en-GB"/>
        </a:p>
      </dgm:t>
    </dgm:pt>
    <dgm:pt modelId="{D55304A2-C45B-476A-8CBD-3A01BD960CE4}">
      <dgm:prSet phldrT="[Text]"/>
      <dgm:spPr>
        <a:solidFill>
          <a:schemeClr val="tx2"/>
        </a:solidFill>
      </dgm:spPr>
      <dgm:t>
        <a:bodyPr/>
        <a:lstStyle/>
        <a:p>
          <a:r>
            <a:rPr lang="ar-AE" b="1" dirty="0" smtClean="0"/>
            <a:t>نتائج أفكار الإنسان وتكون في شكل انفعالات غير سارة </a:t>
          </a:r>
          <a:endParaRPr lang="en-GB" b="1" dirty="0"/>
        </a:p>
      </dgm:t>
    </dgm:pt>
    <dgm:pt modelId="{03FD1088-64BA-45B6-90B0-672D4AE47CD7}" type="parTrans" cxnId="{DC5DF80D-FDBD-4D49-ADC7-989EF2E080DC}">
      <dgm:prSet/>
      <dgm:spPr/>
      <dgm:t>
        <a:bodyPr/>
        <a:lstStyle/>
        <a:p>
          <a:endParaRPr lang="en-GB"/>
        </a:p>
      </dgm:t>
    </dgm:pt>
    <dgm:pt modelId="{62C57698-7CA1-4E85-9F2B-6B4F72946F25}" type="sibTrans" cxnId="{DC5DF80D-FDBD-4D49-ADC7-989EF2E080DC}">
      <dgm:prSet/>
      <dgm:spPr/>
      <dgm:t>
        <a:bodyPr/>
        <a:lstStyle/>
        <a:p>
          <a:endParaRPr lang="en-GB"/>
        </a:p>
      </dgm:t>
    </dgm:pt>
    <dgm:pt modelId="{47C5D656-1669-4D32-9519-0C8257F7975B}" type="pres">
      <dgm:prSet presAssocID="{036D1BDE-D62C-4919-B174-A87922DD374E}" presName="Name0" presStyleCnt="0">
        <dgm:presLayoutVars>
          <dgm:dir/>
          <dgm:resizeHandles val="exact"/>
        </dgm:presLayoutVars>
      </dgm:prSet>
      <dgm:spPr/>
    </dgm:pt>
    <dgm:pt modelId="{897340F3-2E04-4FD1-96B8-D319305BFBFE}" type="pres">
      <dgm:prSet presAssocID="{996E5DF7-3F1C-4855-99CE-12168FCECA6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0F8582D-4853-4C84-9251-9010DA0BF91B}" type="pres">
      <dgm:prSet presAssocID="{CD471792-0045-4639-87B6-36B0F839ABE4}" presName="sibTrans" presStyleLbl="sibTrans2D1" presStyleIdx="0" presStyleCnt="2"/>
      <dgm:spPr/>
      <dgm:t>
        <a:bodyPr/>
        <a:lstStyle/>
        <a:p>
          <a:endParaRPr lang="en-GB"/>
        </a:p>
      </dgm:t>
    </dgm:pt>
    <dgm:pt modelId="{274D659C-0999-4540-ABEB-E53B24BA7125}" type="pres">
      <dgm:prSet presAssocID="{CD471792-0045-4639-87B6-36B0F839ABE4}" presName="connectorText" presStyleLbl="sibTrans2D1" presStyleIdx="0" presStyleCnt="2"/>
      <dgm:spPr/>
      <dgm:t>
        <a:bodyPr/>
        <a:lstStyle/>
        <a:p>
          <a:endParaRPr lang="en-GB"/>
        </a:p>
      </dgm:t>
    </dgm:pt>
    <dgm:pt modelId="{D7D892DB-1124-4294-AFA9-70EEEEE1FE4F}" type="pres">
      <dgm:prSet presAssocID="{BD185914-A3D1-452C-BFB0-991B781032D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82E9D64-8F3F-4732-83BB-7F57C5072B3E}" type="pres">
      <dgm:prSet presAssocID="{12E5FCB9-77E4-4BF3-A24B-BD1CD6D4001E}" presName="sibTrans" presStyleLbl="sibTrans2D1" presStyleIdx="1" presStyleCnt="2"/>
      <dgm:spPr/>
      <dgm:t>
        <a:bodyPr/>
        <a:lstStyle/>
        <a:p>
          <a:endParaRPr lang="en-GB"/>
        </a:p>
      </dgm:t>
    </dgm:pt>
    <dgm:pt modelId="{A2FC63C7-B61F-47D2-83B9-0152CCA0B13A}" type="pres">
      <dgm:prSet presAssocID="{12E5FCB9-77E4-4BF3-A24B-BD1CD6D4001E}" presName="connectorText" presStyleLbl="sibTrans2D1" presStyleIdx="1" presStyleCnt="2"/>
      <dgm:spPr/>
      <dgm:t>
        <a:bodyPr/>
        <a:lstStyle/>
        <a:p>
          <a:endParaRPr lang="en-GB"/>
        </a:p>
      </dgm:t>
    </dgm:pt>
    <dgm:pt modelId="{F35E30A3-AA0A-4D30-AAEB-2A3312700DB0}" type="pres">
      <dgm:prSet presAssocID="{D55304A2-C45B-476A-8CBD-3A01BD960CE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EDE7817-689C-4CA2-AD56-807E6A21F47B}" type="presOf" srcId="{CD471792-0045-4639-87B6-36B0F839ABE4}" destId="{274D659C-0999-4540-ABEB-E53B24BA7125}" srcOrd="1" destOrd="0" presId="urn:microsoft.com/office/officeart/2005/8/layout/process1"/>
    <dgm:cxn modelId="{23200757-72CF-49D4-B78D-975C8D6060C1}" srcId="{036D1BDE-D62C-4919-B174-A87922DD374E}" destId="{BD185914-A3D1-452C-BFB0-991B781032D3}" srcOrd="1" destOrd="0" parTransId="{21ED879E-4CE0-426E-A5C8-3ED02ED221B7}" sibTransId="{12E5FCB9-77E4-4BF3-A24B-BD1CD6D4001E}"/>
    <dgm:cxn modelId="{CE4A6691-3DA6-41DB-A911-D8F3E0A89676}" srcId="{036D1BDE-D62C-4919-B174-A87922DD374E}" destId="{996E5DF7-3F1C-4855-99CE-12168FCECA60}" srcOrd="0" destOrd="0" parTransId="{B7420FEF-415B-4599-88DE-67781A3087D4}" sibTransId="{CD471792-0045-4639-87B6-36B0F839ABE4}"/>
    <dgm:cxn modelId="{C249AF1F-CA6A-4895-A0AA-2A6E64D6C4AE}" type="presOf" srcId="{996E5DF7-3F1C-4855-99CE-12168FCECA60}" destId="{897340F3-2E04-4FD1-96B8-D319305BFBFE}" srcOrd="0" destOrd="0" presId="urn:microsoft.com/office/officeart/2005/8/layout/process1"/>
    <dgm:cxn modelId="{40A1D32D-FFF9-423D-A62E-8B2C40EDCC0E}" type="presOf" srcId="{12E5FCB9-77E4-4BF3-A24B-BD1CD6D4001E}" destId="{282E9D64-8F3F-4732-83BB-7F57C5072B3E}" srcOrd="0" destOrd="0" presId="urn:microsoft.com/office/officeart/2005/8/layout/process1"/>
    <dgm:cxn modelId="{F607A3B1-AF3D-4551-8AAE-739042FD86A1}" type="presOf" srcId="{12E5FCB9-77E4-4BF3-A24B-BD1CD6D4001E}" destId="{A2FC63C7-B61F-47D2-83B9-0152CCA0B13A}" srcOrd="1" destOrd="0" presId="urn:microsoft.com/office/officeart/2005/8/layout/process1"/>
    <dgm:cxn modelId="{DC5DF80D-FDBD-4D49-ADC7-989EF2E080DC}" srcId="{036D1BDE-D62C-4919-B174-A87922DD374E}" destId="{D55304A2-C45B-476A-8CBD-3A01BD960CE4}" srcOrd="2" destOrd="0" parTransId="{03FD1088-64BA-45B6-90B0-672D4AE47CD7}" sibTransId="{62C57698-7CA1-4E85-9F2B-6B4F72946F25}"/>
    <dgm:cxn modelId="{B6C1BA5D-5FCB-4631-BB9D-78F745483BCB}" type="presOf" srcId="{036D1BDE-D62C-4919-B174-A87922DD374E}" destId="{47C5D656-1669-4D32-9519-0C8257F7975B}" srcOrd="0" destOrd="0" presId="urn:microsoft.com/office/officeart/2005/8/layout/process1"/>
    <dgm:cxn modelId="{50ABCC37-F181-4B03-86F6-191D26A8D8EE}" type="presOf" srcId="{CD471792-0045-4639-87B6-36B0F839ABE4}" destId="{00F8582D-4853-4C84-9251-9010DA0BF91B}" srcOrd="0" destOrd="0" presId="urn:microsoft.com/office/officeart/2005/8/layout/process1"/>
    <dgm:cxn modelId="{0B48F5F1-E5EB-478B-BD76-3B3C724B511E}" type="presOf" srcId="{BD185914-A3D1-452C-BFB0-991B781032D3}" destId="{D7D892DB-1124-4294-AFA9-70EEEEE1FE4F}" srcOrd="0" destOrd="0" presId="urn:microsoft.com/office/officeart/2005/8/layout/process1"/>
    <dgm:cxn modelId="{587FA404-06D0-499A-B577-1F8EC75A0610}" type="presOf" srcId="{D55304A2-C45B-476A-8CBD-3A01BD960CE4}" destId="{F35E30A3-AA0A-4D30-AAEB-2A3312700DB0}" srcOrd="0" destOrd="0" presId="urn:microsoft.com/office/officeart/2005/8/layout/process1"/>
    <dgm:cxn modelId="{3538256E-15D0-40BF-ADDE-6C436282EA22}" type="presParOf" srcId="{47C5D656-1669-4D32-9519-0C8257F7975B}" destId="{897340F3-2E04-4FD1-96B8-D319305BFBFE}" srcOrd="0" destOrd="0" presId="urn:microsoft.com/office/officeart/2005/8/layout/process1"/>
    <dgm:cxn modelId="{A362C024-99A2-4328-A697-25B11D1E3C3A}" type="presParOf" srcId="{47C5D656-1669-4D32-9519-0C8257F7975B}" destId="{00F8582D-4853-4C84-9251-9010DA0BF91B}" srcOrd="1" destOrd="0" presId="urn:microsoft.com/office/officeart/2005/8/layout/process1"/>
    <dgm:cxn modelId="{BFA8F547-6E0F-43BB-B9F0-18B3832068C7}" type="presParOf" srcId="{00F8582D-4853-4C84-9251-9010DA0BF91B}" destId="{274D659C-0999-4540-ABEB-E53B24BA7125}" srcOrd="0" destOrd="0" presId="urn:microsoft.com/office/officeart/2005/8/layout/process1"/>
    <dgm:cxn modelId="{7A398648-DA4F-4285-9529-4442EF7E0128}" type="presParOf" srcId="{47C5D656-1669-4D32-9519-0C8257F7975B}" destId="{D7D892DB-1124-4294-AFA9-70EEEEE1FE4F}" srcOrd="2" destOrd="0" presId="urn:microsoft.com/office/officeart/2005/8/layout/process1"/>
    <dgm:cxn modelId="{12FCE237-54FE-45D5-A4B4-8CD4F3B5EEA4}" type="presParOf" srcId="{47C5D656-1669-4D32-9519-0C8257F7975B}" destId="{282E9D64-8F3F-4732-83BB-7F57C5072B3E}" srcOrd="3" destOrd="0" presId="urn:microsoft.com/office/officeart/2005/8/layout/process1"/>
    <dgm:cxn modelId="{BDA13251-6A48-4ACE-92F8-B43FDEED3A24}" type="presParOf" srcId="{282E9D64-8F3F-4732-83BB-7F57C5072B3E}" destId="{A2FC63C7-B61F-47D2-83B9-0152CCA0B13A}" srcOrd="0" destOrd="0" presId="urn:microsoft.com/office/officeart/2005/8/layout/process1"/>
    <dgm:cxn modelId="{7C379230-1C8C-4085-80AE-39D6028B335C}" type="presParOf" srcId="{47C5D656-1669-4D32-9519-0C8257F7975B}" destId="{F35E30A3-AA0A-4D30-AAEB-2A3312700DB0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7340F3-2E04-4FD1-96B8-D319305BFBFE}">
      <dsp:nvSpPr>
        <dsp:cNvPr id="0" name=""/>
        <dsp:cNvSpPr/>
      </dsp:nvSpPr>
      <dsp:spPr>
        <a:xfrm>
          <a:off x="5357" y="1551582"/>
          <a:ext cx="1601390" cy="960834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1800" b="0" kern="1200" dirty="0" smtClean="0"/>
            <a:t>المواقف التي يمر بها الشخص </a:t>
          </a:r>
          <a:endParaRPr lang="en-GB" sz="1800" b="0" kern="1200" dirty="0"/>
        </a:p>
      </dsp:txBody>
      <dsp:txXfrm>
        <a:off x="33499" y="1579724"/>
        <a:ext cx="1545106" cy="904550"/>
      </dsp:txXfrm>
    </dsp:sp>
    <dsp:sp modelId="{00F8582D-4853-4C84-9251-9010DA0BF91B}">
      <dsp:nvSpPr>
        <dsp:cNvPr id="0" name=""/>
        <dsp:cNvSpPr/>
      </dsp:nvSpPr>
      <dsp:spPr>
        <a:xfrm>
          <a:off x="1766887" y="1833427"/>
          <a:ext cx="339494" cy="3971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kern="1200"/>
        </a:p>
      </dsp:txBody>
      <dsp:txXfrm>
        <a:off x="1766887" y="1912856"/>
        <a:ext cx="237646" cy="238286"/>
      </dsp:txXfrm>
    </dsp:sp>
    <dsp:sp modelId="{D7D892DB-1124-4294-AFA9-70EEEEE1FE4F}">
      <dsp:nvSpPr>
        <dsp:cNvPr id="0" name=""/>
        <dsp:cNvSpPr/>
      </dsp:nvSpPr>
      <dsp:spPr>
        <a:xfrm>
          <a:off x="2247304" y="1551582"/>
          <a:ext cx="1601390" cy="960834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1800" b="1" kern="1200" dirty="0" smtClean="0"/>
            <a:t>الاعتقادات </a:t>
          </a:r>
          <a:endParaRPr lang="en-GB" sz="1800" b="1" kern="1200" dirty="0"/>
        </a:p>
      </dsp:txBody>
      <dsp:txXfrm>
        <a:off x="2275446" y="1579724"/>
        <a:ext cx="1545106" cy="904550"/>
      </dsp:txXfrm>
    </dsp:sp>
    <dsp:sp modelId="{282E9D64-8F3F-4732-83BB-7F57C5072B3E}">
      <dsp:nvSpPr>
        <dsp:cNvPr id="0" name=""/>
        <dsp:cNvSpPr/>
      </dsp:nvSpPr>
      <dsp:spPr>
        <a:xfrm>
          <a:off x="4008834" y="1833427"/>
          <a:ext cx="339494" cy="3971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kern="1200"/>
        </a:p>
      </dsp:txBody>
      <dsp:txXfrm>
        <a:off x="4008834" y="1912856"/>
        <a:ext cx="237646" cy="238286"/>
      </dsp:txXfrm>
    </dsp:sp>
    <dsp:sp modelId="{F35E30A3-AA0A-4D30-AAEB-2A3312700DB0}">
      <dsp:nvSpPr>
        <dsp:cNvPr id="0" name=""/>
        <dsp:cNvSpPr/>
      </dsp:nvSpPr>
      <dsp:spPr>
        <a:xfrm>
          <a:off x="4489251" y="1551582"/>
          <a:ext cx="1601390" cy="960834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1800" b="1" kern="1200" dirty="0" smtClean="0"/>
            <a:t>نتائج أفكار الإنسان وتكون في شكل انفعالات غير سارة </a:t>
          </a:r>
          <a:endParaRPr lang="en-GB" sz="1800" b="1" kern="1200" dirty="0"/>
        </a:p>
      </dsp:txBody>
      <dsp:txXfrm>
        <a:off x="4517393" y="1579724"/>
        <a:ext cx="1545106" cy="9045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ln w="63500">
            <a:solidFill>
              <a:schemeClr val="tx2"/>
            </a:solidFill>
            <a:prstDash val="sysDot"/>
            <a:bevel/>
          </a:ln>
        </p:spPr>
        <p:txBody>
          <a:bodyPr/>
          <a:lstStyle/>
          <a:p>
            <a:r>
              <a:rPr lang="ar-AE" dirty="0" smtClean="0"/>
              <a:t>العلاج السلوكي المعرفي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ar-AE" dirty="0" smtClean="0">
              <a:solidFill>
                <a:schemeClr val="tx1"/>
              </a:solidFill>
            </a:endParaRPr>
          </a:p>
          <a:p>
            <a:r>
              <a:rPr lang="ar-AE" dirty="0" smtClean="0">
                <a:solidFill>
                  <a:schemeClr val="tx1"/>
                </a:solidFill>
              </a:rPr>
              <a:t>العلاج السلوكي (نفس 477)</a:t>
            </a:r>
          </a:p>
          <a:p>
            <a:r>
              <a:rPr lang="ar-AE" dirty="0" smtClean="0">
                <a:solidFill>
                  <a:schemeClr val="tx1"/>
                </a:solidFill>
              </a:rPr>
              <a:t>من كتاب العلاج السلوكي المعرفي الحديث للدكتور عبدالستار إبراهيم </a:t>
            </a:r>
          </a:p>
          <a:p>
            <a:endParaRPr lang="ar-AE" dirty="0">
              <a:solidFill>
                <a:schemeClr val="tx1"/>
              </a:solidFill>
            </a:endParaRPr>
          </a:p>
          <a:p>
            <a:r>
              <a:rPr lang="ar-AE" dirty="0" smtClean="0">
                <a:solidFill>
                  <a:schemeClr val="tx1"/>
                </a:solidFill>
              </a:rPr>
              <a:t>د.سمية النجاشي 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00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11125">
            <a:solidFill>
              <a:schemeClr val="tx2"/>
            </a:solidFill>
            <a:prstDash val="sysDash"/>
          </a:ln>
        </p:spPr>
        <p:txBody>
          <a:bodyPr/>
          <a:lstStyle/>
          <a:p>
            <a:r>
              <a:rPr lang="ar-AE" dirty="0" smtClean="0">
                <a:solidFill>
                  <a:srgbClr val="00B050"/>
                </a:solidFill>
              </a:rPr>
              <a:t>أهداف العلاج المعرفي السلوكي 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AE" dirty="0" smtClean="0"/>
          </a:p>
          <a:p>
            <a:pPr algn="r" rtl="1"/>
            <a:r>
              <a:rPr lang="ar-AE" dirty="0" smtClean="0"/>
              <a:t>مساعدة الفرد في التعرف على أن طريقة نظرته للمشاكل التي يواجهها لها أثر جوهري في عملية العلاج والتخلص من المشكلات 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062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11125">
            <a:solidFill>
              <a:schemeClr val="tx2"/>
            </a:solidFill>
            <a:prstDash val="sysDash"/>
          </a:ln>
        </p:spPr>
        <p:txBody>
          <a:bodyPr/>
          <a:lstStyle/>
          <a:p>
            <a:r>
              <a:rPr lang="ar-AE" dirty="0" smtClean="0">
                <a:solidFill>
                  <a:srgbClr val="00B050"/>
                </a:solidFill>
              </a:rPr>
              <a:t>أسس العلاج المعرفي السلوكي 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AE" dirty="0" smtClean="0"/>
          </a:p>
          <a:p>
            <a:pPr algn="r" rtl="1"/>
            <a:r>
              <a:rPr lang="ar-AE" dirty="0" smtClean="0"/>
              <a:t>مشاركة العميل </a:t>
            </a:r>
          </a:p>
          <a:p>
            <a:pPr algn="r" rtl="1"/>
            <a:r>
              <a:rPr lang="ar-AE" dirty="0" smtClean="0"/>
              <a:t>المصداقية بين المعالج والعميل </a:t>
            </a:r>
          </a:p>
          <a:p>
            <a:pPr algn="r" rtl="1"/>
            <a:r>
              <a:rPr lang="ar-AE" dirty="0" smtClean="0"/>
              <a:t>التعلم الذاتي للعميل </a:t>
            </a:r>
          </a:p>
          <a:p>
            <a:pPr algn="r" rtl="1"/>
            <a:r>
              <a:rPr lang="ar-AE" dirty="0" smtClean="0"/>
              <a:t>وضع تصورات واضحة عن المشاكل التي يعاني منها العميل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062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11125">
            <a:solidFill>
              <a:schemeClr val="tx2"/>
            </a:solidFill>
            <a:prstDash val="sysDash"/>
          </a:ln>
        </p:spPr>
        <p:txBody>
          <a:bodyPr/>
          <a:lstStyle/>
          <a:p>
            <a:r>
              <a:rPr lang="ar-AE" dirty="0" smtClean="0">
                <a:solidFill>
                  <a:srgbClr val="00B050"/>
                </a:solidFill>
              </a:rPr>
              <a:t>طبيعة العلاقة بين المعالج والعميل 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endParaRPr lang="ar-AE" dirty="0" smtClean="0"/>
          </a:p>
          <a:p>
            <a:pPr algn="r" rtl="1"/>
            <a:r>
              <a:rPr lang="ar-AE" dirty="0" smtClean="0"/>
              <a:t>يجب أن يوضح المعالج للعميل أن خطة العلاج ستكون مشتركة بينهما بحيث يلعب العميل دورا فاعلا فيها .</a:t>
            </a:r>
          </a:p>
          <a:p>
            <a:pPr algn="r" rtl="1"/>
            <a:r>
              <a:rPr lang="ar-AE" dirty="0" smtClean="0"/>
              <a:t>يجب أن يوضح المعالج للعميل أن عليها تقديم كل المعلومات والحقائق والاعتقادات لديه عن المشكلة التي يريد علاجها .</a:t>
            </a:r>
          </a:p>
          <a:p>
            <a:pPr algn="r" rtl="1"/>
            <a:r>
              <a:rPr lang="ar-AE" dirty="0" smtClean="0"/>
              <a:t>أن يوضح المعالج أنه سيعطي العميل الأدوات التي سيستخدمها في العلاج وأن الدور الأكبر سيقع على عاتق العميل .</a:t>
            </a:r>
          </a:p>
          <a:p>
            <a:pPr algn="r" rtl="1"/>
            <a:r>
              <a:rPr lang="ar-AE" dirty="0" smtClean="0"/>
              <a:t>إتاحة فرصة كافية للعميل للمناقشة وطرح الأسئلة .</a:t>
            </a:r>
          </a:p>
          <a:p>
            <a:pPr algn="r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062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11125">
            <a:solidFill>
              <a:schemeClr val="tx2"/>
            </a:solidFill>
            <a:prstDash val="sysDash"/>
          </a:ln>
        </p:spPr>
        <p:txBody>
          <a:bodyPr/>
          <a:lstStyle/>
          <a:p>
            <a:r>
              <a:rPr lang="ar-AE" dirty="0" smtClean="0">
                <a:solidFill>
                  <a:srgbClr val="00B050"/>
                </a:solidFill>
              </a:rPr>
              <a:t>العلاج العقلاني الانفعالي السلوكي 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endParaRPr lang="ar-AE" dirty="0" smtClean="0"/>
          </a:p>
          <a:p>
            <a:pPr algn="r" rtl="1"/>
            <a:r>
              <a:rPr lang="ar-AE" dirty="0" smtClean="0"/>
              <a:t>واضع هذه النظرية في العلاج هو ألبرت أليس</a:t>
            </a:r>
          </a:p>
          <a:p>
            <a:pPr algn="r" rtl="1"/>
            <a:r>
              <a:rPr lang="ar-AE" dirty="0" smtClean="0"/>
              <a:t>هذه النظرية تجمع بين :</a:t>
            </a:r>
          </a:p>
          <a:p>
            <a:pPr lvl="2" algn="r" rtl="1"/>
            <a:r>
              <a:rPr lang="ar-AE" dirty="0" smtClean="0"/>
              <a:t>الجانب العقلاني </a:t>
            </a:r>
          </a:p>
          <a:p>
            <a:pPr lvl="2" algn="r" rtl="1"/>
            <a:r>
              <a:rPr lang="ar-AE" dirty="0" smtClean="0"/>
              <a:t>الجانب السلوكي </a:t>
            </a:r>
          </a:p>
          <a:p>
            <a:pPr lvl="2" algn="r" rtl="1"/>
            <a:r>
              <a:rPr lang="ar-AE" dirty="0" smtClean="0"/>
              <a:t>الجانب الانفعالي ،وقد تمت إضافته مؤخرا لها من قبل ألبرت أليس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062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11125">
            <a:solidFill>
              <a:schemeClr val="tx2"/>
            </a:solidFill>
            <a:prstDash val="sysDash"/>
          </a:ln>
        </p:spPr>
        <p:txBody>
          <a:bodyPr/>
          <a:lstStyle/>
          <a:p>
            <a:r>
              <a:rPr lang="ar-AE" dirty="0" smtClean="0">
                <a:solidFill>
                  <a:srgbClr val="00B050"/>
                </a:solidFill>
              </a:rPr>
              <a:t>أساليب العلاج العقلاني الانفعالي السلوكي 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AE" dirty="0" smtClean="0"/>
              <a:t>أساليب العلاج العقلاني الانفعالي السلوكي مبنية على مفهوم:</a:t>
            </a:r>
          </a:p>
          <a:p>
            <a:pPr algn="r" rtl="1"/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371019518"/>
              </p:ext>
            </p:extLst>
          </p:nvPr>
        </p:nvGraphicFramePr>
        <p:xfrm>
          <a:off x="1524000" y="140843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4062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11125">
            <a:solidFill>
              <a:schemeClr val="tx2"/>
            </a:solidFill>
            <a:prstDash val="sysDash"/>
          </a:ln>
        </p:spPr>
        <p:txBody>
          <a:bodyPr>
            <a:normAutofit fontScale="90000"/>
          </a:bodyPr>
          <a:lstStyle/>
          <a:p>
            <a:r>
              <a:rPr lang="ar-AE" dirty="0" smtClean="0">
                <a:solidFill>
                  <a:srgbClr val="00B050"/>
                </a:solidFill>
              </a:rPr>
              <a:t>مثال على مفهوم النظريةنظرية ألبرت اليس عن تسلسل الأحداث والاعتقادات والانفعالات 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AE" b="1" dirty="0" smtClean="0"/>
              <a:t>مثال :</a:t>
            </a:r>
          </a:p>
          <a:p>
            <a:pPr algn="r" rtl="1"/>
            <a:r>
              <a:rPr lang="ar-AE" dirty="0" smtClean="0"/>
              <a:t>طفل لوالدين منفصلين 	(حدث)</a:t>
            </a:r>
          </a:p>
          <a:p>
            <a:pPr algn="r" rtl="1"/>
            <a:r>
              <a:rPr lang="ar-AE" dirty="0" smtClean="0"/>
              <a:t>اعتقاد الطفل أنه غير محظوظ في حياته 	(اعتقاد)</a:t>
            </a:r>
          </a:p>
          <a:p>
            <a:pPr algn="r" rtl="1"/>
            <a:r>
              <a:rPr lang="ar-AE" dirty="0" smtClean="0"/>
              <a:t>اكتئاب الطفل وحزنه المستمر 	(انفعال)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062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11125">
            <a:solidFill>
              <a:schemeClr val="tx2"/>
            </a:solidFill>
            <a:prstDash val="sysDash"/>
          </a:ln>
        </p:spPr>
        <p:txBody>
          <a:bodyPr>
            <a:normAutofit fontScale="90000"/>
          </a:bodyPr>
          <a:lstStyle/>
          <a:p>
            <a:r>
              <a:rPr lang="ar-AE" dirty="0" smtClean="0">
                <a:solidFill>
                  <a:srgbClr val="00B050"/>
                </a:solidFill>
              </a:rPr>
              <a:t>العمل بناء على نظرية مفهوم تتابع الأحداث والاعتقادات والمواقف .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AE" dirty="0" smtClean="0"/>
              <a:t>على المعالج استخدام فنية تحليل الأحداث والاعتقادات والانفعالات . </a:t>
            </a:r>
          </a:p>
          <a:p>
            <a:pPr algn="r" rtl="1"/>
            <a:r>
              <a:rPr lang="ar-AE" dirty="0" smtClean="0"/>
              <a:t>على المعالج تعليم المريض كيفية استخدام هذه الفنيات 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062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11125">
            <a:solidFill>
              <a:schemeClr val="tx2"/>
            </a:solidFill>
            <a:prstDash val="sysDash"/>
          </a:ln>
        </p:spPr>
        <p:txBody>
          <a:bodyPr/>
          <a:lstStyle/>
          <a:p>
            <a:r>
              <a:rPr lang="ar-AE" dirty="0" smtClean="0">
                <a:solidFill>
                  <a:srgbClr val="00B050"/>
                </a:solidFill>
              </a:rPr>
              <a:t>أمثلة تطبيقية 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AE" dirty="0" smtClean="0"/>
              <a:t>سيدة تخاف من ركوب الطائرات ،لأنها تخاف من سقوط الطائرة وموت جميع من فيها .</a:t>
            </a:r>
          </a:p>
          <a:p>
            <a:pPr algn="r" rtl="1"/>
            <a:endParaRPr lang="ar-AE" dirty="0"/>
          </a:p>
          <a:p>
            <a:pPr marL="0" indent="0" algn="r" rtl="1">
              <a:buNone/>
            </a:pPr>
            <a:r>
              <a:rPr lang="ar-AE" b="1" u="sng" dirty="0" smtClean="0"/>
              <a:t>تحليل الحالة :</a:t>
            </a:r>
          </a:p>
          <a:p>
            <a:pPr algn="r" rtl="1"/>
            <a:r>
              <a:rPr lang="ar-AE" dirty="0" smtClean="0"/>
              <a:t>الحدث : سماع أخبار عن سقوط الكثير من الطائرات .</a:t>
            </a:r>
          </a:p>
          <a:p>
            <a:pPr algn="r" rtl="1"/>
            <a:r>
              <a:rPr lang="ar-AE" dirty="0" smtClean="0"/>
              <a:t>الاعتقاد : من الممكن أن تسقط الطائرة في أي وقت .</a:t>
            </a:r>
          </a:p>
          <a:p>
            <a:pPr algn="r" rtl="1"/>
            <a:r>
              <a:rPr lang="ar-AE" dirty="0" smtClean="0"/>
              <a:t>الانفعال : الخوف الشديد عند التفكير في ركوب الطائرة .</a:t>
            </a:r>
          </a:p>
        </p:txBody>
      </p:sp>
    </p:spTree>
    <p:extLst>
      <p:ext uri="{BB962C8B-B14F-4D97-AF65-F5344CB8AC3E}">
        <p14:creationId xmlns:p14="http://schemas.microsoft.com/office/powerpoint/2010/main" val="3040625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11125">
            <a:solidFill>
              <a:schemeClr val="tx2"/>
            </a:solidFill>
            <a:prstDash val="sysDash"/>
          </a:ln>
        </p:spPr>
        <p:txBody>
          <a:bodyPr/>
          <a:lstStyle/>
          <a:p>
            <a:r>
              <a:rPr lang="ar-AE" dirty="0" smtClean="0">
                <a:solidFill>
                  <a:srgbClr val="00B050"/>
                </a:solidFill>
              </a:rPr>
              <a:t>أمثلة تطبيقية 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ar-AE" dirty="0" smtClean="0"/>
              <a:t>فتاة تخاف من الحديث أمام الآخرين وتشعر بالخوف الشديد إذا كانت في مجموعة ووجه أحدهم إليها سؤالا .</a:t>
            </a:r>
          </a:p>
          <a:p>
            <a:pPr algn="r" rtl="1"/>
            <a:endParaRPr lang="ar-AE" dirty="0"/>
          </a:p>
          <a:p>
            <a:pPr marL="0" indent="0" algn="r" rtl="1">
              <a:buNone/>
            </a:pPr>
            <a:r>
              <a:rPr lang="ar-AE" b="1" u="sng" dirty="0" smtClean="0"/>
              <a:t>تحليل الحالة :</a:t>
            </a:r>
          </a:p>
          <a:p>
            <a:pPr algn="r" rtl="1"/>
            <a:r>
              <a:rPr lang="ar-AE" dirty="0" smtClean="0"/>
              <a:t>الحدث : قد يكون الخطأ أمام الآخرين أو التعرض مسبقا للسخرية أمام مجموعة من الناس أو رؤية أشخاص تمت السخرية منهم أمام الآخرين .</a:t>
            </a:r>
          </a:p>
          <a:p>
            <a:pPr algn="r" rtl="1"/>
            <a:r>
              <a:rPr lang="ar-AE" dirty="0" smtClean="0"/>
              <a:t>الاعتقاد : إذا تحدثت سوف أخطئ ويسخر مني الآخرون .</a:t>
            </a:r>
          </a:p>
          <a:p>
            <a:pPr algn="r" rtl="1"/>
            <a:r>
              <a:rPr lang="ar-AE" dirty="0" smtClean="0"/>
              <a:t>الانفعال : الخوف الشديد من الحديث أمام الآخرين .</a:t>
            </a:r>
          </a:p>
        </p:txBody>
      </p:sp>
    </p:spTree>
    <p:extLst>
      <p:ext uri="{BB962C8B-B14F-4D97-AF65-F5344CB8AC3E}">
        <p14:creationId xmlns:p14="http://schemas.microsoft.com/office/powerpoint/2010/main" val="1788362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11125">
            <a:solidFill>
              <a:schemeClr val="tx2"/>
            </a:solidFill>
            <a:prstDash val="sysDash"/>
          </a:ln>
        </p:spPr>
        <p:txBody>
          <a:bodyPr/>
          <a:lstStyle/>
          <a:p>
            <a:r>
              <a:rPr lang="ar-AE" dirty="0" smtClean="0">
                <a:solidFill>
                  <a:srgbClr val="00B050"/>
                </a:solidFill>
              </a:rPr>
              <a:t>ملاحظة 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AE" dirty="0" smtClean="0"/>
          </a:p>
          <a:p>
            <a:pPr algn="r" rtl="1"/>
            <a:r>
              <a:rPr lang="ar-AE" dirty="0" smtClean="0"/>
              <a:t>يوضح  أليس أن الانفعالات غير السارة ليست نتيجة مباشرة للأحداث غير السارة وإنما هي نتيجة للأفكار التي يضعها الفرد حول تلك الأحداث 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062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11125">
            <a:solidFill>
              <a:schemeClr val="tx2"/>
            </a:solidFill>
            <a:prstDash val="sysDash"/>
          </a:ln>
        </p:spPr>
        <p:txBody>
          <a:bodyPr/>
          <a:lstStyle/>
          <a:p>
            <a:r>
              <a:rPr lang="ar-AE" dirty="0" smtClean="0">
                <a:solidFill>
                  <a:srgbClr val="00B050"/>
                </a:solidFill>
              </a:rPr>
              <a:t>أهداف المحاضرة 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en-GB" dirty="0" smtClean="0"/>
          </a:p>
          <a:p>
            <a:pPr algn="r" rtl="1"/>
            <a:r>
              <a:rPr lang="ar-AE" dirty="0" smtClean="0"/>
              <a:t>التعريف بمفهوم العلاج المعرفي السلوكيالتعريف بنشأة العلاج المعرفي السلوكي </a:t>
            </a:r>
          </a:p>
          <a:p>
            <a:pPr algn="r" rtl="1"/>
            <a:r>
              <a:rPr lang="ar-AE" dirty="0" smtClean="0"/>
              <a:t>التعريف بأساليب العلاج المعرفي السلوكي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008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11125">
            <a:solidFill>
              <a:schemeClr val="tx2"/>
            </a:solidFill>
            <a:prstDash val="sysDash"/>
          </a:ln>
        </p:spPr>
        <p:txBody>
          <a:bodyPr/>
          <a:lstStyle/>
          <a:p>
            <a:r>
              <a:rPr lang="ar-AE" dirty="0" smtClean="0">
                <a:solidFill>
                  <a:srgbClr val="00B050"/>
                </a:solidFill>
              </a:rPr>
              <a:t>أساليب العلاج الانفعالي السلوكي 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AE" dirty="0" smtClean="0"/>
              <a:t>تعليم الفرد كيفية الحديث الإيجابي مع نفسه .</a:t>
            </a:r>
          </a:p>
          <a:p>
            <a:pPr algn="r" rtl="1"/>
            <a:r>
              <a:rPr lang="ar-AE" dirty="0" smtClean="0"/>
              <a:t>الحديث مع المريض بإيجابية .</a:t>
            </a:r>
          </a:p>
          <a:p>
            <a:pPr algn="r" rtl="1"/>
            <a:r>
              <a:rPr lang="ar-AE" dirty="0" smtClean="0"/>
              <a:t>إعادة البناء المعرفي : </a:t>
            </a:r>
          </a:p>
          <a:p>
            <a:pPr lvl="1" algn="r" rtl="1"/>
            <a:r>
              <a:rPr lang="ar-AE" dirty="0" smtClean="0"/>
              <a:t>استبدال الأفكار اللاعقلانية بأفكار عقلانية .</a:t>
            </a:r>
            <a:endParaRPr lang="ar-AE" dirty="0"/>
          </a:p>
          <a:p>
            <a:pPr lvl="1" algn="r" rtl="1"/>
            <a:r>
              <a:rPr lang="ar-AE" dirty="0" smtClean="0"/>
              <a:t>تفنيد الاعتقادات الخاطئة .</a:t>
            </a:r>
          </a:p>
          <a:p>
            <a:pPr lvl="1" algn="r" rtl="1"/>
            <a:r>
              <a:rPr lang="ar-AE" dirty="0" smtClean="0"/>
              <a:t>استخدام الأسئلة </a:t>
            </a:r>
            <a:r>
              <a:rPr lang="ar-AE" smtClean="0"/>
              <a:t>السقراطية : أسئلة متوالية تصل بالشخص في النهاية للاعتقاد بخطئه .</a:t>
            </a:r>
            <a:endParaRPr lang="ar-AE" dirty="0" smtClean="0"/>
          </a:p>
        </p:txBody>
      </p:sp>
    </p:spTree>
    <p:extLst>
      <p:ext uri="{BB962C8B-B14F-4D97-AF65-F5344CB8AC3E}">
        <p14:creationId xmlns:p14="http://schemas.microsoft.com/office/powerpoint/2010/main" val="304062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11125">
            <a:solidFill>
              <a:schemeClr val="tx2"/>
            </a:solidFill>
            <a:prstDash val="sysDash"/>
          </a:ln>
        </p:spPr>
        <p:txBody>
          <a:bodyPr>
            <a:normAutofit fontScale="90000"/>
          </a:bodyPr>
          <a:lstStyle/>
          <a:p>
            <a:r>
              <a:rPr lang="ar-AE" dirty="0" smtClean="0">
                <a:solidFill>
                  <a:srgbClr val="00B050"/>
                </a:solidFill>
              </a:rPr>
              <a:t>أمثلة على استبدال الأفكار اللاعقلانية بأفكار عقلانية 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AE" dirty="0" smtClean="0"/>
          </a:p>
          <a:p>
            <a:pPr algn="r" rtl="1"/>
            <a:r>
              <a:rPr lang="ar-AE" dirty="0" smtClean="0"/>
              <a:t>الفكرة السلبية :</a:t>
            </a:r>
          </a:p>
          <a:p>
            <a:pPr lvl="1" algn="r" rtl="1"/>
            <a:r>
              <a:rPr lang="ar-AE" dirty="0" smtClean="0"/>
              <a:t>يجب أن يحبني جميع الأطفال </a:t>
            </a:r>
          </a:p>
          <a:p>
            <a:pPr algn="r" rtl="1"/>
            <a:endParaRPr lang="ar-AE" dirty="0" smtClean="0"/>
          </a:p>
          <a:p>
            <a:pPr algn="r" rtl="1"/>
            <a:r>
              <a:rPr lang="ar-AE" dirty="0" smtClean="0"/>
              <a:t>الفكرة البديلة :</a:t>
            </a:r>
            <a:endParaRPr lang="ar-AE" dirty="0"/>
          </a:p>
          <a:p>
            <a:pPr lvl="1" algn="r" rtl="1"/>
            <a:r>
              <a:rPr lang="ar-AE" dirty="0" smtClean="0"/>
              <a:t>أنا أتمنى أن يحبني جميع الأطفال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062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smtClean="0"/>
              <a:t>تم بحمد الله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514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11125">
            <a:solidFill>
              <a:schemeClr val="tx2"/>
            </a:solidFill>
            <a:prstDash val="sysDash"/>
          </a:ln>
        </p:spPr>
        <p:txBody>
          <a:bodyPr/>
          <a:lstStyle/>
          <a:p>
            <a:r>
              <a:rPr lang="ar-AE" dirty="0" smtClean="0">
                <a:solidFill>
                  <a:srgbClr val="00B050"/>
                </a:solidFill>
              </a:rPr>
              <a:t>نشأة العلاج المعرفي السلوكي 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ar-AE" dirty="0" smtClean="0"/>
          </a:p>
          <a:p>
            <a:pPr algn="r" rtl="1"/>
            <a:r>
              <a:rPr lang="ar-AE" dirty="0" smtClean="0"/>
              <a:t>نشأ العلاج المعرفي السلوكي كرد فعل على العلاج السلوكي الذي كان يتعامل في البداية مع الإنسان على أنه آلة فقط تصدر استجابات للمثيرات البيئية دون مراعاة الجانب العقلي والانفعالي للإنسان .</a:t>
            </a:r>
          </a:p>
          <a:p>
            <a:pPr algn="r" rtl="1"/>
            <a:r>
              <a:rPr lang="ar-AE" dirty="0" smtClean="0"/>
              <a:t>وضع بيك البنية الأولى للعلاج المعرفي السلوكي . حيث ساعد مرضاه في التخلص من الكثير من الاضطرابات مثل القلق والاكتئاب والوسواس عن طريق معالجة أفكارهم .</a:t>
            </a:r>
          </a:p>
          <a:p>
            <a:pPr algn="r" rtl="1"/>
            <a:r>
              <a:rPr lang="ar-AE" dirty="0" smtClean="0"/>
              <a:t>أضاف كايلي نظريته حول التصورات الشخصية التي يبنيها الإنسان عن كل ما حوله وكيف تؤثر على سلوكه .</a:t>
            </a:r>
          </a:p>
          <a:p>
            <a:pPr algn="r" rtl="1"/>
            <a:r>
              <a:rPr lang="ar-AE" dirty="0" smtClean="0"/>
              <a:t>قام ألبرت أليس بوضع نظرية العلاج العقلاني الانفعالي والتي دمج فيها عدة طرق للعلاج ،ووضع قائمة بالأفكار التي كان يرى أنها مصدر الاضطرابات العصابية عند الإنسان 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062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11125">
            <a:solidFill>
              <a:schemeClr val="tx2"/>
            </a:solidFill>
            <a:prstDash val="sysDash"/>
          </a:ln>
        </p:spPr>
        <p:txBody>
          <a:bodyPr/>
          <a:lstStyle/>
          <a:p>
            <a:r>
              <a:rPr lang="ar-AE" dirty="0" smtClean="0">
                <a:solidFill>
                  <a:srgbClr val="00B050"/>
                </a:solidFill>
              </a:rPr>
              <a:t>تعريف العلاج المعرفي السلوكي 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AE" dirty="0" smtClean="0"/>
          </a:p>
          <a:p>
            <a:pPr algn="r" rtl="1"/>
            <a:r>
              <a:rPr lang="ar-AE" dirty="0" smtClean="0"/>
              <a:t>هو منهج علاجي يحاول تعديل السلوك الظاهر من خلال تعديل العمليات المعرفية لدى العميل . مثل التدريب على وقف الأفكار 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062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11125">
            <a:solidFill>
              <a:schemeClr val="tx2"/>
            </a:solidFill>
            <a:prstDash val="sysDash"/>
          </a:ln>
        </p:spPr>
        <p:txBody>
          <a:bodyPr/>
          <a:lstStyle/>
          <a:p>
            <a:r>
              <a:rPr lang="ar-AE" dirty="0" smtClean="0">
                <a:solidFill>
                  <a:srgbClr val="00B050"/>
                </a:solidFill>
              </a:rPr>
              <a:t>أنواع العلاج المعرفي السلوكي 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AE" dirty="0" smtClean="0"/>
              <a:t>التصورات الشخصية .</a:t>
            </a:r>
          </a:p>
          <a:p>
            <a:pPr algn="r" rtl="1"/>
            <a:r>
              <a:rPr lang="ar-AE" b="1" u="sng" dirty="0" smtClean="0"/>
              <a:t>العلاج العقلاني الانفعالي </a:t>
            </a:r>
            <a:r>
              <a:rPr lang="ar-AE" b="1" u="sng" dirty="0" smtClean="0"/>
              <a:t>السلوكي </a:t>
            </a:r>
            <a:r>
              <a:rPr lang="ar-AE" b="1" u="sng" dirty="0" smtClean="0"/>
              <a:t>. </a:t>
            </a:r>
            <a:r>
              <a:rPr lang="ar-AE" b="1" u="sng" dirty="0" smtClean="0"/>
              <a:t>(ألبرت أليس)</a:t>
            </a:r>
          </a:p>
          <a:p>
            <a:pPr algn="r" rtl="1"/>
            <a:r>
              <a:rPr lang="ar-AE" dirty="0" smtClean="0"/>
              <a:t>العلاج المعرفي .</a:t>
            </a:r>
          </a:p>
          <a:p>
            <a:pPr algn="r" rtl="1"/>
            <a:r>
              <a:rPr lang="ar-AE" dirty="0" smtClean="0"/>
              <a:t>أسلوب حل المشكلات .</a:t>
            </a:r>
          </a:p>
          <a:p>
            <a:pPr algn="r" rtl="1"/>
            <a:r>
              <a:rPr lang="ar-AE" dirty="0" smtClean="0"/>
              <a:t>تعديل السلوك المعرفي 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062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11125">
            <a:solidFill>
              <a:schemeClr val="tx2"/>
            </a:solidFill>
            <a:prstDash val="sysDash"/>
          </a:ln>
        </p:spPr>
        <p:txBody>
          <a:bodyPr/>
          <a:lstStyle/>
          <a:p>
            <a:r>
              <a:rPr lang="ar-AE" dirty="0" smtClean="0">
                <a:solidFill>
                  <a:srgbClr val="00B050"/>
                </a:solidFill>
              </a:rPr>
              <a:t>أهداف العلاج المعرفي السلوكي 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AE" dirty="0" smtClean="0"/>
          </a:p>
          <a:p>
            <a:pPr algn="r" rtl="1"/>
            <a:r>
              <a:rPr lang="ar-AE" dirty="0" smtClean="0"/>
              <a:t>التعامل مع تحريف الفرد للواقع </a:t>
            </a:r>
          </a:p>
          <a:p>
            <a:pPr algn="r" rtl="1"/>
            <a:r>
              <a:rPr lang="ar-AE" dirty="0" smtClean="0"/>
              <a:t>يجب أن يساعد المعالج الفرد على كشف هذه التحريفات من تقائه ذاته ،وذلك من خلال مساعدته على تسجيل ما يقول في الجلسات ومساعدته على التعلم الذاتي .</a:t>
            </a:r>
          </a:p>
          <a:p>
            <a:pPr algn="r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062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11125">
            <a:solidFill>
              <a:schemeClr val="tx2"/>
            </a:solidFill>
            <a:prstDash val="sysDash"/>
          </a:ln>
        </p:spPr>
        <p:txBody>
          <a:bodyPr/>
          <a:lstStyle/>
          <a:p>
            <a:r>
              <a:rPr lang="ar-AE" dirty="0" smtClean="0">
                <a:solidFill>
                  <a:srgbClr val="00B050"/>
                </a:solidFill>
              </a:rPr>
              <a:t>أمثلة على الأفكار المنحرفة 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AE" dirty="0" smtClean="0"/>
          </a:p>
          <a:p>
            <a:pPr algn="r" rtl="1"/>
            <a:r>
              <a:rPr lang="ar-AE" dirty="0" smtClean="0"/>
              <a:t>أنا أشكل عبئا كبيرا على أسرتي </a:t>
            </a:r>
          </a:p>
          <a:p>
            <a:pPr algn="r" rtl="1"/>
            <a:r>
              <a:rPr lang="ar-AE" dirty="0" smtClean="0"/>
              <a:t>أنا لا أستطيع الحديث بطلاقة أمام الغرباء .</a:t>
            </a:r>
          </a:p>
          <a:p>
            <a:pPr algn="r" rtl="1"/>
            <a:r>
              <a:rPr lang="ar-AE" dirty="0" smtClean="0"/>
              <a:t>منظري بشع جدا .</a:t>
            </a:r>
          </a:p>
          <a:p>
            <a:pPr algn="r" rtl="1"/>
            <a:r>
              <a:rPr lang="ar-AE" dirty="0" smtClean="0"/>
              <a:t>أنا شخص غير محبوب </a:t>
            </a:r>
          </a:p>
          <a:p>
            <a:pPr algn="r" rtl="1"/>
            <a:r>
              <a:rPr lang="ar-AE" dirty="0" smtClean="0"/>
              <a:t>أنا مظلوم في عملي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062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11125">
            <a:solidFill>
              <a:schemeClr val="tx2"/>
            </a:solidFill>
            <a:prstDash val="sysDash"/>
          </a:ln>
        </p:spPr>
        <p:txBody>
          <a:bodyPr/>
          <a:lstStyle/>
          <a:p>
            <a:r>
              <a:rPr lang="ar-AE" dirty="0" smtClean="0">
                <a:solidFill>
                  <a:srgbClr val="00B050"/>
                </a:solidFill>
              </a:rPr>
              <a:t>أهداف العلاج المعرفي السلوكي 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AE" dirty="0" smtClean="0"/>
          </a:p>
          <a:p>
            <a:pPr algn="r" rtl="1"/>
            <a:r>
              <a:rPr lang="ar-AE" dirty="0"/>
              <a:t>التعامل مع التفكير غير المنطقي </a:t>
            </a:r>
            <a:endParaRPr lang="ar-AE" dirty="0" smtClean="0"/>
          </a:p>
          <a:p>
            <a:pPr algn="r" rtl="1"/>
            <a:r>
              <a:rPr lang="ar-AE" dirty="0" smtClean="0"/>
              <a:t>في هذه الحالة لا يكون هناك تشويش للواقع لكن الشخص يبني أحكاما غير منطقية على مواقف حقيقية .</a:t>
            </a:r>
          </a:p>
          <a:p>
            <a:pPr algn="r" rtl="1"/>
            <a:r>
              <a:rPr lang="ar-AE" dirty="0" smtClean="0"/>
              <a:t>يقوم المعالج النفسي بمناقشة المريض في هذه الأفكار خلال جلسات العلاج وإثبات عدم منطقيتها .</a:t>
            </a:r>
          </a:p>
          <a:p>
            <a:pPr algn="r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062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11125">
            <a:solidFill>
              <a:schemeClr val="tx2"/>
            </a:solidFill>
            <a:prstDash val="sysDash"/>
          </a:ln>
        </p:spPr>
        <p:txBody>
          <a:bodyPr/>
          <a:lstStyle/>
          <a:p>
            <a:r>
              <a:rPr lang="ar-AE" dirty="0" smtClean="0">
                <a:solidFill>
                  <a:srgbClr val="00B050"/>
                </a:solidFill>
              </a:rPr>
              <a:t>أمثلة على الأفكار غير المنطقية 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AE" dirty="0" smtClean="0"/>
          </a:p>
          <a:p>
            <a:pPr algn="r" rtl="1"/>
            <a:r>
              <a:rPr lang="ar-AE" dirty="0" smtClean="0"/>
              <a:t>عندما يكون أحد إخوة المريض توفي في العشرين من عمره ،فيعتقد المريض أنه هو أيضا سيموت في سن العشرين .</a:t>
            </a:r>
          </a:p>
          <a:p>
            <a:pPr algn="r" rtl="1"/>
            <a:r>
              <a:rPr lang="ar-AE" dirty="0" smtClean="0"/>
              <a:t>عندما يعتقد المريض أنه لن يستطيع الاستمرار في دراسته لأن تقديراته منخفضة 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062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778</Words>
  <Application>Microsoft Office PowerPoint</Application>
  <PresentationFormat>On-screen Show (4:3)</PresentationFormat>
  <Paragraphs>112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العلاج السلوكي المعرفي </vt:lpstr>
      <vt:lpstr>أهداف المحاضرة </vt:lpstr>
      <vt:lpstr>نشأة العلاج المعرفي السلوكي </vt:lpstr>
      <vt:lpstr>تعريف العلاج المعرفي السلوكي </vt:lpstr>
      <vt:lpstr>أنواع العلاج المعرفي السلوكي </vt:lpstr>
      <vt:lpstr>أهداف العلاج المعرفي السلوكي </vt:lpstr>
      <vt:lpstr>أمثلة على الأفكار المنحرفة </vt:lpstr>
      <vt:lpstr>أهداف العلاج المعرفي السلوكي </vt:lpstr>
      <vt:lpstr>أمثلة على الأفكار غير المنطقية </vt:lpstr>
      <vt:lpstr>أهداف العلاج المعرفي السلوكي </vt:lpstr>
      <vt:lpstr>أسس العلاج المعرفي السلوكي </vt:lpstr>
      <vt:lpstr>طبيعة العلاقة بين المعالج والعميل </vt:lpstr>
      <vt:lpstr>العلاج العقلاني الانفعالي السلوكي </vt:lpstr>
      <vt:lpstr>أساليب العلاج العقلاني الانفعالي السلوكي </vt:lpstr>
      <vt:lpstr>مثال على مفهوم النظريةنظرية ألبرت اليس عن تسلسل الأحداث والاعتقادات والانفعالات </vt:lpstr>
      <vt:lpstr>العمل بناء على نظرية مفهوم تتابع الأحداث والاعتقادات والمواقف .</vt:lpstr>
      <vt:lpstr>أمثلة تطبيقية </vt:lpstr>
      <vt:lpstr>أمثلة تطبيقية </vt:lpstr>
      <vt:lpstr>ملاحظة </vt:lpstr>
      <vt:lpstr>أساليب العلاج الانفعالي السلوكي </vt:lpstr>
      <vt:lpstr>أمثلة على استبدال الأفكار اللاعقلانية بأفكار عقلانية </vt:lpstr>
      <vt:lpstr>تم بحمد الله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العلاج السلوكي المعرفي </dc:title>
  <dc:creator>Sumyah</dc:creator>
  <cp:lastModifiedBy>Sumyah</cp:lastModifiedBy>
  <cp:revision>32</cp:revision>
  <dcterms:created xsi:type="dcterms:W3CDTF">2006-08-16T00:00:00Z</dcterms:created>
  <dcterms:modified xsi:type="dcterms:W3CDTF">2014-05-07T10:17:25Z</dcterms:modified>
</cp:coreProperties>
</file>