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2"/>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6" r:id="rId27"/>
    <p:sldId id="281" r:id="rId28"/>
    <p:sldId id="282" r:id="rId29"/>
    <p:sldId id="283" r:id="rId30"/>
    <p:sldId id="284" r:id="rId31"/>
    <p:sldId id="285"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9EF5CD0-1DE6-4C2E-A7D6-EDC4423C1CFE}" type="datetimeFigureOut">
              <a:rPr lang="ar-SA" smtClean="0"/>
              <a:t>12/05/39</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601B052-5E57-4858-ACDB-55C9A6BBEFBE}" type="slidenum">
              <a:rPr lang="ar-SA" smtClean="0"/>
              <a:t>‹#›</a:t>
            </a:fld>
            <a:endParaRPr lang="ar-SA"/>
          </a:p>
        </p:txBody>
      </p:sp>
    </p:spTree>
    <p:extLst>
      <p:ext uri="{BB962C8B-B14F-4D97-AF65-F5344CB8AC3E}">
        <p14:creationId xmlns:p14="http://schemas.microsoft.com/office/powerpoint/2010/main" val="20572689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a:t>
            </a:fld>
            <a:endParaRPr lang="ar-SA"/>
          </a:p>
        </p:txBody>
      </p:sp>
    </p:spTree>
    <p:extLst>
      <p:ext uri="{BB962C8B-B14F-4D97-AF65-F5344CB8AC3E}">
        <p14:creationId xmlns:p14="http://schemas.microsoft.com/office/powerpoint/2010/main" val="1935829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10</a:t>
            </a:fld>
            <a:endParaRPr lang="ar-SA"/>
          </a:p>
        </p:txBody>
      </p:sp>
    </p:spTree>
    <p:extLst>
      <p:ext uri="{BB962C8B-B14F-4D97-AF65-F5344CB8AC3E}">
        <p14:creationId xmlns:p14="http://schemas.microsoft.com/office/powerpoint/2010/main" val="1016464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المصدر : </a:t>
            </a:r>
            <a:r>
              <a:rPr lang="en-US" dirty="0" err="1" smtClean="0"/>
              <a:t>Sciencephoto</a:t>
            </a:r>
            <a:r>
              <a:rPr lang="en-US" baseline="0" dirty="0" smtClean="0"/>
              <a:t> Library</a:t>
            </a:r>
            <a:endParaRPr lang="ar-SA" dirty="0"/>
          </a:p>
        </p:txBody>
      </p:sp>
      <p:sp>
        <p:nvSpPr>
          <p:cNvPr id="4" name="Slide Number Placeholder 3"/>
          <p:cNvSpPr>
            <a:spLocks noGrp="1"/>
          </p:cNvSpPr>
          <p:nvPr>
            <p:ph type="sldNum" sz="quarter" idx="10"/>
          </p:nvPr>
        </p:nvSpPr>
        <p:spPr/>
        <p:txBody>
          <a:bodyPr/>
          <a:lstStyle/>
          <a:p>
            <a:fld id="{D601B052-5E57-4858-ACDB-55C9A6BBEFBE}" type="slidenum">
              <a:rPr lang="ar-SA" smtClean="0"/>
              <a:t>11</a:t>
            </a:fld>
            <a:endParaRPr lang="ar-SA"/>
          </a:p>
        </p:txBody>
      </p:sp>
    </p:spTree>
    <p:extLst>
      <p:ext uri="{BB962C8B-B14F-4D97-AF65-F5344CB8AC3E}">
        <p14:creationId xmlns:p14="http://schemas.microsoft.com/office/powerpoint/2010/main" val="2587381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12</a:t>
            </a:fld>
            <a:endParaRPr lang="ar-SA"/>
          </a:p>
        </p:txBody>
      </p:sp>
    </p:spTree>
    <p:extLst>
      <p:ext uri="{BB962C8B-B14F-4D97-AF65-F5344CB8AC3E}">
        <p14:creationId xmlns:p14="http://schemas.microsoft.com/office/powerpoint/2010/main" val="3995242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13</a:t>
            </a:fld>
            <a:endParaRPr lang="ar-SA"/>
          </a:p>
        </p:txBody>
      </p:sp>
    </p:spTree>
    <p:extLst>
      <p:ext uri="{BB962C8B-B14F-4D97-AF65-F5344CB8AC3E}">
        <p14:creationId xmlns:p14="http://schemas.microsoft.com/office/powerpoint/2010/main" val="1027544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14</a:t>
            </a:fld>
            <a:endParaRPr lang="ar-SA"/>
          </a:p>
        </p:txBody>
      </p:sp>
    </p:spTree>
    <p:extLst>
      <p:ext uri="{BB962C8B-B14F-4D97-AF65-F5344CB8AC3E}">
        <p14:creationId xmlns:p14="http://schemas.microsoft.com/office/powerpoint/2010/main" val="2478026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15</a:t>
            </a:fld>
            <a:endParaRPr lang="ar-SA"/>
          </a:p>
        </p:txBody>
      </p:sp>
    </p:spTree>
    <p:extLst>
      <p:ext uri="{BB962C8B-B14F-4D97-AF65-F5344CB8AC3E}">
        <p14:creationId xmlns:p14="http://schemas.microsoft.com/office/powerpoint/2010/main" val="483265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16</a:t>
            </a:fld>
            <a:endParaRPr lang="ar-SA"/>
          </a:p>
        </p:txBody>
      </p:sp>
    </p:spTree>
    <p:extLst>
      <p:ext uri="{BB962C8B-B14F-4D97-AF65-F5344CB8AC3E}">
        <p14:creationId xmlns:p14="http://schemas.microsoft.com/office/powerpoint/2010/main" val="1417392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17</a:t>
            </a:fld>
            <a:endParaRPr lang="ar-SA"/>
          </a:p>
        </p:txBody>
      </p:sp>
    </p:spTree>
    <p:extLst>
      <p:ext uri="{BB962C8B-B14F-4D97-AF65-F5344CB8AC3E}">
        <p14:creationId xmlns:p14="http://schemas.microsoft.com/office/powerpoint/2010/main" val="15461605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18</a:t>
            </a:fld>
            <a:endParaRPr lang="ar-SA"/>
          </a:p>
        </p:txBody>
      </p:sp>
    </p:spTree>
    <p:extLst>
      <p:ext uri="{BB962C8B-B14F-4D97-AF65-F5344CB8AC3E}">
        <p14:creationId xmlns:p14="http://schemas.microsoft.com/office/powerpoint/2010/main" val="3431202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19</a:t>
            </a:fld>
            <a:endParaRPr lang="ar-SA"/>
          </a:p>
        </p:txBody>
      </p:sp>
    </p:spTree>
    <p:extLst>
      <p:ext uri="{BB962C8B-B14F-4D97-AF65-F5344CB8AC3E}">
        <p14:creationId xmlns:p14="http://schemas.microsoft.com/office/powerpoint/2010/main" val="2976557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a:t>
            </a:fld>
            <a:endParaRPr lang="ar-SA"/>
          </a:p>
        </p:txBody>
      </p:sp>
    </p:spTree>
    <p:extLst>
      <p:ext uri="{BB962C8B-B14F-4D97-AF65-F5344CB8AC3E}">
        <p14:creationId xmlns:p14="http://schemas.microsoft.com/office/powerpoint/2010/main" val="38905350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20</a:t>
            </a:fld>
            <a:endParaRPr lang="ar-SA"/>
          </a:p>
        </p:txBody>
      </p:sp>
    </p:spTree>
    <p:extLst>
      <p:ext uri="{BB962C8B-B14F-4D97-AF65-F5344CB8AC3E}">
        <p14:creationId xmlns:p14="http://schemas.microsoft.com/office/powerpoint/2010/main" val="1027148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21</a:t>
            </a:fld>
            <a:endParaRPr lang="ar-SA"/>
          </a:p>
        </p:txBody>
      </p:sp>
    </p:spTree>
    <p:extLst>
      <p:ext uri="{BB962C8B-B14F-4D97-AF65-F5344CB8AC3E}">
        <p14:creationId xmlns:p14="http://schemas.microsoft.com/office/powerpoint/2010/main" val="1744372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22</a:t>
            </a:fld>
            <a:endParaRPr lang="ar-SA"/>
          </a:p>
        </p:txBody>
      </p:sp>
    </p:spTree>
    <p:extLst>
      <p:ext uri="{BB962C8B-B14F-4D97-AF65-F5344CB8AC3E}">
        <p14:creationId xmlns:p14="http://schemas.microsoft.com/office/powerpoint/2010/main" val="1515171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23</a:t>
            </a:fld>
            <a:endParaRPr lang="ar-SA"/>
          </a:p>
        </p:txBody>
      </p:sp>
    </p:spTree>
    <p:extLst>
      <p:ext uri="{BB962C8B-B14F-4D97-AF65-F5344CB8AC3E}">
        <p14:creationId xmlns:p14="http://schemas.microsoft.com/office/powerpoint/2010/main" val="12253446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24</a:t>
            </a:fld>
            <a:endParaRPr lang="ar-SA"/>
          </a:p>
        </p:txBody>
      </p:sp>
    </p:spTree>
    <p:extLst>
      <p:ext uri="{BB962C8B-B14F-4D97-AF65-F5344CB8AC3E}">
        <p14:creationId xmlns:p14="http://schemas.microsoft.com/office/powerpoint/2010/main" val="766514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25</a:t>
            </a:fld>
            <a:endParaRPr lang="ar-SA"/>
          </a:p>
        </p:txBody>
      </p:sp>
    </p:spTree>
    <p:extLst>
      <p:ext uri="{BB962C8B-B14F-4D97-AF65-F5344CB8AC3E}">
        <p14:creationId xmlns:p14="http://schemas.microsoft.com/office/powerpoint/2010/main" val="208834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المصدر : </a:t>
            </a:r>
            <a:r>
              <a:rPr lang="en-US" dirty="0" smtClean="0"/>
              <a:t>David</a:t>
            </a:r>
            <a:r>
              <a:rPr lang="en-US" baseline="0" dirty="0" smtClean="0"/>
              <a:t> </a:t>
            </a:r>
            <a:r>
              <a:rPr lang="en-US" baseline="0" dirty="0" err="1" smtClean="0"/>
              <a:t>Groome</a:t>
            </a:r>
            <a:r>
              <a:rPr lang="en-US" baseline="0" dirty="0" smtClean="0"/>
              <a:t> et al. (2014)</a:t>
            </a:r>
            <a:endParaRPr lang="ar-SA" dirty="0" smtClean="0"/>
          </a:p>
          <a:p>
            <a:endParaRPr lang="ar-SA" dirty="0"/>
          </a:p>
        </p:txBody>
      </p:sp>
      <p:sp>
        <p:nvSpPr>
          <p:cNvPr id="4" name="Slide Number Placeholder 3"/>
          <p:cNvSpPr>
            <a:spLocks noGrp="1"/>
          </p:cNvSpPr>
          <p:nvPr>
            <p:ph type="sldNum" sz="quarter" idx="10"/>
          </p:nvPr>
        </p:nvSpPr>
        <p:spPr/>
        <p:txBody>
          <a:bodyPr/>
          <a:lstStyle/>
          <a:p>
            <a:fld id="{D601B052-5E57-4858-ACDB-55C9A6BBEFBE}" type="slidenum">
              <a:rPr lang="ar-SA" smtClean="0"/>
              <a:t>26</a:t>
            </a:fld>
            <a:endParaRPr lang="ar-SA"/>
          </a:p>
        </p:txBody>
      </p:sp>
    </p:spTree>
    <p:extLst>
      <p:ext uri="{BB962C8B-B14F-4D97-AF65-F5344CB8AC3E}">
        <p14:creationId xmlns:p14="http://schemas.microsoft.com/office/powerpoint/2010/main" val="3433598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27</a:t>
            </a:fld>
            <a:endParaRPr lang="ar-SA"/>
          </a:p>
        </p:txBody>
      </p:sp>
    </p:spTree>
    <p:extLst>
      <p:ext uri="{BB962C8B-B14F-4D97-AF65-F5344CB8AC3E}">
        <p14:creationId xmlns:p14="http://schemas.microsoft.com/office/powerpoint/2010/main" val="38024912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28</a:t>
            </a:fld>
            <a:endParaRPr lang="ar-SA"/>
          </a:p>
        </p:txBody>
      </p:sp>
    </p:spTree>
    <p:extLst>
      <p:ext uri="{BB962C8B-B14F-4D97-AF65-F5344CB8AC3E}">
        <p14:creationId xmlns:p14="http://schemas.microsoft.com/office/powerpoint/2010/main" val="39626853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29</a:t>
            </a:fld>
            <a:endParaRPr lang="ar-SA"/>
          </a:p>
        </p:txBody>
      </p:sp>
    </p:spTree>
    <p:extLst>
      <p:ext uri="{BB962C8B-B14F-4D97-AF65-F5344CB8AC3E}">
        <p14:creationId xmlns:p14="http://schemas.microsoft.com/office/powerpoint/2010/main" val="725614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a:t>
            </a:fld>
            <a:endParaRPr lang="ar-SA"/>
          </a:p>
        </p:txBody>
      </p:sp>
    </p:spTree>
    <p:extLst>
      <p:ext uri="{BB962C8B-B14F-4D97-AF65-F5344CB8AC3E}">
        <p14:creationId xmlns:p14="http://schemas.microsoft.com/office/powerpoint/2010/main" val="39397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المصدر : </a:t>
            </a:r>
            <a:r>
              <a:rPr lang="en-US" dirty="0" smtClean="0"/>
              <a:t>David</a:t>
            </a:r>
            <a:r>
              <a:rPr lang="en-US" baseline="0" dirty="0" smtClean="0"/>
              <a:t> </a:t>
            </a:r>
            <a:r>
              <a:rPr lang="en-US" baseline="0" dirty="0" err="1" smtClean="0"/>
              <a:t>Groome</a:t>
            </a:r>
            <a:r>
              <a:rPr lang="en-US" baseline="0" dirty="0" smtClean="0"/>
              <a:t> et al. (2014)</a:t>
            </a:r>
            <a:endParaRPr lang="ar-SA" dirty="0"/>
          </a:p>
        </p:txBody>
      </p:sp>
      <p:sp>
        <p:nvSpPr>
          <p:cNvPr id="4" name="Slide Number Placeholder 3"/>
          <p:cNvSpPr>
            <a:spLocks noGrp="1"/>
          </p:cNvSpPr>
          <p:nvPr>
            <p:ph type="sldNum" sz="quarter" idx="10"/>
          </p:nvPr>
        </p:nvSpPr>
        <p:spPr/>
        <p:txBody>
          <a:bodyPr/>
          <a:lstStyle/>
          <a:p>
            <a:fld id="{D601B052-5E57-4858-ACDB-55C9A6BBEFBE}" type="slidenum">
              <a:rPr lang="ar-SA" smtClean="0"/>
              <a:t>30</a:t>
            </a:fld>
            <a:endParaRPr lang="ar-SA"/>
          </a:p>
        </p:txBody>
      </p:sp>
    </p:spTree>
    <p:extLst>
      <p:ext uri="{BB962C8B-B14F-4D97-AF65-F5344CB8AC3E}">
        <p14:creationId xmlns:p14="http://schemas.microsoft.com/office/powerpoint/2010/main" val="38300943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31</a:t>
            </a:fld>
            <a:endParaRPr lang="ar-SA"/>
          </a:p>
        </p:txBody>
      </p:sp>
    </p:spTree>
    <p:extLst>
      <p:ext uri="{BB962C8B-B14F-4D97-AF65-F5344CB8AC3E}">
        <p14:creationId xmlns:p14="http://schemas.microsoft.com/office/powerpoint/2010/main" val="4143523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32</a:t>
            </a:fld>
            <a:endParaRPr lang="ar-SA"/>
          </a:p>
        </p:txBody>
      </p:sp>
    </p:spTree>
    <p:extLst>
      <p:ext uri="{BB962C8B-B14F-4D97-AF65-F5344CB8AC3E}">
        <p14:creationId xmlns:p14="http://schemas.microsoft.com/office/powerpoint/2010/main" val="248097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33</a:t>
            </a:fld>
            <a:endParaRPr lang="ar-SA"/>
          </a:p>
        </p:txBody>
      </p:sp>
    </p:spTree>
    <p:extLst>
      <p:ext uri="{BB962C8B-B14F-4D97-AF65-F5344CB8AC3E}">
        <p14:creationId xmlns:p14="http://schemas.microsoft.com/office/powerpoint/2010/main" val="5042451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34</a:t>
            </a:fld>
            <a:endParaRPr lang="ar-SA"/>
          </a:p>
        </p:txBody>
      </p:sp>
    </p:spTree>
    <p:extLst>
      <p:ext uri="{BB962C8B-B14F-4D97-AF65-F5344CB8AC3E}">
        <p14:creationId xmlns:p14="http://schemas.microsoft.com/office/powerpoint/2010/main" val="39216446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35</a:t>
            </a:fld>
            <a:endParaRPr lang="ar-SA"/>
          </a:p>
        </p:txBody>
      </p:sp>
    </p:spTree>
    <p:extLst>
      <p:ext uri="{BB962C8B-B14F-4D97-AF65-F5344CB8AC3E}">
        <p14:creationId xmlns:p14="http://schemas.microsoft.com/office/powerpoint/2010/main" val="18064228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36</a:t>
            </a:fld>
            <a:endParaRPr lang="ar-SA"/>
          </a:p>
        </p:txBody>
      </p:sp>
    </p:spTree>
    <p:extLst>
      <p:ext uri="{BB962C8B-B14F-4D97-AF65-F5344CB8AC3E}">
        <p14:creationId xmlns:p14="http://schemas.microsoft.com/office/powerpoint/2010/main" val="13188717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37</a:t>
            </a:fld>
            <a:endParaRPr lang="ar-SA"/>
          </a:p>
        </p:txBody>
      </p:sp>
    </p:spTree>
    <p:extLst>
      <p:ext uri="{BB962C8B-B14F-4D97-AF65-F5344CB8AC3E}">
        <p14:creationId xmlns:p14="http://schemas.microsoft.com/office/powerpoint/2010/main" val="34666735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38</a:t>
            </a:fld>
            <a:endParaRPr lang="ar-SA"/>
          </a:p>
        </p:txBody>
      </p:sp>
    </p:spTree>
    <p:extLst>
      <p:ext uri="{BB962C8B-B14F-4D97-AF65-F5344CB8AC3E}">
        <p14:creationId xmlns:p14="http://schemas.microsoft.com/office/powerpoint/2010/main" val="9942511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39</a:t>
            </a:fld>
            <a:endParaRPr lang="ar-SA"/>
          </a:p>
        </p:txBody>
      </p:sp>
    </p:spTree>
    <p:extLst>
      <p:ext uri="{BB962C8B-B14F-4D97-AF65-F5344CB8AC3E}">
        <p14:creationId xmlns:p14="http://schemas.microsoft.com/office/powerpoint/2010/main" val="820676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4</a:t>
            </a:fld>
            <a:endParaRPr lang="ar-SA"/>
          </a:p>
        </p:txBody>
      </p:sp>
    </p:spTree>
    <p:extLst>
      <p:ext uri="{BB962C8B-B14F-4D97-AF65-F5344CB8AC3E}">
        <p14:creationId xmlns:p14="http://schemas.microsoft.com/office/powerpoint/2010/main" val="9877543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40</a:t>
            </a:fld>
            <a:endParaRPr lang="ar-SA"/>
          </a:p>
        </p:txBody>
      </p:sp>
    </p:spTree>
    <p:extLst>
      <p:ext uri="{BB962C8B-B14F-4D97-AF65-F5344CB8AC3E}">
        <p14:creationId xmlns:p14="http://schemas.microsoft.com/office/powerpoint/2010/main" val="1869227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5</a:t>
            </a:fld>
            <a:endParaRPr lang="ar-SA"/>
          </a:p>
        </p:txBody>
      </p:sp>
    </p:spTree>
    <p:extLst>
      <p:ext uri="{BB962C8B-B14F-4D97-AF65-F5344CB8AC3E}">
        <p14:creationId xmlns:p14="http://schemas.microsoft.com/office/powerpoint/2010/main" val="2335246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6</a:t>
            </a:fld>
            <a:endParaRPr lang="ar-SA"/>
          </a:p>
        </p:txBody>
      </p:sp>
    </p:spTree>
    <p:extLst>
      <p:ext uri="{BB962C8B-B14F-4D97-AF65-F5344CB8AC3E}">
        <p14:creationId xmlns:p14="http://schemas.microsoft.com/office/powerpoint/2010/main" val="3563501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7</a:t>
            </a:fld>
            <a:endParaRPr lang="ar-SA"/>
          </a:p>
        </p:txBody>
      </p:sp>
    </p:spTree>
    <p:extLst>
      <p:ext uri="{BB962C8B-B14F-4D97-AF65-F5344CB8AC3E}">
        <p14:creationId xmlns:p14="http://schemas.microsoft.com/office/powerpoint/2010/main" val="2308877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8</a:t>
            </a:fld>
            <a:endParaRPr lang="ar-SA"/>
          </a:p>
        </p:txBody>
      </p:sp>
    </p:spTree>
    <p:extLst>
      <p:ext uri="{BB962C8B-B14F-4D97-AF65-F5344CB8AC3E}">
        <p14:creationId xmlns:p14="http://schemas.microsoft.com/office/powerpoint/2010/main" val="3354611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601B052-5E57-4858-ACDB-55C9A6BBEFBE}" type="slidenum">
              <a:rPr lang="ar-SA" smtClean="0"/>
              <a:t>9</a:t>
            </a:fld>
            <a:endParaRPr lang="ar-SA"/>
          </a:p>
        </p:txBody>
      </p:sp>
    </p:spTree>
    <p:extLst>
      <p:ext uri="{BB962C8B-B14F-4D97-AF65-F5344CB8AC3E}">
        <p14:creationId xmlns:p14="http://schemas.microsoft.com/office/powerpoint/2010/main" val="2797842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6FAF3C6B-56E5-48FA-A0F1-D71FDA08EDF4}" type="datetimeFigureOut">
              <a:rPr lang="ar-SA" smtClean="0"/>
              <a:t>12/05/39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91986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FAF3C6B-56E5-48FA-A0F1-D71FDA08EDF4}" type="datetimeFigureOut">
              <a:rPr lang="ar-SA" smtClean="0"/>
              <a:t>12/05/39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316561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FAF3C6B-56E5-48FA-A0F1-D71FDA08EDF4}" type="datetimeFigureOut">
              <a:rPr lang="ar-SA" smtClean="0"/>
              <a:t>12/05/39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272658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FAF3C6B-56E5-48FA-A0F1-D71FDA08EDF4}" type="datetimeFigureOut">
              <a:rPr lang="ar-SA" smtClean="0"/>
              <a:t>12/05/39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1838702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AF3C6B-56E5-48FA-A0F1-D71FDA08EDF4}" type="datetimeFigureOut">
              <a:rPr lang="ar-SA" smtClean="0"/>
              <a:t>12/05/39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121061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6FAF3C6B-56E5-48FA-A0F1-D71FDA08EDF4}" type="datetimeFigureOut">
              <a:rPr lang="ar-SA" smtClean="0"/>
              <a:t>12/05/39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79942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6FAF3C6B-56E5-48FA-A0F1-D71FDA08EDF4}" type="datetimeFigureOut">
              <a:rPr lang="ar-SA" smtClean="0"/>
              <a:t>12/05/39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301835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6FAF3C6B-56E5-48FA-A0F1-D71FDA08EDF4}" type="datetimeFigureOut">
              <a:rPr lang="ar-SA" smtClean="0"/>
              <a:t>12/05/39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55787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F3C6B-56E5-48FA-A0F1-D71FDA08EDF4}" type="datetimeFigureOut">
              <a:rPr lang="ar-SA" smtClean="0"/>
              <a:t>12/05/39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170710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F3C6B-56E5-48FA-A0F1-D71FDA08EDF4}" type="datetimeFigureOut">
              <a:rPr lang="ar-SA" smtClean="0"/>
              <a:t>12/05/39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130258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AF3C6B-56E5-48FA-A0F1-D71FDA08EDF4}" type="datetimeFigureOut">
              <a:rPr lang="ar-SA" smtClean="0"/>
              <a:t>12/05/39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EB4F818-F9DE-417F-9185-53BBFC6C8680}" type="slidenum">
              <a:rPr lang="ar-SA" smtClean="0"/>
              <a:t>‹#›</a:t>
            </a:fld>
            <a:endParaRPr lang="ar-SA"/>
          </a:p>
        </p:txBody>
      </p:sp>
    </p:spTree>
    <p:extLst>
      <p:ext uri="{BB962C8B-B14F-4D97-AF65-F5344CB8AC3E}">
        <p14:creationId xmlns:p14="http://schemas.microsoft.com/office/powerpoint/2010/main" val="219048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AF3C6B-56E5-48FA-A0F1-D71FDA08EDF4}" type="datetimeFigureOut">
              <a:rPr lang="ar-SA" smtClean="0"/>
              <a:t>12/05/39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B4F818-F9DE-417F-9185-53BBFC6C8680}" type="slidenum">
              <a:rPr lang="ar-SA" smtClean="0"/>
              <a:t>‹#›</a:t>
            </a:fld>
            <a:endParaRPr lang="ar-SA"/>
          </a:p>
        </p:txBody>
      </p:sp>
    </p:spTree>
    <p:extLst>
      <p:ext uri="{BB962C8B-B14F-4D97-AF65-F5344CB8AC3E}">
        <p14:creationId xmlns:p14="http://schemas.microsoft.com/office/powerpoint/2010/main" val="3254987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mtClean="0"/>
              <a:t>مقدمة في علم النفس المعرفي </a:t>
            </a:r>
            <a:endParaRPr lang="ar-SA" dirty="0"/>
          </a:p>
        </p:txBody>
      </p:sp>
      <p:sp>
        <p:nvSpPr>
          <p:cNvPr id="3" name="Subtitle 2"/>
          <p:cNvSpPr>
            <a:spLocks noGrp="1"/>
          </p:cNvSpPr>
          <p:nvPr>
            <p:ph type="subTitle" idx="1"/>
          </p:nvPr>
        </p:nvSpPr>
        <p:spPr/>
        <p:txBody>
          <a:bodyPr/>
          <a:lstStyle/>
          <a:p>
            <a:r>
              <a:rPr lang="ar-SA" dirty="0" smtClean="0">
                <a:solidFill>
                  <a:schemeClr val="tx1"/>
                </a:solidFill>
              </a:rPr>
              <a:t>علم النفس المعرفي (نفس 367)</a:t>
            </a:r>
          </a:p>
          <a:p>
            <a:endParaRPr lang="ar-SA" dirty="0" smtClean="0">
              <a:solidFill>
                <a:schemeClr val="tx1"/>
              </a:solidFill>
            </a:endParaRPr>
          </a:p>
          <a:p>
            <a:r>
              <a:rPr lang="ar-SA" dirty="0" smtClean="0">
                <a:solidFill>
                  <a:schemeClr val="tx1"/>
                </a:solidFill>
              </a:rPr>
              <a:t>د.سمية النجاشي </a:t>
            </a:r>
            <a:endParaRPr lang="ar-SA" dirty="0">
              <a:solidFill>
                <a:schemeClr val="tx1"/>
              </a:solidFill>
            </a:endParaRPr>
          </a:p>
        </p:txBody>
      </p:sp>
    </p:spTree>
    <p:extLst>
      <p:ext uri="{BB962C8B-B14F-4D97-AF65-F5344CB8AC3E}">
        <p14:creationId xmlns:p14="http://schemas.microsoft.com/office/powerpoint/2010/main" val="1524226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20000"/>
          </a:bodyPr>
          <a:lstStyle/>
          <a:p>
            <a:pPr marL="0" indent="0">
              <a:buNone/>
            </a:pPr>
            <a:r>
              <a:rPr lang="ar-SA" b="1" u="sng" dirty="0"/>
              <a:t>4-علم الأعصاب المعرفي </a:t>
            </a:r>
            <a:r>
              <a:rPr lang="en-US" b="1" u="sng" dirty="0"/>
              <a:t>Cognitive Neuroscience </a:t>
            </a:r>
            <a:r>
              <a:rPr lang="ar-SA" b="1" u="sng" dirty="0"/>
              <a:t>: </a:t>
            </a:r>
            <a:endParaRPr lang="en-US" dirty="0"/>
          </a:p>
          <a:p>
            <a:r>
              <a:rPr lang="ar-SA" dirty="0"/>
              <a:t>وهو العلم الذي يستخدم تقنيات تصوير الدماغ . ومن أكثر التقنيات المستخدمة </a:t>
            </a:r>
            <a:r>
              <a:rPr lang="ar-SA" dirty="0" smtClean="0"/>
              <a:t>:</a:t>
            </a:r>
          </a:p>
          <a:p>
            <a:endParaRPr lang="ar-SA" dirty="0"/>
          </a:p>
          <a:p>
            <a:pPr marL="0" indent="0">
              <a:buNone/>
            </a:pPr>
            <a:r>
              <a:rPr lang="ar-SA" b="1" dirty="0"/>
              <a:t>1-تصوير الانبعاث البوزيتروني </a:t>
            </a:r>
            <a:r>
              <a:rPr lang="en-US" b="1" dirty="0"/>
              <a:t>PET scan </a:t>
            </a:r>
            <a:endParaRPr lang="en-US" dirty="0"/>
          </a:p>
          <a:p>
            <a:r>
              <a:rPr lang="ar-SA" dirty="0"/>
              <a:t>يقوم باكتشاف البوزيترونات المنبعثة نتيجة حقن الدم بمواد كيميائية مشعة . </a:t>
            </a:r>
            <a:endParaRPr lang="en-US" dirty="0"/>
          </a:p>
          <a:p>
            <a:pPr marL="0" indent="0">
              <a:buNone/>
            </a:pPr>
            <a:r>
              <a:rPr lang="ar-SA" b="1" dirty="0"/>
              <a:t>2-تصوير الرنين المغناطيسي</a:t>
            </a:r>
            <a:r>
              <a:rPr lang="en-US" b="1" dirty="0"/>
              <a:t>MRI scan </a:t>
            </a:r>
            <a:endParaRPr lang="en-US" dirty="0"/>
          </a:p>
          <a:p>
            <a:r>
              <a:rPr lang="ar-SA" dirty="0"/>
              <a:t>يتضمن قياس الاستجابات لمجال مغناطيسي قوي جدا . وهو أفضل في اكتشاف الاستجابات المتكررة لمثيرات معينة.</a:t>
            </a:r>
            <a:endParaRPr lang="en-US" dirty="0"/>
          </a:p>
          <a:p>
            <a:endParaRPr lang="en-US" dirty="0"/>
          </a:p>
          <a:p>
            <a:endParaRPr lang="ar-SA" dirty="0"/>
          </a:p>
        </p:txBody>
      </p:sp>
    </p:spTree>
    <p:extLst>
      <p:ext uri="{BB962C8B-B14F-4D97-AF65-F5344CB8AC3E}">
        <p14:creationId xmlns:p14="http://schemas.microsoft.com/office/powerpoint/2010/main" val="2641027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جهاز تصوير الرنين المغناطيسي </a:t>
            </a:r>
            <a:endParaRPr lang="ar-SA" dirty="0"/>
          </a:p>
        </p:txBody>
      </p:sp>
      <p:sp>
        <p:nvSpPr>
          <p:cNvPr id="3" name="Content Placeholder 2"/>
          <p:cNvSpPr>
            <a:spLocks noGrp="1"/>
          </p:cNvSpPr>
          <p:nvPr>
            <p:ph idx="1"/>
          </p:nvPr>
        </p:nvSpPr>
        <p:spPr/>
        <p:txBody>
          <a:bodyPr/>
          <a:lstStyle/>
          <a:p>
            <a:endParaRPr lang="ar-SA" dirty="0"/>
          </a:p>
        </p:txBody>
      </p:sp>
      <p:pic>
        <p:nvPicPr>
          <p:cNvPr id="1026" name="Picture 2" descr="E:\Users\Sumyah\Documents\mr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1508" y="2080260"/>
            <a:ext cx="3300984" cy="2697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98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t>تاريخ علم النفس المعرفي التجريبي </a:t>
            </a:r>
            <a:endParaRPr lang="ar-SA" dirty="0"/>
          </a:p>
        </p:txBody>
      </p:sp>
      <p:sp>
        <p:nvSpPr>
          <p:cNvPr id="3" name="Content Placeholder 2"/>
          <p:cNvSpPr>
            <a:spLocks noGrp="1"/>
          </p:cNvSpPr>
          <p:nvPr>
            <p:ph idx="1"/>
          </p:nvPr>
        </p:nvSpPr>
        <p:spPr/>
        <p:txBody>
          <a:bodyPr/>
          <a:lstStyle/>
          <a:p>
            <a:pPr marL="0" indent="0">
              <a:buNone/>
            </a:pPr>
            <a:r>
              <a:rPr lang="ar-SA" b="1" dirty="0"/>
              <a:t>بداية علم النفس المعرفي في ألمانيا :</a:t>
            </a:r>
            <a:endParaRPr lang="en-US" dirty="0"/>
          </a:p>
          <a:p>
            <a:r>
              <a:rPr lang="ar-SA" dirty="0"/>
              <a:t>في نهايات القرن التاسع عشر كان فيلهام فونت هو أول من بدأ علم النفس المعرفي التجريبي في ألمانيا ،حيث افتتح معملا أجرى فيه تجارب على الإدراك والخداع البصري .</a:t>
            </a:r>
            <a:endParaRPr lang="en-US" dirty="0"/>
          </a:p>
          <a:p>
            <a:r>
              <a:rPr lang="ar-SA" dirty="0"/>
              <a:t>استخدم فيلهام فونت في دراسته منهج الاستبطان .</a:t>
            </a:r>
            <a:endParaRPr lang="en-US" dirty="0"/>
          </a:p>
          <a:p>
            <a:endParaRPr lang="ar-SA" dirty="0"/>
          </a:p>
        </p:txBody>
      </p:sp>
    </p:spTree>
    <p:extLst>
      <p:ext uri="{BB962C8B-B14F-4D97-AF65-F5344CB8AC3E}">
        <p14:creationId xmlns:p14="http://schemas.microsoft.com/office/powerpoint/2010/main" val="188588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جهود هيرمان ابنجهوس</a:t>
            </a:r>
            <a:endParaRPr lang="ar-SA" dirty="0"/>
          </a:p>
        </p:txBody>
      </p:sp>
      <p:sp>
        <p:nvSpPr>
          <p:cNvPr id="3" name="Content Placeholder 2"/>
          <p:cNvSpPr>
            <a:spLocks noGrp="1"/>
          </p:cNvSpPr>
          <p:nvPr>
            <p:ph idx="1"/>
          </p:nvPr>
        </p:nvSpPr>
        <p:spPr/>
        <p:txBody>
          <a:bodyPr/>
          <a:lstStyle/>
          <a:p>
            <a:r>
              <a:rPr lang="ar-SA" dirty="0" smtClean="0"/>
              <a:t>جاء بعد ذلك هيرمان </a:t>
            </a:r>
            <a:r>
              <a:rPr lang="ar-SA" dirty="0"/>
              <a:t>ابنجهاوس الذي أجرى تجارب على الذاكرة ،وقد قام الكثيرون باستخدام نفس المنهج في دراسة الذاكرة </a:t>
            </a:r>
            <a:r>
              <a:rPr lang="ar-SA" dirty="0" smtClean="0"/>
              <a:t>.</a:t>
            </a:r>
            <a:endParaRPr lang="en-US" dirty="0"/>
          </a:p>
        </p:txBody>
      </p:sp>
    </p:spTree>
    <p:extLst>
      <p:ext uri="{BB962C8B-B14F-4D97-AF65-F5344CB8AC3E}">
        <p14:creationId xmlns:p14="http://schemas.microsoft.com/office/powerpoint/2010/main" val="1353526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0" y="1600200"/>
            <a:ext cx="4038600" cy="4525963"/>
          </a:xfrm>
        </p:spPr>
        <p:txBody>
          <a:bodyPr>
            <a:normAutofit fontScale="92500" lnSpcReduction="20000"/>
          </a:bodyPr>
          <a:lstStyle/>
          <a:p>
            <a:r>
              <a:rPr lang="ar-SA" dirty="0"/>
              <a:t>وفي نهاية هذه الفترة ألف وليام جيمس كتاب بعنوان "مبادئ علم النفس ". وقد وضع في هذا الكتاب كثير من النظريات التي لا تزال مقبولة حتى الوقت الحالي ،من ضمنها الفصل بين الذاكرة قصيرة المدى </a:t>
            </a:r>
            <a:r>
              <a:rPr lang="en-US" dirty="0"/>
              <a:t>Short-term memory </a:t>
            </a:r>
            <a:r>
              <a:rPr lang="ar-SA" dirty="0"/>
              <a:t>والذاكرة طويلة المدى .</a:t>
            </a:r>
            <a:r>
              <a:rPr lang="en-US" dirty="0"/>
              <a:t>long-term memory </a:t>
            </a:r>
            <a:endParaRPr lang="ar-SA" dirty="0"/>
          </a:p>
        </p:txBody>
      </p:sp>
      <p:sp>
        <p:nvSpPr>
          <p:cNvPr id="4" name="Title 3"/>
          <p:cNvSpPr>
            <a:spLocks noGrp="1"/>
          </p:cNvSpPr>
          <p:nvPr>
            <p:ph type="title" idx="4294967295"/>
          </p:nvPr>
        </p:nvSpPr>
        <p:spPr>
          <a:xfrm>
            <a:off x="0" y="274638"/>
            <a:ext cx="8229600" cy="1143000"/>
          </a:xfrm>
        </p:spPr>
        <p:txBody>
          <a:bodyPr/>
          <a:lstStyle/>
          <a:p>
            <a:r>
              <a:rPr lang="ar-SA" dirty="0" smtClean="0"/>
              <a:t>جهود وليام جيمس </a:t>
            </a:r>
            <a:endParaRPr lang="ar-SA" dirty="0"/>
          </a:p>
        </p:txBody>
      </p:sp>
      <p:pic>
        <p:nvPicPr>
          <p:cNvPr id="2050" name="Picture 2" descr="E:\Users\Sumyah\Documents\wi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117129"/>
            <a:ext cx="2386584" cy="2660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075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ظهور المدرسة السلوكية </a:t>
            </a:r>
            <a:r>
              <a:rPr lang="en-US" b="1" dirty="0" err="1"/>
              <a:t>Behaviourism</a:t>
            </a:r>
            <a:endParaRPr lang="ar-SA" dirty="0"/>
          </a:p>
        </p:txBody>
      </p:sp>
      <p:sp>
        <p:nvSpPr>
          <p:cNvPr id="3" name="Content Placeholder 2"/>
          <p:cNvSpPr>
            <a:spLocks noGrp="1"/>
          </p:cNvSpPr>
          <p:nvPr>
            <p:ph idx="1"/>
          </p:nvPr>
        </p:nvSpPr>
        <p:spPr/>
        <p:txBody>
          <a:bodyPr>
            <a:normAutofit fontScale="92500" lnSpcReduction="20000"/>
          </a:bodyPr>
          <a:lstStyle/>
          <a:p>
            <a:r>
              <a:rPr lang="ar-SA" dirty="0"/>
              <a:t>رفضت المدرسة السلوكية بقيادة واطسون في أمريكا ، منهج الاستبطان في دراسة عمليات داخلية لا يمكن ملاحظتها .</a:t>
            </a:r>
            <a:endParaRPr lang="en-US" dirty="0"/>
          </a:p>
          <a:p>
            <a:r>
              <a:rPr lang="ar-SA" dirty="0"/>
              <a:t>ورأت أن علماء النفس يجب أن يقتصروا في دراستهم على السلوك الخارجي الذي يمكن ملاحظته . </a:t>
            </a:r>
            <a:endParaRPr lang="en-US" dirty="0"/>
          </a:p>
          <a:p>
            <a:r>
              <a:rPr lang="ar-SA" dirty="0"/>
              <a:t>كان الهدف من ذلك هو جعل علم النفس كبقية العلوم الطبيعية (مثل الفيزياء) .</a:t>
            </a:r>
            <a:endParaRPr lang="en-US" dirty="0"/>
          </a:p>
          <a:p>
            <a:r>
              <a:rPr lang="ar-SA" dirty="0"/>
              <a:t>ركز السلوكيون على دراسة العلاقة بين المثير والاستجابة الملاحظة .</a:t>
            </a:r>
            <a:endParaRPr lang="en-US" dirty="0"/>
          </a:p>
          <a:p>
            <a:r>
              <a:rPr lang="ar-SA" dirty="0"/>
              <a:t>توجه السلوكيون لدراسة سلوك الحيوانات بهدف البعد عن تأثير الخبرات الشخصية في نتائج تجاربهم .</a:t>
            </a:r>
            <a:endParaRPr lang="en-US" dirty="0"/>
          </a:p>
          <a:p>
            <a:endParaRPr lang="ar-SA" dirty="0"/>
          </a:p>
        </p:txBody>
      </p:sp>
    </p:spTree>
    <p:extLst>
      <p:ext uri="{BB962C8B-B14F-4D97-AF65-F5344CB8AC3E}">
        <p14:creationId xmlns:p14="http://schemas.microsoft.com/office/powerpoint/2010/main" val="2065883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تجارب السلوكيين على الحيوانات </a:t>
            </a:r>
            <a:endParaRPr lang="ar-SA" dirty="0"/>
          </a:p>
        </p:txBody>
      </p:sp>
      <p:sp>
        <p:nvSpPr>
          <p:cNvPr id="3" name="Content Placeholder 2"/>
          <p:cNvSpPr>
            <a:spLocks noGrp="1"/>
          </p:cNvSpPr>
          <p:nvPr>
            <p:ph idx="1"/>
          </p:nvPr>
        </p:nvSpPr>
        <p:spPr/>
        <p:txBody>
          <a:bodyPr/>
          <a:lstStyle/>
          <a:p>
            <a:r>
              <a:rPr lang="ar-SA" dirty="0"/>
              <a:t>من الأمثلة الواضحة على تجارب السلوكيين على الحيوان : تجربة سكنر على الجرذان . حيث وضع مجموعة من الجرذان في صندوق ،وجعل ضغط رافعة في الصندوق يؤدي إلى سقوط الحبوب داخل الصندوق كمعزز . وهذه الدراسات أعطت نتائج مهمة في مجال تعزيز السلوك . لكنها أغفلت تماما العمليات العقلية التي تكمن خلف السلوك .</a:t>
            </a:r>
          </a:p>
        </p:txBody>
      </p:sp>
    </p:spTree>
    <p:extLst>
      <p:ext uri="{BB962C8B-B14F-4D97-AF65-F5344CB8AC3E}">
        <p14:creationId xmlns:p14="http://schemas.microsoft.com/office/powerpoint/2010/main" val="685924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ar-SA" dirty="0" smtClean="0"/>
              <a:t>تجارب السلوكيين على الحيوانات </a:t>
            </a:r>
            <a:endParaRPr lang="ar-SA" dirty="0"/>
          </a:p>
        </p:txBody>
      </p:sp>
      <p:pic>
        <p:nvPicPr>
          <p:cNvPr id="3074" name="Picture 2" descr="E:\Users\Sumyah\Documents\ra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9525" y="1772816"/>
            <a:ext cx="3882363" cy="2579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110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الجشطلت </a:t>
            </a:r>
            <a:r>
              <a:rPr lang="en-US" dirty="0" smtClean="0"/>
              <a:t>Gestalt</a:t>
            </a:r>
            <a:endParaRPr lang="ar-SA" dirty="0"/>
          </a:p>
        </p:txBody>
      </p:sp>
      <p:sp>
        <p:nvSpPr>
          <p:cNvPr id="3" name="Content Placeholder 2"/>
          <p:cNvSpPr>
            <a:spLocks noGrp="1"/>
          </p:cNvSpPr>
          <p:nvPr>
            <p:ph idx="1"/>
          </p:nvPr>
        </p:nvSpPr>
        <p:spPr/>
        <p:txBody>
          <a:bodyPr/>
          <a:lstStyle/>
          <a:p>
            <a:r>
              <a:rPr lang="ar-SA" dirty="0"/>
              <a:t>الجشطالت كلمة ألمانية تعني الشكل أو الصيغة .</a:t>
            </a:r>
            <a:endParaRPr lang="en-US" dirty="0"/>
          </a:p>
          <a:p>
            <a:r>
              <a:rPr lang="ar-SA" dirty="0"/>
              <a:t>لم يقبل كثير من العلماء في أوروبا تجاهل العمليات العقلية لفهم السلوك . </a:t>
            </a:r>
            <a:endParaRPr lang="en-US" dirty="0"/>
          </a:p>
          <a:p>
            <a:r>
              <a:rPr lang="ar-SA" dirty="0"/>
              <a:t>من الرواد في معارضة المدرسة السلوكية علماء الجشطالت في ألمانيا ،وفريدريك بارتلت في بريطانيا .</a:t>
            </a:r>
            <a:endParaRPr lang="en-US" dirty="0"/>
          </a:p>
          <a:p>
            <a:endParaRPr lang="ar-SA" dirty="0"/>
          </a:p>
        </p:txBody>
      </p:sp>
    </p:spTree>
    <p:extLst>
      <p:ext uri="{BB962C8B-B14F-4D97-AF65-F5344CB8AC3E}">
        <p14:creationId xmlns:p14="http://schemas.microsoft.com/office/powerpoint/2010/main" val="7882703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الجشطلت </a:t>
            </a:r>
            <a:r>
              <a:rPr lang="en-US" dirty="0" smtClean="0"/>
              <a:t>Gestalt</a:t>
            </a:r>
            <a:endParaRPr lang="ar-SA" dirty="0"/>
          </a:p>
        </p:txBody>
      </p:sp>
      <p:sp>
        <p:nvSpPr>
          <p:cNvPr id="3" name="Content Placeholder 2"/>
          <p:cNvSpPr>
            <a:spLocks noGrp="1"/>
          </p:cNvSpPr>
          <p:nvPr>
            <p:ph sz="half" idx="1"/>
          </p:nvPr>
        </p:nvSpPr>
        <p:spPr/>
        <p:txBody>
          <a:bodyPr>
            <a:normAutofit lnSpcReduction="10000"/>
          </a:bodyPr>
          <a:lstStyle/>
          <a:p>
            <a:r>
              <a:rPr lang="ar-SA" dirty="0"/>
              <a:t>النظر إلى بعض الخطوط وإدراك أنها تمثل شكل وجه ،هي نتيجة لسلسلة من العمليات العقلية الداخلية .</a:t>
            </a:r>
            <a:endParaRPr lang="en-US" dirty="0"/>
          </a:p>
          <a:p>
            <a:r>
              <a:rPr lang="ar-SA" dirty="0"/>
              <a:t>علماء الجشطلت مثل فرتهيمر وكوهلر وكوفكا : كانوا يرون أننا نضيف </a:t>
            </a:r>
            <a:r>
              <a:rPr lang="ar-SA" dirty="0" smtClean="0"/>
              <a:t>أشياء </a:t>
            </a:r>
            <a:r>
              <a:rPr lang="ar-SA" dirty="0"/>
              <a:t>من خبرتنا إلى الأشياء التي ندركها . وبالتالي فالإدراك للصورة الكاملة ليس مجرد مجموعة أجزائها . </a:t>
            </a:r>
            <a:endParaRPr lang="en-US" dirty="0"/>
          </a:p>
          <a:p>
            <a:endParaRPr lang="ar-SA" dirty="0"/>
          </a:p>
        </p:txBody>
      </p:sp>
      <p:sp>
        <p:nvSpPr>
          <p:cNvPr id="4" name="Content Placeholder 3"/>
          <p:cNvSpPr>
            <a:spLocks noGrp="1"/>
          </p:cNvSpPr>
          <p:nvPr>
            <p:ph sz="half" idx="2"/>
          </p:nvPr>
        </p:nvSpPr>
        <p:spPr/>
        <p:txBody>
          <a:bodyPr>
            <a:normAutofit lnSpcReduction="10000"/>
          </a:bodyPr>
          <a:lstStyle/>
          <a:p>
            <a:endParaRPr lang="ar-SA" dirty="0"/>
          </a:p>
        </p:txBody>
      </p:sp>
      <p:sp>
        <p:nvSpPr>
          <p:cNvPr id="5" name="Smiley Face 4"/>
          <p:cNvSpPr/>
          <p:nvPr/>
        </p:nvSpPr>
        <p:spPr>
          <a:xfrm>
            <a:off x="5148064" y="2564904"/>
            <a:ext cx="2880320" cy="295232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26043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عناصر المحاضرة </a:t>
            </a:r>
            <a:endParaRPr lang="ar-SA" dirty="0"/>
          </a:p>
        </p:txBody>
      </p:sp>
      <p:sp>
        <p:nvSpPr>
          <p:cNvPr id="3" name="Content Placeholder 2"/>
          <p:cNvSpPr>
            <a:spLocks noGrp="1"/>
          </p:cNvSpPr>
          <p:nvPr>
            <p:ph idx="1"/>
          </p:nvPr>
        </p:nvSpPr>
        <p:spPr/>
        <p:txBody>
          <a:bodyPr/>
          <a:lstStyle/>
          <a:p>
            <a:pPr lvl="0"/>
            <a:r>
              <a:rPr lang="ar-SA" dirty="0"/>
              <a:t>العمليات العقلية </a:t>
            </a:r>
            <a:endParaRPr lang="en-US" dirty="0"/>
          </a:p>
          <a:p>
            <a:pPr lvl="0"/>
            <a:r>
              <a:rPr lang="ar-SA" dirty="0"/>
              <a:t>علم النفس المعرفي التجريبي </a:t>
            </a:r>
            <a:endParaRPr lang="en-US" dirty="0"/>
          </a:p>
          <a:p>
            <a:pPr lvl="0"/>
            <a:r>
              <a:rPr lang="ar-SA" dirty="0"/>
              <a:t>نماذج الحاسب لمعالجة المعلومات </a:t>
            </a:r>
            <a:endParaRPr lang="en-US" dirty="0"/>
          </a:p>
          <a:p>
            <a:pPr lvl="0"/>
            <a:r>
              <a:rPr lang="ar-SA" dirty="0"/>
              <a:t>علم الأعصاب المعرفي وعلم النفس العصبي </a:t>
            </a:r>
            <a:endParaRPr lang="en-US" dirty="0"/>
          </a:p>
          <a:p>
            <a:pPr lvl="0"/>
            <a:r>
              <a:rPr lang="ar-SA" dirty="0"/>
              <a:t>المعالجة التلقائية </a:t>
            </a:r>
            <a:endParaRPr lang="en-US" dirty="0"/>
          </a:p>
          <a:p>
            <a:endParaRPr lang="ar-SA" dirty="0"/>
          </a:p>
        </p:txBody>
      </p:sp>
    </p:spTree>
    <p:extLst>
      <p:ext uri="{BB962C8B-B14F-4D97-AF65-F5344CB8AC3E}">
        <p14:creationId xmlns:p14="http://schemas.microsoft.com/office/powerpoint/2010/main" val="2050710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marL="0" indent="0">
              <a:buNone/>
            </a:pPr>
            <a:r>
              <a:rPr lang="ar-SA" b="1" dirty="0"/>
              <a:t>التصور </a:t>
            </a:r>
            <a:r>
              <a:rPr lang="en-US" b="1" dirty="0"/>
              <a:t>Schema</a:t>
            </a:r>
            <a:r>
              <a:rPr lang="ar-SA" b="1" dirty="0"/>
              <a:t> :</a:t>
            </a:r>
            <a:endParaRPr lang="en-US" dirty="0"/>
          </a:p>
          <a:p>
            <a:r>
              <a:rPr lang="ar-SA" dirty="0"/>
              <a:t>نظرية التصور التي وضعها بارتلت ترى أننا ندرك معنى المثيرات الجديدة من خلال مقارنتها بأشكال وأصوات مألوفة ومخزنة في الذاكرة سابقا . هذه الأشياء تسمى التصورات وتتضمن قدرا كبيرا من الأنماط العقلية والمفاهيم .</a:t>
            </a:r>
            <a:endParaRPr lang="en-US" dirty="0"/>
          </a:p>
          <a:p>
            <a:endParaRPr lang="ar-SA" dirty="0"/>
          </a:p>
        </p:txBody>
      </p:sp>
    </p:spTree>
    <p:extLst>
      <p:ext uri="{BB962C8B-B14F-4D97-AF65-F5344CB8AC3E}">
        <p14:creationId xmlns:p14="http://schemas.microsoft.com/office/powerpoint/2010/main" val="25677315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marL="0" indent="0">
              <a:buNone/>
            </a:pPr>
            <a:r>
              <a:rPr lang="ar-SA" b="1" dirty="0"/>
              <a:t>معنى النمط العقلي </a:t>
            </a:r>
            <a:r>
              <a:rPr lang="en-US" b="1" dirty="0"/>
              <a:t>Mental Pattern </a:t>
            </a:r>
            <a:endParaRPr lang="en-US" dirty="0"/>
          </a:p>
          <a:p>
            <a:r>
              <a:rPr lang="ar-SA" dirty="0"/>
              <a:t>هو تصور عقلي مستمد من خبرات سابقة ، وهو يساعد في تفسير المثيرات الجديدة  من خلال التعرف على الأشكال والأصوات المعروفة في المثيرات الجديدة .</a:t>
            </a:r>
            <a:endParaRPr lang="en-US" dirty="0"/>
          </a:p>
          <a:p>
            <a:r>
              <a:rPr lang="ar-SA" dirty="0"/>
              <a:t>من دلالات نظرية التصور لبارتلت  أن إدراك المثيرات قد يختلف من شخص لآخر بسبب اختلاف التصورات الذهنية المختزنة لدى كل شخص .</a:t>
            </a:r>
            <a:endParaRPr lang="en-US" dirty="0"/>
          </a:p>
          <a:p>
            <a:endParaRPr lang="ar-SA" dirty="0"/>
          </a:p>
        </p:txBody>
      </p:sp>
    </p:spTree>
    <p:extLst>
      <p:ext uri="{BB962C8B-B14F-4D97-AF65-F5344CB8AC3E}">
        <p14:creationId xmlns:p14="http://schemas.microsoft.com/office/powerpoint/2010/main" val="2448242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قام ميسر بوضع نوعين من المعالجات للمدخلات متأثرا بنظرية التصور :</a:t>
            </a:r>
          </a:p>
        </p:txBody>
      </p:sp>
      <p:sp>
        <p:nvSpPr>
          <p:cNvPr id="4" name="Content Placeholder 3"/>
          <p:cNvSpPr>
            <a:spLocks noGrp="1"/>
          </p:cNvSpPr>
          <p:nvPr>
            <p:ph sz="half" idx="1"/>
          </p:nvPr>
        </p:nvSpPr>
        <p:spPr/>
        <p:txBody>
          <a:bodyPr>
            <a:normAutofit fontScale="92500"/>
          </a:bodyPr>
          <a:lstStyle/>
          <a:p>
            <a:r>
              <a:rPr lang="ar-SA" b="1" dirty="0"/>
              <a:t>2-المعالجة من الأسفل للأعلى :</a:t>
            </a:r>
            <a:endParaRPr lang="en-US" dirty="0"/>
          </a:p>
          <a:p>
            <a:r>
              <a:rPr lang="ar-SA" dirty="0"/>
              <a:t>وهي استثارة أعضاء الحس ومن ثم صعود المعلومات لمناطق القشرة المخية العليا . أي هي المعالجة التي تقودها المثيرات أو البيانات . </a:t>
            </a:r>
            <a:endParaRPr lang="en-US" dirty="0"/>
          </a:p>
          <a:p>
            <a:endParaRPr lang="ar-SA" dirty="0" smtClean="0"/>
          </a:p>
          <a:p>
            <a:r>
              <a:rPr lang="ar-SA" dirty="0"/>
              <a:t>*المعالجة من الأصفل للأعلى توضح لنا كيف يحدد المثير المعالجة العقلية .</a:t>
            </a:r>
            <a:endParaRPr lang="en-US" dirty="0"/>
          </a:p>
          <a:p>
            <a:endParaRPr lang="ar-SA" dirty="0"/>
          </a:p>
        </p:txBody>
      </p:sp>
      <p:sp>
        <p:nvSpPr>
          <p:cNvPr id="5" name="Content Placeholder 4"/>
          <p:cNvSpPr>
            <a:spLocks noGrp="1"/>
          </p:cNvSpPr>
          <p:nvPr>
            <p:ph sz="half" idx="2"/>
          </p:nvPr>
        </p:nvSpPr>
        <p:spPr/>
        <p:txBody>
          <a:bodyPr>
            <a:normAutofit fontScale="92500"/>
          </a:bodyPr>
          <a:lstStyle/>
          <a:p>
            <a:r>
              <a:rPr lang="ar-SA" b="1" dirty="0"/>
              <a:t>1-المعالجة من الأعلى للأسفل :</a:t>
            </a:r>
            <a:endParaRPr lang="en-US" dirty="0"/>
          </a:p>
          <a:p>
            <a:r>
              <a:rPr lang="ar-SA" dirty="0"/>
              <a:t>إنشاء صور في مناطق الدماغ العليا وإرسالها للجهاز العصبي لمقارنتها مع المثيرات . أي هي المعالجات التي تقودها التصورات أو المفاهيم .</a:t>
            </a:r>
            <a:endParaRPr lang="en-US" dirty="0"/>
          </a:p>
          <a:p>
            <a:endParaRPr lang="ar-SA" dirty="0" smtClean="0"/>
          </a:p>
          <a:p>
            <a:r>
              <a:rPr lang="ar-SA" dirty="0"/>
              <a:t>*المعالجة من الأعلى للأسفل توضح لنا كيفية معالجة المثيرات المعقدة . </a:t>
            </a:r>
            <a:endParaRPr lang="en-US" dirty="0"/>
          </a:p>
          <a:p>
            <a:endParaRPr lang="ar-SA" dirty="0"/>
          </a:p>
        </p:txBody>
      </p:sp>
    </p:spTree>
    <p:extLst>
      <p:ext uri="{BB962C8B-B14F-4D97-AF65-F5344CB8AC3E}">
        <p14:creationId xmlns:p14="http://schemas.microsoft.com/office/powerpoint/2010/main" val="4215866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a:t>نماذج الحاسب لمعالجة المعلومات </a:t>
            </a:r>
            <a:endParaRPr lang="ar-SA" dirty="0"/>
          </a:p>
        </p:txBody>
      </p:sp>
      <p:sp>
        <p:nvSpPr>
          <p:cNvPr id="3" name="Content Placeholder 2"/>
          <p:cNvSpPr>
            <a:spLocks noGrp="1"/>
          </p:cNvSpPr>
          <p:nvPr>
            <p:ph idx="1"/>
          </p:nvPr>
        </p:nvSpPr>
        <p:spPr/>
        <p:txBody>
          <a:bodyPr/>
          <a:lstStyle/>
          <a:p>
            <a:r>
              <a:rPr lang="ar-SA" dirty="0"/>
              <a:t>عندما ظهر الحاسب الآلي في منتصف القرن العشرين . تغيرت النظرة للعمليات العقلية وزاد الاهتمام بدراسة معالجة المعلومات . فالحاسب يعطينا أمثلة لعملية عقلية معينا .</a:t>
            </a:r>
            <a:endParaRPr lang="en-US" dirty="0"/>
          </a:p>
          <a:p>
            <a:r>
              <a:rPr lang="ar-SA" dirty="0"/>
              <a:t>وكتابة برنامج لعملية عقلية ما يساعدنا في ااختبار نجاح  نظام معالجة ما . ولكنه لا يستطيع أن يثبت لنا ما إذا كانت هذه المعالجة تتم بالفعل في الدماغ .</a:t>
            </a:r>
            <a:endParaRPr lang="en-US" dirty="0"/>
          </a:p>
          <a:p>
            <a:endParaRPr lang="ar-SA" dirty="0"/>
          </a:p>
        </p:txBody>
      </p:sp>
    </p:spTree>
    <p:extLst>
      <p:ext uri="{BB962C8B-B14F-4D97-AF65-F5344CB8AC3E}">
        <p14:creationId xmlns:p14="http://schemas.microsoft.com/office/powerpoint/2010/main" val="2258294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ar-SA" dirty="0"/>
              <a:t>قام نيول بكتابة أول برنامج حاسوبي لإجراء العمليات الحسابية البسيطة .</a:t>
            </a:r>
            <a:endParaRPr lang="en-US" dirty="0"/>
          </a:p>
          <a:p>
            <a:r>
              <a:rPr lang="ar-SA" dirty="0"/>
              <a:t>تطورت البرامج حتى أصبح هناك برامج قادرة على لعب لعبة الشطرنج .</a:t>
            </a:r>
            <a:endParaRPr lang="en-US" dirty="0"/>
          </a:p>
          <a:p>
            <a:r>
              <a:rPr lang="ar-SA" dirty="0"/>
              <a:t>أصبحت هناك برامج أخرى قادرة على التعرف على المثيرات المعقدة .</a:t>
            </a:r>
            <a:endParaRPr lang="en-US" dirty="0"/>
          </a:p>
          <a:p>
            <a:endParaRPr lang="ar-SA" dirty="0"/>
          </a:p>
        </p:txBody>
      </p:sp>
    </p:spTree>
    <p:extLst>
      <p:ext uri="{BB962C8B-B14F-4D97-AF65-F5344CB8AC3E}">
        <p14:creationId xmlns:p14="http://schemas.microsoft.com/office/powerpoint/2010/main" val="8832148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lnSpcReduction="10000"/>
          </a:bodyPr>
          <a:lstStyle/>
          <a:p>
            <a:pPr marL="0" indent="0">
              <a:buNone/>
            </a:pPr>
            <a:r>
              <a:rPr lang="ar-SA" b="1" dirty="0"/>
              <a:t>تقوم جميع </a:t>
            </a:r>
            <a:r>
              <a:rPr lang="ar-SA" b="1" dirty="0" smtClean="0"/>
              <a:t>برامج المحاكاة على </a:t>
            </a:r>
            <a:r>
              <a:rPr lang="ar-SA" b="1" dirty="0"/>
              <a:t>مستكشفات الملامح </a:t>
            </a:r>
            <a:r>
              <a:rPr lang="en-US" b="1" dirty="0"/>
              <a:t>feature detectors </a:t>
            </a:r>
            <a:endParaRPr lang="en-US" dirty="0"/>
          </a:p>
          <a:p>
            <a:r>
              <a:rPr lang="ar-SA" dirty="0"/>
              <a:t>قام سيلفرج و نيسر (1960)  بتصميم نظام حاسوبي يتعرف على الأشكال والألوان من خلال مستكشفات الملامح ، وذلك من خلال وضع مجسات الضوء بشكل خطوط متوازية ، بحيث تستجيب المجسات بمجرد التقاطها لخط ما . مثل أن تستجيب المجسات الأفقية عند التقاط خط أفقي . </a:t>
            </a:r>
            <a:endParaRPr lang="en-US" dirty="0"/>
          </a:p>
          <a:p>
            <a:r>
              <a:rPr lang="ar-SA" dirty="0"/>
              <a:t>ويمكن جعل مستكشف الملامح أكثر تعقيدا بحيث يصبح قادرا على التعرف على الوجوه .</a:t>
            </a:r>
            <a:endParaRPr lang="en-US" dirty="0"/>
          </a:p>
          <a:p>
            <a:endParaRPr lang="ar-SA" dirty="0"/>
          </a:p>
        </p:txBody>
      </p:sp>
    </p:spTree>
    <p:extLst>
      <p:ext uri="{BB962C8B-B14F-4D97-AF65-F5344CB8AC3E}">
        <p14:creationId xmlns:p14="http://schemas.microsoft.com/office/powerpoint/2010/main" val="2368856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SA"/>
          </a:p>
        </p:txBody>
      </p:sp>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69976" y="3040221"/>
            <a:ext cx="3813048" cy="1645920"/>
          </a:xfrm>
        </p:spPr>
      </p:pic>
      <p:pic>
        <p:nvPicPr>
          <p:cNvPr id="7" name="Content Placeholder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760976" y="2884773"/>
            <a:ext cx="3813048" cy="1956816"/>
          </a:xfrm>
        </p:spPr>
      </p:pic>
    </p:spTree>
    <p:extLst>
      <p:ext uri="{BB962C8B-B14F-4D97-AF65-F5344CB8AC3E}">
        <p14:creationId xmlns:p14="http://schemas.microsoft.com/office/powerpoint/2010/main" val="1655779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20000"/>
          </a:bodyPr>
          <a:lstStyle/>
          <a:p>
            <a:r>
              <a:rPr lang="ar-SA" dirty="0"/>
              <a:t>ظهر الاعتقاد بأن دماغ الإنسان قد يستخدم مستكشفات ملامح مشابهة . </a:t>
            </a:r>
            <a:endParaRPr lang="en-US" dirty="0"/>
          </a:p>
          <a:p>
            <a:r>
              <a:rPr lang="ar-SA" dirty="0"/>
              <a:t>تم العثور على ما يشبه مستكشفات الملامح في دماغ القطط بواسطة استخدام أقطاب كهربائية صغيرة . كما تم العثور عليها في دماغ الإنسان من خلال استخدام الرنين المغناطيسي في بداية القرن الواحد والعشرين . </a:t>
            </a:r>
            <a:endParaRPr lang="en-US" dirty="0"/>
          </a:p>
          <a:p>
            <a:endParaRPr lang="ar-SA" dirty="0" smtClean="0"/>
          </a:p>
          <a:p>
            <a:endParaRPr lang="ar-SA" dirty="0"/>
          </a:p>
          <a:p>
            <a:pPr marL="0" indent="0">
              <a:buNone/>
            </a:pPr>
            <a:r>
              <a:rPr lang="ar-SA" dirty="0" smtClean="0"/>
              <a:t>*التوصل </a:t>
            </a:r>
            <a:r>
              <a:rPr lang="ar-SA" dirty="0"/>
              <a:t>إلى وجود مستكشفات الملامح في دماغ الإنسان مثال حي على أهمية التفاعل بين الطرق المختلفة في دراسة العمليات العقلية . </a:t>
            </a:r>
            <a:endParaRPr lang="en-US" dirty="0"/>
          </a:p>
          <a:p>
            <a:endParaRPr lang="ar-SA" dirty="0"/>
          </a:p>
        </p:txBody>
      </p:sp>
    </p:spTree>
    <p:extLst>
      <p:ext uri="{BB962C8B-B14F-4D97-AF65-F5344CB8AC3E}">
        <p14:creationId xmlns:p14="http://schemas.microsoft.com/office/powerpoint/2010/main" val="15881655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نموذج المعالجة محدودة السعة </a:t>
            </a:r>
            <a:endParaRPr lang="ar-SA" dirty="0"/>
          </a:p>
        </p:txBody>
      </p:sp>
      <p:sp>
        <p:nvSpPr>
          <p:cNvPr id="3" name="Content Placeholder 2"/>
          <p:cNvSpPr>
            <a:spLocks noGrp="1"/>
          </p:cNvSpPr>
          <p:nvPr>
            <p:ph idx="1"/>
          </p:nvPr>
        </p:nvSpPr>
        <p:spPr/>
        <p:txBody>
          <a:bodyPr/>
          <a:lstStyle/>
          <a:p>
            <a:r>
              <a:rPr lang="ar-SA" dirty="0"/>
              <a:t>قام برودبنت بوضع نموذج للانتباه عند الإنسان . حيث لاحظ أن الأفراد لا يستطيعون الانتباه إلى مثيرين مختلفين في نفس الوقت . وأرجع ذلك إلى كون المثيرات تعالج في مراحل ، فإذا كثرت تلك المثيرات وصلنا إلى ما يشبه عنق الزجاجد . واضطر الدماغ لاختيار مثيرات محددة فقط للنتباه إليها .</a:t>
            </a:r>
            <a:endParaRPr lang="en-US" dirty="0"/>
          </a:p>
          <a:p>
            <a:endParaRPr lang="ar-SA" dirty="0"/>
          </a:p>
        </p:txBody>
      </p:sp>
    </p:spTree>
    <p:extLst>
      <p:ext uri="{BB962C8B-B14F-4D97-AF65-F5344CB8AC3E}">
        <p14:creationId xmlns:p14="http://schemas.microsoft.com/office/powerpoint/2010/main" val="12154134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u="sng" dirty="0"/>
              <a:t>علم الأعصاب المعرفي وعلم النفس العصبي </a:t>
            </a:r>
            <a:endParaRPr lang="ar-SA" dirty="0"/>
          </a:p>
        </p:txBody>
      </p:sp>
      <p:sp>
        <p:nvSpPr>
          <p:cNvPr id="3" name="Content Placeholder 2"/>
          <p:cNvSpPr>
            <a:spLocks noGrp="1"/>
          </p:cNvSpPr>
          <p:nvPr>
            <p:ph idx="1"/>
          </p:nvPr>
        </p:nvSpPr>
        <p:spPr/>
        <p:txBody>
          <a:bodyPr/>
          <a:lstStyle/>
          <a:p>
            <a:r>
              <a:rPr lang="ar-SA" dirty="0"/>
              <a:t>الجزء العلوي من الدماغ يسمى القشرة المخية ،وأجزاؤه متصلة مع بعضها . وبذلك فإن العمليات العقلية تحتاج أكثر من جزء من أجزاء القشرة المخية لتتم . </a:t>
            </a:r>
            <a:endParaRPr lang="en-US" dirty="0"/>
          </a:p>
          <a:p>
            <a:endParaRPr lang="ar-SA" dirty="0"/>
          </a:p>
        </p:txBody>
      </p:sp>
    </p:spTree>
    <p:extLst>
      <p:ext uri="{BB962C8B-B14F-4D97-AF65-F5344CB8AC3E}">
        <p14:creationId xmlns:p14="http://schemas.microsoft.com/office/powerpoint/2010/main" val="2171670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a:t>العمليات العقلية  </a:t>
            </a:r>
            <a:r>
              <a:rPr lang="en-US" b="1" u="sng" dirty="0"/>
              <a:t>Mental Processes</a:t>
            </a:r>
            <a:r>
              <a:rPr lang="ar-SA" b="1" u="sng" dirty="0"/>
              <a:t> </a:t>
            </a:r>
            <a:endParaRPr lang="ar-SA" dirty="0"/>
          </a:p>
        </p:txBody>
      </p:sp>
      <p:sp>
        <p:nvSpPr>
          <p:cNvPr id="3" name="Content Placeholder 2"/>
          <p:cNvSpPr>
            <a:spLocks noGrp="1"/>
          </p:cNvSpPr>
          <p:nvPr>
            <p:ph idx="1"/>
          </p:nvPr>
        </p:nvSpPr>
        <p:spPr/>
        <p:txBody>
          <a:bodyPr/>
          <a:lstStyle/>
          <a:p>
            <a:r>
              <a:rPr lang="ar-SA" dirty="0"/>
              <a:t>حاول العلماء تعريف علم النفس المعرفي بأنه: دراسة العمليات العقلية أو دراسة الفهم أو المعرفة . لكن ما هي العمليات العقلية وما هو الفهم ؟</a:t>
            </a:r>
            <a:endParaRPr lang="en-US" dirty="0"/>
          </a:p>
          <a:p>
            <a:endParaRPr lang="ar-SA" b="1" dirty="0" smtClean="0"/>
          </a:p>
          <a:p>
            <a:r>
              <a:rPr lang="ar-SA" b="1" dirty="0" smtClean="0"/>
              <a:t>تعريف </a:t>
            </a:r>
            <a:r>
              <a:rPr lang="ar-SA" b="1" dirty="0"/>
              <a:t>علم النفس المعرفي</a:t>
            </a:r>
            <a:r>
              <a:rPr lang="en-US" b="1" dirty="0"/>
              <a:t>Cognitive Psychology </a:t>
            </a:r>
            <a:r>
              <a:rPr lang="ar-SA" b="1" dirty="0"/>
              <a:t> :</a:t>
            </a:r>
            <a:r>
              <a:rPr lang="ar-SA" dirty="0"/>
              <a:t> دراسة الطريقة التي تتم فيها معالجة المعلومات في الدماغ . </a:t>
            </a:r>
            <a:endParaRPr lang="en-US" dirty="0"/>
          </a:p>
          <a:p>
            <a:endParaRPr lang="ar-SA" dirty="0"/>
          </a:p>
        </p:txBody>
      </p:sp>
    </p:spTree>
    <p:extLst>
      <p:ext uri="{BB962C8B-B14F-4D97-AF65-F5344CB8AC3E}">
        <p14:creationId xmlns:p14="http://schemas.microsoft.com/office/powerpoint/2010/main" val="20528502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SA"/>
          </a:p>
        </p:txBody>
      </p:sp>
      <p:sp>
        <p:nvSpPr>
          <p:cNvPr id="5" name="Content Placeholder 4"/>
          <p:cNvSpPr>
            <a:spLocks noGrp="1"/>
          </p:cNvSpPr>
          <p:nvPr>
            <p:ph sz="half" idx="1"/>
          </p:nvPr>
        </p:nvSpPr>
        <p:spPr/>
        <p:txBody>
          <a:bodyPr/>
          <a:lstStyle/>
          <a:p>
            <a:endParaRPr lang="ar-SA" dirty="0"/>
          </a:p>
        </p:txBody>
      </p:sp>
      <p:sp>
        <p:nvSpPr>
          <p:cNvPr id="6" name="Content Placeholder 5"/>
          <p:cNvSpPr>
            <a:spLocks noGrp="1"/>
          </p:cNvSpPr>
          <p:nvPr>
            <p:ph sz="half" idx="2"/>
          </p:nvPr>
        </p:nvSpPr>
        <p:spPr/>
        <p:txBody>
          <a:bodyPr/>
          <a:lstStyle/>
          <a:p>
            <a:pPr marL="0" indent="0">
              <a:buNone/>
            </a:pPr>
            <a:r>
              <a:rPr lang="ar-SA" u="sng" dirty="0"/>
              <a:t>فصوص الدماغ الأربعة :</a:t>
            </a:r>
            <a:endParaRPr lang="en-US" dirty="0"/>
          </a:p>
          <a:p>
            <a:pPr marL="0" indent="0">
              <a:buNone/>
            </a:pPr>
            <a:r>
              <a:rPr lang="ar-SA" dirty="0"/>
              <a:t>1-الفص الجبهي </a:t>
            </a:r>
            <a:r>
              <a:rPr lang="en-US" b="1" dirty="0"/>
              <a:t>frontal lobe</a:t>
            </a:r>
            <a:endParaRPr lang="en-US" dirty="0"/>
          </a:p>
          <a:p>
            <a:pPr marL="0" indent="0">
              <a:buNone/>
            </a:pPr>
            <a:r>
              <a:rPr lang="ar-SA" dirty="0"/>
              <a:t>2-الفص الجداري </a:t>
            </a:r>
            <a:r>
              <a:rPr lang="en-US" b="1" dirty="0"/>
              <a:t>parietal lobe</a:t>
            </a:r>
            <a:endParaRPr lang="en-US" dirty="0"/>
          </a:p>
          <a:p>
            <a:pPr marL="0" indent="0">
              <a:buNone/>
            </a:pPr>
            <a:r>
              <a:rPr lang="ar-SA" dirty="0"/>
              <a:t>3-الفص القفوي </a:t>
            </a:r>
            <a:r>
              <a:rPr lang="en-US" b="1" dirty="0"/>
              <a:t>occipital lobe</a:t>
            </a:r>
            <a:endParaRPr lang="en-US" dirty="0"/>
          </a:p>
          <a:p>
            <a:pPr marL="0" indent="0">
              <a:buNone/>
            </a:pPr>
            <a:r>
              <a:rPr lang="ar-SA" dirty="0"/>
              <a:t>4-الفص الصدغي </a:t>
            </a:r>
            <a:r>
              <a:rPr lang="en-US" b="1" dirty="0"/>
              <a:t>temporal lobe</a:t>
            </a:r>
            <a:endParaRPr lang="en-US" dirty="0"/>
          </a:p>
          <a:p>
            <a:endParaRPr lang="ar-SA" dirty="0"/>
          </a:p>
        </p:txBody>
      </p:sp>
      <p:pic>
        <p:nvPicPr>
          <p:cNvPr id="5122" name="Picture 2" descr="E:\Users\Sumyah\Documents\b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178132"/>
            <a:ext cx="3813048" cy="2487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6903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أمثلة على تخصص مناطق القشرة المخية </a:t>
            </a:r>
            <a:endParaRPr lang="ar-SA" dirty="0"/>
          </a:p>
        </p:txBody>
      </p:sp>
      <p:sp>
        <p:nvSpPr>
          <p:cNvPr id="3" name="Content Placeholder 2"/>
          <p:cNvSpPr>
            <a:spLocks noGrp="1"/>
          </p:cNvSpPr>
          <p:nvPr>
            <p:ph idx="1"/>
          </p:nvPr>
        </p:nvSpPr>
        <p:spPr/>
        <p:txBody>
          <a:bodyPr>
            <a:normAutofit lnSpcReduction="10000"/>
          </a:bodyPr>
          <a:lstStyle/>
          <a:p>
            <a:r>
              <a:rPr lang="ar-SA" b="1" dirty="0"/>
              <a:t>شقي الدماغ وتحكمها بشقي الجسم :</a:t>
            </a:r>
            <a:endParaRPr lang="en-US" dirty="0"/>
          </a:p>
          <a:p>
            <a:r>
              <a:rPr lang="ar-SA" dirty="0"/>
              <a:t>-الأشخاص الذين يستخدمون اليد اليمنى يسيطر لديهم النصف الأيسر من الدماغ ، ويكون النصف الأيمن مسؤولا عن عمليات غير لفظية مثل إدراك الوجوه .</a:t>
            </a:r>
            <a:endParaRPr lang="en-US" dirty="0"/>
          </a:p>
          <a:p>
            <a:r>
              <a:rPr lang="ar-SA" dirty="0"/>
              <a:t>الأشخاص الذين يستخدمون </a:t>
            </a:r>
            <a:r>
              <a:rPr lang="ar-SA"/>
              <a:t>اليد </a:t>
            </a:r>
            <a:r>
              <a:rPr lang="ar-SA" smtClean="0"/>
              <a:t>اليسرى ، </a:t>
            </a:r>
            <a:r>
              <a:rPr lang="ar-SA" dirty="0"/>
              <a:t>يسيطر لديهم النصف الأيمن ، ويكون النصف الأيسر مسؤولا عن إدراك الصور والعمليات غير اللفظية .</a:t>
            </a:r>
            <a:endParaRPr lang="en-US" dirty="0"/>
          </a:p>
          <a:p>
            <a:r>
              <a:rPr lang="ar-SA" dirty="0"/>
              <a:t>وفي كلا الحالتين (سواء سيطرة اليد اليمنى أو اليسرى) فالنصف الأيسر مسؤول عن اللغة . </a:t>
            </a:r>
            <a:endParaRPr lang="en-US" dirty="0"/>
          </a:p>
          <a:p>
            <a:endParaRPr lang="ar-SA" dirty="0"/>
          </a:p>
        </p:txBody>
      </p:sp>
    </p:spTree>
    <p:extLst>
      <p:ext uri="{BB962C8B-B14F-4D97-AF65-F5344CB8AC3E}">
        <p14:creationId xmlns:p14="http://schemas.microsoft.com/office/powerpoint/2010/main" val="34319507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أمثلة على تخصص مناطق القشرة المخية </a:t>
            </a:r>
            <a:endParaRPr lang="ar-SA" dirty="0"/>
          </a:p>
        </p:txBody>
      </p:sp>
      <p:sp>
        <p:nvSpPr>
          <p:cNvPr id="3" name="Content Placeholder 2"/>
          <p:cNvSpPr>
            <a:spLocks noGrp="1"/>
          </p:cNvSpPr>
          <p:nvPr>
            <p:ph idx="1"/>
          </p:nvPr>
        </p:nvSpPr>
        <p:spPr/>
        <p:txBody>
          <a:bodyPr/>
          <a:lstStyle/>
          <a:p>
            <a:r>
              <a:rPr lang="ar-SA" b="1" dirty="0"/>
              <a:t>الجزء الأمامي</a:t>
            </a:r>
            <a:r>
              <a:rPr lang="ar-SA" dirty="0"/>
              <a:t> (يقابل الفص الجبهي أو الأمامي) مسؤول عن التحكم في الأفعال الصادرة مثل الكلام والحركة .</a:t>
            </a:r>
            <a:endParaRPr lang="en-US" dirty="0"/>
          </a:p>
          <a:p>
            <a:r>
              <a:rPr lang="ar-SA" b="1" dirty="0"/>
              <a:t>الجزء الخلفي من الدماغ</a:t>
            </a:r>
            <a:r>
              <a:rPr lang="ar-SA" dirty="0"/>
              <a:t> (يقابل الفص الجداري والقفوي) مسؤول عن استقبال المعلومات مثل تحليل المثيرات السمعية والبصرية .</a:t>
            </a:r>
            <a:endParaRPr lang="en-US" dirty="0"/>
          </a:p>
          <a:p>
            <a:endParaRPr lang="ar-SA" dirty="0"/>
          </a:p>
        </p:txBody>
      </p:sp>
    </p:spTree>
    <p:extLst>
      <p:ext uri="{BB962C8B-B14F-4D97-AF65-F5344CB8AC3E}">
        <p14:creationId xmlns:p14="http://schemas.microsoft.com/office/powerpoint/2010/main" val="18710748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أمثلة على تخصص مناطق القشرة المخية </a:t>
            </a:r>
            <a:endParaRPr lang="ar-SA" dirty="0"/>
          </a:p>
        </p:txBody>
      </p:sp>
      <p:sp>
        <p:nvSpPr>
          <p:cNvPr id="3" name="Content Placeholder 2"/>
          <p:cNvSpPr>
            <a:spLocks noGrp="1"/>
          </p:cNvSpPr>
          <p:nvPr>
            <p:ph idx="1"/>
          </p:nvPr>
        </p:nvSpPr>
        <p:spPr/>
        <p:txBody>
          <a:bodyPr/>
          <a:lstStyle/>
          <a:p>
            <a:r>
              <a:rPr lang="ar-SA" b="1" dirty="0"/>
              <a:t>منطقة بروكا</a:t>
            </a:r>
            <a:r>
              <a:rPr lang="ar-SA" dirty="0"/>
              <a:t> : منطقة في الجزء الأمامي الأيسر من القشرة المخية ، وهي مسؤولة عن إنتاج الكلام .</a:t>
            </a:r>
            <a:endParaRPr lang="en-US" dirty="0"/>
          </a:p>
          <a:p>
            <a:r>
              <a:rPr lang="ar-SA" b="1" dirty="0"/>
              <a:t>منطقة فيرنك :</a:t>
            </a:r>
            <a:r>
              <a:rPr lang="ar-SA" dirty="0"/>
              <a:t> منطقة في الجزء الأيسر في الفص الصدغي من القشرة المخية ، وهي مسؤولة عن استقبال الكلام .</a:t>
            </a:r>
            <a:endParaRPr lang="en-US" dirty="0"/>
          </a:p>
          <a:p>
            <a:endParaRPr lang="ar-SA" dirty="0"/>
          </a:p>
        </p:txBody>
      </p:sp>
    </p:spTree>
    <p:extLst>
      <p:ext uri="{BB962C8B-B14F-4D97-AF65-F5344CB8AC3E}">
        <p14:creationId xmlns:p14="http://schemas.microsoft.com/office/powerpoint/2010/main" val="2485631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أمثلة على تخصص مناطق القشرة المخية </a:t>
            </a:r>
            <a:endParaRPr lang="ar-SA" dirty="0"/>
          </a:p>
        </p:txBody>
      </p:sp>
      <p:sp>
        <p:nvSpPr>
          <p:cNvPr id="3" name="Content Placeholder 2"/>
          <p:cNvSpPr>
            <a:spLocks noGrp="1"/>
          </p:cNvSpPr>
          <p:nvPr>
            <p:ph idx="1"/>
          </p:nvPr>
        </p:nvSpPr>
        <p:spPr/>
        <p:txBody>
          <a:bodyPr/>
          <a:lstStyle/>
          <a:p>
            <a:r>
              <a:rPr lang="ar-SA" b="1" dirty="0"/>
              <a:t>منطقة الحركة :</a:t>
            </a:r>
            <a:r>
              <a:rPr lang="ar-SA" dirty="0"/>
              <a:t> منطقة في الجزء الأمامي من الدماغ مسؤولة عن الحركة . </a:t>
            </a:r>
            <a:endParaRPr lang="en-US" dirty="0"/>
          </a:p>
          <a:p>
            <a:r>
              <a:rPr lang="ar-SA" b="1" dirty="0"/>
              <a:t>مركز التحكم التنفيذي</a:t>
            </a:r>
            <a:r>
              <a:rPr lang="ar-SA" dirty="0"/>
              <a:t> : نظام يتحكم في العمليات العقلية الواعية ، مثل اتخاذ القرار .وتثبت دراسات التصوير العصبي أن استثارة الجزء ما قبل الأمامي (أقصى مقدم المخ) مسؤول عن عمليات الاستدلال ، واستدعاء المعلومات .</a:t>
            </a:r>
            <a:endParaRPr lang="en-US" dirty="0"/>
          </a:p>
          <a:p>
            <a:endParaRPr lang="ar-SA" dirty="0"/>
          </a:p>
        </p:txBody>
      </p:sp>
    </p:spTree>
    <p:extLst>
      <p:ext uri="{BB962C8B-B14F-4D97-AF65-F5344CB8AC3E}">
        <p14:creationId xmlns:p14="http://schemas.microsoft.com/office/powerpoint/2010/main" val="13021581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أمثلة على تخصص مناطق القشرة المخية </a:t>
            </a:r>
            <a:endParaRPr lang="ar-SA" dirty="0"/>
          </a:p>
        </p:txBody>
      </p:sp>
      <p:sp>
        <p:nvSpPr>
          <p:cNvPr id="3" name="Content Placeholder 2"/>
          <p:cNvSpPr>
            <a:spLocks noGrp="1"/>
          </p:cNvSpPr>
          <p:nvPr>
            <p:ph idx="1"/>
          </p:nvPr>
        </p:nvSpPr>
        <p:spPr/>
        <p:txBody>
          <a:bodyPr/>
          <a:lstStyle/>
          <a:p>
            <a:r>
              <a:rPr lang="ar-SA" b="1" dirty="0"/>
              <a:t>الفص الجداري :</a:t>
            </a:r>
            <a:r>
              <a:rPr lang="ar-SA" dirty="0"/>
              <a:t> مسؤول عن الإحساسات الداخلية ،والذكريات المتعلقة بهذه الإحساسات .</a:t>
            </a:r>
            <a:endParaRPr lang="en-US" dirty="0"/>
          </a:p>
          <a:p>
            <a:r>
              <a:rPr lang="ar-SA" b="1" dirty="0"/>
              <a:t>الفص القفوي :</a:t>
            </a:r>
            <a:r>
              <a:rPr lang="ar-SA" dirty="0"/>
              <a:t> مسؤول عن إدراك المثيرات البصرية .</a:t>
            </a:r>
            <a:endParaRPr lang="en-US" dirty="0"/>
          </a:p>
          <a:p>
            <a:r>
              <a:rPr lang="ar-SA" b="1" dirty="0"/>
              <a:t>الفص الصدغي:</a:t>
            </a:r>
            <a:r>
              <a:rPr lang="ar-SA" dirty="0"/>
              <a:t> مسؤول عن الذاكرة . </a:t>
            </a:r>
            <a:endParaRPr lang="en-US" dirty="0"/>
          </a:p>
          <a:p>
            <a:endParaRPr lang="ar-SA" dirty="0"/>
          </a:p>
        </p:txBody>
      </p:sp>
    </p:spTree>
    <p:extLst>
      <p:ext uri="{BB962C8B-B14F-4D97-AF65-F5344CB8AC3E}">
        <p14:creationId xmlns:p14="http://schemas.microsoft.com/office/powerpoint/2010/main" val="17345811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الوصلات العصبية في الدماغ </a:t>
            </a:r>
            <a:endParaRPr lang="ar-SA" dirty="0"/>
          </a:p>
        </p:txBody>
      </p:sp>
      <p:sp>
        <p:nvSpPr>
          <p:cNvPr id="3" name="Content Placeholder 2"/>
          <p:cNvSpPr>
            <a:spLocks noGrp="1"/>
          </p:cNvSpPr>
          <p:nvPr>
            <p:ph idx="1"/>
          </p:nvPr>
        </p:nvSpPr>
        <p:spPr/>
        <p:txBody>
          <a:bodyPr/>
          <a:lstStyle/>
          <a:p>
            <a:r>
              <a:rPr lang="ar-SA" dirty="0"/>
              <a:t>جميع العمليات العقلية تتم بواسطة استثارة الخلايا العصبية لبعضها .</a:t>
            </a:r>
            <a:endParaRPr lang="en-US" dirty="0"/>
          </a:p>
          <a:p>
            <a:r>
              <a:rPr lang="ar-SA" dirty="0"/>
              <a:t>كل خلية عصبية تطلق مواد كيميائية تستثير الخلية التي تليها في الدماغ .</a:t>
            </a:r>
            <a:endParaRPr lang="en-US" dirty="0"/>
          </a:p>
          <a:p>
            <a:r>
              <a:rPr lang="ar-SA" dirty="0"/>
              <a:t>وتكرار استثارة خليتين متجاورتين تباعا ،يجعل العملية العقلية أكثر سرعة وتلقائية .</a:t>
            </a:r>
            <a:endParaRPr lang="en-US" dirty="0"/>
          </a:p>
          <a:p>
            <a:endParaRPr lang="ar-SA" dirty="0"/>
          </a:p>
        </p:txBody>
      </p:sp>
    </p:spTree>
    <p:extLst>
      <p:ext uri="{BB962C8B-B14F-4D97-AF65-F5344CB8AC3E}">
        <p14:creationId xmlns:p14="http://schemas.microsoft.com/office/powerpoint/2010/main" val="749461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تخزين المعلومات في الدماغ </a:t>
            </a:r>
            <a:endParaRPr lang="ar-SA" dirty="0"/>
          </a:p>
        </p:txBody>
      </p:sp>
      <p:sp>
        <p:nvSpPr>
          <p:cNvPr id="3" name="Content Placeholder 2"/>
          <p:cNvSpPr>
            <a:spLocks noGrp="1"/>
          </p:cNvSpPr>
          <p:nvPr>
            <p:ph idx="1"/>
          </p:nvPr>
        </p:nvSpPr>
        <p:spPr/>
        <p:txBody>
          <a:bodyPr>
            <a:normAutofit fontScale="92500" lnSpcReduction="20000"/>
          </a:bodyPr>
          <a:lstStyle/>
          <a:p>
            <a:r>
              <a:rPr lang="ar-SA" dirty="0"/>
              <a:t>لكي يكون لديك نظام معالجة متكامل لابد من تخزين المعلومات بأي شكل ،سواء بشكل رقمي على قرص أو حبر على ورق ، أو إشارات كهرومغناطيسية على شريط مسجل . </a:t>
            </a:r>
            <a:endParaRPr lang="en-US" dirty="0"/>
          </a:p>
          <a:p>
            <a:r>
              <a:rPr lang="ar-SA" dirty="0"/>
              <a:t>مادة التخزين ليست هي المهمة ، المهم القدرة على ترميز </a:t>
            </a:r>
            <a:r>
              <a:rPr lang="en-US" dirty="0"/>
              <a:t>Coding </a:t>
            </a:r>
            <a:r>
              <a:rPr lang="ar-SA" dirty="0"/>
              <a:t> وفك الرموز </a:t>
            </a:r>
            <a:r>
              <a:rPr lang="en-US" dirty="0"/>
              <a:t> Decoding </a:t>
            </a:r>
          </a:p>
          <a:p>
            <a:r>
              <a:rPr lang="ar-SA" dirty="0"/>
              <a:t>يرى هب أن الذاكرة ليست عبارة عن مواد كيميائية ولا إشارات كهربائية ، وإنما وجود مجموعات من الخلايا العصبية تعمل معا بشكل قوي .</a:t>
            </a:r>
            <a:endParaRPr lang="en-US" dirty="0"/>
          </a:p>
          <a:p>
            <a:r>
              <a:rPr lang="ar-SA" dirty="0"/>
              <a:t>العالم دونالد كان قد وضع نظرية الوصلات العصبية للذاكرة عام (1949) ، وأخذت الدراسات خمسين عاما لتصل إلى أن النظرية هي أفضل ما يمكن أن يصف الذاكرة في الوقت الحالي .</a:t>
            </a:r>
            <a:endParaRPr lang="en-US" dirty="0"/>
          </a:p>
          <a:p>
            <a:endParaRPr lang="ar-SA" dirty="0"/>
          </a:p>
        </p:txBody>
      </p:sp>
    </p:spTree>
    <p:extLst>
      <p:ext uri="{BB962C8B-B14F-4D97-AF65-F5344CB8AC3E}">
        <p14:creationId xmlns:p14="http://schemas.microsoft.com/office/powerpoint/2010/main" val="29599961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العمليات العقلية التلقائية </a:t>
            </a:r>
            <a:endParaRPr lang="ar-SA" dirty="0"/>
          </a:p>
        </p:txBody>
      </p:sp>
      <p:sp>
        <p:nvSpPr>
          <p:cNvPr id="3" name="Content Placeholder 2"/>
          <p:cNvSpPr>
            <a:spLocks noGrp="1"/>
          </p:cNvSpPr>
          <p:nvPr>
            <p:ph idx="1"/>
          </p:nvPr>
        </p:nvSpPr>
        <p:spPr/>
        <p:txBody>
          <a:bodyPr>
            <a:normAutofit lnSpcReduction="10000"/>
          </a:bodyPr>
          <a:lstStyle/>
          <a:p>
            <a:r>
              <a:rPr lang="ar-SA" dirty="0"/>
              <a:t>العمليات التلقائية لا تحتاج إلى تحكم واعي ،أي أن مركز التحكم التنفيذي لا يشرف على أدائها .</a:t>
            </a:r>
            <a:endParaRPr lang="en-US" dirty="0"/>
          </a:p>
          <a:p>
            <a:r>
              <a:rPr lang="ar-SA" dirty="0"/>
              <a:t>من أمثلة العمليات العقلية التلقائية : التعرف على </a:t>
            </a:r>
            <a:r>
              <a:rPr lang="ar-SA" dirty="0" smtClean="0"/>
              <a:t>الوجوه </a:t>
            </a:r>
            <a:r>
              <a:rPr lang="ar-SA" dirty="0"/>
              <a:t>بمجرد مشاهدتها ، قيادة السيارة في الطريق المألوف .</a:t>
            </a:r>
            <a:endParaRPr lang="en-US" dirty="0"/>
          </a:p>
          <a:p>
            <a:r>
              <a:rPr lang="ar-SA" dirty="0"/>
              <a:t>مركز التحكم التنفيذي يعمل على إيقاف العمليات التلقائية ، على سبيل المثال : المرضى الذين تظهر منهم سلوكيات </a:t>
            </a:r>
            <a:r>
              <a:rPr lang="ar-SA" dirty="0" smtClean="0"/>
              <a:t>تلقئائية </a:t>
            </a:r>
            <a:r>
              <a:rPr lang="ar-SA" dirty="0"/>
              <a:t>متتابعة يكون سببها عدم عمل مركز التحكم التنفيذي .</a:t>
            </a:r>
            <a:endParaRPr lang="en-US" dirty="0"/>
          </a:p>
          <a:p>
            <a:r>
              <a:rPr lang="ar-SA" dirty="0"/>
              <a:t>العمليات التلقائية مهمة لأنها تمكننا من الجمع بين أكثر من عمل في وقت واحد .</a:t>
            </a:r>
            <a:endParaRPr lang="en-US" dirty="0"/>
          </a:p>
          <a:p>
            <a:endParaRPr lang="ar-SA" dirty="0"/>
          </a:p>
        </p:txBody>
      </p:sp>
    </p:spTree>
    <p:extLst>
      <p:ext uri="{BB962C8B-B14F-4D97-AF65-F5344CB8AC3E}">
        <p14:creationId xmlns:p14="http://schemas.microsoft.com/office/powerpoint/2010/main" val="36951502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الوعي </a:t>
            </a:r>
            <a:endParaRPr lang="ar-SA" dirty="0"/>
          </a:p>
        </p:txBody>
      </p:sp>
      <p:sp>
        <p:nvSpPr>
          <p:cNvPr id="3" name="Content Placeholder 2"/>
          <p:cNvSpPr>
            <a:spLocks noGrp="1"/>
          </p:cNvSpPr>
          <p:nvPr>
            <p:ph idx="1"/>
          </p:nvPr>
        </p:nvSpPr>
        <p:spPr/>
        <p:txBody>
          <a:bodyPr/>
          <a:lstStyle/>
          <a:p>
            <a:r>
              <a:rPr lang="ar-SA" dirty="0"/>
              <a:t>عملية عقلية لها سعة محدودة.</a:t>
            </a:r>
            <a:endParaRPr lang="en-US" dirty="0"/>
          </a:p>
          <a:p>
            <a:r>
              <a:rPr lang="ar-SA" dirty="0"/>
              <a:t>نحن لا نستطيع معرفة المناطق الدماغية المسؤولة عن الوعي في الوقت الحالي .</a:t>
            </a:r>
            <a:endParaRPr lang="en-US" dirty="0"/>
          </a:p>
          <a:p>
            <a:endParaRPr lang="ar-SA" dirty="0"/>
          </a:p>
        </p:txBody>
      </p:sp>
    </p:spTree>
    <p:extLst>
      <p:ext uri="{BB962C8B-B14F-4D97-AF65-F5344CB8AC3E}">
        <p14:creationId xmlns:p14="http://schemas.microsoft.com/office/powerpoint/2010/main" val="2440593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t>مراحل العمليات العقلية </a:t>
            </a:r>
            <a:endParaRPr lang="ar-SA" dirty="0"/>
          </a:p>
        </p:txBody>
      </p:sp>
      <p:sp>
        <p:nvSpPr>
          <p:cNvPr id="3" name="Content Placeholder 2"/>
          <p:cNvSpPr>
            <a:spLocks noGrp="1"/>
          </p:cNvSpPr>
          <p:nvPr>
            <p:ph idx="1"/>
          </p:nvPr>
        </p:nvSpPr>
        <p:spPr/>
        <p:txBody>
          <a:bodyPr>
            <a:normAutofit fontScale="85000" lnSpcReduction="20000"/>
          </a:bodyPr>
          <a:lstStyle/>
          <a:p>
            <a:r>
              <a:rPr lang="ar-SA" b="1" u="sng" dirty="0" smtClean="0"/>
              <a:t>الإدراك </a:t>
            </a:r>
            <a:r>
              <a:rPr lang="en-US" b="1" u="sng" dirty="0"/>
              <a:t>perception</a:t>
            </a:r>
            <a:r>
              <a:rPr lang="ar-SA" dirty="0"/>
              <a:t>: ويتضمن تحليل محتويات المدخلات الحسية من أجل تحديد معنى المعلومات التي تحملها هذه المدخلات ،وبذلك يتم تسجيل هذه المدخلات . وهذا يشمل :التعلم  وتخزين المعلومات </a:t>
            </a:r>
            <a:endParaRPr lang="en-US" dirty="0"/>
          </a:p>
          <a:p>
            <a:r>
              <a:rPr lang="ar-SA" b="1" u="sng" dirty="0" smtClean="0"/>
              <a:t>تخزين </a:t>
            </a:r>
            <a:r>
              <a:rPr lang="ar-SA" b="1" u="sng" dirty="0"/>
              <a:t>الذاكرة </a:t>
            </a:r>
            <a:r>
              <a:rPr lang="en-US" b="1" u="sng" dirty="0"/>
              <a:t>memory storage</a:t>
            </a:r>
            <a:r>
              <a:rPr lang="ar-SA" dirty="0"/>
              <a:t>: عندما تتكون الذكريات تكون جاهزة للاسترجاع .</a:t>
            </a:r>
            <a:endParaRPr lang="en-US" dirty="0"/>
          </a:p>
          <a:p>
            <a:r>
              <a:rPr lang="ar-SA" b="1" u="sng" dirty="0" smtClean="0"/>
              <a:t>الاسترجاع </a:t>
            </a:r>
            <a:r>
              <a:rPr lang="en-US" b="1" u="sng" dirty="0"/>
              <a:t>retrieval</a:t>
            </a:r>
            <a:r>
              <a:rPr lang="ar-SA" b="1" u="sng" dirty="0"/>
              <a:t>: </a:t>
            </a:r>
            <a:r>
              <a:rPr lang="ar-SA" dirty="0"/>
              <a:t>قد يكون مقصودا بحد ذاته للوصول إلى معلومات تم تخزينها سابقا ، وقد يكون بهدف إجراء عملية أخرى مثل التفكير .</a:t>
            </a:r>
            <a:endParaRPr lang="en-US" dirty="0"/>
          </a:p>
          <a:p>
            <a:r>
              <a:rPr lang="ar-SA" b="1" u="sng" dirty="0" smtClean="0"/>
              <a:t>التفكير </a:t>
            </a:r>
            <a:r>
              <a:rPr lang="en-US" b="1" u="sng" dirty="0"/>
              <a:t>thinking</a:t>
            </a:r>
            <a:r>
              <a:rPr lang="ar-SA" b="1" u="sng" dirty="0"/>
              <a:t> : </a:t>
            </a:r>
            <a:r>
              <a:rPr lang="ar-SA" dirty="0"/>
              <a:t>معالجة الأفكار تقوم عادة على استرجاع المعلومات ، مثل استعادت معلومات من الذاكرة لحل مشكلات جديدة . وهذا يتضمن أيضا إعادة تنظيم المعلومات وترتيبها . أي أن التفكير ليس مجرد استرجاع معلومات سابقة . </a:t>
            </a:r>
            <a:endParaRPr lang="en-US" dirty="0"/>
          </a:p>
          <a:p>
            <a:endParaRPr lang="ar-SA" dirty="0"/>
          </a:p>
        </p:txBody>
      </p:sp>
    </p:spTree>
    <p:extLst>
      <p:ext uri="{BB962C8B-B14F-4D97-AF65-F5344CB8AC3E}">
        <p14:creationId xmlns:p14="http://schemas.microsoft.com/office/powerpoint/2010/main" val="778144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smtClean="0"/>
              <a:t>انتهت المحاضرة </a:t>
            </a:r>
            <a:endParaRPr lang="ar-SA"/>
          </a:p>
        </p:txBody>
      </p:sp>
      <p:sp>
        <p:nvSpPr>
          <p:cNvPr id="5" name="Subtitle 4"/>
          <p:cNvSpPr>
            <a:spLocks noGrp="1"/>
          </p:cNvSpPr>
          <p:nvPr>
            <p:ph idx="1"/>
          </p:nvPr>
        </p:nvSpPr>
        <p:spPr/>
        <p:txBody>
          <a:bodyPr/>
          <a:lstStyle/>
          <a:p>
            <a:endParaRPr lang="ar-SA" dirty="0">
              <a:solidFill>
                <a:schemeClr val="tx1">
                  <a:lumMod val="50000"/>
                  <a:lumOff val="50000"/>
                </a:schemeClr>
              </a:solidFill>
            </a:endParaRPr>
          </a:p>
          <a:p>
            <a:r>
              <a:rPr lang="ar-SA" dirty="0" smtClean="0">
                <a:solidFill>
                  <a:schemeClr val="tx1">
                    <a:lumMod val="50000"/>
                    <a:lumOff val="50000"/>
                  </a:schemeClr>
                </a:solidFill>
              </a:rPr>
              <a:t>المرجع لهذه المحاضرة هو ملف «املخص لمحاضرة الأولى» </a:t>
            </a:r>
            <a:endParaRPr lang="ar-SA" dirty="0">
              <a:solidFill>
                <a:schemeClr val="tx1">
                  <a:lumMod val="50000"/>
                  <a:lumOff val="50000"/>
                </a:schemeClr>
              </a:solidFill>
            </a:endParaRPr>
          </a:p>
        </p:txBody>
      </p:sp>
    </p:spTree>
    <p:extLst>
      <p:ext uri="{BB962C8B-B14F-4D97-AF65-F5344CB8AC3E}">
        <p14:creationId xmlns:p14="http://schemas.microsoft.com/office/powerpoint/2010/main" val="1166898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t>مراحل العمليات العقلية </a:t>
            </a:r>
            <a:endParaRPr lang="ar-SA" dirty="0"/>
          </a:p>
        </p:txBody>
      </p:sp>
      <p:sp>
        <p:nvSpPr>
          <p:cNvPr id="3" name="Content Placeholder 2"/>
          <p:cNvSpPr>
            <a:spLocks noGrp="1"/>
          </p:cNvSpPr>
          <p:nvPr>
            <p:ph idx="1"/>
          </p:nvPr>
        </p:nvSpPr>
        <p:spPr/>
        <p:txBody>
          <a:bodyPr/>
          <a:lstStyle/>
          <a:p>
            <a:r>
              <a:rPr lang="ar-SA" dirty="0" smtClean="0"/>
              <a:t>الرسم البياني لمراحل </a:t>
            </a:r>
            <a:r>
              <a:rPr lang="ar-SA" dirty="0"/>
              <a:t>العمليات العقلية غير دقيق ،لأنه يفصل فصلا كاملا بين العمليات  على الرغم من تداخلها في الواقع ،كما أننا لا نعرف بالضبط كيف تتداخل العمليات . لكن النموذج مفيد فقط في تبسيط المعلومات .</a:t>
            </a:r>
            <a:endParaRPr lang="en-US" dirty="0"/>
          </a:p>
          <a:p>
            <a:endParaRPr lang="ar-SA" dirty="0"/>
          </a:p>
        </p:txBody>
      </p:sp>
      <p:sp>
        <p:nvSpPr>
          <p:cNvPr id="4" name="Rectangle 3"/>
          <p:cNvSpPr/>
          <p:nvPr/>
        </p:nvSpPr>
        <p:spPr>
          <a:xfrm>
            <a:off x="7236296" y="4320000"/>
            <a:ext cx="115212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التفكير </a:t>
            </a:r>
            <a:endParaRPr lang="ar-SA" sz="2800" b="1" dirty="0">
              <a:solidFill>
                <a:schemeClr val="tx1"/>
              </a:solidFill>
            </a:endParaRPr>
          </a:p>
        </p:txBody>
      </p:sp>
      <p:sp>
        <p:nvSpPr>
          <p:cNvPr id="7" name="Rectangle 6"/>
          <p:cNvSpPr/>
          <p:nvPr/>
        </p:nvSpPr>
        <p:spPr>
          <a:xfrm>
            <a:off x="4903541" y="4320000"/>
            <a:ext cx="140416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الاسترجاع</a:t>
            </a:r>
            <a:endParaRPr lang="ar-SA" sz="2800" b="1" dirty="0">
              <a:solidFill>
                <a:schemeClr val="tx1"/>
              </a:solidFill>
            </a:endParaRPr>
          </a:p>
        </p:txBody>
      </p:sp>
      <p:sp>
        <p:nvSpPr>
          <p:cNvPr id="8" name="Rectangle 7"/>
          <p:cNvSpPr/>
          <p:nvPr/>
        </p:nvSpPr>
        <p:spPr>
          <a:xfrm>
            <a:off x="720000" y="4320000"/>
            <a:ext cx="140416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الإدراك </a:t>
            </a:r>
            <a:endParaRPr lang="ar-SA" sz="2800" b="1" dirty="0">
              <a:solidFill>
                <a:schemeClr val="tx1"/>
              </a:solidFill>
            </a:endParaRPr>
          </a:p>
        </p:txBody>
      </p:sp>
      <p:sp>
        <p:nvSpPr>
          <p:cNvPr id="9" name="Rectangle 8"/>
          <p:cNvSpPr/>
          <p:nvPr/>
        </p:nvSpPr>
        <p:spPr>
          <a:xfrm>
            <a:off x="2699792" y="4320000"/>
            <a:ext cx="140416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تخزين الذاكرة </a:t>
            </a:r>
            <a:endParaRPr lang="ar-SA" sz="2800" b="1" dirty="0">
              <a:solidFill>
                <a:schemeClr val="tx1"/>
              </a:solidFill>
            </a:endParaRPr>
          </a:p>
        </p:txBody>
      </p:sp>
      <p:sp>
        <p:nvSpPr>
          <p:cNvPr id="10" name="Right Arrow 9"/>
          <p:cNvSpPr/>
          <p:nvPr/>
        </p:nvSpPr>
        <p:spPr>
          <a:xfrm>
            <a:off x="2164285" y="4581128"/>
            <a:ext cx="431608" cy="170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Right Arrow 10"/>
          <p:cNvSpPr/>
          <p:nvPr/>
        </p:nvSpPr>
        <p:spPr>
          <a:xfrm>
            <a:off x="4383178" y="4622631"/>
            <a:ext cx="431608" cy="170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Right Arrow 11"/>
          <p:cNvSpPr/>
          <p:nvPr/>
        </p:nvSpPr>
        <p:spPr>
          <a:xfrm>
            <a:off x="6672265" y="4664072"/>
            <a:ext cx="431608" cy="1709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739307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r>
              <a:rPr lang="ar-SA" u="sng" dirty="0"/>
              <a:t>طرق دراسة علم النفس المعرفي </a:t>
            </a:r>
            <a:endParaRPr lang="ar-SA" dirty="0"/>
          </a:p>
        </p:txBody>
      </p:sp>
      <p:sp>
        <p:nvSpPr>
          <p:cNvPr id="4" name="Rectangle 3"/>
          <p:cNvSpPr/>
          <p:nvPr/>
        </p:nvSpPr>
        <p:spPr>
          <a:xfrm>
            <a:off x="0" y="1556792"/>
            <a:ext cx="226774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tx1"/>
                </a:solidFill>
              </a:rPr>
              <a:t>علم النفس المعرفي التجريبي </a:t>
            </a:r>
            <a:endParaRPr lang="ar-SA" sz="2800" dirty="0">
              <a:solidFill>
                <a:schemeClr val="tx1"/>
              </a:solidFill>
            </a:endParaRPr>
          </a:p>
        </p:txBody>
      </p:sp>
      <p:sp>
        <p:nvSpPr>
          <p:cNvPr id="5" name="Rectangle 4"/>
          <p:cNvSpPr/>
          <p:nvPr/>
        </p:nvSpPr>
        <p:spPr>
          <a:xfrm>
            <a:off x="-362009" y="2924944"/>
            <a:ext cx="226774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tx1"/>
                </a:solidFill>
              </a:rPr>
              <a:t>نمذجة الحاسب </a:t>
            </a:r>
            <a:endParaRPr lang="ar-SA" sz="2800" dirty="0">
              <a:solidFill>
                <a:schemeClr val="tx1"/>
              </a:solidFill>
            </a:endParaRPr>
          </a:p>
        </p:txBody>
      </p:sp>
      <p:sp>
        <p:nvSpPr>
          <p:cNvPr id="6" name="Rectangle 5"/>
          <p:cNvSpPr/>
          <p:nvPr/>
        </p:nvSpPr>
        <p:spPr>
          <a:xfrm>
            <a:off x="-29732" y="4224211"/>
            <a:ext cx="226774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tx1"/>
                </a:solidFill>
              </a:rPr>
              <a:t>علم النفس العصبي </a:t>
            </a:r>
            <a:endParaRPr lang="ar-SA" sz="2800" dirty="0">
              <a:solidFill>
                <a:schemeClr val="tx1"/>
              </a:solidFill>
            </a:endParaRPr>
          </a:p>
        </p:txBody>
      </p:sp>
      <p:sp>
        <p:nvSpPr>
          <p:cNvPr id="7" name="Rectangle 6"/>
          <p:cNvSpPr/>
          <p:nvPr/>
        </p:nvSpPr>
        <p:spPr>
          <a:xfrm>
            <a:off x="475928" y="5597624"/>
            <a:ext cx="226774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tx1"/>
                </a:solidFill>
              </a:rPr>
              <a:t>علم الأعصاب المعرفي </a:t>
            </a:r>
            <a:endParaRPr lang="ar-SA" sz="2800" dirty="0">
              <a:solidFill>
                <a:schemeClr val="tx1"/>
              </a:solidFill>
            </a:endParaRPr>
          </a:p>
        </p:txBody>
      </p:sp>
      <p:sp>
        <p:nvSpPr>
          <p:cNvPr id="8" name="Rectangle 7"/>
          <p:cNvSpPr/>
          <p:nvPr/>
        </p:nvSpPr>
        <p:spPr>
          <a:xfrm>
            <a:off x="4788024" y="3304081"/>
            <a:ext cx="226774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chemeClr val="tx1"/>
                </a:solidFill>
              </a:rPr>
              <a:t>علم النفس المعرفي </a:t>
            </a:r>
            <a:endParaRPr lang="ar-SA" sz="2800" dirty="0">
              <a:solidFill>
                <a:schemeClr val="tx1"/>
              </a:solidFill>
            </a:endParaRPr>
          </a:p>
        </p:txBody>
      </p:sp>
      <p:sp>
        <p:nvSpPr>
          <p:cNvPr id="9" name="Left Arrow 8"/>
          <p:cNvSpPr/>
          <p:nvPr/>
        </p:nvSpPr>
        <p:spPr>
          <a:xfrm rot="13210866">
            <a:off x="2624176" y="2391587"/>
            <a:ext cx="180020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Left Arrow 9"/>
          <p:cNvSpPr/>
          <p:nvPr/>
        </p:nvSpPr>
        <p:spPr>
          <a:xfrm rot="11758276">
            <a:off x="2242895" y="3314191"/>
            <a:ext cx="180020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Left Arrow 10"/>
          <p:cNvSpPr/>
          <p:nvPr/>
        </p:nvSpPr>
        <p:spPr>
          <a:xfrm rot="10412431">
            <a:off x="2634380" y="4597492"/>
            <a:ext cx="1800200"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Left Arrow 11"/>
          <p:cNvSpPr/>
          <p:nvPr/>
        </p:nvSpPr>
        <p:spPr>
          <a:xfrm rot="9347998">
            <a:off x="3047318" y="5436234"/>
            <a:ext cx="2260646" cy="2955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656841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marL="0" indent="0">
              <a:buNone/>
            </a:pPr>
            <a:r>
              <a:rPr lang="ar-SA" b="1" u="sng" dirty="0"/>
              <a:t>1-علم النفس </a:t>
            </a:r>
            <a:r>
              <a:rPr lang="ar-SA" b="1" u="sng" dirty="0" smtClean="0"/>
              <a:t>المعرفي التجريبي </a:t>
            </a:r>
            <a:r>
              <a:rPr lang="en-US" b="1" u="sng" dirty="0"/>
              <a:t>Experimental Cognitive Psychology </a:t>
            </a:r>
            <a:r>
              <a:rPr lang="ar-SA" b="1" u="sng" dirty="0"/>
              <a:t>: </a:t>
            </a:r>
            <a:endParaRPr lang="en-US" dirty="0"/>
          </a:p>
          <a:p>
            <a:r>
              <a:rPr lang="ar-SA" dirty="0"/>
              <a:t>يتضمن استخدام التجارب على الإنسان والحيوان لدراسة كيفية الإدراك لديهم أو التعلم أو التذكر. </a:t>
            </a:r>
            <a:endParaRPr lang="en-US" dirty="0"/>
          </a:p>
          <a:p>
            <a:endParaRPr lang="ar-SA" dirty="0"/>
          </a:p>
        </p:txBody>
      </p:sp>
    </p:spTree>
    <p:extLst>
      <p:ext uri="{BB962C8B-B14F-4D97-AF65-F5344CB8AC3E}">
        <p14:creationId xmlns:p14="http://schemas.microsoft.com/office/powerpoint/2010/main" val="2678975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marL="0" indent="0">
              <a:buNone/>
            </a:pPr>
            <a:r>
              <a:rPr lang="ar-SA" b="1" u="sng" dirty="0"/>
              <a:t>2-النمذجة الحاسوبية للعمليات المعرفية </a:t>
            </a:r>
            <a:r>
              <a:rPr lang="en-US" b="1" u="sng" dirty="0"/>
              <a:t>Computer </a:t>
            </a:r>
            <a:r>
              <a:rPr lang="en-US" b="1" u="sng" dirty="0" err="1"/>
              <a:t>Modelling</a:t>
            </a:r>
            <a:r>
              <a:rPr lang="en-US" b="1" u="sng" dirty="0"/>
              <a:t>  </a:t>
            </a:r>
            <a:r>
              <a:rPr lang="ar-SA" b="1" u="sng" dirty="0"/>
              <a:t>: </a:t>
            </a:r>
            <a:endParaRPr lang="en-US" dirty="0"/>
          </a:p>
          <a:p>
            <a:r>
              <a:rPr lang="ar-SA" dirty="0"/>
              <a:t>وهي كتابة برامج تحاكي العمليات العقلية ، لمعرفة مدى نجاح نماذج العمليات العقلية . </a:t>
            </a:r>
            <a:endParaRPr lang="en-US" dirty="0"/>
          </a:p>
          <a:p>
            <a:endParaRPr lang="ar-SA" dirty="0"/>
          </a:p>
        </p:txBody>
      </p:sp>
    </p:spTree>
    <p:extLst>
      <p:ext uri="{BB962C8B-B14F-4D97-AF65-F5344CB8AC3E}">
        <p14:creationId xmlns:p14="http://schemas.microsoft.com/office/powerpoint/2010/main" val="3043850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marL="0" indent="0">
              <a:buNone/>
            </a:pPr>
            <a:r>
              <a:rPr lang="ar-SA" b="1" u="sng" dirty="0"/>
              <a:t>3-علم النفس العصبي المعرفي : </a:t>
            </a:r>
            <a:r>
              <a:rPr lang="en-US" b="1" u="sng" dirty="0"/>
              <a:t>Cognitive Neuropsychology </a:t>
            </a:r>
            <a:endParaRPr lang="en-US" dirty="0"/>
          </a:p>
          <a:p>
            <a:r>
              <a:rPr lang="ar-SA" dirty="0"/>
              <a:t>وهو يقوم بدراسة العمليات العقلية لدى من يعانون من إصابات أو تلف في الدماغ . فنحن نستطيع أن نعرف الكثير عن الدماغ عندما ندرس الخلل الناتج عن إصابة مناطق معينة من الدماغ ، حيث أن إصابة الدماغ قد تؤدي إلى إعاقة عمليات عقلية معينة ، أو قطع التواصل بين مراحل العمليات العقلية . </a:t>
            </a:r>
            <a:endParaRPr lang="en-US" dirty="0"/>
          </a:p>
          <a:p>
            <a:endParaRPr lang="ar-SA" dirty="0"/>
          </a:p>
        </p:txBody>
      </p:sp>
    </p:spTree>
    <p:extLst>
      <p:ext uri="{BB962C8B-B14F-4D97-AF65-F5344CB8AC3E}">
        <p14:creationId xmlns:p14="http://schemas.microsoft.com/office/powerpoint/2010/main" val="1107241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1866</Words>
  <Application>Microsoft Office PowerPoint</Application>
  <PresentationFormat>On-screen Show (4:3)</PresentationFormat>
  <Paragraphs>187</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مقدمة في علم النفس المعرفي </vt:lpstr>
      <vt:lpstr>عناصر المحاضرة </vt:lpstr>
      <vt:lpstr>العمليات العقلية  Mental Processes </vt:lpstr>
      <vt:lpstr>مراحل العمليات العقلية </vt:lpstr>
      <vt:lpstr>مراحل العمليات العقلية </vt:lpstr>
      <vt:lpstr>طرق دراسة علم النفس المعرفي </vt:lpstr>
      <vt:lpstr>PowerPoint Presentation</vt:lpstr>
      <vt:lpstr>PowerPoint Presentation</vt:lpstr>
      <vt:lpstr>PowerPoint Presentation</vt:lpstr>
      <vt:lpstr>PowerPoint Presentation</vt:lpstr>
      <vt:lpstr>جهاز تصوير الرنين المغناطيسي </vt:lpstr>
      <vt:lpstr>تاريخ علم النفس المعرفي التجريبي </vt:lpstr>
      <vt:lpstr>جهود هيرمان ابنجهوس</vt:lpstr>
      <vt:lpstr>جهود وليام جيمس </vt:lpstr>
      <vt:lpstr>ظهور المدرسة السلوكية Behaviourism</vt:lpstr>
      <vt:lpstr>تجارب السلوكيين على الحيوانات </vt:lpstr>
      <vt:lpstr>تجارب السلوكيين على الحيوانات </vt:lpstr>
      <vt:lpstr>الجشطلت Gestalt</vt:lpstr>
      <vt:lpstr>الجشطلت Gestalt</vt:lpstr>
      <vt:lpstr>PowerPoint Presentation</vt:lpstr>
      <vt:lpstr>PowerPoint Presentation</vt:lpstr>
      <vt:lpstr>قام ميسر بوضع نوعين من المعالجات للمدخلات متأثرا بنظرية التصور :</vt:lpstr>
      <vt:lpstr>نماذج الحاسب لمعالجة المعلومات </vt:lpstr>
      <vt:lpstr>PowerPoint Presentation</vt:lpstr>
      <vt:lpstr>PowerPoint Presentation</vt:lpstr>
      <vt:lpstr>PowerPoint Presentation</vt:lpstr>
      <vt:lpstr>PowerPoint Presentation</vt:lpstr>
      <vt:lpstr>نموذج المعالجة محدودة السعة </vt:lpstr>
      <vt:lpstr>علم الأعصاب المعرفي وعلم النفس العصبي </vt:lpstr>
      <vt:lpstr>PowerPoint Presentation</vt:lpstr>
      <vt:lpstr>أمثلة على تخصص مناطق القشرة المخية </vt:lpstr>
      <vt:lpstr>أمثلة على تخصص مناطق القشرة المخية </vt:lpstr>
      <vt:lpstr>أمثلة على تخصص مناطق القشرة المخية </vt:lpstr>
      <vt:lpstr>أمثلة على تخصص مناطق القشرة المخية </vt:lpstr>
      <vt:lpstr>أمثلة على تخصص مناطق القشرة المخية </vt:lpstr>
      <vt:lpstr>الوصلات العصبية في الدماغ </vt:lpstr>
      <vt:lpstr>تخزين المعلومات في الدماغ </vt:lpstr>
      <vt:lpstr>العمليات العقلية التلقائية </vt:lpstr>
      <vt:lpstr>الوعي </vt:lpstr>
      <vt:lpstr>انتهت المحاضرة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المعرفي (نفس 367)</dc:title>
  <dc:creator>Sumyah</dc:creator>
  <cp:lastModifiedBy>Sumyah</cp:lastModifiedBy>
  <cp:revision>44</cp:revision>
  <dcterms:created xsi:type="dcterms:W3CDTF">2015-09-06T19:29:51Z</dcterms:created>
  <dcterms:modified xsi:type="dcterms:W3CDTF">2018-01-28T17:48:54Z</dcterms:modified>
</cp:coreProperties>
</file>