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FEFC1E-77B4-4CE3-8B3F-195192E7C29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E6E73C99-6269-4FF3-A75A-F52242338ACD}">
      <dgm:prSet phldrT="[Text]"/>
      <dgm:spPr/>
      <dgm:t>
        <a:bodyPr/>
        <a:lstStyle/>
        <a:p>
          <a:pPr rtl="1"/>
          <a:r>
            <a:rPr lang="ar-SA" dirty="0" smtClean="0"/>
            <a:t>معينات الذاكرة </a:t>
          </a:r>
          <a:endParaRPr lang="ar-SA" dirty="0"/>
        </a:p>
      </dgm:t>
    </dgm:pt>
    <dgm:pt modelId="{832BFC00-7B3B-4E94-BDC2-4C0D688631F0}" type="parTrans" cxnId="{C1B7ACEE-D3A4-4658-A384-67B5857DBB76}">
      <dgm:prSet/>
      <dgm:spPr/>
      <dgm:t>
        <a:bodyPr/>
        <a:lstStyle/>
        <a:p>
          <a:pPr rtl="1"/>
          <a:endParaRPr lang="ar-SA"/>
        </a:p>
      </dgm:t>
    </dgm:pt>
    <dgm:pt modelId="{337E636B-DE58-43F1-8C67-B162CC64AD0F}" type="sibTrans" cxnId="{C1B7ACEE-D3A4-4658-A384-67B5857DBB76}">
      <dgm:prSet/>
      <dgm:spPr/>
      <dgm:t>
        <a:bodyPr/>
        <a:lstStyle/>
        <a:p>
          <a:pPr rtl="1"/>
          <a:endParaRPr lang="ar-SA"/>
        </a:p>
      </dgm:t>
    </dgm:pt>
    <dgm:pt modelId="{38F06883-4755-4404-A684-A648DEF62B59}">
      <dgm:prSet phldrT="[Text]"/>
      <dgm:spPr/>
      <dgm:t>
        <a:bodyPr/>
        <a:lstStyle/>
        <a:p>
          <a:pPr rtl="1"/>
          <a:r>
            <a:rPr lang="ar-SA" dirty="0" smtClean="0"/>
            <a:t>طريقة الربط </a:t>
          </a:r>
          <a:endParaRPr lang="ar-SA" dirty="0"/>
        </a:p>
      </dgm:t>
    </dgm:pt>
    <dgm:pt modelId="{FD3A674D-2871-4006-BA8E-0C6A3B5B97DF}" type="parTrans" cxnId="{38A2C791-59E5-4AD1-9EF4-8717661509CF}">
      <dgm:prSet/>
      <dgm:spPr/>
      <dgm:t>
        <a:bodyPr/>
        <a:lstStyle/>
        <a:p>
          <a:pPr rtl="1"/>
          <a:endParaRPr lang="ar-SA"/>
        </a:p>
      </dgm:t>
    </dgm:pt>
    <dgm:pt modelId="{C726F6E6-C7A5-4EA1-BFC0-48DB064770A4}" type="sibTrans" cxnId="{38A2C791-59E5-4AD1-9EF4-8717661509CF}">
      <dgm:prSet/>
      <dgm:spPr/>
      <dgm:t>
        <a:bodyPr/>
        <a:lstStyle/>
        <a:p>
          <a:pPr rtl="1"/>
          <a:endParaRPr lang="ar-SA"/>
        </a:p>
      </dgm:t>
    </dgm:pt>
    <dgm:pt modelId="{307ECA5F-610D-4E7E-B52A-92658BB6C5D4}">
      <dgm:prSet phldrT="[Text]"/>
      <dgm:spPr/>
      <dgm:t>
        <a:bodyPr/>
        <a:lstStyle/>
        <a:p>
          <a:pPr rtl="1"/>
          <a:r>
            <a:rPr lang="ar-SA" dirty="0" smtClean="0"/>
            <a:t>طريقة الموقع أو المكان</a:t>
          </a:r>
          <a:endParaRPr lang="ar-SA" dirty="0"/>
        </a:p>
      </dgm:t>
    </dgm:pt>
    <dgm:pt modelId="{14762D80-560C-4229-8EE8-EC9BC753E598}" type="parTrans" cxnId="{24A995DE-05A1-47B5-B09F-D2DDE7992681}">
      <dgm:prSet/>
      <dgm:spPr/>
      <dgm:t>
        <a:bodyPr/>
        <a:lstStyle/>
        <a:p>
          <a:pPr rtl="1"/>
          <a:endParaRPr lang="ar-SA"/>
        </a:p>
      </dgm:t>
    </dgm:pt>
    <dgm:pt modelId="{93385716-03C9-4042-A1FD-B22A112EC64C}" type="sibTrans" cxnId="{24A995DE-05A1-47B5-B09F-D2DDE7992681}">
      <dgm:prSet/>
      <dgm:spPr/>
      <dgm:t>
        <a:bodyPr/>
        <a:lstStyle/>
        <a:p>
          <a:pPr rtl="1"/>
          <a:endParaRPr lang="ar-SA"/>
        </a:p>
      </dgm:t>
    </dgm:pt>
    <dgm:pt modelId="{78D430C4-5051-4126-9FD9-6BA34C344723}">
      <dgm:prSet/>
      <dgm:spPr/>
      <dgm:t>
        <a:bodyPr/>
        <a:lstStyle/>
        <a:p>
          <a:pPr rtl="1"/>
          <a:r>
            <a:rPr lang="ar-SA" dirty="0" smtClean="0"/>
            <a:t>طرق المختصرات والتسميع والتنظيم </a:t>
          </a:r>
          <a:endParaRPr lang="ar-SA" dirty="0"/>
        </a:p>
      </dgm:t>
    </dgm:pt>
    <dgm:pt modelId="{C515413F-0B92-4176-9313-41F25470E1BA}" type="parTrans" cxnId="{967C2104-6906-499D-81FF-01E43EC3DCEC}">
      <dgm:prSet/>
      <dgm:spPr/>
      <dgm:t>
        <a:bodyPr/>
        <a:lstStyle/>
        <a:p>
          <a:pPr rtl="1"/>
          <a:endParaRPr lang="ar-SA"/>
        </a:p>
      </dgm:t>
    </dgm:pt>
    <dgm:pt modelId="{DA2906E9-9ED0-4672-95CF-E8280BD0799B}" type="sibTrans" cxnId="{967C2104-6906-499D-81FF-01E43EC3DCEC}">
      <dgm:prSet/>
      <dgm:spPr/>
      <dgm:t>
        <a:bodyPr/>
        <a:lstStyle/>
        <a:p>
          <a:pPr rtl="1"/>
          <a:endParaRPr lang="ar-SA"/>
        </a:p>
      </dgm:t>
    </dgm:pt>
    <dgm:pt modelId="{4EF3896A-BAE8-4C40-A42B-8574E060AB37}">
      <dgm:prSet/>
      <dgm:spPr/>
      <dgm:t>
        <a:bodyPr/>
        <a:lstStyle/>
        <a:p>
          <a:pPr rtl="1"/>
          <a:r>
            <a:rPr lang="ar-SA" dirty="0" smtClean="0"/>
            <a:t>طريقة الكلمة المفتاح </a:t>
          </a:r>
          <a:endParaRPr lang="ar-SA" dirty="0"/>
        </a:p>
      </dgm:t>
    </dgm:pt>
    <dgm:pt modelId="{03B93742-E03D-442E-91BF-58146E88A418}" type="parTrans" cxnId="{116F9E6A-0EE1-402D-A050-AA8D8A587B0D}">
      <dgm:prSet/>
      <dgm:spPr/>
    </dgm:pt>
    <dgm:pt modelId="{A85169A1-9D94-49DB-8C0B-4720DD8454EF}" type="sibTrans" cxnId="{116F9E6A-0EE1-402D-A050-AA8D8A587B0D}">
      <dgm:prSet/>
      <dgm:spPr/>
    </dgm:pt>
    <dgm:pt modelId="{09E5E9FC-3D55-4BE1-95BC-76190D5DC2B7}">
      <dgm:prSet/>
      <dgm:spPr/>
      <dgm:t>
        <a:bodyPr/>
        <a:lstStyle/>
        <a:p>
          <a:pPr rtl="1"/>
          <a:r>
            <a:rPr lang="ar-SA" dirty="0" smtClean="0"/>
            <a:t>طريقة الكلمة العلاقة </a:t>
          </a:r>
          <a:endParaRPr lang="ar-SA" dirty="0"/>
        </a:p>
      </dgm:t>
    </dgm:pt>
    <dgm:pt modelId="{68D457EE-224E-4B38-87B1-B57F8E55DCCB}" type="parTrans" cxnId="{D87DB1AB-83E7-4286-8587-6E09A305EDA5}">
      <dgm:prSet/>
      <dgm:spPr/>
    </dgm:pt>
    <dgm:pt modelId="{F6FD0BF6-B5B7-46E4-8328-A773425FB630}" type="sibTrans" cxnId="{D87DB1AB-83E7-4286-8587-6E09A305EDA5}">
      <dgm:prSet/>
      <dgm:spPr/>
    </dgm:pt>
    <dgm:pt modelId="{0ECE22E0-0588-4D53-83BD-DB7397798C85}" type="pres">
      <dgm:prSet presAssocID="{BFFEFC1E-77B4-4CE3-8B3F-195192E7C29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9345D9DC-47A3-4EC3-BD7A-085D967B603E}" type="pres">
      <dgm:prSet presAssocID="{E6E73C99-6269-4FF3-A75A-F52242338ACD}" presName="hierRoot1" presStyleCnt="0"/>
      <dgm:spPr/>
    </dgm:pt>
    <dgm:pt modelId="{F5B140ED-CD11-422B-87AC-8D611DA9F698}" type="pres">
      <dgm:prSet presAssocID="{E6E73C99-6269-4FF3-A75A-F52242338ACD}" presName="composite" presStyleCnt="0"/>
      <dgm:spPr/>
    </dgm:pt>
    <dgm:pt modelId="{95599D03-A409-42AA-9C39-1BEF00347047}" type="pres">
      <dgm:prSet presAssocID="{E6E73C99-6269-4FF3-A75A-F52242338ACD}" presName="background" presStyleLbl="node0" presStyleIdx="0" presStyleCnt="1"/>
      <dgm:spPr/>
    </dgm:pt>
    <dgm:pt modelId="{DBFFDDF6-E1A9-4F25-A174-E306492B4B28}" type="pres">
      <dgm:prSet presAssocID="{E6E73C99-6269-4FF3-A75A-F52242338AC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8B4D706-8E12-4E6A-889F-CA373F1F6681}" type="pres">
      <dgm:prSet presAssocID="{E6E73C99-6269-4FF3-A75A-F52242338ACD}" presName="hierChild2" presStyleCnt="0"/>
      <dgm:spPr/>
    </dgm:pt>
    <dgm:pt modelId="{A3108A34-7942-4413-B655-6BE0F228625E}" type="pres">
      <dgm:prSet presAssocID="{C515413F-0B92-4176-9313-41F25470E1BA}" presName="Name10" presStyleLbl="parChTrans1D2" presStyleIdx="0" presStyleCnt="5"/>
      <dgm:spPr/>
      <dgm:t>
        <a:bodyPr/>
        <a:lstStyle/>
        <a:p>
          <a:pPr rtl="1"/>
          <a:endParaRPr lang="ar-SA"/>
        </a:p>
      </dgm:t>
    </dgm:pt>
    <dgm:pt modelId="{80B64269-E3E3-49FB-8964-992B0A9BDE15}" type="pres">
      <dgm:prSet presAssocID="{78D430C4-5051-4126-9FD9-6BA34C344723}" presName="hierRoot2" presStyleCnt="0"/>
      <dgm:spPr/>
    </dgm:pt>
    <dgm:pt modelId="{F558F6F2-C8F1-4791-844D-31BAB7389246}" type="pres">
      <dgm:prSet presAssocID="{78D430C4-5051-4126-9FD9-6BA34C344723}" presName="composite2" presStyleCnt="0"/>
      <dgm:spPr/>
    </dgm:pt>
    <dgm:pt modelId="{8034BEE9-7EC9-4982-99FF-E4D94CDCD6FF}" type="pres">
      <dgm:prSet presAssocID="{78D430C4-5051-4126-9FD9-6BA34C344723}" presName="background2" presStyleLbl="node2" presStyleIdx="0" presStyleCnt="5"/>
      <dgm:spPr/>
    </dgm:pt>
    <dgm:pt modelId="{C441FDE6-175E-4964-AC06-649AC9987C61}" type="pres">
      <dgm:prSet presAssocID="{78D430C4-5051-4126-9FD9-6BA34C344723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503FBAB-B148-432F-9469-8A57BB07E19C}" type="pres">
      <dgm:prSet presAssocID="{78D430C4-5051-4126-9FD9-6BA34C344723}" presName="hierChild3" presStyleCnt="0"/>
      <dgm:spPr/>
    </dgm:pt>
    <dgm:pt modelId="{6693BD68-DD17-46F8-AB63-0079D48C8344}" type="pres">
      <dgm:prSet presAssocID="{FD3A674D-2871-4006-BA8E-0C6A3B5B97DF}" presName="Name10" presStyleLbl="parChTrans1D2" presStyleIdx="1" presStyleCnt="5"/>
      <dgm:spPr/>
      <dgm:t>
        <a:bodyPr/>
        <a:lstStyle/>
        <a:p>
          <a:pPr rtl="1"/>
          <a:endParaRPr lang="ar-SA"/>
        </a:p>
      </dgm:t>
    </dgm:pt>
    <dgm:pt modelId="{F28827FC-2BD2-4F7F-A532-D467A2C21CED}" type="pres">
      <dgm:prSet presAssocID="{38F06883-4755-4404-A684-A648DEF62B59}" presName="hierRoot2" presStyleCnt="0"/>
      <dgm:spPr/>
    </dgm:pt>
    <dgm:pt modelId="{18149CAF-26B6-4F6C-A2B0-9B93E29D0336}" type="pres">
      <dgm:prSet presAssocID="{38F06883-4755-4404-A684-A648DEF62B59}" presName="composite2" presStyleCnt="0"/>
      <dgm:spPr/>
    </dgm:pt>
    <dgm:pt modelId="{081F6289-6E27-448E-BA0D-0DA20067627D}" type="pres">
      <dgm:prSet presAssocID="{38F06883-4755-4404-A684-A648DEF62B59}" presName="background2" presStyleLbl="node2" presStyleIdx="1" presStyleCnt="5"/>
      <dgm:spPr/>
    </dgm:pt>
    <dgm:pt modelId="{8290918C-6027-4F19-BD6C-75328B707A8A}" type="pres">
      <dgm:prSet presAssocID="{38F06883-4755-4404-A684-A648DEF62B59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040A301-4D7C-44E3-AB10-AF185DF96CDF}" type="pres">
      <dgm:prSet presAssocID="{38F06883-4755-4404-A684-A648DEF62B59}" presName="hierChild3" presStyleCnt="0"/>
      <dgm:spPr/>
    </dgm:pt>
    <dgm:pt modelId="{5B1CA47C-9D08-4C50-98E9-EF2525008A29}" type="pres">
      <dgm:prSet presAssocID="{03B93742-E03D-442E-91BF-58146E88A418}" presName="Name10" presStyleLbl="parChTrans1D2" presStyleIdx="2" presStyleCnt="5"/>
      <dgm:spPr/>
    </dgm:pt>
    <dgm:pt modelId="{9FD8B02A-4AA5-4722-9F44-093A13D9DDFB}" type="pres">
      <dgm:prSet presAssocID="{4EF3896A-BAE8-4C40-A42B-8574E060AB37}" presName="hierRoot2" presStyleCnt="0"/>
      <dgm:spPr/>
    </dgm:pt>
    <dgm:pt modelId="{2D7C6AC4-41CD-4851-8B45-FCC75BAB2376}" type="pres">
      <dgm:prSet presAssocID="{4EF3896A-BAE8-4C40-A42B-8574E060AB37}" presName="composite2" presStyleCnt="0"/>
      <dgm:spPr/>
    </dgm:pt>
    <dgm:pt modelId="{8D0E8602-E7F6-48CB-9A3A-704E31A006C4}" type="pres">
      <dgm:prSet presAssocID="{4EF3896A-BAE8-4C40-A42B-8574E060AB37}" presName="background2" presStyleLbl="node2" presStyleIdx="2" presStyleCnt="5"/>
      <dgm:spPr/>
    </dgm:pt>
    <dgm:pt modelId="{698C6D93-8590-4875-B4FD-990E688E4F37}" type="pres">
      <dgm:prSet presAssocID="{4EF3896A-BAE8-4C40-A42B-8574E060AB37}" presName="text2" presStyleLbl="fgAcc2" presStyleIdx="2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828B998-2A35-4F8B-9291-EAA72BD4F01B}" type="pres">
      <dgm:prSet presAssocID="{4EF3896A-BAE8-4C40-A42B-8574E060AB37}" presName="hierChild3" presStyleCnt="0"/>
      <dgm:spPr/>
    </dgm:pt>
    <dgm:pt modelId="{C6002B2B-D380-4D69-B172-51596C29A496}" type="pres">
      <dgm:prSet presAssocID="{68D457EE-224E-4B38-87B1-B57F8E55DCCB}" presName="Name10" presStyleLbl="parChTrans1D2" presStyleIdx="3" presStyleCnt="5"/>
      <dgm:spPr/>
    </dgm:pt>
    <dgm:pt modelId="{BAE60770-250C-4D8D-B163-2AFFA5F65CF0}" type="pres">
      <dgm:prSet presAssocID="{09E5E9FC-3D55-4BE1-95BC-76190D5DC2B7}" presName="hierRoot2" presStyleCnt="0"/>
      <dgm:spPr/>
    </dgm:pt>
    <dgm:pt modelId="{0B71C2A7-4C57-46E8-A470-D12B189FE7DA}" type="pres">
      <dgm:prSet presAssocID="{09E5E9FC-3D55-4BE1-95BC-76190D5DC2B7}" presName="composite2" presStyleCnt="0"/>
      <dgm:spPr/>
    </dgm:pt>
    <dgm:pt modelId="{045723BE-14D4-4B67-B9D3-569FBA71D34B}" type="pres">
      <dgm:prSet presAssocID="{09E5E9FC-3D55-4BE1-95BC-76190D5DC2B7}" presName="background2" presStyleLbl="node2" presStyleIdx="3" presStyleCnt="5"/>
      <dgm:spPr/>
    </dgm:pt>
    <dgm:pt modelId="{C0A247F7-E21A-4CCE-86B0-56CB7F13249D}" type="pres">
      <dgm:prSet presAssocID="{09E5E9FC-3D55-4BE1-95BC-76190D5DC2B7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32D4978-2323-4163-B949-B9216DDCC815}" type="pres">
      <dgm:prSet presAssocID="{09E5E9FC-3D55-4BE1-95BC-76190D5DC2B7}" presName="hierChild3" presStyleCnt="0"/>
      <dgm:spPr/>
    </dgm:pt>
    <dgm:pt modelId="{C21BDF9D-0D47-4CB0-A949-49B362994A1C}" type="pres">
      <dgm:prSet presAssocID="{14762D80-560C-4229-8EE8-EC9BC753E598}" presName="Name10" presStyleLbl="parChTrans1D2" presStyleIdx="4" presStyleCnt="5"/>
      <dgm:spPr/>
      <dgm:t>
        <a:bodyPr/>
        <a:lstStyle/>
        <a:p>
          <a:pPr rtl="1"/>
          <a:endParaRPr lang="ar-SA"/>
        </a:p>
      </dgm:t>
    </dgm:pt>
    <dgm:pt modelId="{EA73F798-FF14-46A2-BB6D-3702AD8F6F26}" type="pres">
      <dgm:prSet presAssocID="{307ECA5F-610D-4E7E-B52A-92658BB6C5D4}" presName="hierRoot2" presStyleCnt="0"/>
      <dgm:spPr/>
    </dgm:pt>
    <dgm:pt modelId="{C1D3A44E-34C4-4660-9F80-78D30B1FE183}" type="pres">
      <dgm:prSet presAssocID="{307ECA5F-610D-4E7E-B52A-92658BB6C5D4}" presName="composite2" presStyleCnt="0"/>
      <dgm:spPr/>
    </dgm:pt>
    <dgm:pt modelId="{8DD0E9B6-895B-40F8-9744-704DBD54A1DD}" type="pres">
      <dgm:prSet presAssocID="{307ECA5F-610D-4E7E-B52A-92658BB6C5D4}" presName="background2" presStyleLbl="node2" presStyleIdx="4" presStyleCnt="5"/>
      <dgm:spPr/>
    </dgm:pt>
    <dgm:pt modelId="{D2B28B34-039E-4138-8FF6-C2FB5762D902}" type="pres">
      <dgm:prSet presAssocID="{307ECA5F-610D-4E7E-B52A-92658BB6C5D4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1A36B0D-06B7-4A87-84CC-9AC8C5D490EF}" type="pres">
      <dgm:prSet presAssocID="{307ECA5F-610D-4E7E-B52A-92658BB6C5D4}" presName="hierChild3" presStyleCnt="0"/>
      <dgm:spPr/>
    </dgm:pt>
  </dgm:ptLst>
  <dgm:cxnLst>
    <dgm:cxn modelId="{D2798771-7EDC-4996-89D0-ECD5441BC0F0}" type="presOf" srcId="{03B93742-E03D-442E-91BF-58146E88A418}" destId="{5B1CA47C-9D08-4C50-98E9-EF2525008A29}" srcOrd="0" destOrd="0" presId="urn:microsoft.com/office/officeart/2005/8/layout/hierarchy1"/>
    <dgm:cxn modelId="{760A1BCC-2A7C-498B-A0F2-F10835B3799F}" type="presOf" srcId="{68D457EE-224E-4B38-87B1-B57F8E55DCCB}" destId="{C6002B2B-D380-4D69-B172-51596C29A496}" srcOrd="0" destOrd="0" presId="urn:microsoft.com/office/officeart/2005/8/layout/hierarchy1"/>
    <dgm:cxn modelId="{1BFD87FF-82A1-4100-B833-471C819A9445}" type="presOf" srcId="{09E5E9FC-3D55-4BE1-95BC-76190D5DC2B7}" destId="{C0A247F7-E21A-4CCE-86B0-56CB7F13249D}" srcOrd="0" destOrd="0" presId="urn:microsoft.com/office/officeart/2005/8/layout/hierarchy1"/>
    <dgm:cxn modelId="{38A2C791-59E5-4AD1-9EF4-8717661509CF}" srcId="{E6E73C99-6269-4FF3-A75A-F52242338ACD}" destId="{38F06883-4755-4404-A684-A648DEF62B59}" srcOrd="1" destOrd="0" parTransId="{FD3A674D-2871-4006-BA8E-0C6A3B5B97DF}" sibTransId="{C726F6E6-C7A5-4EA1-BFC0-48DB064770A4}"/>
    <dgm:cxn modelId="{46627590-A68C-43C3-BA9D-F16CB544EF43}" type="presOf" srcId="{C515413F-0B92-4176-9313-41F25470E1BA}" destId="{A3108A34-7942-4413-B655-6BE0F228625E}" srcOrd="0" destOrd="0" presId="urn:microsoft.com/office/officeart/2005/8/layout/hierarchy1"/>
    <dgm:cxn modelId="{D7E2A979-822B-4210-80B8-7E3ACDC347CE}" type="presOf" srcId="{38F06883-4755-4404-A684-A648DEF62B59}" destId="{8290918C-6027-4F19-BD6C-75328B707A8A}" srcOrd="0" destOrd="0" presId="urn:microsoft.com/office/officeart/2005/8/layout/hierarchy1"/>
    <dgm:cxn modelId="{6E4CA4CE-61A3-4DEC-905E-3E918C0A1397}" type="presOf" srcId="{4EF3896A-BAE8-4C40-A42B-8574E060AB37}" destId="{698C6D93-8590-4875-B4FD-990E688E4F37}" srcOrd="0" destOrd="0" presId="urn:microsoft.com/office/officeart/2005/8/layout/hierarchy1"/>
    <dgm:cxn modelId="{D87DB1AB-83E7-4286-8587-6E09A305EDA5}" srcId="{E6E73C99-6269-4FF3-A75A-F52242338ACD}" destId="{09E5E9FC-3D55-4BE1-95BC-76190D5DC2B7}" srcOrd="3" destOrd="0" parTransId="{68D457EE-224E-4B38-87B1-B57F8E55DCCB}" sibTransId="{F6FD0BF6-B5B7-46E4-8328-A773425FB630}"/>
    <dgm:cxn modelId="{B1D2B93C-4A41-4557-8515-8BFD52D5DE9C}" type="presOf" srcId="{BFFEFC1E-77B4-4CE3-8B3F-195192E7C29B}" destId="{0ECE22E0-0588-4D53-83BD-DB7397798C85}" srcOrd="0" destOrd="0" presId="urn:microsoft.com/office/officeart/2005/8/layout/hierarchy1"/>
    <dgm:cxn modelId="{4E427F4C-7E65-4CFB-93E3-9294D9904063}" type="presOf" srcId="{78D430C4-5051-4126-9FD9-6BA34C344723}" destId="{C441FDE6-175E-4964-AC06-649AC9987C61}" srcOrd="0" destOrd="0" presId="urn:microsoft.com/office/officeart/2005/8/layout/hierarchy1"/>
    <dgm:cxn modelId="{F55A34E0-A34A-4AB8-97D1-A3A99B1EA1AC}" type="presOf" srcId="{14762D80-560C-4229-8EE8-EC9BC753E598}" destId="{C21BDF9D-0D47-4CB0-A949-49B362994A1C}" srcOrd="0" destOrd="0" presId="urn:microsoft.com/office/officeart/2005/8/layout/hierarchy1"/>
    <dgm:cxn modelId="{116F9E6A-0EE1-402D-A050-AA8D8A587B0D}" srcId="{E6E73C99-6269-4FF3-A75A-F52242338ACD}" destId="{4EF3896A-BAE8-4C40-A42B-8574E060AB37}" srcOrd="2" destOrd="0" parTransId="{03B93742-E03D-442E-91BF-58146E88A418}" sibTransId="{A85169A1-9D94-49DB-8C0B-4720DD8454EF}"/>
    <dgm:cxn modelId="{38455CF0-60AE-4C46-87BB-EB52603D36C6}" type="presOf" srcId="{FD3A674D-2871-4006-BA8E-0C6A3B5B97DF}" destId="{6693BD68-DD17-46F8-AB63-0079D48C8344}" srcOrd="0" destOrd="0" presId="urn:microsoft.com/office/officeart/2005/8/layout/hierarchy1"/>
    <dgm:cxn modelId="{967C2104-6906-499D-81FF-01E43EC3DCEC}" srcId="{E6E73C99-6269-4FF3-A75A-F52242338ACD}" destId="{78D430C4-5051-4126-9FD9-6BA34C344723}" srcOrd="0" destOrd="0" parTransId="{C515413F-0B92-4176-9313-41F25470E1BA}" sibTransId="{DA2906E9-9ED0-4672-95CF-E8280BD0799B}"/>
    <dgm:cxn modelId="{24A995DE-05A1-47B5-B09F-D2DDE7992681}" srcId="{E6E73C99-6269-4FF3-A75A-F52242338ACD}" destId="{307ECA5F-610D-4E7E-B52A-92658BB6C5D4}" srcOrd="4" destOrd="0" parTransId="{14762D80-560C-4229-8EE8-EC9BC753E598}" sibTransId="{93385716-03C9-4042-A1FD-B22A112EC64C}"/>
    <dgm:cxn modelId="{C1B7ACEE-D3A4-4658-A384-67B5857DBB76}" srcId="{BFFEFC1E-77B4-4CE3-8B3F-195192E7C29B}" destId="{E6E73C99-6269-4FF3-A75A-F52242338ACD}" srcOrd="0" destOrd="0" parTransId="{832BFC00-7B3B-4E94-BDC2-4C0D688631F0}" sibTransId="{337E636B-DE58-43F1-8C67-B162CC64AD0F}"/>
    <dgm:cxn modelId="{C624DB93-590B-4574-ADA4-01BAAA9F61DA}" type="presOf" srcId="{E6E73C99-6269-4FF3-A75A-F52242338ACD}" destId="{DBFFDDF6-E1A9-4F25-A174-E306492B4B28}" srcOrd="0" destOrd="0" presId="urn:microsoft.com/office/officeart/2005/8/layout/hierarchy1"/>
    <dgm:cxn modelId="{42B8C737-A5E7-43C6-8CAA-773B9D6B9F6E}" type="presOf" srcId="{307ECA5F-610D-4E7E-B52A-92658BB6C5D4}" destId="{D2B28B34-039E-4138-8FF6-C2FB5762D902}" srcOrd="0" destOrd="0" presId="urn:microsoft.com/office/officeart/2005/8/layout/hierarchy1"/>
    <dgm:cxn modelId="{C5DA6DEE-14BF-488D-BE47-CBEA5C23EDDC}" type="presParOf" srcId="{0ECE22E0-0588-4D53-83BD-DB7397798C85}" destId="{9345D9DC-47A3-4EC3-BD7A-085D967B603E}" srcOrd="0" destOrd="0" presId="urn:microsoft.com/office/officeart/2005/8/layout/hierarchy1"/>
    <dgm:cxn modelId="{2B716BC2-E51F-4E2C-B2A7-5D5902BD29EE}" type="presParOf" srcId="{9345D9DC-47A3-4EC3-BD7A-085D967B603E}" destId="{F5B140ED-CD11-422B-87AC-8D611DA9F698}" srcOrd="0" destOrd="0" presId="urn:microsoft.com/office/officeart/2005/8/layout/hierarchy1"/>
    <dgm:cxn modelId="{1807278C-B388-4A02-9C49-E3F2BAC5D39F}" type="presParOf" srcId="{F5B140ED-CD11-422B-87AC-8D611DA9F698}" destId="{95599D03-A409-42AA-9C39-1BEF00347047}" srcOrd="0" destOrd="0" presId="urn:microsoft.com/office/officeart/2005/8/layout/hierarchy1"/>
    <dgm:cxn modelId="{333FE2D7-D45A-444B-B1AF-68957564BE80}" type="presParOf" srcId="{F5B140ED-CD11-422B-87AC-8D611DA9F698}" destId="{DBFFDDF6-E1A9-4F25-A174-E306492B4B28}" srcOrd="1" destOrd="0" presId="urn:microsoft.com/office/officeart/2005/8/layout/hierarchy1"/>
    <dgm:cxn modelId="{5A475805-7159-4D5F-8523-4A91CE5723DD}" type="presParOf" srcId="{9345D9DC-47A3-4EC3-BD7A-085D967B603E}" destId="{18B4D706-8E12-4E6A-889F-CA373F1F6681}" srcOrd="1" destOrd="0" presId="urn:microsoft.com/office/officeart/2005/8/layout/hierarchy1"/>
    <dgm:cxn modelId="{6B454AC9-F610-43D7-941C-5CA4F64BF10F}" type="presParOf" srcId="{18B4D706-8E12-4E6A-889F-CA373F1F6681}" destId="{A3108A34-7942-4413-B655-6BE0F228625E}" srcOrd="0" destOrd="0" presId="urn:microsoft.com/office/officeart/2005/8/layout/hierarchy1"/>
    <dgm:cxn modelId="{9D463211-3583-4B33-8F26-CC3F83EE8175}" type="presParOf" srcId="{18B4D706-8E12-4E6A-889F-CA373F1F6681}" destId="{80B64269-E3E3-49FB-8964-992B0A9BDE15}" srcOrd="1" destOrd="0" presId="urn:microsoft.com/office/officeart/2005/8/layout/hierarchy1"/>
    <dgm:cxn modelId="{6ED777F4-B9F0-4CF8-A7D1-B4796BEB4A7A}" type="presParOf" srcId="{80B64269-E3E3-49FB-8964-992B0A9BDE15}" destId="{F558F6F2-C8F1-4791-844D-31BAB7389246}" srcOrd="0" destOrd="0" presId="urn:microsoft.com/office/officeart/2005/8/layout/hierarchy1"/>
    <dgm:cxn modelId="{0C50D0CE-5FC4-4BA4-9D4E-2047AB48E57C}" type="presParOf" srcId="{F558F6F2-C8F1-4791-844D-31BAB7389246}" destId="{8034BEE9-7EC9-4982-99FF-E4D94CDCD6FF}" srcOrd="0" destOrd="0" presId="urn:microsoft.com/office/officeart/2005/8/layout/hierarchy1"/>
    <dgm:cxn modelId="{B419DEC9-3BFF-4737-9C13-56EF8C2CE508}" type="presParOf" srcId="{F558F6F2-C8F1-4791-844D-31BAB7389246}" destId="{C441FDE6-175E-4964-AC06-649AC9987C61}" srcOrd="1" destOrd="0" presId="urn:microsoft.com/office/officeart/2005/8/layout/hierarchy1"/>
    <dgm:cxn modelId="{81F1DD27-CAB3-4E5B-BA7B-116DE1DB50E5}" type="presParOf" srcId="{80B64269-E3E3-49FB-8964-992B0A9BDE15}" destId="{8503FBAB-B148-432F-9469-8A57BB07E19C}" srcOrd="1" destOrd="0" presId="urn:microsoft.com/office/officeart/2005/8/layout/hierarchy1"/>
    <dgm:cxn modelId="{FA091DEA-07AD-4454-91ED-06D5F120DC72}" type="presParOf" srcId="{18B4D706-8E12-4E6A-889F-CA373F1F6681}" destId="{6693BD68-DD17-46F8-AB63-0079D48C8344}" srcOrd="2" destOrd="0" presId="urn:microsoft.com/office/officeart/2005/8/layout/hierarchy1"/>
    <dgm:cxn modelId="{9812D296-C157-4B8E-9706-F7E74E1A8F15}" type="presParOf" srcId="{18B4D706-8E12-4E6A-889F-CA373F1F6681}" destId="{F28827FC-2BD2-4F7F-A532-D467A2C21CED}" srcOrd="3" destOrd="0" presId="urn:microsoft.com/office/officeart/2005/8/layout/hierarchy1"/>
    <dgm:cxn modelId="{95FBFF44-F30D-4A28-9E57-C51D72CFDB42}" type="presParOf" srcId="{F28827FC-2BD2-4F7F-A532-D467A2C21CED}" destId="{18149CAF-26B6-4F6C-A2B0-9B93E29D0336}" srcOrd="0" destOrd="0" presId="urn:microsoft.com/office/officeart/2005/8/layout/hierarchy1"/>
    <dgm:cxn modelId="{6EE286FD-3955-44CC-BEFE-11472D3BC167}" type="presParOf" srcId="{18149CAF-26B6-4F6C-A2B0-9B93E29D0336}" destId="{081F6289-6E27-448E-BA0D-0DA20067627D}" srcOrd="0" destOrd="0" presId="urn:microsoft.com/office/officeart/2005/8/layout/hierarchy1"/>
    <dgm:cxn modelId="{A6A4F025-DD79-4F5D-8FF3-E6C3F78ABEF2}" type="presParOf" srcId="{18149CAF-26B6-4F6C-A2B0-9B93E29D0336}" destId="{8290918C-6027-4F19-BD6C-75328B707A8A}" srcOrd="1" destOrd="0" presId="urn:microsoft.com/office/officeart/2005/8/layout/hierarchy1"/>
    <dgm:cxn modelId="{D21186B8-17FF-4C81-B925-0949100A54A7}" type="presParOf" srcId="{F28827FC-2BD2-4F7F-A532-D467A2C21CED}" destId="{2040A301-4D7C-44E3-AB10-AF185DF96CDF}" srcOrd="1" destOrd="0" presId="urn:microsoft.com/office/officeart/2005/8/layout/hierarchy1"/>
    <dgm:cxn modelId="{B6260961-654D-4413-B9CA-416A6AD61CF3}" type="presParOf" srcId="{18B4D706-8E12-4E6A-889F-CA373F1F6681}" destId="{5B1CA47C-9D08-4C50-98E9-EF2525008A29}" srcOrd="4" destOrd="0" presId="urn:microsoft.com/office/officeart/2005/8/layout/hierarchy1"/>
    <dgm:cxn modelId="{BBCCE2E5-D32A-4AD3-963E-282C549A19AD}" type="presParOf" srcId="{18B4D706-8E12-4E6A-889F-CA373F1F6681}" destId="{9FD8B02A-4AA5-4722-9F44-093A13D9DDFB}" srcOrd="5" destOrd="0" presId="urn:microsoft.com/office/officeart/2005/8/layout/hierarchy1"/>
    <dgm:cxn modelId="{6B6473A4-8C9E-4E1A-83B0-65748956D038}" type="presParOf" srcId="{9FD8B02A-4AA5-4722-9F44-093A13D9DDFB}" destId="{2D7C6AC4-41CD-4851-8B45-FCC75BAB2376}" srcOrd="0" destOrd="0" presId="urn:microsoft.com/office/officeart/2005/8/layout/hierarchy1"/>
    <dgm:cxn modelId="{AFE116EB-EF3A-465E-BB02-8E1F8A27D4D8}" type="presParOf" srcId="{2D7C6AC4-41CD-4851-8B45-FCC75BAB2376}" destId="{8D0E8602-E7F6-48CB-9A3A-704E31A006C4}" srcOrd="0" destOrd="0" presId="urn:microsoft.com/office/officeart/2005/8/layout/hierarchy1"/>
    <dgm:cxn modelId="{D6D1E11C-3278-4F35-8711-4D5EE61F7F46}" type="presParOf" srcId="{2D7C6AC4-41CD-4851-8B45-FCC75BAB2376}" destId="{698C6D93-8590-4875-B4FD-990E688E4F37}" srcOrd="1" destOrd="0" presId="urn:microsoft.com/office/officeart/2005/8/layout/hierarchy1"/>
    <dgm:cxn modelId="{42681DE5-9A62-483D-915E-BB7F13C4D488}" type="presParOf" srcId="{9FD8B02A-4AA5-4722-9F44-093A13D9DDFB}" destId="{9828B998-2A35-4F8B-9291-EAA72BD4F01B}" srcOrd="1" destOrd="0" presId="urn:microsoft.com/office/officeart/2005/8/layout/hierarchy1"/>
    <dgm:cxn modelId="{59071C00-719A-48DD-B4BE-7396CFE62A8B}" type="presParOf" srcId="{18B4D706-8E12-4E6A-889F-CA373F1F6681}" destId="{C6002B2B-D380-4D69-B172-51596C29A496}" srcOrd="6" destOrd="0" presId="urn:microsoft.com/office/officeart/2005/8/layout/hierarchy1"/>
    <dgm:cxn modelId="{1381B09E-D091-4598-8E07-B86E1D7BD469}" type="presParOf" srcId="{18B4D706-8E12-4E6A-889F-CA373F1F6681}" destId="{BAE60770-250C-4D8D-B163-2AFFA5F65CF0}" srcOrd="7" destOrd="0" presId="urn:microsoft.com/office/officeart/2005/8/layout/hierarchy1"/>
    <dgm:cxn modelId="{404DC59F-13C2-4A8D-A1EB-F17A2E6335AD}" type="presParOf" srcId="{BAE60770-250C-4D8D-B163-2AFFA5F65CF0}" destId="{0B71C2A7-4C57-46E8-A470-D12B189FE7DA}" srcOrd="0" destOrd="0" presId="urn:microsoft.com/office/officeart/2005/8/layout/hierarchy1"/>
    <dgm:cxn modelId="{B8AD8017-BF30-432A-B603-11D968F598BC}" type="presParOf" srcId="{0B71C2A7-4C57-46E8-A470-D12B189FE7DA}" destId="{045723BE-14D4-4B67-B9D3-569FBA71D34B}" srcOrd="0" destOrd="0" presId="urn:microsoft.com/office/officeart/2005/8/layout/hierarchy1"/>
    <dgm:cxn modelId="{52A11476-51DC-490F-8878-55BF6D8AD105}" type="presParOf" srcId="{0B71C2A7-4C57-46E8-A470-D12B189FE7DA}" destId="{C0A247F7-E21A-4CCE-86B0-56CB7F13249D}" srcOrd="1" destOrd="0" presId="urn:microsoft.com/office/officeart/2005/8/layout/hierarchy1"/>
    <dgm:cxn modelId="{1904FF63-DC6F-4B3C-AE4C-C59D29DCF5B2}" type="presParOf" srcId="{BAE60770-250C-4D8D-B163-2AFFA5F65CF0}" destId="{732D4978-2323-4163-B949-B9216DDCC815}" srcOrd="1" destOrd="0" presId="urn:microsoft.com/office/officeart/2005/8/layout/hierarchy1"/>
    <dgm:cxn modelId="{67669FDB-016B-49A2-8DB4-B921B7BB7F5C}" type="presParOf" srcId="{18B4D706-8E12-4E6A-889F-CA373F1F6681}" destId="{C21BDF9D-0D47-4CB0-A949-49B362994A1C}" srcOrd="8" destOrd="0" presId="urn:microsoft.com/office/officeart/2005/8/layout/hierarchy1"/>
    <dgm:cxn modelId="{78A48A12-AE58-49F4-97FD-95BB58D17A8F}" type="presParOf" srcId="{18B4D706-8E12-4E6A-889F-CA373F1F6681}" destId="{EA73F798-FF14-46A2-BB6D-3702AD8F6F26}" srcOrd="9" destOrd="0" presId="urn:microsoft.com/office/officeart/2005/8/layout/hierarchy1"/>
    <dgm:cxn modelId="{BD52EDB2-B5B9-499B-84E6-4C59FB0EF959}" type="presParOf" srcId="{EA73F798-FF14-46A2-BB6D-3702AD8F6F26}" destId="{C1D3A44E-34C4-4660-9F80-78D30B1FE183}" srcOrd="0" destOrd="0" presId="urn:microsoft.com/office/officeart/2005/8/layout/hierarchy1"/>
    <dgm:cxn modelId="{2F015F2E-54A4-4A93-90E8-6AC7481DFBC0}" type="presParOf" srcId="{C1D3A44E-34C4-4660-9F80-78D30B1FE183}" destId="{8DD0E9B6-895B-40F8-9744-704DBD54A1DD}" srcOrd="0" destOrd="0" presId="urn:microsoft.com/office/officeart/2005/8/layout/hierarchy1"/>
    <dgm:cxn modelId="{FA149289-AEB0-4A31-A881-83345203BF58}" type="presParOf" srcId="{C1D3A44E-34C4-4660-9F80-78D30B1FE183}" destId="{D2B28B34-039E-4138-8FF6-C2FB5762D902}" srcOrd="1" destOrd="0" presId="urn:microsoft.com/office/officeart/2005/8/layout/hierarchy1"/>
    <dgm:cxn modelId="{2C887C16-9BA3-484E-AE8E-57A432E8F5CF}" type="presParOf" srcId="{EA73F798-FF14-46A2-BB6D-3702AD8F6F26}" destId="{91A36B0D-06B7-4A87-84CC-9AC8C5D490E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1BDF9D-0D47-4CB0-A949-49B362994A1C}">
      <dsp:nvSpPr>
        <dsp:cNvPr id="0" name=""/>
        <dsp:cNvSpPr/>
      </dsp:nvSpPr>
      <dsp:spPr>
        <a:xfrm>
          <a:off x="4038652" y="1991323"/>
          <a:ext cx="3350508" cy="398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657"/>
              </a:lnTo>
              <a:lnTo>
                <a:pt x="3350508" y="271657"/>
              </a:lnTo>
              <a:lnTo>
                <a:pt x="3350508" y="3986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002B2B-D380-4D69-B172-51596C29A496}">
      <dsp:nvSpPr>
        <dsp:cNvPr id="0" name=""/>
        <dsp:cNvSpPr/>
      </dsp:nvSpPr>
      <dsp:spPr>
        <a:xfrm>
          <a:off x="4038652" y="1991323"/>
          <a:ext cx="1675254" cy="398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657"/>
              </a:lnTo>
              <a:lnTo>
                <a:pt x="1675254" y="271657"/>
              </a:lnTo>
              <a:lnTo>
                <a:pt x="1675254" y="3986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1CA47C-9D08-4C50-98E9-EF2525008A29}">
      <dsp:nvSpPr>
        <dsp:cNvPr id="0" name=""/>
        <dsp:cNvSpPr/>
      </dsp:nvSpPr>
      <dsp:spPr>
        <a:xfrm>
          <a:off x="3992932" y="1991323"/>
          <a:ext cx="91440" cy="3986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86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93BD68-DD17-46F8-AB63-0079D48C8344}">
      <dsp:nvSpPr>
        <dsp:cNvPr id="0" name=""/>
        <dsp:cNvSpPr/>
      </dsp:nvSpPr>
      <dsp:spPr>
        <a:xfrm>
          <a:off x="2363398" y="1991323"/>
          <a:ext cx="1675254" cy="398634"/>
        </a:xfrm>
        <a:custGeom>
          <a:avLst/>
          <a:gdLst/>
          <a:ahLst/>
          <a:cxnLst/>
          <a:rect l="0" t="0" r="0" b="0"/>
          <a:pathLst>
            <a:path>
              <a:moveTo>
                <a:pt x="1675254" y="0"/>
              </a:moveTo>
              <a:lnTo>
                <a:pt x="1675254" y="271657"/>
              </a:lnTo>
              <a:lnTo>
                <a:pt x="0" y="271657"/>
              </a:lnTo>
              <a:lnTo>
                <a:pt x="0" y="3986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108A34-7942-4413-B655-6BE0F228625E}">
      <dsp:nvSpPr>
        <dsp:cNvPr id="0" name=""/>
        <dsp:cNvSpPr/>
      </dsp:nvSpPr>
      <dsp:spPr>
        <a:xfrm>
          <a:off x="688144" y="1991323"/>
          <a:ext cx="3350508" cy="398634"/>
        </a:xfrm>
        <a:custGeom>
          <a:avLst/>
          <a:gdLst/>
          <a:ahLst/>
          <a:cxnLst/>
          <a:rect l="0" t="0" r="0" b="0"/>
          <a:pathLst>
            <a:path>
              <a:moveTo>
                <a:pt x="3350508" y="0"/>
              </a:moveTo>
              <a:lnTo>
                <a:pt x="3350508" y="271657"/>
              </a:lnTo>
              <a:lnTo>
                <a:pt x="0" y="271657"/>
              </a:lnTo>
              <a:lnTo>
                <a:pt x="0" y="3986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599D03-A409-42AA-9C39-1BEF00347047}">
      <dsp:nvSpPr>
        <dsp:cNvPr id="0" name=""/>
        <dsp:cNvSpPr/>
      </dsp:nvSpPr>
      <dsp:spPr>
        <a:xfrm>
          <a:off x="3353320" y="1120953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FFDDF6-E1A9-4F25-A174-E306492B4B28}">
      <dsp:nvSpPr>
        <dsp:cNvPr id="0" name=""/>
        <dsp:cNvSpPr/>
      </dsp:nvSpPr>
      <dsp:spPr>
        <a:xfrm>
          <a:off x="3505616" y="1265634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معينات الذاكرة </a:t>
          </a:r>
          <a:endParaRPr lang="ar-SA" sz="1700" kern="1200" dirty="0"/>
        </a:p>
      </dsp:txBody>
      <dsp:txXfrm>
        <a:off x="3531108" y="1291126"/>
        <a:ext cx="1319678" cy="819386"/>
      </dsp:txXfrm>
    </dsp:sp>
    <dsp:sp modelId="{8034BEE9-7EC9-4982-99FF-E4D94CDCD6FF}">
      <dsp:nvSpPr>
        <dsp:cNvPr id="0" name=""/>
        <dsp:cNvSpPr/>
      </dsp:nvSpPr>
      <dsp:spPr>
        <a:xfrm>
          <a:off x="2812" y="2389958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41FDE6-175E-4964-AC06-649AC9987C61}">
      <dsp:nvSpPr>
        <dsp:cNvPr id="0" name=""/>
        <dsp:cNvSpPr/>
      </dsp:nvSpPr>
      <dsp:spPr>
        <a:xfrm>
          <a:off x="155108" y="2534639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طرق المختصرات والتسميع والتنظيم </a:t>
          </a:r>
          <a:endParaRPr lang="ar-SA" sz="1700" kern="1200" dirty="0"/>
        </a:p>
      </dsp:txBody>
      <dsp:txXfrm>
        <a:off x="180600" y="2560131"/>
        <a:ext cx="1319678" cy="819386"/>
      </dsp:txXfrm>
    </dsp:sp>
    <dsp:sp modelId="{081F6289-6E27-448E-BA0D-0DA20067627D}">
      <dsp:nvSpPr>
        <dsp:cNvPr id="0" name=""/>
        <dsp:cNvSpPr/>
      </dsp:nvSpPr>
      <dsp:spPr>
        <a:xfrm>
          <a:off x="1678066" y="2389958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90918C-6027-4F19-BD6C-75328B707A8A}">
      <dsp:nvSpPr>
        <dsp:cNvPr id="0" name=""/>
        <dsp:cNvSpPr/>
      </dsp:nvSpPr>
      <dsp:spPr>
        <a:xfrm>
          <a:off x="1830362" y="2534639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طريقة الربط </a:t>
          </a:r>
          <a:endParaRPr lang="ar-SA" sz="1700" kern="1200" dirty="0"/>
        </a:p>
      </dsp:txBody>
      <dsp:txXfrm>
        <a:off x="1855854" y="2560131"/>
        <a:ext cx="1319678" cy="819386"/>
      </dsp:txXfrm>
    </dsp:sp>
    <dsp:sp modelId="{8D0E8602-E7F6-48CB-9A3A-704E31A006C4}">
      <dsp:nvSpPr>
        <dsp:cNvPr id="0" name=""/>
        <dsp:cNvSpPr/>
      </dsp:nvSpPr>
      <dsp:spPr>
        <a:xfrm>
          <a:off x="3353320" y="2389958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8C6D93-8590-4875-B4FD-990E688E4F37}">
      <dsp:nvSpPr>
        <dsp:cNvPr id="0" name=""/>
        <dsp:cNvSpPr/>
      </dsp:nvSpPr>
      <dsp:spPr>
        <a:xfrm>
          <a:off x="3505616" y="2534639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طريقة الكلمة المفتاح </a:t>
          </a:r>
          <a:endParaRPr lang="ar-SA" sz="1700" kern="1200" dirty="0"/>
        </a:p>
      </dsp:txBody>
      <dsp:txXfrm>
        <a:off x="3531108" y="2560131"/>
        <a:ext cx="1319678" cy="819386"/>
      </dsp:txXfrm>
    </dsp:sp>
    <dsp:sp modelId="{045723BE-14D4-4B67-B9D3-569FBA71D34B}">
      <dsp:nvSpPr>
        <dsp:cNvPr id="0" name=""/>
        <dsp:cNvSpPr/>
      </dsp:nvSpPr>
      <dsp:spPr>
        <a:xfrm>
          <a:off x="5028574" y="2389958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A247F7-E21A-4CCE-86B0-56CB7F13249D}">
      <dsp:nvSpPr>
        <dsp:cNvPr id="0" name=""/>
        <dsp:cNvSpPr/>
      </dsp:nvSpPr>
      <dsp:spPr>
        <a:xfrm>
          <a:off x="5180870" y="2534639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طريقة الكلمة العلاقة </a:t>
          </a:r>
          <a:endParaRPr lang="ar-SA" sz="1700" kern="1200" dirty="0"/>
        </a:p>
      </dsp:txBody>
      <dsp:txXfrm>
        <a:off x="5206362" y="2560131"/>
        <a:ext cx="1319678" cy="819386"/>
      </dsp:txXfrm>
    </dsp:sp>
    <dsp:sp modelId="{8DD0E9B6-895B-40F8-9744-704DBD54A1DD}">
      <dsp:nvSpPr>
        <dsp:cNvPr id="0" name=""/>
        <dsp:cNvSpPr/>
      </dsp:nvSpPr>
      <dsp:spPr>
        <a:xfrm>
          <a:off x="6703828" y="2389958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B28B34-039E-4138-8FF6-C2FB5762D902}">
      <dsp:nvSpPr>
        <dsp:cNvPr id="0" name=""/>
        <dsp:cNvSpPr/>
      </dsp:nvSpPr>
      <dsp:spPr>
        <a:xfrm>
          <a:off x="6856124" y="2534639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طريقة الموقع أو المكان</a:t>
          </a:r>
          <a:endParaRPr lang="ar-SA" sz="1700" kern="1200" dirty="0"/>
        </a:p>
      </dsp:txBody>
      <dsp:txXfrm>
        <a:off x="6881616" y="2560131"/>
        <a:ext cx="1319678" cy="8193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9E39E-B855-4DB8-9F4C-ECAE9B22FB70}" type="datetimeFigureOut">
              <a:rPr lang="ar-SA" smtClean="0"/>
              <a:t>19/06/37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FEF3-8C92-441E-B208-B110E8FB21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96489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9E39E-B855-4DB8-9F4C-ECAE9B22FB70}" type="datetimeFigureOut">
              <a:rPr lang="ar-SA" smtClean="0"/>
              <a:t>19/06/37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FEF3-8C92-441E-B208-B110E8FB21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7453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9E39E-B855-4DB8-9F4C-ECAE9B22FB70}" type="datetimeFigureOut">
              <a:rPr lang="ar-SA" smtClean="0"/>
              <a:t>19/06/37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FEF3-8C92-441E-B208-B110E8FB21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914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9E39E-B855-4DB8-9F4C-ECAE9B22FB70}" type="datetimeFigureOut">
              <a:rPr lang="ar-SA" smtClean="0"/>
              <a:t>19/06/37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FEF3-8C92-441E-B208-B110E8FB21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4815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9E39E-B855-4DB8-9F4C-ECAE9B22FB70}" type="datetimeFigureOut">
              <a:rPr lang="ar-SA" smtClean="0"/>
              <a:t>19/06/37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FEF3-8C92-441E-B208-B110E8FB21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2558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9E39E-B855-4DB8-9F4C-ECAE9B22FB70}" type="datetimeFigureOut">
              <a:rPr lang="ar-SA" smtClean="0"/>
              <a:t>19/06/37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FEF3-8C92-441E-B208-B110E8FB21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4650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9E39E-B855-4DB8-9F4C-ECAE9B22FB70}" type="datetimeFigureOut">
              <a:rPr lang="ar-SA" smtClean="0"/>
              <a:t>19/06/37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FEF3-8C92-441E-B208-B110E8FB21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1147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9E39E-B855-4DB8-9F4C-ECAE9B22FB70}" type="datetimeFigureOut">
              <a:rPr lang="ar-SA" smtClean="0"/>
              <a:t>19/06/37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FEF3-8C92-441E-B208-B110E8FB21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3683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9E39E-B855-4DB8-9F4C-ECAE9B22FB70}" type="datetimeFigureOut">
              <a:rPr lang="ar-SA" smtClean="0"/>
              <a:t>19/06/37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FEF3-8C92-441E-B208-B110E8FB21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82182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9E39E-B855-4DB8-9F4C-ECAE9B22FB70}" type="datetimeFigureOut">
              <a:rPr lang="ar-SA" smtClean="0"/>
              <a:t>19/06/37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FEF3-8C92-441E-B208-B110E8FB21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02719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9E39E-B855-4DB8-9F4C-ECAE9B22FB70}" type="datetimeFigureOut">
              <a:rPr lang="ar-SA" smtClean="0"/>
              <a:t>19/06/37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FEF3-8C92-441E-B208-B110E8FB21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0310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9E39E-B855-4DB8-9F4C-ECAE9B22FB70}" type="datetimeFigureOut">
              <a:rPr lang="ar-SA" smtClean="0"/>
              <a:t>19/06/37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AFEF3-8C92-441E-B208-B110E8FB21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526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الذاكرة طويلة المدى 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الفصل السادس من كتاب الزغول والزغول </a:t>
            </a:r>
          </a:p>
          <a:p>
            <a:endParaRPr lang="ar-SA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ar-S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علم النفس المعرفي (نفس 367)</a:t>
            </a:r>
            <a:endParaRPr lang="ar-SA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616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قسم تولفنغ المعلومات المخزنة في الذاكرة إلى نوعين :</a:t>
            </a:r>
          </a:p>
          <a:p>
            <a:pPr lvl="1"/>
            <a:r>
              <a:rPr lang="ar-SA" dirty="0" smtClean="0"/>
              <a:t>ذاكرة أحداث</a:t>
            </a:r>
          </a:p>
          <a:p>
            <a:pPr lvl="1"/>
            <a:r>
              <a:rPr lang="ar-SA" dirty="0" smtClean="0"/>
              <a:t>ذاكرة دلالية (ذاكرة معاني)</a:t>
            </a:r>
            <a:endParaRPr lang="ar-SA" dirty="0"/>
          </a:p>
          <a:p>
            <a:r>
              <a:rPr lang="ar-SA" dirty="0"/>
              <a:t>ويختلف هذان النوعان من الذاكرة في طبيعة المعلومات وفي طريقة التخزين والاسترجاع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5840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أنواع المعلومات في الذاكرة طويلة المدى </a:t>
            </a:r>
            <a:endParaRPr lang="ar-S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/>
              <a:t>ذاكرة الدلالات والمعاني </a:t>
            </a:r>
            <a:r>
              <a:rPr lang="en-US" dirty="0"/>
              <a:t>Semantic memory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ar-SA" dirty="0"/>
              <a:t>وهي تشمل المعاني المتعلقة بالعالم والمفردات والمفاهيم والأفكار والقواعد اللغوية .</a:t>
            </a:r>
            <a:endParaRPr lang="en-US" dirty="0"/>
          </a:p>
          <a:p>
            <a:endParaRPr lang="ar-S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ar-SA" dirty="0"/>
              <a:t>ذاكرة الأحداث </a:t>
            </a:r>
            <a:r>
              <a:rPr lang="en-US" dirty="0"/>
              <a:t>Episodic memory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ar-SA" dirty="0"/>
              <a:t>وهي التي تتعلق بالأحداث وخصوصا الذكريات الذاتية </a:t>
            </a:r>
            <a:r>
              <a:rPr lang="en-US" dirty="0"/>
              <a:t>Autobiographical memory</a:t>
            </a:r>
            <a:r>
              <a:rPr lang="ar-SA" dirty="0"/>
              <a:t>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30441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أولا : طبيعة المعلومات </a:t>
            </a:r>
            <a:br>
              <a:rPr lang="ar-SA" dirty="0"/>
            </a:br>
            <a:r>
              <a:rPr lang="ar-SA" dirty="0" smtClean="0"/>
              <a:t>الفرق بين ذاكرة الأحداث وذاكرة المعاني</a:t>
            </a:r>
            <a:endParaRPr lang="ar-S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SA" dirty="0" smtClean="0"/>
              <a:t>الذاكرة الدلالية (ذاكرة المعاني)</a:t>
            </a: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ar-SA" dirty="0"/>
              <a:t>تشمل الحقائق غير المرتبطة بزمن معين والأفكار والافتراضات والمفاهيم </a:t>
            </a:r>
            <a:endParaRPr lang="en-US" dirty="0"/>
          </a:p>
          <a:p>
            <a:r>
              <a:rPr lang="ar-SA" dirty="0"/>
              <a:t>وتشمل المعرفة حول العالم</a:t>
            </a:r>
            <a:endParaRPr lang="en-US" dirty="0"/>
          </a:p>
          <a:p>
            <a:r>
              <a:rPr lang="ar-SA" dirty="0"/>
              <a:t>تخزن المعلومات وفق تسلسل مفاهيمي غير مرتبط بالزمن</a:t>
            </a:r>
            <a:endParaRPr lang="en-US" dirty="0"/>
          </a:p>
          <a:p>
            <a:r>
              <a:rPr lang="ar-SA" dirty="0"/>
              <a:t>مصدر المعلومات هي العمليات الإدراكية والفهم</a:t>
            </a:r>
            <a:endParaRPr lang="en-US" dirty="0"/>
          </a:p>
          <a:p>
            <a:endParaRPr lang="ar-S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ar-SA" dirty="0" smtClean="0"/>
              <a:t>ذاكرة الأحداث</a:t>
            </a:r>
            <a:endParaRPr lang="ar-S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ar-SA" dirty="0"/>
              <a:t>تشمل الأحداث الشخصية والأحداث العامة والانطباعات والميول والهوايات ...</a:t>
            </a:r>
            <a:endParaRPr lang="en-US" dirty="0"/>
          </a:p>
          <a:p>
            <a:r>
              <a:rPr lang="ar-SA" dirty="0"/>
              <a:t>تخزن المعلومات وفق تسلسل زمني	</a:t>
            </a:r>
            <a:endParaRPr lang="en-US" dirty="0"/>
          </a:p>
          <a:p>
            <a:r>
              <a:rPr lang="ar-SA" dirty="0"/>
              <a:t>الإثارة المباشرة هي مصدر المعلومات في الذاكرة طويلة المدى</a:t>
            </a:r>
          </a:p>
        </p:txBody>
      </p:sp>
    </p:spTree>
    <p:extLst>
      <p:ext uri="{BB962C8B-B14F-4D97-AF65-F5344CB8AC3E}">
        <p14:creationId xmlns:p14="http://schemas.microsoft.com/office/powerpoint/2010/main" val="14728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ثانيا : طبيعة العمليات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SA" dirty="0" smtClean="0"/>
              <a:t>ذاكرة الدلالية </a:t>
            </a: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ar-SA" dirty="0"/>
              <a:t>القدرة الاستدلالية للذاكرة الدلالية غير محدودة لأنها تعتمد على طرق مختلفة</a:t>
            </a:r>
            <a:endParaRPr lang="en-US" dirty="0"/>
          </a:p>
          <a:p>
            <a:r>
              <a:rPr lang="ar-SA" dirty="0"/>
              <a:t>يكون الاستدعاء أوتوماتيكيا ولا شعوريا</a:t>
            </a:r>
            <a:endParaRPr lang="en-US" dirty="0"/>
          </a:p>
          <a:p>
            <a:r>
              <a:rPr lang="ar-SA" dirty="0"/>
              <a:t>نميل إلى تصنيف المعلومات فيها باعتبارها خبرات حاضرة غير شخصية</a:t>
            </a:r>
            <a:endParaRPr lang="en-US" dirty="0"/>
          </a:p>
          <a:p>
            <a:r>
              <a:rPr lang="ar-SA" dirty="0"/>
              <a:t>نستخدم مصطلح "نعرف"</a:t>
            </a:r>
            <a:r>
              <a:rPr lang="en-US" dirty="0"/>
              <a:t> know</a:t>
            </a:r>
          </a:p>
          <a:p>
            <a:r>
              <a:rPr lang="ar-SA" dirty="0"/>
              <a:t> للدلالة على استرجاع المعاني</a:t>
            </a:r>
            <a:endParaRPr lang="en-US" dirty="0"/>
          </a:p>
          <a:p>
            <a:r>
              <a:rPr lang="ar-SA" dirty="0"/>
              <a:t>لا يحدث تغيير للمعلومات عند استرجاعها</a:t>
            </a:r>
            <a:endParaRPr lang="en-US" dirty="0"/>
          </a:p>
          <a:p>
            <a:r>
              <a:rPr lang="ar-SA" dirty="0"/>
              <a:t>أقل عرضة للتداخل</a:t>
            </a:r>
            <a:endParaRPr lang="en-US" dirty="0"/>
          </a:p>
          <a:p>
            <a:endParaRPr lang="ar-S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ar-SA" dirty="0" smtClean="0"/>
              <a:t>ذاكرة الأحداث </a:t>
            </a:r>
            <a:endParaRPr lang="ar-S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SA" dirty="0"/>
              <a:t>القدرة الاستدلالية لدى ذاكرة الأحداث محدودة لأنها تعتمد على الاستثارة الحسية المباشرة فقط .</a:t>
            </a:r>
            <a:endParaRPr lang="en-US" dirty="0"/>
          </a:p>
          <a:p>
            <a:r>
              <a:rPr lang="ar-SA" dirty="0"/>
              <a:t>يكون الاستدعاء مقصودا ويتطلب جهدا ويكون شعوريا</a:t>
            </a:r>
            <a:endParaRPr lang="en-US" dirty="0"/>
          </a:p>
          <a:p>
            <a:r>
              <a:rPr lang="ar-SA" dirty="0"/>
              <a:t>نحن نميل إلى تصنيف المعلومات المخزنة في ذاكرة الأحداث باعتبارها خبراتنا الشخصية الماضية</a:t>
            </a:r>
            <a:endParaRPr lang="en-US" dirty="0"/>
          </a:p>
          <a:p>
            <a:r>
              <a:rPr lang="ar-SA" dirty="0"/>
              <a:t>نستخدم كلمة "نتذكر"</a:t>
            </a:r>
            <a:r>
              <a:rPr lang="en-US" dirty="0"/>
              <a:t> Remember</a:t>
            </a:r>
          </a:p>
          <a:p>
            <a:r>
              <a:rPr lang="ar-SA" dirty="0"/>
              <a:t>للدلالة على استرجاع الأحداث </a:t>
            </a:r>
            <a:endParaRPr lang="en-US" dirty="0"/>
          </a:p>
          <a:p>
            <a:r>
              <a:rPr lang="ar-SA" dirty="0"/>
              <a:t>يحدث تغيير للمعلومات عند استرجاعها لأننا نعيد تفسير خبراتنا الشخصية</a:t>
            </a:r>
            <a:endParaRPr lang="en-US" dirty="0"/>
          </a:p>
          <a:p>
            <a:r>
              <a:rPr lang="ar-SA" dirty="0"/>
              <a:t>أكثر عرضة للتداخل والنسيان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09444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تجارب حول الذاكرة الدلالية وذاكرة الأحداث </a:t>
            </a:r>
            <a:endParaRPr lang="ar-S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إحدى التجارب التي أجريت كانت على الأشخاص المصابين بفقد جزئي للذاكرة وأشخاص أصحاء .</a:t>
            </a:r>
            <a:endParaRPr lang="en-US" dirty="0"/>
          </a:p>
          <a:p>
            <a:endParaRPr lang="ar-SA" dirty="0" smtClean="0"/>
          </a:p>
          <a:p>
            <a:endParaRPr lang="ar-SA" dirty="0"/>
          </a:p>
          <a:p>
            <a:r>
              <a:rPr lang="ar-SA" dirty="0"/>
              <a:t>المهمة الأولى : تذكر كلمات (ذاكرة الأحداث)</a:t>
            </a:r>
            <a:endParaRPr lang="en-US" dirty="0"/>
          </a:p>
          <a:p>
            <a:r>
              <a:rPr lang="ar-SA" dirty="0"/>
              <a:t>المهمة الثانية : إكمال جمل (ذاكرة دلالية)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56976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ar-SA" b="1" u="sng" dirty="0" smtClean="0"/>
              <a:t>النتائج</a:t>
            </a:r>
            <a:endParaRPr lang="en-US" b="1" u="sng" dirty="0"/>
          </a:p>
          <a:p>
            <a:r>
              <a:rPr lang="ar-SA" dirty="0"/>
              <a:t>لم يختلف أداء المجموعتين من الأصحاء والمصابين بفقد الذاكرة في مهمة إكمال الجمل .</a:t>
            </a:r>
            <a:endParaRPr lang="en-US" dirty="0"/>
          </a:p>
          <a:p>
            <a:r>
              <a:rPr lang="ar-SA" dirty="0"/>
              <a:t>اختلف أداء المجموعتين في تذكر الكلمات .</a:t>
            </a:r>
            <a:endParaRPr lang="en-US" dirty="0"/>
          </a:p>
          <a:p>
            <a:endParaRPr lang="ar-SA" dirty="0" smtClean="0"/>
          </a:p>
          <a:p>
            <a:pPr marL="0" indent="0" algn="ctr">
              <a:buNone/>
            </a:pPr>
            <a:r>
              <a:rPr lang="ar-SA" b="1" u="sng" dirty="0" smtClean="0"/>
              <a:t>الاستنتاج</a:t>
            </a:r>
            <a:endParaRPr lang="en-US" b="1" u="sng" dirty="0"/>
          </a:p>
          <a:p>
            <a:r>
              <a:rPr lang="ar-SA" dirty="0"/>
              <a:t>ذاكرة الأحداث والذاكرة الدلالية مستقلتان عن بعضهما .</a:t>
            </a:r>
            <a:endParaRPr lang="en-US" dirty="0"/>
          </a:p>
          <a:p>
            <a:r>
              <a:rPr lang="ar-SA" dirty="0"/>
              <a:t>دلت نتائج علم الأعصاب المعرفي على وجود اختلاف في تدفق الدم إلى مناطق المخ ونشاطها تبعا للمهام المستخدمة ، أي المهام التي تتطلب ذاكرة الأحداث أو تتطلب ذاكرة المعاني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097398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بعض العلماء يعترضون على وجود ذاكرة الأحداث وذاكرة المعاني بشكل مستقل ويرون أن الذاكرة طويلة المدى تخزن النوعين من المعلومات بشكل متصل .</a:t>
            </a:r>
            <a:endParaRPr lang="en-US" dirty="0"/>
          </a:p>
          <a:p>
            <a:r>
              <a:rPr lang="ar-SA" dirty="0"/>
              <a:t>يصر تولفنغ على أن نظام ذاكرة الأحداث والذاكرة الدلالية مستقلين عن بعضهما ، وقد يحصل بينهما تفاعل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93555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SA" u="sng" dirty="0"/>
              <a:t>هناك تقسيم آخر للذاكرة طويلة المدى وهو :</a:t>
            </a:r>
            <a:endParaRPr lang="en-US" u="sng" dirty="0"/>
          </a:p>
          <a:p>
            <a:pPr marL="0" indent="0">
              <a:buNone/>
            </a:pPr>
            <a:r>
              <a:rPr lang="ar-SA" dirty="0" smtClean="0"/>
              <a:t>1-الذاكرة </a:t>
            </a:r>
            <a:r>
              <a:rPr lang="ar-SA" dirty="0"/>
              <a:t>الصريحة </a:t>
            </a:r>
            <a:r>
              <a:rPr lang="en-US" dirty="0"/>
              <a:t>Declarative memory</a:t>
            </a:r>
          </a:p>
          <a:p>
            <a:pPr lvl="1"/>
            <a:r>
              <a:rPr lang="ar-SA" dirty="0"/>
              <a:t>تخزن المعلومات المرتبطة بالأحداث الشخصية والمعلومات المرتبطة بالمفاهيم والحقائق والأفكار والافتراضات .</a:t>
            </a:r>
            <a:endParaRPr lang="en-US" dirty="0"/>
          </a:p>
          <a:p>
            <a:pPr marL="0" indent="0">
              <a:buNone/>
            </a:pPr>
            <a:r>
              <a:rPr lang="ar-SA" dirty="0" smtClean="0"/>
              <a:t>2-الذاكرة </a:t>
            </a:r>
            <a:r>
              <a:rPr lang="ar-SA" dirty="0"/>
              <a:t>الإجرائية </a:t>
            </a:r>
            <a:r>
              <a:rPr lang="en-US" dirty="0"/>
              <a:t>Procedural memory</a:t>
            </a:r>
          </a:p>
          <a:p>
            <a:pPr lvl="1"/>
            <a:r>
              <a:rPr lang="ar-SA" dirty="0"/>
              <a:t>تخزن المعلومات المرتبطة بكيفية أداء الأعمال والظروف المحيطة بها مثل كيف ومتى ولماذا؟ وكذلك الإجراءات المعرفية اللازمة للعمليات العقلية .</a:t>
            </a:r>
            <a:endParaRPr lang="en-US" dirty="0"/>
          </a:p>
          <a:p>
            <a:r>
              <a:rPr lang="ar-SA" dirty="0"/>
              <a:t>تخزين المعلومات الإجرائية يتطلب مجهودا ، ولكن بعد تخزينها تصبح نشطة وسهلة الاستدعاء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3059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الأسس الفسيولوجية للذاكرة طويلة المدى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فرق جهد الذاكرة طويلة المدى :</a:t>
            </a:r>
            <a:endParaRPr lang="en-US" dirty="0"/>
          </a:p>
          <a:p>
            <a:r>
              <a:rPr lang="ar-SA" dirty="0"/>
              <a:t>الزيادة طويلة المدى في الإثارة التي تحدث للخلايا العصبية التي تستقبل الرسائل من الخلايا العصبية الأخرى .ومن خلالاها يعمل الدماغ على تكوين الارتباطات وآثار الذاكرة .</a:t>
            </a:r>
            <a:endParaRPr lang="en-US" dirty="0"/>
          </a:p>
          <a:p>
            <a:r>
              <a:rPr lang="ar-SA" dirty="0"/>
              <a:t>فرق الجهد ليس خاصا بالخالايا العصبية الواقعة قرب قرن أمون (الحصين ) </a:t>
            </a:r>
            <a:r>
              <a:rPr lang="en-US" dirty="0"/>
              <a:t>hippocampus </a:t>
            </a:r>
            <a:r>
              <a:rPr lang="ar-SA" dirty="0"/>
              <a:t>. ولكنه يحصل في أي جزء من أجزاء الدماغ 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884549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/>
              <a:t>دونالد هب رأى أن التعلم يحدث تغيرا في الدوائر العصبية على نحو يزيد أو ينقص الارتباط بين الخلايا العصبية .</a:t>
            </a:r>
            <a:endParaRPr lang="en-US" dirty="0"/>
          </a:p>
          <a:p>
            <a:r>
              <a:rPr lang="ar-SA" dirty="0"/>
              <a:t>رأى هيب أن تخزين المعلومات في الذاكرة طويلة المدى يحتاج إلى النشاط العصبي الارتدادي .</a:t>
            </a:r>
            <a:endParaRPr lang="en-US" dirty="0"/>
          </a:p>
          <a:p>
            <a:r>
              <a:rPr lang="ar-SA" dirty="0"/>
              <a:t>فالنشاط العصبي الارتدادي يستمر لفترة من الزمن بعد المرور بخبرة أو حدث ما . </a:t>
            </a:r>
            <a:endParaRPr lang="en-US" dirty="0"/>
          </a:p>
          <a:p>
            <a:r>
              <a:rPr lang="ar-SA" dirty="0"/>
              <a:t>بعد ذلك يتم ترسيخ </a:t>
            </a:r>
            <a:r>
              <a:rPr lang="en-US" dirty="0"/>
              <a:t>Consolidation </a:t>
            </a:r>
            <a:r>
              <a:rPr lang="ar-SA" dirty="0"/>
              <a:t>المعلومات في الذاكرة طويلة المدى .</a:t>
            </a:r>
            <a:endParaRPr lang="en-US" dirty="0"/>
          </a:p>
          <a:p>
            <a:r>
              <a:rPr lang="ar-SA" dirty="0"/>
              <a:t>إذن النشاط العصبي الارتدادي ينقل المعلومات من حالة التخزين المؤقت إلى حالة الترسيخ . 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11936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عناصر المحاضرة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طبيعة الذاكرة طويلة المدى </a:t>
            </a:r>
          </a:p>
          <a:p>
            <a:r>
              <a:rPr lang="ar-SA" dirty="0" smtClean="0"/>
              <a:t>أنواع المعلومات في الذاكرة طويلة المدى </a:t>
            </a:r>
          </a:p>
          <a:p>
            <a:r>
              <a:rPr lang="ar-SA" dirty="0" smtClean="0"/>
              <a:t>تجارب حول الذاكرة الدلالية وذاكرة الأحداث </a:t>
            </a:r>
          </a:p>
          <a:p>
            <a:r>
              <a:rPr lang="ar-SA" dirty="0" smtClean="0"/>
              <a:t>الأسس الفسيولوجية للذاكرة طويلة المدى </a:t>
            </a:r>
          </a:p>
          <a:p>
            <a:r>
              <a:rPr lang="ar-SA" dirty="0" smtClean="0"/>
              <a:t>الذاكرة الماورائية </a:t>
            </a:r>
          </a:p>
          <a:p>
            <a:r>
              <a:rPr lang="ar-SA" dirty="0" smtClean="0"/>
              <a:t>معينات الذاكرة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819126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SA" b="1" dirty="0"/>
              <a:t>س: لماذا تعتمد قوة الذاكرة على الوقت الذي تستغرقه لترسيخ المعلومات ؟</a:t>
            </a:r>
            <a:endParaRPr lang="en-US" b="1" dirty="0"/>
          </a:p>
          <a:p>
            <a:r>
              <a:rPr lang="ar-SA" dirty="0"/>
              <a:t>لأن توقف النشاط العصبي الارتدادي في بداية عملية الترسيخ من شأنه إضعاف رسوخ المعلومات وعدم القدرة على تذكرها .</a:t>
            </a:r>
            <a:endParaRPr lang="en-US" dirty="0"/>
          </a:p>
          <a:p>
            <a:endParaRPr lang="ar-SA" dirty="0" smtClean="0"/>
          </a:p>
          <a:p>
            <a:r>
              <a:rPr lang="ar-SA" dirty="0" smtClean="0"/>
              <a:t>أثبتت </a:t>
            </a:r>
            <a:r>
              <a:rPr lang="ar-SA" dirty="0"/>
              <a:t>الدراسات العصبية أن إثارة جزء من قشرة الدماغ كهربائيا يؤدي إلى انتشار الاستثارة في مناطق أخرىحتى وإن كانت معزولة عنها . وتستمر الإثارة لفترة من الزمن تبعا لقوة الإثارة الكهربائية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6965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الذاكرة الماورائية </a:t>
            </a:r>
            <a:r>
              <a:rPr lang="en-US" b="1" dirty="0"/>
              <a:t>Meta memory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هي الوعي الذاتي بكيفية سير الأداء في موقف معين والوعي الذاتي أيضا بعمليات الذاكرة والتعلم . </a:t>
            </a:r>
            <a:endParaRPr lang="en-US" dirty="0"/>
          </a:p>
          <a:p>
            <a:r>
              <a:rPr lang="ar-SA" dirty="0"/>
              <a:t>أشار جون فلافل إلى أن الأطفال ليس لديهم وعي تام بالعمليات العقلية التي يقومون بها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0738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ar-SA" b="1" dirty="0" smtClean="0"/>
              <a:t>العينة</a:t>
            </a:r>
            <a:endParaRPr lang="en-US" dirty="0"/>
          </a:p>
          <a:p>
            <a:r>
              <a:rPr lang="ar-SA" dirty="0"/>
              <a:t>مجموعة من الأطفال وأخرى من الراشدين .</a:t>
            </a:r>
            <a:endParaRPr lang="en-US" dirty="0"/>
          </a:p>
          <a:p>
            <a:pPr marL="0" indent="0">
              <a:buNone/>
            </a:pPr>
            <a:endParaRPr lang="ar-SA" b="1" dirty="0" smtClean="0"/>
          </a:p>
          <a:p>
            <a:pPr marL="0" indent="0" algn="ctr">
              <a:buNone/>
            </a:pPr>
            <a:r>
              <a:rPr lang="ar-SA" b="1" dirty="0" smtClean="0"/>
              <a:t>الإجراءات </a:t>
            </a:r>
            <a:endParaRPr lang="en-US" dirty="0"/>
          </a:p>
          <a:p>
            <a:r>
              <a:rPr lang="ar-SA" dirty="0"/>
              <a:t>طلب من كل مجموعة تذكر قائمة من المفردات عن طريق التسميع مرة وعن طريق الترابط مرة أخرى .</a:t>
            </a:r>
            <a:endParaRPr lang="en-US" dirty="0"/>
          </a:p>
          <a:p>
            <a:pPr marL="0" indent="0">
              <a:buNone/>
            </a:pPr>
            <a:endParaRPr lang="ar-SA" b="1" dirty="0" smtClean="0"/>
          </a:p>
          <a:p>
            <a:pPr marL="0" indent="0" algn="ctr">
              <a:buNone/>
            </a:pPr>
            <a:r>
              <a:rPr lang="ar-SA" b="1" dirty="0" smtClean="0"/>
              <a:t>النتيجة</a:t>
            </a:r>
            <a:endParaRPr lang="en-US" dirty="0"/>
          </a:p>
          <a:p>
            <a:r>
              <a:rPr lang="ar-SA" dirty="0"/>
              <a:t>الراشدون رأوا أن استراتيجية الترابط أفضل بالنسبة لهم من استراتيجية التكرار .</a:t>
            </a:r>
            <a:endParaRPr lang="en-US" dirty="0"/>
          </a:p>
          <a:p>
            <a:r>
              <a:rPr lang="ar-SA" dirty="0"/>
              <a:t>الأطفال لم يفرقوا بين الأسلوبين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8088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معينات الذاكرة </a:t>
            </a:r>
            <a:r>
              <a:rPr lang="en-US" dirty="0"/>
              <a:t>mnemonic devices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أصل كلمة نيمونك هو يوناني وتعني لكي نتذكر جيدا .</a:t>
            </a:r>
            <a:endParaRPr lang="en-US" dirty="0"/>
          </a:p>
          <a:p>
            <a:r>
              <a:rPr lang="ar-SA" dirty="0"/>
              <a:t>ومعينات الذاكرة هي استراتيجيات نلجأ إليها لتساعدنا على تعلم المعلومات وتذكرها على نحو فعال .</a:t>
            </a:r>
            <a:endParaRPr lang="en-US" dirty="0"/>
          </a:p>
          <a:p>
            <a:r>
              <a:rPr lang="ar-SA" dirty="0"/>
              <a:t>تقوم معظم الطرق على التخيل</a:t>
            </a:r>
            <a:r>
              <a:rPr lang="en-US" dirty="0"/>
              <a:t>imagery</a:t>
            </a:r>
          </a:p>
          <a:p>
            <a:r>
              <a:rPr lang="ar-SA" dirty="0"/>
              <a:t>ومن خلال التخيل يتم الربط بين المعلومات المراد تذكرها ومعلومات أخرى حسب هدف الاستخدام ونوع المعلومات المراد تعلمها وتذكرها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8774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/>
              <a:t>تقوم معينات الذاكرة على المبادئ التالية :</a:t>
            </a:r>
            <a:endParaRPr lang="en-US" dirty="0"/>
          </a:p>
          <a:p>
            <a:pPr marL="0" indent="0">
              <a:buNone/>
            </a:pPr>
            <a:r>
              <a:rPr lang="ar-SA" dirty="0" smtClean="0"/>
              <a:t>	1-المعلومات </a:t>
            </a:r>
            <a:r>
              <a:rPr lang="ar-SA" dirty="0"/>
              <a:t>المراد تذكرها يجب أن تتم ممارستها على نحو متكرر.</a:t>
            </a:r>
            <a:endParaRPr lang="en-US" dirty="0"/>
          </a:p>
          <a:p>
            <a:pPr marL="0" indent="0">
              <a:buNone/>
            </a:pPr>
            <a:r>
              <a:rPr lang="ar-SA" dirty="0" smtClean="0"/>
              <a:t>	2-يجب </a:t>
            </a:r>
            <a:r>
              <a:rPr lang="ar-SA" dirty="0"/>
              <a:t>دمج المعلومات المراد تذكرها على نحو جيد في الذاكرة .</a:t>
            </a:r>
            <a:endParaRPr lang="en-US" dirty="0"/>
          </a:p>
          <a:p>
            <a:pPr marL="0" indent="0">
              <a:buNone/>
            </a:pPr>
            <a:r>
              <a:rPr lang="ar-SA" dirty="0" smtClean="0"/>
              <a:t>	3-استخدام </a:t>
            </a:r>
            <a:r>
              <a:rPr lang="ar-SA" dirty="0"/>
              <a:t>الأدوات والوسائل الفعالة في تخزين المعلومات واسترجاعها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5304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من </a:t>
            </a:r>
            <a:r>
              <a:rPr lang="ar-SA" dirty="0"/>
              <a:t>الطرق المعينة على التذكر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41463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125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أولا : طريقة الموقع أو المكان </a:t>
            </a:r>
            <a:r>
              <a:rPr lang="en-US" dirty="0"/>
              <a:t>Method of Loci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أول من استخدم هذه الطريقة هم اليونان والرومان .</a:t>
            </a:r>
            <a:endParaRPr lang="en-US" dirty="0"/>
          </a:p>
          <a:p>
            <a:r>
              <a:rPr lang="ar-SA" dirty="0"/>
              <a:t>تقوم الطريقة على الربط بين المعلومات المراد تذكرها ومكان مألوف في صورة ذهنية تخيلية ، ومن ثم الطواف بتلك الأماكن المألوفة ذهنية لتذكر المعلومات المرتبطة بها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2203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ثانيا : طريقة الكلمة العلاقة </a:t>
            </a:r>
            <a:r>
              <a:rPr lang="en-US" dirty="0"/>
              <a:t>Peg-word Method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يتم فيها ربط قائمة من المفردات المراد حفظها بقائمة أخرى مألوفة ، من خلال عمل  رابطة بينها . </a:t>
            </a:r>
            <a:endParaRPr lang="en-US" dirty="0"/>
          </a:p>
          <a:p>
            <a:r>
              <a:rPr lang="ar-SA" dirty="0"/>
              <a:t>كلما زاد الشبه بين الكلمة المراد حفظها والكلمة المألوفة كلما سهلت عملية الربط ومن ثم التذكر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7144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ثالثا : طريقة الكلمة المفتاح </a:t>
            </a:r>
            <a:r>
              <a:rPr lang="en-US" dirty="0"/>
              <a:t>Keyword Method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استخدام كلمات مماثلة في اللفظ من اللغة الأصلية لحفظ كلمات اللغة الأجنبية المراد تعلمها .</a:t>
            </a:r>
            <a:endParaRPr lang="en-US" dirty="0"/>
          </a:p>
          <a:p>
            <a:r>
              <a:rPr lang="ar-SA" dirty="0"/>
              <a:t>يؤخذ على هذه الطريقة محدودية استخدامها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1829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رابعا : طريقة الربط </a:t>
            </a:r>
            <a:r>
              <a:rPr lang="en-US" dirty="0"/>
              <a:t>Link Method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تقوم على تشكيل علاقة بين أجزاء المعلومات ذاتها المراد حفظها . 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5295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مقدمة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الذاكرة الحسية : تحتفظ بالمعلومات لأجزاء من الثانية ولا تجري أي عمليات .</a:t>
            </a:r>
            <a:endParaRPr lang="en-US" dirty="0"/>
          </a:p>
          <a:p>
            <a:r>
              <a:rPr lang="ar-SA" dirty="0"/>
              <a:t>الذاكرة قصيرة المدى : سعتها محدودة وسرعان ما تختفي المعلومات ما لم يتم الانتباه لها . </a:t>
            </a:r>
            <a:endParaRPr lang="en-US" dirty="0"/>
          </a:p>
          <a:p>
            <a:r>
              <a:rPr lang="ar-SA" dirty="0"/>
              <a:t>الذاكرة طويلة المدى تخزن المعلومات لمدة طويلة وسعتها غير محدودة ، ينفذ فيها كثير من عمليات التحويل والتنظيم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533640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خامسا : طرق أخرى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المختصرات </a:t>
            </a:r>
            <a:r>
              <a:rPr lang="en-US" dirty="0"/>
              <a:t>acronyms</a:t>
            </a:r>
            <a:r>
              <a:rPr lang="ar-SA" dirty="0"/>
              <a:t> وهي أخذ حرف من كل كلمة لعمل كلمة واحدة جامعة للمفردات المراد حفظها . وهذه الطريقة تفيد في حفظ لمصطلحات العلمية مثلا .</a:t>
            </a:r>
            <a:endParaRPr lang="en-US" dirty="0"/>
          </a:p>
          <a:p>
            <a:r>
              <a:rPr lang="ar-SA" dirty="0"/>
              <a:t>التسميع المكثف غير المكثف (والمفصل) .</a:t>
            </a:r>
            <a:endParaRPr lang="en-US" dirty="0"/>
          </a:p>
          <a:p>
            <a:r>
              <a:rPr lang="ar-SA" dirty="0"/>
              <a:t>التنظيم : مثل عمل الجداول أو الرسوم الشجرية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867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ملاحظات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المعلومات التي تدخل الذاكرة الطويلة لا يزول أثرها .</a:t>
            </a:r>
            <a:endParaRPr lang="en-US" dirty="0"/>
          </a:p>
          <a:p>
            <a:r>
              <a:rPr lang="ar-SA" dirty="0"/>
              <a:t>بذل الجهد واستخدام القرائن يساعد في تذكر المعلومات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75534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طبيعة الذاكرة طويلة المدى </a:t>
            </a:r>
            <a:endParaRPr lang="ar-S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/>
              <a:t>وجهة نظر القائلين أن الذاكرة طويلة المدى ديناميكية 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ar-SA" dirty="0" smtClean="0"/>
              <a:t>تحدث </a:t>
            </a:r>
            <a:r>
              <a:rPr lang="ar-SA" dirty="0"/>
              <a:t>عمليات التحويل والتفصيل والتنظيم .</a:t>
            </a:r>
            <a:endParaRPr lang="en-US" dirty="0"/>
          </a:p>
          <a:p>
            <a:r>
              <a:rPr lang="ar-SA" dirty="0"/>
              <a:t>يحدث الحذف والإضافة والدمج للمعلومات مع معلومات سابقة .</a:t>
            </a:r>
            <a:endParaRPr lang="en-US" dirty="0"/>
          </a:p>
          <a:p>
            <a:endParaRPr lang="ar-S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/>
              <a:t>وجهة النظر القائلة بأن الذاكرة طويلة المدى مستقرة :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ar-SA" dirty="0"/>
              <a:t>الذكريات التي تدخل الذاكرة طويلة المدى لا تفقد . </a:t>
            </a:r>
            <a:endParaRPr lang="en-US" dirty="0"/>
          </a:p>
          <a:p>
            <a:r>
              <a:rPr lang="ar-SA" dirty="0"/>
              <a:t>تتوفر القدرة على استدعاء المعلومات على وجود ظروف مناسبة . </a:t>
            </a:r>
            <a:endParaRPr lang="en-US" dirty="0"/>
          </a:p>
          <a:p>
            <a:r>
              <a:rPr lang="ar-SA" b="1" dirty="0"/>
              <a:t>الفشل في التذكر سببه :</a:t>
            </a:r>
            <a:endParaRPr lang="en-US" b="1" dirty="0"/>
          </a:p>
          <a:p>
            <a:pPr lvl="1"/>
            <a:r>
              <a:rPr lang="ar-SA" dirty="0"/>
              <a:t>الفشل في التخزين .</a:t>
            </a:r>
            <a:endParaRPr lang="en-US" dirty="0"/>
          </a:p>
          <a:p>
            <a:pPr lvl="1"/>
            <a:r>
              <a:rPr lang="ar-SA" dirty="0"/>
              <a:t>الفشل في تحديد موقع المعلومات في الذاكرة طويلة المدى بسبب التداخل .</a:t>
            </a:r>
            <a:endParaRPr lang="en-US" dirty="0"/>
          </a:p>
          <a:p>
            <a:pPr lv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25609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طبيعة التشفير في الذاكرة طويلة المدى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/>
              <a:t>رموز لفظية : الأسماء الأرقام .</a:t>
            </a:r>
            <a:endParaRPr lang="en-US" dirty="0"/>
          </a:p>
          <a:p>
            <a:r>
              <a:rPr lang="ar-SA" dirty="0"/>
              <a:t>رموز حسية تخيلية : الألحان – الروائح – الوجوه – المذاقات </a:t>
            </a:r>
            <a:r>
              <a:rPr lang="ar-SA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459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طبيعة التشفير في الذاكرة طويلة المدى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SA" b="1" u="sng" dirty="0" smtClean="0"/>
              <a:t>مثلا :</a:t>
            </a:r>
            <a:endParaRPr lang="en-US" b="1" u="sng" dirty="0" smtClean="0"/>
          </a:p>
          <a:p>
            <a:r>
              <a:rPr lang="ar-SA" b="1" dirty="0" smtClean="0"/>
              <a:t>كيف تجيب عن السؤال التالي :</a:t>
            </a:r>
            <a:endParaRPr lang="en-US" b="1" dirty="0" smtClean="0"/>
          </a:p>
          <a:p>
            <a:r>
              <a:rPr lang="ar-SA" dirty="0" smtClean="0"/>
              <a:t>ما هو عدد النوافذ في المنزل الذي كنت تسكنه قبل انتقالك لمنزلك الأخير ؟</a:t>
            </a:r>
            <a:endParaRPr lang="en-US" dirty="0" smtClean="0"/>
          </a:p>
          <a:p>
            <a:r>
              <a:rPr lang="ar-SA" dirty="0" smtClean="0"/>
              <a:t>الرموز الحسية لا تكون حادة وواضحة في الذاكرة طويلة المدى كما هي عليه في الذاكرة الحسية .</a:t>
            </a:r>
            <a:endParaRPr lang="en-US" dirty="0" smtClean="0"/>
          </a:p>
          <a:p>
            <a:endParaRPr lang="ar-SA" dirty="0" smtClean="0"/>
          </a:p>
          <a:p>
            <a:r>
              <a:rPr lang="ar-SA" dirty="0" smtClean="0"/>
              <a:t>تشكل الرموز البصرية الفراغية دورا مهما في الذاكرة طويلة المدى حيث تساعدنا على التفكير في المدركات الحسية وإن لم تكن ماثلة أمامنا .</a:t>
            </a:r>
            <a:endParaRPr lang="en-US" dirty="0" smtClean="0"/>
          </a:p>
          <a:p>
            <a:endParaRPr lang="ar-SA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89375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نظرية الترميز المزدوج </a:t>
            </a:r>
            <a:r>
              <a:rPr lang="en-US" dirty="0"/>
              <a:t>Dual Code </a:t>
            </a:r>
            <a:r>
              <a:rPr lang="en-US" dirty="0" smtClean="0"/>
              <a:t>Theory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رأى بافيو أن :</a:t>
            </a:r>
          </a:p>
          <a:p>
            <a:r>
              <a:rPr lang="ar-SA" dirty="0"/>
              <a:t>الذاكرة اللفظية </a:t>
            </a:r>
            <a:r>
              <a:rPr lang="en-US" dirty="0"/>
              <a:t>Verbal memory</a:t>
            </a:r>
            <a:r>
              <a:rPr lang="ar-SA" dirty="0"/>
              <a:t>تناسب المعلومات المجردة ، والمعلومات ذات التسلسل المعين .</a:t>
            </a:r>
            <a:endParaRPr lang="en-US" dirty="0"/>
          </a:p>
          <a:p>
            <a:r>
              <a:rPr lang="ar-SA" dirty="0"/>
              <a:t>الذاكرة الإدراكية الحسية </a:t>
            </a:r>
            <a:r>
              <a:rPr lang="en-US" dirty="0"/>
              <a:t>Perceptual sensory memory</a:t>
            </a:r>
            <a:r>
              <a:rPr lang="ar-SA" dirty="0"/>
              <a:t>تناسب المعلومات ذات الطابع البصري المكاني .</a:t>
            </a:r>
            <a:endParaRPr lang="en-US" dirty="0"/>
          </a:p>
          <a:p>
            <a:pPr lvl="0"/>
            <a:r>
              <a:rPr lang="ar-SA" dirty="0"/>
              <a:t>يوجد أيضا تشفير صوتي في الذاكرة طويلة المدى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16492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نظرية الترميز المزدوج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SA" dirty="0"/>
              <a:t>تذكر المعلومات البصرية أفضل من تذكر المعلومات اللفظية .</a:t>
            </a:r>
            <a:endParaRPr lang="en-US" dirty="0"/>
          </a:p>
          <a:p>
            <a:r>
              <a:rPr lang="ar-SA" dirty="0"/>
              <a:t>تذكر المعلومات المادية أسهل من تذكر المعلومات المجردة .</a:t>
            </a:r>
            <a:endParaRPr lang="en-US" dirty="0"/>
          </a:p>
          <a:p>
            <a:r>
              <a:rPr lang="ar-SA" dirty="0"/>
              <a:t>تذكر الكلمات في القوائم يكون أسهل عندما تعمل روابط بصرية بين الكلمات .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dirty="0"/>
              <a:t>بعض المعلومات في الذاكرة طويلة المدى لا تناسبها الرموز الحسية .</a:t>
            </a:r>
            <a:endParaRPr lang="en-US" dirty="0"/>
          </a:p>
          <a:p>
            <a:r>
              <a:rPr lang="ar-SA" dirty="0"/>
              <a:t>هناك ما يسمى بالشبكة المفاهيمية الافتراضية </a:t>
            </a:r>
            <a:r>
              <a:rPr lang="en-US" dirty="0"/>
              <a:t>Perceptual Propositional network</a:t>
            </a:r>
            <a:r>
              <a:rPr lang="ar-SA" dirty="0"/>
              <a:t>وهي تربط المعلومات مثل فروع الشجرة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36615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1339</Words>
  <Application>Microsoft Office PowerPoint</Application>
  <PresentationFormat>On-screen Show (4:3)</PresentationFormat>
  <Paragraphs>164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الذاكرة طويلة المدى </vt:lpstr>
      <vt:lpstr>عناصر المحاضرة </vt:lpstr>
      <vt:lpstr>مقدمة </vt:lpstr>
      <vt:lpstr>ملاحظات </vt:lpstr>
      <vt:lpstr>طبيعة الذاكرة طويلة المدى </vt:lpstr>
      <vt:lpstr>طبيعة التشفير في الذاكرة طويلة المدى </vt:lpstr>
      <vt:lpstr>طبيعة التشفير في الذاكرة طويلة المدى </vt:lpstr>
      <vt:lpstr>نظرية الترميز المزدوج Dual Code Theory</vt:lpstr>
      <vt:lpstr>نظرية الترميز المزدوج </vt:lpstr>
      <vt:lpstr>PowerPoint Presentation</vt:lpstr>
      <vt:lpstr>أنواع المعلومات في الذاكرة طويلة المدى </vt:lpstr>
      <vt:lpstr>أولا : طبيعة المعلومات  الفرق بين ذاكرة الأحداث وذاكرة المعاني</vt:lpstr>
      <vt:lpstr>ثانيا : طبيعة العمليات </vt:lpstr>
      <vt:lpstr>تجارب حول الذاكرة الدلالية وذاكرة الأحداث </vt:lpstr>
      <vt:lpstr>PowerPoint Presentation</vt:lpstr>
      <vt:lpstr>PowerPoint Presentation</vt:lpstr>
      <vt:lpstr>PowerPoint Presentation</vt:lpstr>
      <vt:lpstr>الأسس الفسيولوجية للذاكرة طويلة المدى </vt:lpstr>
      <vt:lpstr>PowerPoint Presentation</vt:lpstr>
      <vt:lpstr>PowerPoint Presentation</vt:lpstr>
      <vt:lpstr>الذاكرة الماورائية Meta memory </vt:lpstr>
      <vt:lpstr>PowerPoint Presentation</vt:lpstr>
      <vt:lpstr>معينات الذاكرة mnemonic devices</vt:lpstr>
      <vt:lpstr>PowerPoint Presentation</vt:lpstr>
      <vt:lpstr>من الطرق المعينة على التذكر </vt:lpstr>
      <vt:lpstr>أولا : طريقة الموقع أو المكان Method of Loci</vt:lpstr>
      <vt:lpstr>ثانيا : طريقة الكلمة العلاقة Peg-word Method</vt:lpstr>
      <vt:lpstr>ثالثا : طريقة الكلمة المفتاح Keyword Method </vt:lpstr>
      <vt:lpstr>رابعا : طريقة الربط Link Method </vt:lpstr>
      <vt:lpstr>خامسا : طرق أخرى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الذاكرة طويلة المدى </dc:title>
  <dc:creator>Sumyah</dc:creator>
  <cp:lastModifiedBy>Sumyah</cp:lastModifiedBy>
  <cp:revision>20</cp:revision>
  <dcterms:created xsi:type="dcterms:W3CDTF">2015-11-15T19:15:04Z</dcterms:created>
  <dcterms:modified xsi:type="dcterms:W3CDTF">2016-03-27T22:54:57Z</dcterms:modified>
</cp:coreProperties>
</file>