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2" r:id="rId22"/>
    <p:sldId id="276" r:id="rId23"/>
    <p:sldId id="277" r:id="rId24"/>
    <p:sldId id="278" r:id="rId25"/>
    <p:sldId id="279" r:id="rId26"/>
    <p:sldId id="281" r:id="rId27"/>
    <p:sldId id="280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7E29B1-E93A-4700-ACDA-D4FCDFDC9F27}" type="datetimeFigureOut">
              <a:rPr lang="ar-SA" smtClean="0"/>
              <a:t>16/03/39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F5407B6-2607-4C46-9912-555E2355468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49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6502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8329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5EA866-039B-4E29-A063-F5E694FB1069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16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081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864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2282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27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1523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696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0753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407B6-2607-4C46-9912-555E23554684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79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الجهاز التناسلي الأنثوي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كتاب عايش زيتون </a:t>
            </a:r>
          </a:p>
          <a:p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الفصل الرابع عشر </a:t>
            </a:r>
          </a:p>
          <a:p>
            <a:r>
              <a:rPr lang="ar-SA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من صفحة 435-445</a:t>
            </a:r>
            <a:endParaRPr lang="ar-S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0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تكون البويضات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س:حجم البويضات أكبر من حجم الحيوانات المنوية بكثير . لماذا؟</a:t>
            </a:r>
          </a:p>
          <a:p>
            <a:pPr algn="r" rtl="1"/>
            <a:r>
              <a:rPr lang="ar-SA" dirty="0" smtClean="0"/>
              <a:t>بسبب وجود مواد غذائية لتغذية الجنين فترة مؤقتة قبل أن يبدأ بأخذ الغذاء من أمه 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3080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المبيضان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يعمل المبيض كغدة صماء :</a:t>
            </a:r>
          </a:p>
          <a:p>
            <a:pPr lvl="1" algn="r" rtl="1"/>
            <a:r>
              <a:rPr lang="ar-SA" dirty="0" smtClean="0"/>
              <a:t>يفرز هرمون الاستروجين المسؤول عن إظهار الخصائص الثانوية للأنثى .</a:t>
            </a:r>
          </a:p>
          <a:p>
            <a:pPr lvl="1" algn="r" rtl="1"/>
            <a:r>
              <a:rPr lang="ar-SA" dirty="0" smtClean="0"/>
              <a:t>يفرز هرمون الجسم الأصفر الذي يمنع تكون بويضات جديدة ،ويجهز الرحم لاستقبال البويضة في حال حدوث الإخصاب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496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قناة فالوب </a:t>
            </a:r>
            <a:br>
              <a:rPr lang="ar-SA" dirty="0" smtClean="0"/>
            </a:br>
            <a:r>
              <a:rPr lang="en-US" dirty="0" smtClean="0"/>
              <a:t>Fallopian Tube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قناة طويلة يصل طولها إلى 10 سم. </a:t>
            </a:r>
          </a:p>
          <a:p>
            <a:pPr algn="r" rtl="1"/>
            <a:r>
              <a:rPr lang="ar-SA" dirty="0" smtClean="0"/>
              <a:t>تكثر فيها الأوعية الدموية .</a:t>
            </a:r>
          </a:p>
          <a:p>
            <a:pPr algn="r" rtl="1"/>
            <a:r>
              <a:rPr lang="ar-SA" dirty="0" smtClean="0"/>
              <a:t>تكثر فيها التعاريج الداخلية والأهداب . </a:t>
            </a:r>
          </a:p>
          <a:p>
            <a:pPr algn="r" rtl="1"/>
            <a:r>
              <a:rPr lang="ar-SA" dirty="0" smtClean="0"/>
              <a:t>تتصل بفتحة المبيض . عند منطقة البوق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742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قناة فالوب </a:t>
            </a:r>
            <a:br>
              <a:rPr lang="ar-SA" dirty="0" smtClean="0"/>
            </a:br>
            <a:r>
              <a:rPr lang="en-US" dirty="0" smtClean="0"/>
              <a:t>Fallopian Tube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 التبويض </a:t>
            </a:r>
            <a:r>
              <a:rPr lang="en-US" dirty="0" smtClean="0"/>
              <a:t>Ovulation</a:t>
            </a:r>
            <a:r>
              <a:rPr lang="ar-SA" dirty="0" smtClean="0"/>
              <a:t> :</a:t>
            </a:r>
          </a:p>
          <a:p>
            <a:pPr algn="r" rtl="1"/>
            <a:r>
              <a:rPr lang="ar-SA" dirty="0" smtClean="0"/>
              <a:t>ينفجر جسم جراف في المبيض فتخرج منه البويضة . </a:t>
            </a:r>
          </a:p>
          <a:p>
            <a:pPr algn="r" rtl="1"/>
            <a:r>
              <a:rPr lang="ar-SA" dirty="0" smtClean="0"/>
              <a:t>تمر البويضة في البوق .</a:t>
            </a:r>
          </a:p>
          <a:p>
            <a:pPr algn="r" rtl="1"/>
            <a:r>
              <a:rPr lang="ar-SA" dirty="0" smtClean="0"/>
              <a:t>تسقط البويضة في قناة فالوب .</a:t>
            </a:r>
          </a:p>
          <a:p>
            <a:pPr algn="r" rtl="1"/>
            <a:r>
              <a:rPr lang="ar-SA" dirty="0" smtClean="0"/>
              <a:t>في قناة فالوب يحدث تخصيب الحيوان المنوي بالبويضة .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 smtClean="0"/>
              <a:t>عند تلف قناة فالوب (قناة المبيض) أو انسدادها يحدث العقم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901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الرحم </a:t>
            </a:r>
            <a:br>
              <a:rPr lang="ar-SA" dirty="0" smtClean="0"/>
            </a:br>
            <a:r>
              <a:rPr lang="en-US" dirty="0" smtClean="0"/>
              <a:t>Uterus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الرحم عضو مجوف عضلي ، سميك الجدران .</a:t>
            </a:r>
          </a:p>
          <a:p>
            <a:pPr algn="r" rtl="1"/>
            <a:r>
              <a:rPr lang="ar-SA" dirty="0" smtClean="0"/>
              <a:t>الرحم كمثري الشكل .</a:t>
            </a:r>
          </a:p>
          <a:p>
            <a:pPr algn="r" rtl="1"/>
            <a:r>
              <a:rPr lang="ar-SA" dirty="0" smtClean="0"/>
              <a:t>يبطن الرحم  غشاء مخاطي يسمى بطانة الرحم .</a:t>
            </a:r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206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الرحم </a:t>
            </a:r>
            <a:br>
              <a:rPr lang="ar-SA" dirty="0"/>
            </a:br>
            <a:r>
              <a:rPr lang="en-US" dirty="0"/>
              <a:t>Uterus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تستعد بطانة الرحم كل شهر لاستقبال البويضة المخصبة .</a:t>
            </a:r>
          </a:p>
          <a:p>
            <a:pPr algn="r" rtl="1"/>
            <a:r>
              <a:rPr lang="ar-SA" dirty="0" smtClean="0"/>
              <a:t>ماذا يحدث إن لم تصل بويضة مخصبة إلى الرحم ؟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 smtClean="0"/>
              <a:t>ينقسم الرحم إلى : </a:t>
            </a:r>
          </a:p>
          <a:p>
            <a:pPr lvl="1" algn="r" rtl="1"/>
            <a:r>
              <a:rPr lang="ar-SA" dirty="0" smtClean="0"/>
              <a:t>جسم الرحم في الأعلى </a:t>
            </a:r>
          </a:p>
          <a:p>
            <a:pPr lvl="1" algn="r" rtl="1"/>
            <a:r>
              <a:rPr lang="ar-SA" dirty="0" smtClean="0"/>
              <a:t>عنق الرحم في الأسفل ،ويمتد في المهبل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809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المهبل </a:t>
            </a:r>
            <a:br>
              <a:rPr lang="ar-SA" dirty="0" smtClean="0"/>
            </a:br>
            <a:r>
              <a:rPr lang="en-US" dirty="0" smtClean="0"/>
              <a:t>Vagina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 smtClean="0"/>
              <a:t>أنبوبة عضلية مطاطية .</a:t>
            </a:r>
          </a:p>
          <a:p>
            <a:pPr algn="r" rtl="1"/>
            <a:r>
              <a:rPr lang="ar-SA" dirty="0" smtClean="0"/>
              <a:t>يبطن المهبل نسيج طلائي .</a:t>
            </a:r>
          </a:p>
          <a:p>
            <a:pPr algn="r" rtl="1"/>
            <a:r>
              <a:rPr lang="ar-SA" dirty="0" smtClean="0"/>
              <a:t>يتكون المهبل من عضلات ملساء طولية ودائرية .</a:t>
            </a:r>
          </a:p>
          <a:p>
            <a:pPr algn="r" rtl="1"/>
            <a:r>
              <a:rPr lang="ar-SA" dirty="0" smtClean="0"/>
              <a:t>يتصل المهبل بعنق الرحم من الأسفل وتصل نهايته خارج الجسم .</a:t>
            </a:r>
          </a:p>
          <a:p>
            <a:pPr algn="r" rtl="1"/>
            <a:r>
              <a:rPr lang="ar-SA" dirty="0" smtClean="0"/>
              <a:t>وظائف المهبل :</a:t>
            </a:r>
          </a:p>
          <a:p>
            <a:pPr algn="r" rtl="1"/>
            <a:r>
              <a:rPr lang="ar-SA" dirty="0" smtClean="0"/>
              <a:t>المهبل ممر الحيوانات المنوية إلى قناة المبيض .</a:t>
            </a:r>
          </a:p>
          <a:p>
            <a:pPr algn="r" rtl="1"/>
            <a:r>
              <a:rPr lang="ar-SA" dirty="0" smtClean="0"/>
              <a:t>المهبل ممر الطفل للخروج عند الولادة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702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الدورة الشهرية </a:t>
            </a:r>
            <a:br>
              <a:rPr lang="ar-SA" dirty="0" smtClean="0"/>
            </a:br>
            <a:r>
              <a:rPr lang="en-US" dirty="0" smtClean="0"/>
              <a:t>Monthly Menstrual Cycle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عندما تبلغ الأنثى سن البلوغ ، تبدأ الغدة النخامية بإفراز الهرمونات التي تحفز الهرمونات الجنسية : </a:t>
            </a:r>
          </a:p>
          <a:p>
            <a:pPr lvl="1" algn="r" rtl="1"/>
            <a:r>
              <a:rPr lang="ar-SA" dirty="0" smtClean="0"/>
              <a:t>الهرمون المنشط للحويصلات </a:t>
            </a:r>
          </a:p>
          <a:p>
            <a:pPr lvl="1" algn="r" rtl="1"/>
            <a:r>
              <a:rPr lang="ar-SA" dirty="0" smtClean="0"/>
              <a:t>الهرمون الخاص بتكوين الجسم الأصفر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113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الهرمون المنشط للحويصلات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يعمل هذا الهرمون على تنشيط الحويصلات الحاوية للبويضات ، مما يؤدي لنمو البويضة وحدوث عملية التبويض .</a:t>
            </a:r>
          </a:p>
          <a:p>
            <a:pPr algn="r" rtl="1"/>
            <a:r>
              <a:rPr lang="ar-SA" dirty="0" smtClean="0"/>
              <a:t>تنشط هرمونات الاستروجين التي تهيؤ الرحم لاستقبال البويضة (يسمك جداره وتكثر الأوعية الدموية فيه) .</a:t>
            </a:r>
          </a:p>
          <a:p>
            <a:pPr algn="r" rtl="1"/>
            <a:r>
              <a:rPr lang="ar-SA" dirty="0" smtClean="0"/>
              <a:t>ينشط في المبيض أيضا هرمونات أنثوية تؤدي لظهور الخصائص الثانوية للأنثى مثل الأثداء.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1326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الهرمون الخاص بتكون الجسم الاصفر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dirty="0"/>
              <a:t>ي</a:t>
            </a:r>
            <a:r>
              <a:rPr lang="ar-SA" dirty="0" smtClean="0"/>
              <a:t>نشط البروجسترون الذي يعمل على تهيئة الرحم أكثر لاستقبال البويضة المخصبة .</a:t>
            </a:r>
          </a:p>
          <a:p>
            <a:pPr algn="r" rtl="1"/>
            <a:r>
              <a:rPr lang="ar-SA" dirty="0" smtClean="0"/>
              <a:t>يعمل البروجسترون على منع نمو بويضات جديدة .</a:t>
            </a:r>
          </a:p>
          <a:p>
            <a:pPr algn="r" rtl="1"/>
            <a:r>
              <a:rPr lang="ar-SA" dirty="0" smtClean="0"/>
              <a:t>يستمر وجوده أثناء الحمل .</a:t>
            </a:r>
          </a:p>
          <a:p>
            <a:pPr algn="r" rtl="1"/>
            <a:r>
              <a:rPr lang="ar-SA" dirty="0" smtClean="0"/>
              <a:t>تفرز المشيمة أثناء الحمل هرمونات خاصة تسمى بالهرمونات الكورونية ، تعمل على تنشيط الجسم الأصفر لإفراز البروجسترون .</a:t>
            </a:r>
          </a:p>
          <a:p>
            <a:pPr algn="r" rtl="1"/>
            <a:r>
              <a:rPr lang="ar-SA" dirty="0" smtClean="0"/>
              <a:t>يتم الكشف عن الحمل بواسطة هرمونات المشيمة الموجودة في البول .</a:t>
            </a:r>
          </a:p>
          <a:p>
            <a:pPr algn="r" rtl="1"/>
            <a:r>
              <a:rPr lang="ar-SA" dirty="0" smtClean="0"/>
              <a:t>تفرز المشيمة أيضا هرمونات الاستروجين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5373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الجهاز التناسلي الأنثوي </a:t>
            </a:r>
            <a:br>
              <a:rPr lang="ar-SA" dirty="0"/>
            </a:br>
            <a:r>
              <a:rPr lang="en-US" dirty="0"/>
              <a:t>Female Reproductive </a:t>
            </a:r>
            <a:r>
              <a:rPr lang="en-US" dirty="0" smtClean="0"/>
              <a:t>System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يتكون الجهاز التناسلي الأنثوي من الأعضاء التالية :</a:t>
            </a:r>
          </a:p>
          <a:p>
            <a:pPr lvl="1" algn="r" rtl="1"/>
            <a:r>
              <a:rPr lang="ar-SA" dirty="0" smtClean="0"/>
              <a:t>المبيضان </a:t>
            </a:r>
            <a:r>
              <a:rPr lang="en-US" dirty="0" smtClean="0"/>
              <a:t>Ovaries</a:t>
            </a:r>
          </a:p>
          <a:p>
            <a:pPr lvl="1" algn="r" rtl="1"/>
            <a:r>
              <a:rPr lang="ar-SA" dirty="0" smtClean="0"/>
              <a:t>قناة فالوب </a:t>
            </a:r>
            <a:r>
              <a:rPr lang="en-US" dirty="0" smtClean="0"/>
              <a:t>Fallopian Tube</a:t>
            </a:r>
          </a:p>
          <a:p>
            <a:pPr lvl="1" algn="r" rtl="1"/>
            <a:r>
              <a:rPr lang="ar-SA" dirty="0" smtClean="0"/>
              <a:t>الرحم </a:t>
            </a:r>
            <a:r>
              <a:rPr lang="en-US" dirty="0" smtClean="0"/>
              <a:t>Uterus</a:t>
            </a:r>
          </a:p>
          <a:p>
            <a:pPr lvl="1" algn="r" rtl="1"/>
            <a:r>
              <a:rPr lang="ar-SA" dirty="0" smtClean="0"/>
              <a:t>المهبل </a:t>
            </a:r>
            <a:r>
              <a:rPr lang="en-US" dirty="0" smtClean="0"/>
              <a:t>Vagina</a:t>
            </a:r>
          </a:p>
          <a:p>
            <a:pPr lvl="1" algn="r" rtl="1"/>
            <a:r>
              <a:rPr lang="ar-SA" dirty="0" smtClean="0"/>
              <a:t>الأعضاء الجنسية الثانوية </a:t>
            </a:r>
            <a:r>
              <a:rPr lang="en-US" dirty="0" err="1" smtClean="0"/>
              <a:t>Valva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78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كيف تحدث الدورة الشهرية؟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إذا لم تخصب البويضة سيحدث الآتي :</a:t>
            </a:r>
          </a:p>
          <a:p>
            <a:pPr algn="r" rtl="1"/>
            <a:r>
              <a:rPr lang="ar-SA" dirty="0" smtClean="0"/>
              <a:t>يتلاشى الجسم الأصفر .</a:t>
            </a:r>
          </a:p>
          <a:p>
            <a:pPr algn="r" rtl="1"/>
            <a:r>
              <a:rPr lang="ar-SA" dirty="0" smtClean="0"/>
              <a:t>يقل البروجسترون في الدم .</a:t>
            </a:r>
          </a:p>
          <a:p>
            <a:pPr algn="r" rtl="1"/>
            <a:r>
              <a:rPr lang="ar-SA" dirty="0" smtClean="0"/>
              <a:t>يتقلص الرحم .</a:t>
            </a:r>
          </a:p>
          <a:p>
            <a:pPr algn="r" rtl="1"/>
            <a:r>
              <a:rPr lang="ar-SA" dirty="0" smtClean="0"/>
              <a:t>تتمزق الأوعية الدموية في الرحم .</a:t>
            </a:r>
          </a:p>
          <a:p>
            <a:pPr algn="r" rtl="1"/>
            <a:r>
              <a:rPr lang="ar-SA" dirty="0" smtClean="0"/>
              <a:t>يخرج الدم (الطمث).</a:t>
            </a:r>
          </a:p>
          <a:p>
            <a:pPr algn="r" rtl="1"/>
            <a:r>
              <a:rPr lang="ar-SA" dirty="0" smtClean="0"/>
              <a:t>يحدث هذا في اليوم الخامس والعشرين من بداية الدورة 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228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الإخصاب والحمل </a:t>
            </a:r>
            <a:br>
              <a:rPr lang="ar-SA" dirty="0" smtClean="0"/>
            </a:br>
            <a:r>
              <a:rPr lang="en-US" dirty="0" smtClean="0"/>
              <a:t>Fertilization &amp; Pregnancy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الإخصاب هو اتحاد حيوان منوي واحد مع بويضة واحدة لتكون ما يعرف بالزيجوت .</a:t>
            </a:r>
          </a:p>
          <a:p>
            <a:pPr algn="r" rtl="1"/>
            <a:r>
              <a:rPr lang="ar-SA" dirty="0" smtClean="0"/>
              <a:t>يؤدي اتحادهما إلى اتحادهما في النواة ، وبالتالي يصبح عدد الكروموسومات في البويضة المخصبة كاملا .</a:t>
            </a:r>
          </a:p>
          <a:p>
            <a:pPr algn="r" rtl="1"/>
            <a:r>
              <a:rPr lang="ar-SA" dirty="0" smtClean="0"/>
              <a:t>تلتصق البويضة المخصبة بجدار الرحم ، ويبدأ تطور الجنين 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287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الإخصاب والحمل </a:t>
            </a:r>
            <a:br>
              <a:rPr lang="ar-SA" dirty="0" smtClean="0"/>
            </a:br>
            <a:r>
              <a:rPr lang="en-US" dirty="0" smtClean="0"/>
              <a:t>Fertilization &amp; Pregnancy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u="sng" dirty="0" smtClean="0"/>
              <a:t>ملاحظات :</a:t>
            </a:r>
          </a:p>
          <a:p>
            <a:pPr algn="r" rtl="1"/>
            <a:r>
              <a:rPr lang="ar-SA" dirty="0" smtClean="0"/>
              <a:t>على الرغم من أن الأنثى تملك مبيضين ، إلا أن واحدا منهما فقط يقوم بإنتاج البويضة .</a:t>
            </a:r>
          </a:p>
          <a:p>
            <a:pPr algn="r" rtl="1"/>
            <a:r>
              <a:rPr lang="ar-SA" dirty="0" smtClean="0"/>
              <a:t>تحدث الإباضة بالتناوب بين المبيضين 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1353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الإخصاب والحمل </a:t>
            </a:r>
            <a:br>
              <a:rPr lang="ar-SA" dirty="0" smtClean="0"/>
            </a:br>
            <a:r>
              <a:rPr lang="en-US" dirty="0" smtClean="0"/>
              <a:t>Fertilization &amp; Pregnancy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SA" dirty="0" smtClean="0"/>
              <a:t>تسقط البويضة الناضجة في القمع ثم في قناة المبيض .</a:t>
            </a:r>
          </a:p>
          <a:p>
            <a:pPr algn="r" rtl="1"/>
            <a:r>
              <a:rPr lang="ar-SA" dirty="0" smtClean="0"/>
              <a:t>تحتفظ البويضة بحيويتها لمدة 24 ساعة .</a:t>
            </a:r>
          </a:p>
          <a:p>
            <a:pPr algn="r" rtl="1"/>
            <a:r>
              <a:rPr lang="ar-SA" dirty="0" smtClean="0"/>
              <a:t>تصل القناة 300-400 مليون حيوان منوي ، لكن معظمها يتحلل قبل وصوله للبويضة .</a:t>
            </a:r>
          </a:p>
          <a:p>
            <a:pPr algn="r" rtl="1"/>
            <a:r>
              <a:rPr lang="ar-SA" dirty="0" smtClean="0"/>
              <a:t>تحتفظ الحيوانات المنوية بحيويتها لمدة 48 ساعة .</a:t>
            </a:r>
          </a:p>
          <a:p>
            <a:pPr algn="r" rtl="1"/>
            <a:r>
              <a:rPr lang="ar-SA" dirty="0" smtClean="0"/>
              <a:t>إذا اتحد حيوان منوي واحد مع البويضة تصبح بويضة مخصبة .</a:t>
            </a:r>
          </a:p>
          <a:p>
            <a:pPr algn="r" rtl="1"/>
            <a:r>
              <a:rPr lang="ar-SA" dirty="0" smtClean="0"/>
              <a:t>تدخل البويضة المخصبة الرحم وتثبت في جداره بعد 3-5 أيام من الإخصاب ويبدأ الحمل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061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التوائم </a:t>
            </a:r>
            <a:r>
              <a:rPr lang="ar-SA" dirty="0"/>
              <a:t/>
            </a:r>
            <a:br>
              <a:rPr lang="ar-SA" dirty="0"/>
            </a:br>
            <a:r>
              <a:rPr lang="en-US" dirty="0" err="1" smtClean="0"/>
              <a:t>Twinings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التوائم الأخوية </a:t>
            </a:r>
            <a:r>
              <a:rPr lang="en-US" dirty="0" smtClean="0"/>
              <a:t>Fraternal Twins</a:t>
            </a:r>
            <a:endParaRPr lang="ar-SA" dirty="0" smtClean="0"/>
          </a:p>
          <a:p>
            <a:pPr algn="r" rtl="1"/>
            <a:r>
              <a:rPr lang="ar-SA" dirty="0" smtClean="0"/>
              <a:t>التوائم المتطابقة </a:t>
            </a:r>
            <a:r>
              <a:rPr lang="en-US" dirty="0" smtClean="0"/>
              <a:t>Identical Twins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33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التوائم </a:t>
            </a:r>
            <a:r>
              <a:rPr lang="ar-SA" dirty="0"/>
              <a:t>الأخوية </a:t>
            </a:r>
            <a:r>
              <a:rPr lang="ar-SA" dirty="0" smtClean="0"/>
              <a:t>والمتطابقة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Fraternal &amp; Identical Twins</a:t>
            </a:r>
            <a:endParaRPr lang="ar-S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التوائم المتطابقة 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A" dirty="0" smtClean="0"/>
              <a:t>تنقسم البويضة المخصبة في أول انقسام لها لتنفصل إلى بويضتين .</a:t>
            </a:r>
          </a:p>
          <a:p>
            <a:pPr algn="r" rtl="1"/>
            <a:r>
              <a:rPr lang="ar-SA" dirty="0" smtClean="0"/>
              <a:t>على الرغم من وجود بعض الأغشية المستقلة إلا أن البويضتان تحاطان بمشيمة واحدة .</a:t>
            </a:r>
          </a:p>
          <a:p>
            <a:pPr algn="r" rtl="1"/>
            <a:r>
              <a:rPr lang="ar-SA" dirty="0" smtClean="0"/>
              <a:t>يتشابه الجنينان في الجنس .</a:t>
            </a:r>
          </a:p>
          <a:p>
            <a:pPr algn="r" rtl="1"/>
            <a:r>
              <a:rPr lang="ar-SA" dirty="0" smtClean="0"/>
              <a:t>يتشابه الجنينان في الصفات وفصائل الدم .</a:t>
            </a:r>
          </a:p>
          <a:p>
            <a:pPr algn="r" rtl="1"/>
            <a:r>
              <a:rPr lang="ar-SA" dirty="0" smtClean="0"/>
              <a:t>يتشابه الجنينان في بصمات الأصابع.</a:t>
            </a:r>
          </a:p>
          <a:p>
            <a:pPr algn="r" rtl="1"/>
            <a:endParaRPr lang="ar-SA" dirty="0"/>
          </a:p>
          <a:p>
            <a:pPr algn="r" rtl="1"/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ملحوظة </a:t>
            </a:r>
            <a:r>
              <a:rPr lang="ar-SA" dirty="0" smtClean="0"/>
              <a:t>: إذا كان انفصال البويضة متأخرا تتكون التوائم المشتركة (السيامية) </a:t>
            </a:r>
            <a:r>
              <a:rPr lang="en-US" dirty="0" err="1" smtClean="0"/>
              <a:t>Siamen</a:t>
            </a:r>
            <a:r>
              <a:rPr lang="en-US" dirty="0" smtClean="0"/>
              <a:t> Twins</a:t>
            </a:r>
            <a:endParaRPr lang="ar-S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SA" dirty="0" smtClean="0"/>
              <a:t>التوائم الأخوية </a:t>
            </a:r>
            <a:endParaRPr lang="ar-S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 smtClean="0"/>
              <a:t>يتحد حيوانان منويان ببويضتان مختلفتان في نفس الوقت .</a:t>
            </a:r>
          </a:p>
          <a:p>
            <a:pPr algn="r" rtl="1"/>
            <a:r>
              <a:rPr lang="ar-SA" dirty="0" smtClean="0"/>
              <a:t>يحيط كل بويضة مخصبة مشيمة خاصة .</a:t>
            </a:r>
          </a:p>
          <a:p>
            <a:pPr algn="r" rtl="1"/>
            <a:r>
              <a:rPr lang="ar-SA" dirty="0" smtClean="0"/>
              <a:t>قد يختلف الجنينان أو يتشابهان في الجنس .</a:t>
            </a:r>
          </a:p>
          <a:p>
            <a:pPr algn="r" rtl="1"/>
            <a:r>
              <a:rPr lang="ar-SA" dirty="0" smtClean="0"/>
              <a:t>قد يختلفان أو يتشابهان في الصفات وفصائل الدم .</a:t>
            </a:r>
          </a:p>
          <a:p>
            <a:pPr algn="r" rtl="1"/>
            <a:r>
              <a:rPr lang="ar-SA" dirty="0" smtClean="0"/>
              <a:t>يختلفان في بصمات الأصابع .</a:t>
            </a:r>
          </a:p>
          <a:p>
            <a:pPr algn="r" rtl="1"/>
            <a:r>
              <a:rPr lang="ar-SA" dirty="0" smtClean="0"/>
              <a:t>يشتركان في ظروف حمل واحدة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9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ln cmpd="dbl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rtl="1"/>
            <a:r>
              <a:rPr lang="ar-AE" smtClean="0"/>
              <a:t> ذكر 		أنثى.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953000" y="180000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XY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180000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XX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1535" y="2667000"/>
            <a:ext cx="65151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7" name="Rectangle 6"/>
          <p:cNvSpPr/>
          <p:nvPr/>
        </p:nvSpPr>
        <p:spPr>
          <a:xfrm>
            <a:off x="2493645" y="2667000"/>
            <a:ext cx="65151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" name="Rectangle 7"/>
          <p:cNvSpPr/>
          <p:nvPr/>
        </p:nvSpPr>
        <p:spPr>
          <a:xfrm>
            <a:off x="6760845" y="2636520"/>
            <a:ext cx="65151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Y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09135" y="2667000"/>
            <a:ext cx="762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93645" y="488442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XY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9135" y="488442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XX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50355" y="487680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XY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4892040"/>
            <a:ext cx="1524000" cy="609600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XX</a:t>
            </a:r>
            <a:endParaRPr lang="en-GB" sz="32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7090411" y="3246120"/>
            <a:ext cx="0" cy="155448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7" idx="2"/>
          </p:cNvCxnSpPr>
          <p:nvPr/>
        </p:nvCxnSpPr>
        <p:spPr>
          <a:xfrm flipH="1" flipV="1">
            <a:off x="2819400" y="3276600"/>
            <a:ext cx="4267200" cy="15240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8" idx="2"/>
          </p:cNvCxnSpPr>
          <p:nvPr/>
        </p:nvCxnSpPr>
        <p:spPr>
          <a:xfrm flipV="1">
            <a:off x="5562600" y="3246120"/>
            <a:ext cx="1524000" cy="1584960"/>
          </a:xfrm>
          <a:prstGeom prst="line">
            <a:avLst/>
          </a:prstGeom>
          <a:ln w="603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2"/>
          </p:cNvCxnSpPr>
          <p:nvPr/>
        </p:nvCxnSpPr>
        <p:spPr>
          <a:xfrm flipH="1" flipV="1">
            <a:off x="1177290" y="3276600"/>
            <a:ext cx="4385310" cy="1554480"/>
          </a:xfrm>
          <a:prstGeom prst="line">
            <a:avLst/>
          </a:prstGeom>
          <a:ln w="603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2"/>
          </p:cNvCxnSpPr>
          <p:nvPr/>
        </p:nvCxnSpPr>
        <p:spPr>
          <a:xfrm flipV="1">
            <a:off x="3581400" y="3276600"/>
            <a:ext cx="1308735" cy="1554480"/>
          </a:xfrm>
          <a:prstGeom prst="line">
            <a:avLst/>
          </a:prstGeom>
          <a:ln w="603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2667001" y="3337560"/>
            <a:ext cx="914399" cy="1539240"/>
          </a:xfrm>
          <a:prstGeom prst="line">
            <a:avLst/>
          </a:prstGeom>
          <a:ln w="603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3" idx="0"/>
          </p:cNvCxnSpPr>
          <p:nvPr/>
        </p:nvCxnSpPr>
        <p:spPr>
          <a:xfrm flipV="1">
            <a:off x="1295400" y="3246120"/>
            <a:ext cx="3324225" cy="1645920"/>
          </a:xfrm>
          <a:prstGeom prst="line">
            <a:avLst/>
          </a:prstGeom>
          <a:ln w="603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3" idx="0"/>
            <a:endCxn id="6" idx="2"/>
          </p:cNvCxnSpPr>
          <p:nvPr/>
        </p:nvCxnSpPr>
        <p:spPr>
          <a:xfrm flipH="1" flipV="1">
            <a:off x="1177290" y="3276600"/>
            <a:ext cx="118110" cy="1615440"/>
          </a:xfrm>
          <a:prstGeom prst="line">
            <a:avLst/>
          </a:prstGeom>
          <a:ln w="603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1468800" y="228600"/>
            <a:ext cx="720000" cy="720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964600" y="262890"/>
            <a:ext cx="720000" cy="72000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1828800" y="982890"/>
            <a:ext cx="0" cy="57540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572577" y="1558290"/>
            <a:ext cx="512445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324600" y="942930"/>
            <a:ext cx="325755" cy="52011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58674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dirty="0" smtClean="0"/>
              <a:t>	ذكر 			أنثى 		ذكر 		أنثى </a:t>
            </a:r>
            <a:endParaRPr lang="en-GB" dirty="0"/>
          </a:p>
        </p:txBody>
      </p:sp>
      <p:sp>
        <p:nvSpPr>
          <p:cNvPr id="17" name="Right Arrow Callout 16"/>
          <p:cNvSpPr/>
          <p:nvPr/>
        </p:nvSpPr>
        <p:spPr>
          <a:xfrm>
            <a:off x="-520065" y="1202985"/>
            <a:ext cx="1756410" cy="196791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تحمل الخلية الجسدية 23 زوجا من الكروموسومات </a:t>
            </a:r>
          </a:p>
          <a:p>
            <a:pPr algn="ctr"/>
            <a:r>
              <a:rPr lang="ar-SA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واحد منها هو الكروموسوم الجنسي </a:t>
            </a:r>
            <a:endParaRPr lang="ar-SA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4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تحديد جنس المولود</a:t>
            </a:r>
            <a:endParaRPr lang="ar-S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endParaRPr lang="ar-SA" dirty="0" smtClean="0"/>
          </a:p>
          <a:p>
            <a:pPr algn="r" rtl="1"/>
            <a:endParaRPr lang="ar-SA" dirty="0"/>
          </a:p>
          <a:p>
            <a:pPr algn="r" rtl="1"/>
            <a:r>
              <a:rPr lang="ar-SA" dirty="0" smtClean="0"/>
              <a:t>إذا اتحدت بويضة مع حيوان منوي يحمل فرد الكروموسوم </a:t>
            </a:r>
            <a:r>
              <a:rPr lang="en-US" dirty="0" smtClean="0"/>
              <a:t>X</a:t>
            </a:r>
            <a:r>
              <a:rPr lang="ar-SA" dirty="0" smtClean="0"/>
              <a:t> فإن الجنين يكون أنثى :  </a:t>
            </a:r>
            <a:r>
              <a:rPr lang="en-US" dirty="0" smtClean="0"/>
              <a:t>XX </a:t>
            </a:r>
            <a:endParaRPr lang="ar-SA" dirty="0" smtClean="0"/>
          </a:p>
          <a:p>
            <a:pPr algn="r" rtl="1"/>
            <a:r>
              <a:rPr lang="ar-SA" dirty="0"/>
              <a:t>إذا اتحدت بويضة مع حيوان منوي يحمل فرد الكروموسوم </a:t>
            </a:r>
            <a:r>
              <a:rPr lang="en-US" dirty="0" smtClean="0"/>
              <a:t>Y</a:t>
            </a:r>
            <a:r>
              <a:rPr lang="ar-SA" dirty="0" smtClean="0"/>
              <a:t> </a:t>
            </a:r>
            <a:r>
              <a:rPr lang="ar-SA" dirty="0"/>
              <a:t>فإن الجنين يكون </a:t>
            </a:r>
            <a:r>
              <a:rPr lang="ar-SA" dirty="0" smtClean="0"/>
              <a:t>ذكر :  </a:t>
            </a:r>
            <a:r>
              <a:rPr lang="en-US" dirty="0" smtClean="0"/>
              <a:t>X</a:t>
            </a:r>
            <a:r>
              <a:rPr lang="en-US" dirty="0"/>
              <a:t>Y</a:t>
            </a:r>
            <a:r>
              <a:rPr lang="en-US" dirty="0" smtClean="0"/>
              <a:t> </a:t>
            </a:r>
            <a:endParaRPr lang="ar-SA" dirty="0"/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4441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مشاكل الجهاز التناسلي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من أهم مشاكل الجهاز التناسلي هو العقم . وقد ينشأ العقم عند المرأة للأسباب التالية :</a:t>
            </a:r>
          </a:p>
          <a:p>
            <a:pPr lvl="1" algn="r" rtl="1"/>
            <a:r>
              <a:rPr lang="ar-SA" dirty="0" smtClean="0"/>
              <a:t>انغلاق أو تلف قناة المبيض (قناة فالوب)</a:t>
            </a:r>
          </a:p>
          <a:p>
            <a:pPr lvl="1" algn="r" rtl="1"/>
            <a:r>
              <a:rPr lang="ar-SA" dirty="0" smtClean="0"/>
              <a:t>ضعف المبيض </a:t>
            </a:r>
          </a:p>
          <a:p>
            <a:pPr lvl="1" algn="r" rtl="1"/>
            <a:r>
              <a:rPr lang="ar-SA" dirty="0" smtClean="0"/>
              <a:t>تشوهات في الجهاز التناسلي </a:t>
            </a:r>
          </a:p>
          <a:p>
            <a:pPr lvl="1" algn="r" rtl="1"/>
            <a:r>
              <a:rPr lang="ar-SA" dirty="0" smtClean="0"/>
              <a:t>إفرازات المهبل ، حيث تصل حموضة إفرازات المهبل إلى 3.5-4 بينما الحيوانات المنوية تحتاج وسط 6 – 6.5 .وتعمل إفرازات بروستاتا والحويصلات المنوية على معادلة الإفرازات وتخفيض حموضتها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962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تنعدم الحموضة عند درجة 7 .</a:t>
            </a:r>
          </a:p>
          <a:p>
            <a:pPr algn="r" rtl="1"/>
            <a:r>
              <a:rPr lang="ar-SA" dirty="0" smtClean="0"/>
              <a:t>تزيد كلما توجهنا نحو الصفر .</a:t>
            </a:r>
          </a:p>
          <a:p>
            <a:pPr algn="r" rtl="1"/>
            <a:r>
              <a:rPr lang="ar-SA" dirty="0" smtClean="0"/>
              <a:t>الدرجة 6 تعني أن الحموضة خفيفة .</a:t>
            </a:r>
          </a:p>
          <a:p>
            <a:pPr algn="r" rtl="1"/>
            <a:r>
              <a:rPr lang="ar-SA" dirty="0" smtClean="0"/>
              <a:t>الدرجة 3 تعني أن الحموضة عالية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600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المبيضان </a:t>
            </a:r>
            <a:br>
              <a:rPr lang="ar-SA" dirty="0" smtClean="0"/>
            </a:br>
            <a:r>
              <a:rPr lang="en-US" dirty="0" smtClean="0"/>
              <a:t>Ovaries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المبيض جسم صغير الحجم بحجم اللوزة .</a:t>
            </a:r>
          </a:p>
          <a:p>
            <a:pPr algn="r" rtl="1"/>
            <a:r>
              <a:rPr lang="ar-SA" dirty="0" smtClean="0"/>
              <a:t>يقع في الجهة الظهرية من التجويف البطني .</a:t>
            </a:r>
          </a:p>
          <a:p>
            <a:pPr algn="r" rtl="1"/>
            <a:r>
              <a:rPr lang="ar-SA" dirty="0" smtClean="0"/>
              <a:t>وظيفته إنتاج البويضات 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075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 أسباب العقم عند المرأة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أسباب فسيولوجية مثل عدم إنتاج الهرمونات والأنزيمات ذات العلاقة بتكوين البويضات .</a:t>
            </a:r>
          </a:p>
          <a:p>
            <a:pPr algn="r" rtl="1"/>
            <a:r>
              <a:rPr lang="ar-SA" dirty="0" smtClean="0"/>
              <a:t>أمراض وراثية مثل تلف الجينات ، أو عدم الانقسام السليم للكروموسومات كما في مرض تيرنر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030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انتهت المحاضرة </a:t>
            </a:r>
            <a:endParaRPr lang="ar-S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70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المبيضان </a:t>
            </a:r>
            <a:br>
              <a:rPr lang="ar-SA" dirty="0" smtClean="0"/>
            </a:br>
            <a:r>
              <a:rPr lang="en-US" dirty="0" smtClean="0"/>
              <a:t>Ovaries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SA" dirty="0"/>
              <a:t>يحتوي آلاف الحويصلات التي تحوي بويضات في مراحل نمو مختلفة </a:t>
            </a:r>
            <a:r>
              <a:rPr lang="ar-SA" dirty="0" smtClean="0"/>
              <a:t>.</a:t>
            </a:r>
          </a:p>
          <a:p>
            <a:pPr algn="just" rtl="1"/>
            <a:r>
              <a:rPr lang="ar-SA" dirty="0" smtClean="0"/>
              <a:t>يقدر عدد البويضات بـ 400000 بويضة .</a:t>
            </a:r>
          </a:p>
          <a:p>
            <a:pPr algn="just" rtl="1"/>
            <a:r>
              <a:rPr lang="ar-SA" dirty="0" smtClean="0"/>
              <a:t>لا ينضج من البويضات سوى 300 إلى 400 بويضة طيلة حياة الأنثى (حتى سن اليأس </a:t>
            </a:r>
            <a:r>
              <a:rPr lang="en-US" dirty="0" smtClean="0"/>
              <a:t>Menopause</a:t>
            </a:r>
            <a:r>
              <a:rPr lang="ar-SA" dirty="0" smtClean="0"/>
              <a:t>)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864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تكون البويضات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u="sng" dirty="0" smtClean="0"/>
              <a:t>المرحلة الأولى (أ):</a:t>
            </a:r>
          </a:p>
          <a:p>
            <a:pPr marL="0" indent="0" algn="r" rtl="1">
              <a:buNone/>
            </a:pPr>
            <a:r>
              <a:rPr lang="ar-SA" dirty="0" smtClean="0"/>
              <a:t>تنقسم الخلايا المكونة للبويضات في المبيض انقسامات غير مباشرة . فتنتج خلايا لها نفس العدد من الكروموسومات .</a:t>
            </a:r>
          </a:p>
          <a:p>
            <a:pPr marL="0" indent="0" algn="r" rtl="1">
              <a:buNone/>
            </a:pPr>
            <a:r>
              <a:rPr lang="ar-SA" dirty="0" smtClean="0"/>
              <a:t>تسمى هذه الخلايا بأم البويضات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803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تكون البويضات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u="sng" dirty="0" smtClean="0"/>
              <a:t>المرحلة الثانية (ب): </a:t>
            </a:r>
          </a:p>
          <a:p>
            <a:pPr algn="r" rtl="1"/>
            <a:r>
              <a:rPr lang="ar-SA" dirty="0" smtClean="0"/>
              <a:t>تنقسم خلايا أم البويضات انقسامات غير مباشرة .</a:t>
            </a:r>
          </a:p>
          <a:p>
            <a:pPr algn="r" rtl="1"/>
            <a:r>
              <a:rPr lang="ar-SA" dirty="0" smtClean="0"/>
              <a:t>تنتج خلايا لها العدد الكامل من الكروموسومات ، تسمى بالبويضات الأولية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108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تكون البويضات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u="sng" dirty="0" smtClean="0"/>
              <a:t>المرحلة الثالثة (جـ):</a:t>
            </a:r>
          </a:p>
          <a:p>
            <a:pPr algn="r" rtl="1"/>
            <a:r>
              <a:rPr lang="ar-SA" dirty="0" smtClean="0"/>
              <a:t>تنقسم البويضات الأولية انقسامات اختزالية غير متكافئة .</a:t>
            </a:r>
          </a:p>
          <a:p>
            <a:pPr algn="r" rtl="1"/>
            <a:r>
              <a:rPr lang="ar-SA" dirty="0" smtClean="0"/>
              <a:t>تنتج خليتان لكل منهما نصف العدد من الكروموسومات :</a:t>
            </a:r>
          </a:p>
          <a:p>
            <a:pPr lvl="1" algn="r" rtl="1"/>
            <a:r>
              <a:rPr lang="ar-SA" dirty="0" smtClean="0"/>
              <a:t>خلية كبيرة توجد فيها النواة ، تسمى البويضة الثانوية .</a:t>
            </a:r>
          </a:p>
          <a:p>
            <a:pPr lvl="1" algn="r" rtl="1"/>
            <a:r>
              <a:rPr lang="ar-SA" dirty="0" smtClean="0"/>
              <a:t>خلية صغيرة الحجم تسمى الجسم القطبي الأول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3645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تكون البويضات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u="sng" dirty="0" smtClean="0"/>
              <a:t>المرحلة الرابعة (د):</a:t>
            </a:r>
          </a:p>
          <a:p>
            <a:pPr algn="r" rtl="1"/>
            <a:r>
              <a:rPr lang="ar-SA" dirty="0" smtClean="0"/>
              <a:t>تنقسم البويضة الثانوية انقسام غير مباشر وغير متكافئ .</a:t>
            </a:r>
          </a:p>
          <a:p>
            <a:pPr algn="r" rtl="1"/>
            <a:r>
              <a:rPr lang="ar-SA" dirty="0" smtClean="0"/>
              <a:t>ينشأ خليتان :</a:t>
            </a:r>
          </a:p>
          <a:p>
            <a:pPr lvl="1" algn="r" rtl="1"/>
            <a:r>
              <a:rPr lang="ar-SA" dirty="0" smtClean="0"/>
              <a:t>الجسم القطبي الثاني </a:t>
            </a:r>
          </a:p>
          <a:p>
            <a:pPr lvl="1" algn="r" rtl="1"/>
            <a:r>
              <a:rPr lang="ar-SA" dirty="0" smtClean="0"/>
              <a:t>البويضة التي تنمو وتختزن كمية كافية من الغذاء للجنين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788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719945" y="4191276"/>
            <a:ext cx="1499755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انقسام غير مباشرة</a:t>
            </a:r>
            <a:endParaRPr lang="ar-SA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990600" y="2673927"/>
            <a:ext cx="1011382" cy="159327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SA" dirty="0" smtClean="0"/>
              <a:t>الانقسامات التي تكون البويضة </a:t>
            </a:r>
            <a:endParaRPr lang="ar-SA" dirty="0"/>
          </a:p>
        </p:txBody>
      </p:sp>
      <p:sp>
        <p:nvSpPr>
          <p:cNvPr id="4" name="Oval 3"/>
          <p:cNvSpPr/>
          <p:nvPr/>
        </p:nvSpPr>
        <p:spPr>
          <a:xfrm>
            <a:off x="8604000" y="1249233"/>
            <a:ext cx="1080000" cy="10800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خلية في المبيض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029200" y="1509927"/>
            <a:ext cx="1350164" cy="10800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أم البويضات </a:t>
            </a:r>
          </a:p>
          <a:p>
            <a:pPr algn="ctr"/>
            <a:r>
              <a:rPr lang="ar-SA" dirty="0" smtClean="0">
                <a:solidFill>
                  <a:schemeClr val="tx1"/>
                </a:solidFill>
              </a:rPr>
              <a:t>(46)</a:t>
            </a:r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77000" y="1911927"/>
            <a:ext cx="1905000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73400" y="1080930"/>
            <a:ext cx="1752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/>
              <a:t>انقسام غير مباشر</a:t>
            </a:r>
            <a:endParaRPr lang="ar-SA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743200" y="2049927"/>
            <a:ext cx="2107622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50127" y="1588262"/>
            <a:ext cx="228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انقسام غير مباشر</a:t>
            </a:r>
            <a:endParaRPr lang="ar-SA" sz="2400" dirty="0"/>
          </a:p>
        </p:txBody>
      </p:sp>
      <p:sp>
        <p:nvSpPr>
          <p:cNvPr id="14" name="Oval 13"/>
          <p:cNvSpPr/>
          <p:nvPr/>
        </p:nvSpPr>
        <p:spPr>
          <a:xfrm>
            <a:off x="1233055" y="1371600"/>
            <a:ext cx="1537854" cy="1209494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البويضة الأولية </a:t>
            </a:r>
          </a:p>
          <a:p>
            <a:pPr algn="ctr"/>
            <a:r>
              <a:rPr lang="ar-SA" dirty="0" smtClean="0">
                <a:solidFill>
                  <a:schemeClr val="tx1"/>
                </a:solidFill>
              </a:rPr>
              <a:t>(46)</a:t>
            </a:r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25982" y="4800600"/>
            <a:ext cx="2112818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0055" y="3337806"/>
            <a:ext cx="228600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انقسام اختزالي </a:t>
            </a:r>
            <a:endParaRPr lang="ar-SA" sz="2400" dirty="0"/>
          </a:p>
        </p:txBody>
      </p:sp>
      <p:sp>
        <p:nvSpPr>
          <p:cNvPr id="18" name="Oval 17"/>
          <p:cNvSpPr/>
          <p:nvPr/>
        </p:nvSpPr>
        <p:spPr>
          <a:xfrm>
            <a:off x="1430482" y="4038600"/>
            <a:ext cx="1905000" cy="15240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البويضة الثانوية </a:t>
            </a: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(23)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-197427" y="4488873"/>
            <a:ext cx="1461654" cy="10668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الجسم القطبي الأول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638800" y="3037471"/>
            <a:ext cx="1905000" cy="15240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البويضة التي تختزن الغذاء </a:t>
            </a:r>
          </a:p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(23)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860473" y="4793673"/>
            <a:ext cx="1461654" cy="1066800"/>
          </a:xfrm>
          <a:prstGeom prst="ellipse">
            <a:avLst/>
          </a:prstGeom>
          <a:ln w="412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الجسم القطبي الثاني</a:t>
            </a:r>
            <a:endParaRPr lang="ar-S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1154</Words>
  <Application>Microsoft Office PowerPoint</Application>
  <PresentationFormat>On-screen Show (4:3)</PresentationFormat>
  <Paragraphs>198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الجهاز التناسلي الأنثوي </vt:lpstr>
      <vt:lpstr>الجهاز التناسلي الأنثوي  Female Reproductive System</vt:lpstr>
      <vt:lpstr>المبيضان  Ovaries</vt:lpstr>
      <vt:lpstr>المبيضان  Ovaries</vt:lpstr>
      <vt:lpstr>تكون البويضات </vt:lpstr>
      <vt:lpstr>تكون البويضات </vt:lpstr>
      <vt:lpstr>تكون البويضات </vt:lpstr>
      <vt:lpstr>تكون البويضات </vt:lpstr>
      <vt:lpstr>الانقسامات التي تكون البويضة </vt:lpstr>
      <vt:lpstr>تكون البويضات </vt:lpstr>
      <vt:lpstr>المبيضان </vt:lpstr>
      <vt:lpstr>قناة فالوب  Fallopian Tube</vt:lpstr>
      <vt:lpstr>قناة فالوب  Fallopian Tube</vt:lpstr>
      <vt:lpstr>الرحم  Uterus</vt:lpstr>
      <vt:lpstr>الرحم  Uterus</vt:lpstr>
      <vt:lpstr>المهبل  Vagina</vt:lpstr>
      <vt:lpstr>الدورة الشهرية  Monthly Menstrual Cycle</vt:lpstr>
      <vt:lpstr>الهرمون المنشط للحويصلات </vt:lpstr>
      <vt:lpstr>الهرمون الخاص بتكون الجسم الاصفر</vt:lpstr>
      <vt:lpstr>كيف تحدث الدورة الشهرية؟</vt:lpstr>
      <vt:lpstr>الإخصاب والحمل  Fertilization &amp; Pregnancy </vt:lpstr>
      <vt:lpstr>الإخصاب والحمل  Fertilization &amp; Pregnancy </vt:lpstr>
      <vt:lpstr>الإخصاب والحمل  Fertilization &amp; Pregnancy</vt:lpstr>
      <vt:lpstr>التوائم  Twinings </vt:lpstr>
      <vt:lpstr>التوائم الأخوية والمتطابقة  Fraternal &amp; Identical Twins</vt:lpstr>
      <vt:lpstr> ذكر   أنثى.</vt:lpstr>
      <vt:lpstr>تحديد جنس المولود</vt:lpstr>
      <vt:lpstr>مشاكل الجهاز التناسلي </vt:lpstr>
      <vt:lpstr>PH</vt:lpstr>
      <vt:lpstr>تابع أسباب العقم عند المرأة </vt:lpstr>
      <vt:lpstr>انتهت المحاضرة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الجهاز التناسلي الأنثوي </dc:title>
  <dc:creator>Sumyah</dc:creator>
  <cp:lastModifiedBy>Sumyah</cp:lastModifiedBy>
  <cp:revision>73</cp:revision>
  <dcterms:created xsi:type="dcterms:W3CDTF">2006-08-16T00:00:00Z</dcterms:created>
  <dcterms:modified xsi:type="dcterms:W3CDTF">2017-12-04T07:44:44Z</dcterms:modified>
</cp:coreProperties>
</file>