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85" r:id="rId2"/>
    <p:sldId id="292" r:id="rId3"/>
    <p:sldId id="287" r:id="rId4"/>
    <p:sldId id="288" r:id="rId5"/>
    <p:sldId id="289" r:id="rId6"/>
    <p:sldId id="290" r:id="rId7"/>
    <p:sldId id="334" r:id="rId8"/>
    <p:sldId id="291" r:id="rId9"/>
    <p:sldId id="293" r:id="rId10"/>
    <p:sldId id="294" r:id="rId11"/>
    <p:sldId id="295" r:id="rId12"/>
    <p:sldId id="296" r:id="rId13"/>
    <p:sldId id="297" r:id="rId14"/>
    <p:sldId id="298" r:id="rId15"/>
    <p:sldId id="333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32" r:id="rId25"/>
    <p:sldId id="307" r:id="rId26"/>
    <p:sldId id="308" r:id="rId27"/>
    <p:sldId id="310" r:id="rId28"/>
    <p:sldId id="309" r:id="rId29"/>
    <p:sldId id="311" r:id="rId30"/>
    <p:sldId id="312" r:id="rId31"/>
    <p:sldId id="313" r:id="rId32"/>
    <p:sldId id="314" r:id="rId33"/>
    <p:sldId id="335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ED48E-E3A9-4857-BF8C-87E5737654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49F443-30AF-48AE-8E45-63D1C149CFD0}">
      <dgm:prSet phldrT="[Text]"/>
      <dgm:spPr/>
      <dgm:t>
        <a:bodyPr/>
        <a:lstStyle/>
        <a:p>
          <a:r>
            <a:rPr lang="ar-AE" dirty="0" smtClean="0"/>
            <a:t>قابلية الخلايا للانقسام </a:t>
          </a:r>
          <a:endParaRPr lang="en-GB" dirty="0"/>
        </a:p>
      </dgm:t>
    </dgm:pt>
    <dgm:pt modelId="{0C967B17-9D4B-4FC6-8453-004A0227AF5B}" type="parTrans" cxnId="{C8C07011-D2B2-4567-BAE6-7292D216BAFB}">
      <dgm:prSet/>
      <dgm:spPr/>
      <dgm:t>
        <a:bodyPr/>
        <a:lstStyle/>
        <a:p>
          <a:endParaRPr lang="en-GB"/>
        </a:p>
      </dgm:t>
    </dgm:pt>
    <dgm:pt modelId="{21C0934A-575F-4D1A-BB8B-91ED45A1B6F1}" type="sibTrans" cxnId="{C8C07011-D2B2-4567-BAE6-7292D216BAFB}">
      <dgm:prSet/>
      <dgm:spPr/>
      <dgm:t>
        <a:bodyPr/>
        <a:lstStyle/>
        <a:p>
          <a:endParaRPr lang="en-GB"/>
        </a:p>
      </dgm:t>
    </dgm:pt>
    <dgm:pt modelId="{FA46A282-C1D6-47CE-A958-A666DC3161FF}">
      <dgm:prSet phldrT="[Text]"/>
      <dgm:spPr/>
      <dgm:t>
        <a:bodyPr/>
        <a:lstStyle/>
        <a:p>
          <a:r>
            <a:rPr lang="ar-AE" dirty="0" smtClean="0"/>
            <a:t>خلايا لا تنقسم إل</a:t>
          </a:r>
          <a:r>
            <a:rPr lang="ar-SA" dirty="0" smtClean="0"/>
            <a:t>ا</a:t>
          </a:r>
          <a:r>
            <a:rPr lang="ar-AE" dirty="0" smtClean="0"/>
            <a:t> في ظروف معينة . (مثل : الكبد والبنكرياس عندما تفقد جزء منها )</a:t>
          </a:r>
          <a:endParaRPr lang="en-GB" dirty="0"/>
        </a:p>
      </dgm:t>
    </dgm:pt>
    <dgm:pt modelId="{3D6063E8-0A74-4130-8F37-89F5EA1A9C9D}" type="parTrans" cxnId="{AD380006-21F6-46F3-981A-53997D0ED75F}">
      <dgm:prSet/>
      <dgm:spPr/>
      <dgm:t>
        <a:bodyPr/>
        <a:lstStyle/>
        <a:p>
          <a:endParaRPr lang="en-GB"/>
        </a:p>
      </dgm:t>
    </dgm:pt>
    <dgm:pt modelId="{BE3D3126-F5C5-45FE-A129-29EF70A82C5C}" type="sibTrans" cxnId="{AD380006-21F6-46F3-981A-53997D0ED75F}">
      <dgm:prSet/>
      <dgm:spPr/>
      <dgm:t>
        <a:bodyPr/>
        <a:lstStyle/>
        <a:p>
          <a:endParaRPr lang="en-GB"/>
        </a:p>
      </dgm:t>
    </dgm:pt>
    <dgm:pt modelId="{A77F810C-595C-4E45-9426-C65E3C4BD487}">
      <dgm:prSet phldrT="[Text]"/>
      <dgm:spPr/>
      <dgm:t>
        <a:bodyPr/>
        <a:lstStyle/>
        <a:p>
          <a:r>
            <a:rPr lang="ar-AE" dirty="0" smtClean="0"/>
            <a:t>معظم الخلايا تنقسم باستمرار في الحيوان وبعض النباتات </a:t>
          </a:r>
          <a:endParaRPr lang="en-GB" dirty="0"/>
        </a:p>
      </dgm:t>
    </dgm:pt>
    <dgm:pt modelId="{F349EF17-0BEC-4B78-A682-EB344A07387B}" type="parTrans" cxnId="{954CA8AA-D217-454B-B0F1-BD7F705D2687}">
      <dgm:prSet/>
      <dgm:spPr/>
      <dgm:t>
        <a:bodyPr/>
        <a:lstStyle/>
        <a:p>
          <a:endParaRPr lang="en-GB"/>
        </a:p>
      </dgm:t>
    </dgm:pt>
    <dgm:pt modelId="{9905CD62-F8CE-4C93-886F-861B66E5707A}" type="sibTrans" cxnId="{954CA8AA-D217-454B-B0F1-BD7F705D2687}">
      <dgm:prSet/>
      <dgm:spPr/>
      <dgm:t>
        <a:bodyPr/>
        <a:lstStyle/>
        <a:p>
          <a:endParaRPr lang="en-GB"/>
        </a:p>
      </dgm:t>
    </dgm:pt>
    <dgm:pt modelId="{C5DA7884-3588-4E92-8227-F3119E1D663E}">
      <dgm:prSet/>
      <dgm:spPr/>
      <dgm:t>
        <a:bodyPr/>
        <a:lstStyle/>
        <a:p>
          <a:r>
            <a:rPr lang="ar-AE" smtClean="0"/>
            <a:t>خلايا تفقد قدرتها على الانقسام مثل الخلايا العصبية وكريات الدم الحمراء </a:t>
          </a:r>
          <a:endParaRPr lang="en-GB" dirty="0"/>
        </a:p>
      </dgm:t>
    </dgm:pt>
    <dgm:pt modelId="{082651C8-A447-4797-B1C0-3A7BFA65A206}" type="parTrans" cxnId="{F1277F98-1742-4429-9FF9-0B6E24295F28}">
      <dgm:prSet/>
      <dgm:spPr/>
      <dgm:t>
        <a:bodyPr/>
        <a:lstStyle/>
        <a:p>
          <a:endParaRPr lang="en-GB"/>
        </a:p>
      </dgm:t>
    </dgm:pt>
    <dgm:pt modelId="{59937323-CB38-49C4-A736-74415A995805}" type="sibTrans" cxnId="{F1277F98-1742-4429-9FF9-0B6E24295F28}">
      <dgm:prSet/>
      <dgm:spPr/>
      <dgm:t>
        <a:bodyPr/>
        <a:lstStyle/>
        <a:p>
          <a:endParaRPr lang="en-GB"/>
        </a:p>
      </dgm:t>
    </dgm:pt>
    <dgm:pt modelId="{20B262CC-0382-4E45-B014-D99B872B1DEF}" type="pres">
      <dgm:prSet presAssocID="{8BBED48E-E3A9-4857-BF8C-87E5737654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1C68512-DD1E-4215-B6D9-4B106409A872}" type="pres">
      <dgm:prSet presAssocID="{B649F443-30AF-48AE-8E45-63D1C149CFD0}" presName="hierRoot1" presStyleCnt="0"/>
      <dgm:spPr/>
    </dgm:pt>
    <dgm:pt modelId="{6F5D9016-8AAF-4FB4-BCFA-9C21996CA243}" type="pres">
      <dgm:prSet presAssocID="{B649F443-30AF-48AE-8E45-63D1C149CFD0}" presName="composite" presStyleCnt="0"/>
      <dgm:spPr/>
    </dgm:pt>
    <dgm:pt modelId="{93C88213-2021-49EA-9A61-5DD97A2679A4}" type="pres">
      <dgm:prSet presAssocID="{B649F443-30AF-48AE-8E45-63D1C149CFD0}" presName="background" presStyleLbl="node0" presStyleIdx="0" presStyleCnt="1"/>
      <dgm:spPr/>
    </dgm:pt>
    <dgm:pt modelId="{CEC4406B-8DDA-4480-9637-48206E818450}" type="pres">
      <dgm:prSet presAssocID="{B649F443-30AF-48AE-8E45-63D1C149CF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7C041A-3474-4F11-98AE-28033CB79759}" type="pres">
      <dgm:prSet presAssocID="{B649F443-30AF-48AE-8E45-63D1C149CFD0}" presName="hierChild2" presStyleCnt="0"/>
      <dgm:spPr/>
    </dgm:pt>
    <dgm:pt modelId="{8D2C54E2-601F-4042-9256-2597E811E411}" type="pres">
      <dgm:prSet presAssocID="{3D6063E8-0A74-4130-8F37-89F5EA1A9C9D}" presName="Name10" presStyleLbl="parChTrans1D2" presStyleIdx="0" presStyleCnt="3"/>
      <dgm:spPr/>
      <dgm:t>
        <a:bodyPr/>
        <a:lstStyle/>
        <a:p>
          <a:endParaRPr lang="en-GB"/>
        </a:p>
      </dgm:t>
    </dgm:pt>
    <dgm:pt modelId="{87E58BD5-4C24-453C-8358-F6DE432E4F1B}" type="pres">
      <dgm:prSet presAssocID="{FA46A282-C1D6-47CE-A958-A666DC3161FF}" presName="hierRoot2" presStyleCnt="0"/>
      <dgm:spPr/>
    </dgm:pt>
    <dgm:pt modelId="{823DB713-C66E-4700-A821-640D923EBB52}" type="pres">
      <dgm:prSet presAssocID="{FA46A282-C1D6-47CE-A958-A666DC3161FF}" presName="composite2" presStyleCnt="0"/>
      <dgm:spPr/>
    </dgm:pt>
    <dgm:pt modelId="{E2581AC8-4CA1-4453-8562-270D887435A8}" type="pres">
      <dgm:prSet presAssocID="{FA46A282-C1D6-47CE-A958-A666DC3161FF}" presName="background2" presStyleLbl="node2" presStyleIdx="0" presStyleCnt="3"/>
      <dgm:spPr/>
    </dgm:pt>
    <dgm:pt modelId="{21B84925-0192-4419-A77B-E17FAC78D61D}" type="pres">
      <dgm:prSet presAssocID="{FA46A282-C1D6-47CE-A958-A666DC3161F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901329-9E46-43C6-BD4D-657D6569BCDB}" type="pres">
      <dgm:prSet presAssocID="{FA46A282-C1D6-47CE-A958-A666DC3161FF}" presName="hierChild3" presStyleCnt="0"/>
      <dgm:spPr/>
    </dgm:pt>
    <dgm:pt modelId="{D4F7ACB7-57BF-4337-8224-2473F09B1639}" type="pres">
      <dgm:prSet presAssocID="{082651C8-A447-4797-B1C0-3A7BFA65A206}" presName="Name10" presStyleLbl="parChTrans1D2" presStyleIdx="1" presStyleCnt="3"/>
      <dgm:spPr/>
      <dgm:t>
        <a:bodyPr/>
        <a:lstStyle/>
        <a:p>
          <a:endParaRPr lang="en-GB"/>
        </a:p>
      </dgm:t>
    </dgm:pt>
    <dgm:pt modelId="{E3A5B4FC-2BDA-4A0B-9441-B0F1F3FD9D79}" type="pres">
      <dgm:prSet presAssocID="{C5DA7884-3588-4E92-8227-F3119E1D663E}" presName="hierRoot2" presStyleCnt="0"/>
      <dgm:spPr/>
    </dgm:pt>
    <dgm:pt modelId="{DEA7E1B9-6F7E-40D7-B70E-18EE8FA0BEB0}" type="pres">
      <dgm:prSet presAssocID="{C5DA7884-3588-4E92-8227-F3119E1D663E}" presName="composite2" presStyleCnt="0"/>
      <dgm:spPr/>
    </dgm:pt>
    <dgm:pt modelId="{E3627979-6C34-4E1A-9213-0F6356B5BC90}" type="pres">
      <dgm:prSet presAssocID="{C5DA7884-3588-4E92-8227-F3119E1D663E}" presName="background2" presStyleLbl="node2" presStyleIdx="1" presStyleCnt="3"/>
      <dgm:spPr/>
    </dgm:pt>
    <dgm:pt modelId="{DA82DEA8-2461-40E8-8E97-148AABE86D6F}" type="pres">
      <dgm:prSet presAssocID="{C5DA7884-3588-4E92-8227-F3119E1D663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4C0815A-0A22-41E0-99F6-92134ADCE623}" type="pres">
      <dgm:prSet presAssocID="{C5DA7884-3588-4E92-8227-F3119E1D663E}" presName="hierChild3" presStyleCnt="0"/>
      <dgm:spPr/>
    </dgm:pt>
    <dgm:pt modelId="{DA9FE7F4-7D28-4E58-BC8F-7D7FC084B615}" type="pres">
      <dgm:prSet presAssocID="{F349EF17-0BEC-4B78-A682-EB344A07387B}" presName="Name10" presStyleLbl="parChTrans1D2" presStyleIdx="2" presStyleCnt="3"/>
      <dgm:spPr/>
      <dgm:t>
        <a:bodyPr/>
        <a:lstStyle/>
        <a:p>
          <a:endParaRPr lang="en-GB"/>
        </a:p>
      </dgm:t>
    </dgm:pt>
    <dgm:pt modelId="{1123CE50-420F-4B84-8B7A-05DA6D83EE24}" type="pres">
      <dgm:prSet presAssocID="{A77F810C-595C-4E45-9426-C65E3C4BD487}" presName="hierRoot2" presStyleCnt="0"/>
      <dgm:spPr/>
    </dgm:pt>
    <dgm:pt modelId="{34470AA3-7AB2-40E9-93E2-105B4E16DDB7}" type="pres">
      <dgm:prSet presAssocID="{A77F810C-595C-4E45-9426-C65E3C4BD487}" presName="composite2" presStyleCnt="0"/>
      <dgm:spPr/>
    </dgm:pt>
    <dgm:pt modelId="{12CA36EE-F6E0-4562-B7B8-7813A05E5969}" type="pres">
      <dgm:prSet presAssocID="{A77F810C-595C-4E45-9426-C65E3C4BD487}" presName="background2" presStyleLbl="node2" presStyleIdx="2" presStyleCnt="3"/>
      <dgm:spPr/>
    </dgm:pt>
    <dgm:pt modelId="{D6A4F253-FA86-4BF7-8C84-D71665CAACC0}" type="pres">
      <dgm:prSet presAssocID="{A77F810C-595C-4E45-9426-C65E3C4BD48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ACB715-FF60-4626-9838-5EC61BD06E34}" type="pres">
      <dgm:prSet presAssocID="{A77F810C-595C-4E45-9426-C65E3C4BD487}" presName="hierChild3" presStyleCnt="0"/>
      <dgm:spPr/>
    </dgm:pt>
  </dgm:ptLst>
  <dgm:cxnLst>
    <dgm:cxn modelId="{AD380006-21F6-46F3-981A-53997D0ED75F}" srcId="{B649F443-30AF-48AE-8E45-63D1C149CFD0}" destId="{FA46A282-C1D6-47CE-A958-A666DC3161FF}" srcOrd="0" destOrd="0" parTransId="{3D6063E8-0A74-4130-8F37-89F5EA1A9C9D}" sibTransId="{BE3D3126-F5C5-45FE-A129-29EF70A82C5C}"/>
    <dgm:cxn modelId="{E0718C29-052F-4529-B29D-27942DBE6A73}" type="presOf" srcId="{8BBED48E-E3A9-4857-BF8C-87E57376547D}" destId="{20B262CC-0382-4E45-B014-D99B872B1DEF}" srcOrd="0" destOrd="0" presId="urn:microsoft.com/office/officeart/2005/8/layout/hierarchy1"/>
    <dgm:cxn modelId="{EF395E4E-0308-486B-A164-61FE4DBADAB8}" type="presOf" srcId="{F349EF17-0BEC-4B78-A682-EB344A07387B}" destId="{DA9FE7F4-7D28-4E58-BC8F-7D7FC084B615}" srcOrd="0" destOrd="0" presId="urn:microsoft.com/office/officeart/2005/8/layout/hierarchy1"/>
    <dgm:cxn modelId="{4CB84CFC-44DD-4BF0-AFDE-29DB2A6930EA}" type="presOf" srcId="{FA46A282-C1D6-47CE-A958-A666DC3161FF}" destId="{21B84925-0192-4419-A77B-E17FAC78D61D}" srcOrd="0" destOrd="0" presId="urn:microsoft.com/office/officeart/2005/8/layout/hierarchy1"/>
    <dgm:cxn modelId="{FCAF81D7-48CD-456F-974A-3A2F41FA3560}" type="presOf" srcId="{B649F443-30AF-48AE-8E45-63D1C149CFD0}" destId="{CEC4406B-8DDA-4480-9637-48206E818450}" srcOrd="0" destOrd="0" presId="urn:microsoft.com/office/officeart/2005/8/layout/hierarchy1"/>
    <dgm:cxn modelId="{F1277F98-1742-4429-9FF9-0B6E24295F28}" srcId="{B649F443-30AF-48AE-8E45-63D1C149CFD0}" destId="{C5DA7884-3588-4E92-8227-F3119E1D663E}" srcOrd="1" destOrd="0" parTransId="{082651C8-A447-4797-B1C0-3A7BFA65A206}" sibTransId="{59937323-CB38-49C4-A736-74415A995805}"/>
    <dgm:cxn modelId="{EF854750-8C93-4393-87F5-D7D8340AB9EA}" type="presOf" srcId="{C5DA7884-3588-4E92-8227-F3119E1D663E}" destId="{DA82DEA8-2461-40E8-8E97-148AABE86D6F}" srcOrd="0" destOrd="0" presId="urn:microsoft.com/office/officeart/2005/8/layout/hierarchy1"/>
    <dgm:cxn modelId="{954CA8AA-D217-454B-B0F1-BD7F705D2687}" srcId="{B649F443-30AF-48AE-8E45-63D1C149CFD0}" destId="{A77F810C-595C-4E45-9426-C65E3C4BD487}" srcOrd="2" destOrd="0" parTransId="{F349EF17-0BEC-4B78-A682-EB344A07387B}" sibTransId="{9905CD62-F8CE-4C93-886F-861B66E5707A}"/>
    <dgm:cxn modelId="{DB60FEE5-BDC4-4C49-A11A-08313674F39E}" type="presOf" srcId="{3D6063E8-0A74-4130-8F37-89F5EA1A9C9D}" destId="{8D2C54E2-601F-4042-9256-2597E811E411}" srcOrd="0" destOrd="0" presId="urn:microsoft.com/office/officeart/2005/8/layout/hierarchy1"/>
    <dgm:cxn modelId="{EF695D22-919F-4356-9C5F-3501B8B0A0DF}" type="presOf" srcId="{A77F810C-595C-4E45-9426-C65E3C4BD487}" destId="{D6A4F253-FA86-4BF7-8C84-D71665CAACC0}" srcOrd="0" destOrd="0" presId="urn:microsoft.com/office/officeart/2005/8/layout/hierarchy1"/>
    <dgm:cxn modelId="{C8C07011-D2B2-4567-BAE6-7292D216BAFB}" srcId="{8BBED48E-E3A9-4857-BF8C-87E57376547D}" destId="{B649F443-30AF-48AE-8E45-63D1C149CFD0}" srcOrd="0" destOrd="0" parTransId="{0C967B17-9D4B-4FC6-8453-004A0227AF5B}" sibTransId="{21C0934A-575F-4D1A-BB8B-91ED45A1B6F1}"/>
    <dgm:cxn modelId="{A47C236C-BEE6-4BF5-9D5F-4CFCFA01AEA6}" type="presOf" srcId="{082651C8-A447-4797-B1C0-3A7BFA65A206}" destId="{D4F7ACB7-57BF-4337-8224-2473F09B1639}" srcOrd="0" destOrd="0" presId="urn:microsoft.com/office/officeart/2005/8/layout/hierarchy1"/>
    <dgm:cxn modelId="{D77C4A63-9A42-4791-834E-B57BE3F50DBE}" type="presParOf" srcId="{20B262CC-0382-4E45-B014-D99B872B1DEF}" destId="{51C68512-DD1E-4215-B6D9-4B106409A872}" srcOrd="0" destOrd="0" presId="urn:microsoft.com/office/officeart/2005/8/layout/hierarchy1"/>
    <dgm:cxn modelId="{C29511D3-B213-4655-8C18-8EA7CF339E0F}" type="presParOf" srcId="{51C68512-DD1E-4215-B6D9-4B106409A872}" destId="{6F5D9016-8AAF-4FB4-BCFA-9C21996CA243}" srcOrd="0" destOrd="0" presId="urn:microsoft.com/office/officeart/2005/8/layout/hierarchy1"/>
    <dgm:cxn modelId="{5F7B668E-AB4A-4AEF-BFE3-35805398A6B8}" type="presParOf" srcId="{6F5D9016-8AAF-4FB4-BCFA-9C21996CA243}" destId="{93C88213-2021-49EA-9A61-5DD97A2679A4}" srcOrd="0" destOrd="0" presId="urn:microsoft.com/office/officeart/2005/8/layout/hierarchy1"/>
    <dgm:cxn modelId="{0E478E3C-59E5-48FF-AD48-82781E911F1A}" type="presParOf" srcId="{6F5D9016-8AAF-4FB4-BCFA-9C21996CA243}" destId="{CEC4406B-8DDA-4480-9637-48206E818450}" srcOrd="1" destOrd="0" presId="urn:microsoft.com/office/officeart/2005/8/layout/hierarchy1"/>
    <dgm:cxn modelId="{0FCAA333-B304-4767-A7F0-F5F4E6A381CB}" type="presParOf" srcId="{51C68512-DD1E-4215-B6D9-4B106409A872}" destId="{077C041A-3474-4F11-98AE-28033CB79759}" srcOrd="1" destOrd="0" presId="urn:microsoft.com/office/officeart/2005/8/layout/hierarchy1"/>
    <dgm:cxn modelId="{68D45565-4487-43CB-8988-D028A092AE65}" type="presParOf" srcId="{077C041A-3474-4F11-98AE-28033CB79759}" destId="{8D2C54E2-601F-4042-9256-2597E811E411}" srcOrd="0" destOrd="0" presId="urn:microsoft.com/office/officeart/2005/8/layout/hierarchy1"/>
    <dgm:cxn modelId="{D39059DD-F432-4AD7-A519-141099004966}" type="presParOf" srcId="{077C041A-3474-4F11-98AE-28033CB79759}" destId="{87E58BD5-4C24-453C-8358-F6DE432E4F1B}" srcOrd="1" destOrd="0" presId="urn:microsoft.com/office/officeart/2005/8/layout/hierarchy1"/>
    <dgm:cxn modelId="{40C160D4-AF38-468F-B258-6B64DD0AEB8D}" type="presParOf" srcId="{87E58BD5-4C24-453C-8358-F6DE432E4F1B}" destId="{823DB713-C66E-4700-A821-640D923EBB52}" srcOrd="0" destOrd="0" presId="urn:microsoft.com/office/officeart/2005/8/layout/hierarchy1"/>
    <dgm:cxn modelId="{AE5CD80B-5B74-4391-9962-549E6E3A66F2}" type="presParOf" srcId="{823DB713-C66E-4700-A821-640D923EBB52}" destId="{E2581AC8-4CA1-4453-8562-270D887435A8}" srcOrd="0" destOrd="0" presId="urn:microsoft.com/office/officeart/2005/8/layout/hierarchy1"/>
    <dgm:cxn modelId="{3FBC26CF-7567-4D21-8A86-DFA81A646166}" type="presParOf" srcId="{823DB713-C66E-4700-A821-640D923EBB52}" destId="{21B84925-0192-4419-A77B-E17FAC78D61D}" srcOrd="1" destOrd="0" presId="urn:microsoft.com/office/officeart/2005/8/layout/hierarchy1"/>
    <dgm:cxn modelId="{1194C9F8-1F5C-4F79-8719-935A90901D45}" type="presParOf" srcId="{87E58BD5-4C24-453C-8358-F6DE432E4F1B}" destId="{64901329-9E46-43C6-BD4D-657D6569BCDB}" srcOrd="1" destOrd="0" presId="urn:microsoft.com/office/officeart/2005/8/layout/hierarchy1"/>
    <dgm:cxn modelId="{4292C745-39B8-4C5B-B638-C8708E4302D7}" type="presParOf" srcId="{077C041A-3474-4F11-98AE-28033CB79759}" destId="{D4F7ACB7-57BF-4337-8224-2473F09B1639}" srcOrd="2" destOrd="0" presId="urn:microsoft.com/office/officeart/2005/8/layout/hierarchy1"/>
    <dgm:cxn modelId="{C8ABD75E-74E3-4995-887C-FBEF0030EB68}" type="presParOf" srcId="{077C041A-3474-4F11-98AE-28033CB79759}" destId="{E3A5B4FC-2BDA-4A0B-9441-B0F1F3FD9D79}" srcOrd="3" destOrd="0" presId="urn:microsoft.com/office/officeart/2005/8/layout/hierarchy1"/>
    <dgm:cxn modelId="{F06E9D9E-29F4-4475-91E0-E5671FA04B29}" type="presParOf" srcId="{E3A5B4FC-2BDA-4A0B-9441-B0F1F3FD9D79}" destId="{DEA7E1B9-6F7E-40D7-B70E-18EE8FA0BEB0}" srcOrd="0" destOrd="0" presId="urn:microsoft.com/office/officeart/2005/8/layout/hierarchy1"/>
    <dgm:cxn modelId="{90995F53-BD86-43C0-B81F-CD473FF78A61}" type="presParOf" srcId="{DEA7E1B9-6F7E-40D7-B70E-18EE8FA0BEB0}" destId="{E3627979-6C34-4E1A-9213-0F6356B5BC90}" srcOrd="0" destOrd="0" presId="urn:microsoft.com/office/officeart/2005/8/layout/hierarchy1"/>
    <dgm:cxn modelId="{743A8C2A-B13E-4769-A76A-A2ECC3402DE0}" type="presParOf" srcId="{DEA7E1B9-6F7E-40D7-B70E-18EE8FA0BEB0}" destId="{DA82DEA8-2461-40E8-8E97-148AABE86D6F}" srcOrd="1" destOrd="0" presId="urn:microsoft.com/office/officeart/2005/8/layout/hierarchy1"/>
    <dgm:cxn modelId="{E981896C-7297-449D-AB22-EE385AE7BDA7}" type="presParOf" srcId="{E3A5B4FC-2BDA-4A0B-9441-B0F1F3FD9D79}" destId="{E4C0815A-0A22-41E0-99F6-92134ADCE623}" srcOrd="1" destOrd="0" presId="urn:microsoft.com/office/officeart/2005/8/layout/hierarchy1"/>
    <dgm:cxn modelId="{777601CE-41A0-488E-92C4-8D9CA3A2C939}" type="presParOf" srcId="{077C041A-3474-4F11-98AE-28033CB79759}" destId="{DA9FE7F4-7D28-4E58-BC8F-7D7FC084B615}" srcOrd="4" destOrd="0" presId="urn:microsoft.com/office/officeart/2005/8/layout/hierarchy1"/>
    <dgm:cxn modelId="{97FDCC3C-1427-47E6-BDF1-C64DFE24D587}" type="presParOf" srcId="{077C041A-3474-4F11-98AE-28033CB79759}" destId="{1123CE50-420F-4B84-8B7A-05DA6D83EE24}" srcOrd="5" destOrd="0" presId="urn:microsoft.com/office/officeart/2005/8/layout/hierarchy1"/>
    <dgm:cxn modelId="{0BC2CA59-CCD3-4598-8763-30B0DA08365E}" type="presParOf" srcId="{1123CE50-420F-4B84-8B7A-05DA6D83EE24}" destId="{34470AA3-7AB2-40E9-93E2-105B4E16DDB7}" srcOrd="0" destOrd="0" presId="urn:microsoft.com/office/officeart/2005/8/layout/hierarchy1"/>
    <dgm:cxn modelId="{6FA8970A-B18C-4A3C-9685-B327A1374BBD}" type="presParOf" srcId="{34470AA3-7AB2-40E9-93E2-105B4E16DDB7}" destId="{12CA36EE-F6E0-4562-B7B8-7813A05E5969}" srcOrd="0" destOrd="0" presId="urn:microsoft.com/office/officeart/2005/8/layout/hierarchy1"/>
    <dgm:cxn modelId="{93A0C4BB-D7F4-4D8F-A3B1-447DB98C4404}" type="presParOf" srcId="{34470AA3-7AB2-40E9-93E2-105B4E16DDB7}" destId="{D6A4F253-FA86-4BF7-8C84-D71665CAACC0}" srcOrd="1" destOrd="0" presId="urn:microsoft.com/office/officeart/2005/8/layout/hierarchy1"/>
    <dgm:cxn modelId="{2D53BE59-3194-4262-ADA7-502E1FA839DB}" type="presParOf" srcId="{1123CE50-420F-4B84-8B7A-05DA6D83EE24}" destId="{F5ACB715-FF60-4626-9838-5EC61BD06E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FE7F4-7D28-4E58-BC8F-7D7FC084B615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7ACB7-57BF-4337-8224-2473F09B1639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C54E2-601F-4042-9256-2597E811E411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88213-2021-49EA-9A61-5DD97A2679A4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4406B-8DDA-4480-9637-48206E818450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dirty="0" smtClean="0"/>
            <a:t>قابلية الخلايا للانقسام </a:t>
          </a:r>
          <a:endParaRPr lang="en-GB" sz="2200" kern="1200" dirty="0"/>
        </a:p>
      </dsp:txBody>
      <dsp:txXfrm>
        <a:off x="3129147" y="621854"/>
        <a:ext cx="2228479" cy="1383659"/>
      </dsp:txXfrm>
    </dsp:sp>
    <dsp:sp modelId="{E2581AC8-4CA1-4453-8562-270D887435A8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4925-0192-4419-A77B-E17FAC78D61D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dirty="0" smtClean="0"/>
            <a:t>خلايا لا تنقسم إل</a:t>
          </a:r>
          <a:r>
            <a:rPr lang="ar-SA" sz="2200" kern="1200" dirty="0" smtClean="0"/>
            <a:t>ا</a:t>
          </a:r>
          <a:r>
            <a:rPr lang="ar-AE" sz="2200" kern="1200" dirty="0" smtClean="0"/>
            <a:t> في ظروف معينة . (مثل : الكبد والبنكرياس عندما تفقد جزء منها )</a:t>
          </a:r>
          <a:endParaRPr lang="en-GB" sz="2200" kern="1200" dirty="0"/>
        </a:p>
      </dsp:txBody>
      <dsp:txXfrm>
        <a:off x="300222" y="2764765"/>
        <a:ext cx="2228479" cy="1383659"/>
      </dsp:txXfrm>
    </dsp:sp>
    <dsp:sp modelId="{E3627979-6C34-4E1A-9213-0F6356B5BC90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2DEA8-2461-40E8-8E97-148AABE86D6F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smtClean="0"/>
            <a:t>خلايا تفقد قدرتها على الانقسام مثل الخلايا العصبية وكريات الدم الحمراء </a:t>
          </a:r>
          <a:endParaRPr lang="en-GB" sz="2200" kern="1200" dirty="0"/>
        </a:p>
      </dsp:txBody>
      <dsp:txXfrm>
        <a:off x="3129147" y="2764765"/>
        <a:ext cx="2228479" cy="1383659"/>
      </dsp:txXfrm>
    </dsp:sp>
    <dsp:sp modelId="{12CA36EE-F6E0-4562-B7B8-7813A05E5969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4F253-FA86-4BF7-8C84-D71665CAACC0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200" kern="1200" dirty="0" smtClean="0"/>
            <a:t>معظم الخلايا تنقسم باستمرار في الحيوان وبعض النباتات </a:t>
          </a:r>
          <a:endParaRPr lang="en-GB" sz="2200" kern="1200" dirty="0"/>
        </a:p>
      </dsp:txBody>
      <dsp:txXfrm>
        <a:off x="5958072" y="2764765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FA1FD-1E55-4FB3-AE3D-D7269C56405F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9D8EE-9A15-4C60-8ACD-C5C612DA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52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352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89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85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85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90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08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56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45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61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4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40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447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81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73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67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03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616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702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798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23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8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295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22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297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859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130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695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30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88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627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713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9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028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256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689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439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822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2238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762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92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231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27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72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7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44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2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05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9D8EE-9A15-4C60-8ACD-C5C612DA56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6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60000"/>
            <a:ext cx="8229600" cy="1143000"/>
          </a:xfrm>
        </p:spPr>
        <p:txBody>
          <a:bodyPr/>
          <a:lstStyle/>
          <a:p>
            <a:r>
              <a:rPr lang="ar-AE" dirty="0" smtClean="0"/>
              <a:t>انقسام الخلية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4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غير المباشر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الانقسام غير المباشر :</a:t>
            </a:r>
          </a:p>
          <a:p>
            <a:pPr algn="r" rtl="1"/>
            <a:r>
              <a:rPr lang="ar-AE" dirty="0" smtClean="0"/>
              <a:t>هو انقسام الخلايا إلى خليتين متكافئتين لهما نفس العدد من الكروموسومات والمكونات الأخرى .</a:t>
            </a:r>
          </a:p>
          <a:p>
            <a:pPr algn="r" rtl="1"/>
            <a:r>
              <a:rPr lang="ar-AE" dirty="0" smtClean="0"/>
              <a:t>يشمل الانقسام غير المباشر :</a:t>
            </a:r>
          </a:p>
          <a:p>
            <a:pPr lvl="1" algn="r" rtl="1"/>
            <a:r>
              <a:rPr lang="ar-AE" dirty="0" smtClean="0"/>
              <a:t>الانقسام النووي انقسام محتويات النواة .</a:t>
            </a:r>
          </a:p>
          <a:p>
            <a:pPr lvl="1" algn="r" rtl="1"/>
            <a:r>
              <a:rPr lang="ar-AE" dirty="0" smtClean="0"/>
              <a:t>انقسام السيتوبلازما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6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مراحل الانقسام غير المباشر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المرحلة البينية </a:t>
            </a:r>
          </a:p>
          <a:p>
            <a:pPr algn="r" rtl="1"/>
            <a:r>
              <a:rPr lang="ar-AE" dirty="0" smtClean="0"/>
              <a:t>المرحلة التمهيدية </a:t>
            </a:r>
          </a:p>
          <a:p>
            <a:pPr algn="r" rtl="1"/>
            <a:r>
              <a:rPr lang="ar-AE" dirty="0" smtClean="0"/>
              <a:t>المرحلة الاستوائية </a:t>
            </a:r>
          </a:p>
          <a:p>
            <a:pPr algn="r" rtl="1"/>
            <a:r>
              <a:rPr lang="ar-AE" dirty="0" smtClean="0"/>
              <a:t>المرحلة الانفصالية </a:t>
            </a:r>
          </a:p>
          <a:p>
            <a:pPr algn="r" rtl="1"/>
            <a:r>
              <a:rPr lang="ar-AE" dirty="0" smtClean="0"/>
              <a:t>المرحلة النهائية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3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1-المرحلة البينية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هي مرحلة تحدث بين كل انقسامين غير مباشرين</a:t>
            </a:r>
          </a:p>
          <a:p>
            <a:pPr algn="r" rtl="1"/>
            <a:r>
              <a:rPr lang="ar-AE" dirty="0" smtClean="0"/>
              <a:t>تتهيأ الخلية في هذه المرحلة للانقسام من خلال مضاعفة عدد الكروموسومات .</a:t>
            </a:r>
          </a:p>
          <a:p>
            <a:pPr algn="r" rtl="1"/>
            <a:r>
              <a:rPr lang="ar-AE" dirty="0" smtClean="0"/>
              <a:t>لا تعتبر هذه المرحلة جزء من الانقسام لأن الخلية تكون في حالة سكون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1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2-المرحلة التمهيدية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هي أطول مراحل الانقسام حيث تستغرق 60% من الوقت .</a:t>
            </a:r>
          </a:p>
          <a:p>
            <a:pPr algn="r" rtl="1"/>
            <a:r>
              <a:rPr lang="ar-AE" dirty="0" smtClean="0"/>
              <a:t>تتميز الشبكة الكروماتيدية إلى خيوط رفيعة (كروموسومات) وعددها ثابت في النوع الواحد .</a:t>
            </a:r>
          </a:p>
          <a:p>
            <a:pPr algn="r" rtl="1"/>
            <a:r>
              <a:rPr lang="ar-AE" dirty="0" smtClean="0"/>
              <a:t>الكروموسوم مكون من خيطين رفيعين (كروماتيدين) متطابقين وملتصقين طوليا نقطة اتصالهما هي </a:t>
            </a:r>
            <a:r>
              <a:rPr lang="ar-AE" dirty="0" smtClean="0"/>
              <a:t>السنتروم</a:t>
            </a:r>
            <a:r>
              <a:rPr lang="ar-SA" smtClean="0"/>
              <a:t>ير</a:t>
            </a:r>
            <a:r>
              <a:rPr lang="ar-AE" dirty="0" smtClean="0"/>
              <a:t> </a:t>
            </a:r>
            <a:r>
              <a:rPr lang="ar-AE" dirty="0" smtClean="0"/>
              <a:t>.</a:t>
            </a:r>
          </a:p>
          <a:p>
            <a:pPr algn="r" rtl="1"/>
            <a:r>
              <a:rPr lang="ar-AE" dirty="0" smtClean="0"/>
              <a:t>ينقسم الجسم المركزي إلى قسمين إن كان في الخلية جسم مركزي واحد فقط ،ويبتعدان عن بعضهما إلى طرفي الخلية.</a:t>
            </a:r>
          </a:p>
          <a:p>
            <a:pPr algn="r" rtl="1"/>
            <a:r>
              <a:rPr lang="ar-AE" dirty="0" smtClean="0"/>
              <a:t>يستقطب كل جسم جزء من السيتوبلازما </a:t>
            </a:r>
            <a:r>
              <a:rPr lang="ar-AE" dirty="0" smtClean="0"/>
              <a:t>.</a:t>
            </a:r>
          </a:p>
          <a:p>
            <a:pPr algn="r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8109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2-المرحلة التمهيدية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تبدأ الخيوط المغزلية بالتشكل </a:t>
            </a:r>
          </a:p>
          <a:p>
            <a:pPr algn="r" rtl="1"/>
            <a:r>
              <a:rPr lang="ar-AE" dirty="0" smtClean="0"/>
              <a:t>تختفي النوية </a:t>
            </a:r>
          </a:p>
          <a:p>
            <a:pPr algn="r" rtl="1"/>
            <a:r>
              <a:rPr lang="ar-AE" dirty="0" smtClean="0"/>
              <a:t>تقصر الكروموسومات وتغلظ </a:t>
            </a:r>
          </a:p>
          <a:p>
            <a:pPr algn="r" rtl="1"/>
            <a:r>
              <a:rPr lang="ar-AE" dirty="0" smtClean="0"/>
              <a:t>يختفي الغشاء النووي فتنتهي المرحلة التمهيدية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104900" y="2895600"/>
            <a:ext cx="800100" cy="72199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609600" y="2286000"/>
            <a:ext cx="1752600" cy="2514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733800" y="2404110"/>
            <a:ext cx="1752600" cy="2514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219200" y="3048000"/>
            <a:ext cx="5334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90600" y="3617595"/>
            <a:ext cx="228600" cy="2324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>
            <a:off x="1257300" y="3352800"/>
            <a:ext cx="228600" cy="381000"/>
          </a:xfrm>
          <a:prstGeom prst="arc">
            <a:avLst/>
          </a:prstGeom>
          <a:ln w="412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3048000"/>
            <a:ext cx="243840" cy="40909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81500" y="3096101"/>
            <a:ext cx="228600" cy="447199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381500" y="4343400"/>
            <a:ext cx="228600" cy="2324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632960" y="2514600"/>
            <a:ext cx="228600" cy="2324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457700" y="3193375"/>
            <a:ext cx="266700" cy="20454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4023254" y="3905003"/>
            <a:ext cx="217276" cy="369817"/>
          </a:xfrm>
          <a:custGeom>
            <a:avLst/>
            <a:gdLst>
              <a:gd name="connsiteX0" fmla="*/ 194416 w 217276"/>
              <a:gd name="connsiteY0" fmla="*/ 369817 h 369817"/>
              <a:gd name="connsiteX1" fmla="*/ 106 w 217276"/>
              <a:gd name="connsiteY1" fmla="*/ 4057 h 369817"/>
              <a:gd name="connsiteX2" fmla="*/ 217276 w 217276"/>
              <a:gd name="connsiteY2" fmla="*/ 164077 h 369817"/>
              <a:gd name="connsiteX3" fmla="*/ 217276 w 217276"/>
              <a:gd name="connsiteY3" fmla="*/ 164077 h 36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76" h="369817">
                <a:moveTo>
                  <a:pt x="194416" y="369817"/>
                </a:moveTo>
                <a:cubicBezTo>
                  <a:pt x="95356" y="204082"/>
                  <a:pt x="-3704" y="38347"/>
                  <a:pt x="106" y="4057"/>
                </a:cubicBezTo>
                <a:cubicBezTo>
                  <a:pt x="3916" y="-30233"/>
                  <a:pt x="217276" y="164077"/>
                  <a:pt x="217276" y="164077"/>
                </a:cubicBezTo>
                <a:lnTo>
                  <a:pt x="217276" y="16407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4591050" y="3905003"/>
            <a:ext cx="217276" cy="369817"/>
          </a:xfrm>
          <a:custGeom>
            <a:avLst/>
            <a:gdLst>
              <a:gd name="connsiteX0" fmla="*/ 194416 w 217276"/>
              <a:gd name="connsiteY0" fmla="*/ 369817 h 369817"/>
              <a:gd name="connsiteX1" fmla="*/ 106 w 217276"/>
              <a:gd name="connsiteY1" fmla="*/ 4057 h 369817"/>
              <a:gd name="connsiteX2" fmla="*/ 217276 w 217276"/>
              <a:gd name="connsiteY2" fmla="*/ 164077 h 369817"/>
              <a:gd name="connsiteX3" fmla="*/ 217276 w 217276"/>
              <a:gd name="connsiteY3" fmla="*/ 164077 h 36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76" h="369817">
                <a:moveTo>
                  <a:pt x="194416" y="369817"/>
                </a:moveTo>
                <a:cubicBezTo>
                  <a:pt x="95356" y="204082"/>
                  <a:pt x="-3704" y="38347"/>
                  <a:pt x="106" y="4057"/>
                </a:cubicBezTo>
                <a:cubicBezTo>
                  <a:pt x="3916" y="-30233"/>
                  <a:pt x="217276" y="164077"/>
                  <a:pt x="217276" y="164077"/>
                </a:cubicBezTo>
                <a:lnTo>
                  <a:pt x="217276" y="16407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3-المرحلة الاستوائية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في البداية تكون الكروموسومات قصيرة وغليظة وغير منظمة .</a:t>
            </a:r>
          </a:p>
          <a:p>
            <a:pPr algn="r" rtl="1"/>
            <a:r>
              <a:rPr lang="ar-AE" dirty="0" smtClean="0"/>
              <a:t>تبدأ الكروموسومات بالحركة بحسب ما تسمح به خيوط المغزل .</a:t>
            </a:r>
          </a:p>
          <a:p>
            <a:pPr algn="r" rtl="1"/>
            <a:r>
              <a:rPr lang="ar-AE" dirty="0" smtClean="0"/>
              <a:t>تصطف الكروموسومات جنبا إلى جنب في وسط الخلية ،وتكون متصلة بالخيوط المغزلية عن طريق السنترومات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ملاحظة : يتم عد الكروموسومات بعد السنترومات وليس الخيوط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4-المرحلة الانفصالية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تنقسم السنترومات </a:t>
            </a:r>
          </a:p>
          <a:p>
            <a:pPr algn="r" rtl="1"/>
            <a:r>
              <a:rPr lang="ar-AE" dirty="0" smtClean="0"/>
              <a:t>تبدأ الكروماتيدات بالانفصال عن بعضها مشدودة بالخيوط المغزلية إلى طرفي الخلية .</a:t>
            </a:r>
          </a:p>
          <a:p>
            <a:pPr algn="r" rtl="1"/>
            <a:r>
              <a:rPr lang="ar-AE" dirty="0" smtClean="0"/>
              <a:t>تنجذب السنترومات ثم الكروماتيدات إلى جانبي الخلية ،فتتشكل مجمو</a:t>
            </a:r>
            <a:r>
              <a:rPr lang="ar-SA" dirty="0" smtClean="0"/>
              <a:t>ع</a:t>
            </a:r>
            <a:r>
              <a:rPr lang="ar-AE" dirty="0" smtClean="0"/>
              <a:t>تان متساويتا ن من الكروموسومات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ملحوظة : تظهر الكروموسومات متجمعة على شكل &lt; &gt; ،وفي كل مجموعة في خلية الإنسان 46 كروموسوما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3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5-المرحلة النهائية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تبدأ الخيوط المغزلية بالاختفاء </a:t>
            </a:r>
          </a:p>
          <a:p>
            <a:pPr algn="r" rtl="1"/>
            <a:r>
              <a:rPr lang="ar-AE" dirty="0" smtClean="0"/>
              <a:t>يظهر جسم مركزي جديد في كل قطب .</a:t>
            </a:r>
          </a:p>
          <a:p>
            <a:pPr algn="r" rtl="1"/>
            <a:r>
              <a:rPr lang="ar-AE" dirty="0" smtClean="0"/>
              <a:t>يبدأ الغشاء النووي والنوية بالظهور .</a:t>
            </a:r>
          </a:p>
          <a:p>
            <a:pPr algn="r" rtl="1"/>
            <a:r>
              <a:rPr lang="ar-AE" smtClean="0"/>
              <a:t>تبدو </a:t>
            </a:r>
            <a:r>
              <a:rPr lang="ar-AE" dirty="0" smtClean="0"/>
              <a:t>الكروموسومات أقل وضوحا .</a:t>
            </a:r>
          </a:p>
          <a:p>
            <a:pPr algn="r" rtl="1"/>
            <a:r>
              <a:rPr lang="ar-AE" dirty="0" smtClean="0"/>
              <a:t>يزداد اختناق السيتوبلازما </a:t>
            </a:r>
          </a:p>
          <a:p>
            <a:pPr algn="r" rtl="1"/>
            <a:r>
              <a:rPr lang="ar-AE" dirty="0" smtClean="0"/>
              <a:t>ينفصل قسمي الخلية ويحيط كل جزء بنواة مختلفة (الانقسام السيتوبلازمي) . فتتشكل خليتان جديدتان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8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دورة الخلية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Cell Cycle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الوقت اللازم لانقسام الخلية يتأثر بـ:</a:t>
            </a:r>
          </a:p>
          <a:p>
            <a:pPr lvl="1" algn="r" rtl="1"/>
            <a:r>
              <a:rPr lang="ar-AE" dirty="0" smtClean="0"/>
              <a:t>نوع الخلية </a:t>
            </a:r>
          </a:p>
          <a:p>
            <a:pPr lvl="1" algn="r" rtl="1"/>
            <a:r>
              <a:rPr lang="ar-AE" dirty="0" smtClean="0"/>
              <a:t>درجة الحرارة </a:t>
            </a:r>
          </a:p>
          <a:p>
            <a:pPr lvl="1" algn="r" rtl="1"/>
            <a:r>
              <a:rPr lang="ar-AE" dirty="0" smtClean="0"/>
              <a:t>الغذاء </a:t>
            </a:r>
          </a:p>
          <a:p>
            <a:pPr algn="r" rtl="1"/>
            <a:r>
              <a:rPr lang="ar-AE" dirty="0" smtClean="0"/>
              <a:t>تتراوح مدة انقسام الخلية بين (نصف ساعة و 4 ساعات)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بالانقسام الميتوزي والانقسام المباشر </a:t>
            </a:r>
          </a:p>
          <a:p>
            <a:pPr algn="r" rtl="1"/>
            <a:r>
              <a:rPr lang="ar-AE" dirty="0" smtClean="0"/>
              <a:t>التعريف بالوظائف البيوفيزيائية في الخلية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4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دورة الخلية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فترة التركيب </a:t>
            </a:r>
            <a:r>
              <a:rPr lang="fr-FR" dirty="0" err="1" smtClean="0"/>
              <a:t>Synthesis</a:t>
            </a:r>
            <a:r>
              <a:rPr lang="fr-FR" dirty="0" smtClean="0"/>
              <a:t> </a:t>
            </a:r>
            <a:r>
              <a:rPr lang="ar-AE" dirty="0" smtClean="0"/>
              <a:t> أو </a:t>
            </a:r>
            <a:r>
              <a:rPr lang="fr-FR" dirty="0" smtClean="0"/>
              <a:t> S phase </a:t>
            </a:r>
          </a:p>
          <a:p>
            <a:pPr algn="r" rtl="1"/>
            <a:r>
              <a:rPr lang="ar-AE" dirty="0" smtClean="0"/>
              <a:t>فترة الفجوة :</a:t>
            </a:r>
            <a:r>
              <a:rPr lang="en-GB" dirty="0" smtClean="0"/>
              <a:t>Gap </a:t>
            </a:r>
            <a:r>
              <a:rPr lang="ar-AE" dirty="0" smtClean="0"/>
              <a:t> أو</a:t>
            </a:r>
            <a:r>
              <a:rPr lang="en-GB" dirty="0" smtClean="0"/>
              <a:t>G phase </a:t>
            </a:r>
            <a:r>
              <a:rPr lang="ar-AE" dirty="0" smtClean="0"/>
              <a:t> </a:t>
            </a:r>
          </a:p>
          <a:p>
            <a:pPr lvl="1" algn="r" rtl="1"/>
            <a:r>
              <a:rPr lang="ar-AE" dirty="0" smtClean="0"/>
              <a:t>فترة ما بعد التركيب</a:t>
            </a:r>
            <a:endParaRPr lang="en-GB" dirty="0" smtClean="0"/>
          </a:p>
          <a:p>
            <a:pPr lvl="1" algn="r" rtl="1"/>
            <a:r>
              <a:rPr lang="ar-AE" dirty="0" smtClean="0"/>
              <a:t>فترة ما قبل التركيب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2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دورة الخلية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فترة التركيب :</a:t>
            </a:r>
          </a:p>
          <a:p>
            <a:pPr algn="r" rtl="1"/>
            <a:r>
              <a:rPr lang="ar-AE" dirty="0" smtClean="0"/>
              <a:t>تتضاعف المادة الوراثية </a:t>
            </a:r>
            <a:r>
              <a:rPr lang="fr-FR" dirty="0" smtClean="0"/>
              <a:t>DNA 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دورة الخلية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AE" b="1" u="sng" dirty="0" smtClean="0"/>
              <a:t>فترة ما بعد التركيب :</a:t>
            </a:r>
          </a:p>
          <a:p>
            <a:pPr algn="r" rtl="1"/>
            <a:r>
              <a:rPr lang="ar-AE" dirty="0" smtClean="0"/>
              <a:t>تقع بعد التركيب وقبل حدوث الانقسام غير المباشر .</a:t>
            </a:r>
          </a:p>
          <a:p>
            <a:pPr algn="r" rtl="1"/>
            <a:r>
              <a:rPr lang="ar-AE" dirty="0" smtClean="0"/>
              <a:t>تتهيأ الخلية للانقسام وتظهر تراكيب ذات أهمية في انقسام الخلية .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فترة ما قبل التركيب :</a:t>
            </a:r>
          </a:p>
          <a:p>
            <a:pPr algn="r" rtl="1"/>
            <a:r>
              <a:rPr lang="ar-AE" dirty="0" smtClean="0"/>
              <a:t>تقع بعد الانقسام غير المباشر وقبل التركيب .</a:t>
            </a:r>
          </a:p>
          <a:p>
            <a:pPr algn="r" rtl="1"/>
            <a:r>
              <a:rPr lang="ar-AE" dirty="0" smtClean="0"/>
              <a:t>تعتبر مرحلة نمو للخلايا الناتجة عن الانقسام لتأخذ حجمها المناسب .</a:t>
            </a:r>
          </a:p>
          <a:p>
            <a:pPr marL="0" indent="0" algn="r" rtl="1">
              <a:buNone/>
            </a:pPr>
            <a:endParaRPr lang="ar-AE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0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دورة الخلية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س : لماذا يهتم العلماء بمرحلة ما قبل التركيب </a:t>
            </a:r>
            <a:r>
              <a:rPr lang="en-GB" dirty="0" smtClean="0"/>
              <a:t>G1</a:t>
            </a:r>
            <a:r>
              <a:rPr lang="ar-AE" dirty="0" smtClean="0"/>
              <a:t> ؟</a:t>
            </a:r>
          </a:p>
          <a:p>
            <a:pPr algn="r" rtl="1"/>
            <a:r>
              <a:rPr lang="ar-AE" dirty="0" smtClean="0"/>
              <a:t>لأن التقارير العلمية أثبتت أن بعض المواد الكيميائية في هذه المرحلة قد تمنع الخلية من الانقسام مرة أخرى ، وإذا عرف علماء طبيعة هذه المواد سيتمكنون من منع انقسام الخلايا السرطانية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1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myah\Documents\KSU\Year 2 435-1436\Term 1 - year 1435-1436\COURSES\PSY365Biopsychology\Lectures\2\mio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4052887" cy="459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2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الانقسام الاختزالي </a:t>
            </a:r>
            <a:br>
              <a:rPr lang="ar-AE" dirty="0" smtClean="0"/>
            </a:br>
            <a:r>
              <a:rPr lang="en-GB" dirty="0" smtClean="0"/>
              <a:t>Meiosis Reduction </a:t>
            </a:r>
            <a:r>
              <a:rPr lang="en-GB" dirty="0" err="1" smtClean="0"/>
              <a:t>Devision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يحدث الانقسام في الخلايا التناسلية لتكوين الجاميتات بغرض التناسل .</a:t>
            </a:r>
          </a:p>
          <a:p>
            <a:pPr algn="r" rtl="1"/>
            <a:endParaRPr lang="ar-AE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9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في النبات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الطلع أو السداة ينتج حبوب اللقاح 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المتاع أو الكربلة تنتج البويضات 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في الإنسان :</a:t>
            </a:r>
          </a:p>
          <a:p>
            <a:pPr algn="r" rtl="1"/>
            <a:endParaRPr lang="ar-AE" dirty="0"/>
          </a:p>
          <a:p>
            <a:pPr algn="ctr" rtl="1"/>
            <a:r>
              <a:rPr lang="ar-AE" dirty="0" smtClean="0"/>
              <a:t>الخصية تنتج الحيوانات المنوية </a:t>
            </a:r>
            <a:r>
              <a:rPr lang="en-GB" dirty="0" smtClean="0"/>
              <a:t>Sperms </a:t>
            </a:r>
          </a:p>
          <a:p>
            <a:pPr algn="r" rtl="1"/>
            <a:endParaRPr lang="en-GB" dirty="0"/>
          </a:p>
          <a:p>
            <a:pPr algn="r" rtl="1"/>
            <a:r>
              <a:rPr lang="ar-AE" dirty="0" smtClean="0"/>
              <a:t>المبيض ينتج البويضات </a:t>
            </a:r>
            <a:r>
              <a:rPr lang="fr-FR" dirty="0" err="1" smtClean="0"/>
              <a:t>Ova</a:t>
            </a:r>
            <a:r>
              <a:rPr lang="fr-FR" dirty="0" smtClean="0"/>
              <a:t>  </a:t>
            </a:r>
          </a:p>
          <a:p>
            <a:pPr marL="0" indent="0" algn="ctr" rtl="1">
              <a:buNone/>
            </a:pPr>
            <a:r>
              <a:rPr lang="fr-FR" dirty="0" err="1" smtClean="0"/>
              <a:t>Ova</a:t>
            </a:r>
            <a:r>
              <a:rPr lang="fr-FR" dirty="0" smtClean="0"/>
              <a:t>   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2336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س : لماذا يحدث اختزال في (اختصار عدد الكروموسومات في الانقسام الاختزالي) ؟</a:t>
            </a:r>
          </a:p>
          <a:p>
            <a:pPr algn="r" rtl="1"/>
            <a:r>
              <a:rPr lang="ar-AE" dirty="0" smtClean="0"/>
              <a:t>حتى يبقى عدد الكروموسومات ثابتا في أجيال النوع الواحد . ففي الانقسام الاختزالي تلتقي خلية الذكر (الجاميت الذكري) مع خلية الأنثى (الجاميت الأنثوي) لتكوين الزايجوت .</a:t>
            </a:r>
          </a:p>
          <a:p>
            <a:pPr algn="r" rtl="1"/>
            <a:r>
              <a:rPr lang="ar-AE" dirty="0" smtClean="0"/>
              <a:t>23 + 23 =46 كروموسوم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66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يشبه الانقسام غير المباشر في الخطوات العامة لكنه يبدو أكثر تعقيدا لحدوث انقسامين متواليين فيه :</a:t>
            </a:r>
          </a:p>
          <a:p>
            <a:pPr lvl="1" algn="r" rtl="1"/>
            <a:r>
              <a:rPr lang="ar-AE" dirty="0" smtClean="0"/>
              <a:t>الانقسام الاختزالي الأول :</a:t>
            </a:r>
          </a:p>
          <a:p>
            <a:pPr lvl="2" algn="r" rtl="1"/>
            <a:r>
              <a:rPr lang="ar-AE" dirty="0" smtClean="0"/>
              <a:t>المرحلة التمهيدية </a:t>
            </a:r>
          </a:p>
          <a:p>
            <a:pPr lvl="2" algn="r" rtl="1"/>
            <a:r>
              <a:rPr lang="ar-AE" dirty="0" smtClean="0"/>
              <a:t>المرحلة الاستوائية </a:t>
            </a:r>
          </a:p>
          <a:p>
            <a:pPr lvl="2" algn="r" rtl="1"/>
            <a:r>
              <a:rPr lang="ar-AE" dirty="0" smtClean="0"/>
              <a:t>المرحلة الانفصالية </a:t>
            </a:r>
          </a:p>
          <a:p>
            <a:pPr lvl="1" algn="r" rtl="1"/>
            <a:r>
              <a:rPr lang="ar-AE" dirty="0" smtClean="0"/>
              <a:t>الانقسام الاختزالي الثاني (انقسام غير مباشر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1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الانقسام الاختزالي الأول :</a:t>
            </a:r>
          </a:p>
          <a:p>
            <a:pPr algn="r" rtl="1"/>
            <a:r>
              <a:rPr lang="ar-AE" dirty="0" smtClean="0"/>
              <a:t>يحدث فيه اختزال الكروموسومات فينقص عددها إلى النصف (</a:t>
            </a:r>
            <a:r>
              <a:rPr lang="en-GB" dirty="0" smtClean="0"/>
              <a:t>2n</a:t>
            </a:r>
            <a:r>
              <a:rPr lang="ar-AE" dirty="0" smtClean="0"/>
              <a:t>) إلى </a:t>
            </a:r>
            <a:r>
              <a:rPr lang="en-GB" dirty="0" smtClean="0"/>
              <a:t>(n)</a:t>
            </a:r>
            <a:r>
              <a:rPr lang="ar-AE" dirty="0" smtClean="0"/>
              <a:t> . وتنتج خليتان لكل منهما نصف العدد من الكروموسومات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4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208"/>
            <a:ext cx="8229600" cy="1143000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نشاط تقييمي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AE" b="1" u="sng" dirty="0" smtClean="0"/>
              <a:t>أجيبي بصح أو خطأ مع تصحيح الخطأ: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النواة هي وحدة بناء الكائنات الحية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تنقسم الخلايا المريضة في جسم الإنسان وتبقى الخلايا السليمة دون انقسام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تتنوع أشكال الخلايا ووظائفها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الخلايا تستهلك الطاقة ولكنها لا تستطيع إنتاج الطاقة للجسم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بعض أعضاء جسم الإنسان لا تحتوي على خلايا حيث تتكون تلك الأعضاء من أنسجة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الخلايا التي لا يوجد فيها جسم مركزي لا تستطيع الانقسام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جميع الكائنات الحية تحتوي خلاياها على 46 كروموسوم .</a:t>
            </a:r>
            <a:endParaRPr lang="en-GB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6019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الانقسام الاختزالي الثاني (غير المباشر): </a:t>
            </a:r>
          </a:p>
          <a:p>
            <a:pPr algn="r" rtl="1"/>
            <a:r>
              <a:rPr lang="ar-AE" dirty="0" smtClean="0"/>
              <a:t>تنقسم فيه كل  خلية من الخلايا الناتجة إلى خليتان لهما نفس العدد من الكروموسومات ،فتكون النتيجة 4 خلايا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9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الانقسام الاختزالي الأول </a:t>
            </a:r>
            <a:br>
              <a:rPr lang="ar-AE" dirty="0" smtClean="0"/>
            </a:br>
            <a:r>
              <a:rPr lang="en-GB" dirty="0" smtClean="0"/>
              <a:t>Meiosis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AE" b="1" u="sng" dirty="0" smtClean="0"/>
              <a:t>المرحلة التمهيدية :</a:t>
            </a:r>
            <a:endParaRPr lang="en-GB" b="1" u="sng" dirty="0" smtClean="0"/>
          </a:p>
          <a:p>
            <a:pPr algn="r" rtl="1"/>
            <a:r>
              <a:rPr lang="ar-AE" dirty="0" smtClean="0"/>
              <a:t>تظهر الكروموسومات على شكل خيوط رفيعة .</a:t>
            </a:r>
          </a:p>
          <a:p>
            <a:pPr algn="r" rtl="1"/>
            <a:r>
              <a:rPr lang="ar-AE" dirty="0" smtClean="0"/>
              <a:t>يبدأ الغلاف النووي بالزوال .</a:t>
            </a:r>
          </a:p>
          <a:p>
            <a:pPr algn="r" rtl="1"/>
            <a:r>
              <a:rPr lang="ar-AE" dirty="0" smtClean="0"/>
              <a:t>تصطف الكر</a:t>
            </a:r>
            <a:r>
              <a:rPr lang="ar-SA" dirty="0" smtClean="0"/>
              <a:t>وم</a:t>
            </a:r>
            <a:r>
              <a:rPr lang="ar-AE" dirty="0" smtClean="0"/>
              <a:t>وسومات في النواة بحيث يصطف كل كروموسوم مع كروموسوم </a:t>
            </a:r>
            <a:r>
              <a:rPr lang="ar-SA" dirty="0" smtClean="0"/>
              <a:t>مقابل له.</a:t>
            </a:r>
            <a:r>
              <a:rPr lang="ar-AE" dirty="0" smtClean="0"/>
              <a:t>.</a:t>
            </a:r>
          </a:p>
          <a:p>
            <a:pPr algn="r" rtl="1"/>
            <a:r>
              <a:rPr lang="ar-AE" dirty="0" smtClean="0"/>
              <a:t>تحدث ظاهرة العبور</a:t>
            </a:r>
            <a:r>
              <a:rPr lang="en-GB" dirty="0" smtClean="0"/>
              <a:t>Crossing over </a:t>
            </a:r>
            <a:r>
              <a:rPr lang="ar-AE" dirty="0" smtClean="0"/>
              <a:t> </a:t>
            </a:r>
            <a:endParaRPr lang="en-GB" dirty="0" smtClean="0"/>
          </a:p>
          <a:p>
            <a:pPr algn="r" rtl="1"/>
            <a:r>
              <a:rPr lang="ar-AE" dirty="0" smtClean="0"/>
              <a:t>تتشكل الخيوط المغزلية </a:t>
            </a:r>
          </a:p>
          <a:p>
            <a:pPr algn="r" rtl="1"/>
            <a:r>
              <a:rPr lang="ar-AE" dirty="0" smtClean="0"/>
              <a:t>يتلاشى الغشاء النووي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الأول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dirty="0" smtClean="0"/>
              <a:t>س : ما هي ظاهرة العبور ؟</a:t>
            </a:r>
          </a:p>
          <a:p>
            <a:pPr algn="r" rtl="1"/>
            <a:r>
              <a:rPr lang="ar-AE" dirty="0" smtClean="0"/>
              <a:t>هي تبادل الكروماتيدات للصفات ، وقد تكون مفردة أو مزدوجة . </a:t>
            </a:r>
          </a:p>
          <a:p>
            <a:pPr algn="r" rtl="1"/>
            <a:r>
              <a:rPr lang="ar-AE" dirty="0" smtClean="0"/>
              <a:t>وهذه الظاهرة مهمة لتنوع الكائنات الحية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ظاهرة العبور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E:\Users\Sumyah\Documents\KSU\Year 4 1437-1438\Term 2 - Year 1437-1438\COURSES\PSY365\Lecture\2\crossing 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3000375"/>
            <a:ext cx="7344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386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الأول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المرحلة الاستوائية :</a:t>
            </a:r>
          </a:p>
          <a:p>
            <a:pPr algn="r" rtl="1"/>
            <a:r>
              <a:rPr lang="ar-AE" dirty="0" smtClean="0"/>
              <a:t>تصطف الكروموسومات في وسط الخلية في مجموعتين متقابلتين . مثلا : في كل مجموعة 23 كروموسوم . ويصطف كل كروموسوم أمام نظيره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0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الأول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b="1" u="sng" dirty="0" smtClean="0"/>
              <a:t>المرحلة الانفصالية :</a:t>
            </a:r>
          </a:p>
          <a:p>
            <a:pPr algn="r" rtl="1"/>
            <a:r>
              <a:rPr lang="ar-AE" dirty="0" smtClean="0"/>
              <a:t>تسحب كل مجموعة من الكروموسومات إلى أحد قطبي الخلية (من نقاط السنترومات).</a:t>
            </a:r>
          </a:p>
          <a:p>
            <a:pPr algn="r" rtl="1"/>
            <a:r>
              <a:rPr lang="ar-AE" dirty="0" smtClean="0"/>
              <a:t>قد يحدث انقسام سيتوبلازمي </a:t>
            </a:r>
          </a:p>
          <a:p>
            <a:pPr algn="r" rtl="1"/>
            <a:r>
              <a:rPr lang="ar-AE" dirty="0" smtClean="0"/>
              <a:t>تختفي الكروموسومات </a:t>
            </a:r>
          </a:p>
          <a:p>
            <a:pPr algn="r" rtl="1"/>
            <a:r>
              <a:rPr lang="ar-AE" dirty="0" smtClean="0"/>
              <a:t>يظهر الغشاء النووي .</a:t>
            </a:r>
          </a:p>
          <a:p>
            <a:pPr algn="r" rtl="1"/>
            <a:r>
              <a:rPr lang="ar-AE" dirty="0" smtClean="0"/>
              <a:t>يلي ذلك المرحلة البينية .</a:t>
            </a:r>
          </a:p>
          <a:p>
            <a:pPr algn="r" rtl="1"/>
            <a:endParaRPr lang="ar-AE" dirty="0"/>
          </a:p>
          <a:p>
            <a:pPr algn="r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969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الأول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نتيجة الانقسام الاختزالي الأول : </a:t>
            </a:r>
          </a:p>
          <a:p>
            <a:pPr algn="r" rtl="1"/>
            <a:r>
              <a:rPr lang="ar-AE" dirty="0" smtClean="0"/>
              <a:t>تنتج خليتان لكل منهما نصف عدد الكروموسومات ،لكن صفات الخليتان تختلف عن صفات الخلية الأم نظرا لحدوث ظاهرة العبور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5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الاختزالي الثاني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AE" dirty="0" smtClean="0"/>
              <a:t>يشبه ما يحصل في الانقسام غير المباشر .</a:t>
            </a:r>
          </a:p>
          <a:p>
            <a:pPr algn="r" rtl="1"/>
            <a:r>
              <a:rPr lang="ar-AE" dirty="0" smtClean="0"/>
              <a:t>في الإنسان مثلا : تنقسم الخليتان الناتجتان من الحيوان المنوي إلى :</a:t>
            </a:r>
          </a:p>
          <a:p>
            <a:pPr lvl="1" algn="r" rtl="1"/>
            <a:r>
              <a:rPr lang="ar-AE" dirty="0" smtClean="0"/>
              <a:t>أربع خلايا </a:t>
            </a:r>
          </a:p>
          <a:p>
            <a:pPr lvl="1" algn="r" rtl="1"/>
            <a:r>
              <a:rPr lang="ar-AE" dirty="0" smtClean="0"/>
              <a:t>في كل خلية 23 كروموسوم .</a:t>
            </a:r>
          </a:p>
          <a:p>
            <a:pPr marL="457200" lvl="1" indent="0" algn="r" rtl="1">
              <a:buNone/>
            </a:pPr>
            <a:endParaRPr lang="ar-AE" dirty="0" smtClean="0"/>
          </a:p>
          <a:p>
            <a:pPr marL="457200" lvl="1" indent="0" algn="r" rtl="1">
              <a:buNone/>
            </a:pPr>
            <a:r>
              <a:rPr lang="ar-AE" dirty="0" smtClean="0"/>
              <a:t>أما البويضات فتنقسم وتنتج بويضة واحدة ناضجة (مجموع ما نتج من الانقسام)</a:t>
            </a:r>
          </a:p>
          <a:p>
            <a:pPr marL="457200" lvl="1" indent="0" algn="r" rtl="1">
              <a:buNone/>
            </a:pPr>
            <a:endParaRPr lang="ar-AE" dirty="0"/>
          </a:p>
          <a:p>
            <a:pPr marL="457200" lvl="1" indent="0" algn="r" rtl="1">
              <a:buNone/>
            </a:pPr>
            <a:r>
              <a:rPr lang="ar-AE" b="1" u="sng" dirty="0" smtClean="0"/>
              <a:t>ملاحظة :</a:t>
            </a:r>
            <a:r>
              <a:rPr lang="ar-AE" dirty="0" smtClean="0"/>
              <a:t> اتحاد الحيوان المنوي والبويضة سيؤدي إلى تكوين الزايجوت الذي يحوي 46 كروموسوم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7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النشاط البيوفيزيائي في الخلية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AE" b="1" dirty="0" smtClean="0"/>
              <a:t>نفاذية المواد إلى الخلية 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العمليات السلبية (لا تحتاج طاقة) :</a:t>
            </a:r>
          </a:p>
          <a:p>
            <a:pPr algn="r" rtl="1"/>
            <a:r>
              <a:rPr lang="ar-AE" dirty="0" smtClean="0"/>
              <a:t>الانتشار </a:t>
            </a:r>
          </a:p>
          <a:p>
            <a:pPr algn="r" rtl="1"/>
            <a:r>
              <a:rPr lang="ar-AE" dirty="0" smtClean="0"/>
              <a:t>الاسموزية </a:t>
            </a:r>
          </a:p>
          <a:p>
            <a:pPr algn="r" rtl="1"/>
            <a:r>
              <a:rPr lang="ar-AE" dirty="0" smtClean="0"/>
              <a:t>الترشيح </a:t>
            </a:r>
          </a:p>
          <a:p>
            <a:pPr marL="0" indent="0" algn="r" rtl="1">
              <a:buNone/>
            </a:pPr>
            <a:r>
              <a:rPr lang="ar-AE" b="1" u="sng" dirty="0" smtClean="0"/>
              <a:t>الفعاليات النشطة :</a:t>
            </a:r>
          </a:p>
          <a:p>
            <a:pPr algn="r" rtl="1"/>
            <a:r>
              <a:rPr lang="ar-AE" dirty="0" smtClean="0"/>
              <a:t>النقل النشط </a:t>
            </a:r>
          </a:p>
          <a:p>
            <a:pPr algn="r" rtl="1"/>
            <a:r>
              <a:rPr lang="ar-AE" dirty="0" smtClean="0"/>
              <a:t>التشرب الخلوي </a:t>
            </a:r>
          </a:p>
          <a:p>
            <a:pPr algn="r" rtl="1"/>
            <a:r>
              <a:rPr lang="ar-AE" dirty="0" smtClean="0"/>
              <a:t>الالتهام الخلوي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7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1-الانتشار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Diffusion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هو حركة عشوائية لجزيئات وذرات المادة في الوسط الذي توجد فيه .</a:t>
            </a:r>
          </a:p>
          <a:p>
            <a:pPr algn="r" rtl="1"/>
            <a:r>
              <a:rPr lang="ar-AE" dirty="0" smtClean="0"/>
              <a:t>تنتشر الجزيئات (السائلة والغازية ) من الأوساط الأعلى في التركيز إلى الأوساط الأقل في التركيز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8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ضعي مسميات عضيات الخلية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811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2971800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15490" y="3560088"/>
            <a:ext cx="9144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35430" y="4191000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3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66850" y="4560332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59230" y="4929664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1630" y="5562600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558290" y="5899666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7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015258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560088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9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4191000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10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06490" y="4744998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11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52160" y="5296496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12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852160" y="5899666"/>
            <a:ext cx="1371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13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28800" y="1828800"/>
            <a:ext cx="31623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ectangle 4"/>
          <p:cNvSpPr/>
          <p:nvPr/>
        </p:nvSpPr>
        <p:spPr>
          <a:xfrm>
            <a:off x="2838450" y="5931932"/>
            <a:ext cx="4381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2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1-الانتشار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مثال للانتشار في جسم الإنسان :</a:t>
            </a:r>
          </a:p>
          <a:p>
            <a:pPr marL="0" indent="0" algn="r" rtl="1">
              <a:buNone/>
            </a:pPr>
            <a:r>
              <a:rPr lang="ar-AE" dirty="0" smtClean="0"/>
              <a:t>تركيز الأكسجين يكون أعلى في الدم مما هو عليه داخل الخلية.</a:t>
            </a:r>
          </a:p>
          <a:p>
            <a:pPr marL="0" indent="0" algn="r" rtl="1">
              <a:buNone/>
            </a:pPr>
            <a:r>
              <a:rPr lang="ar-AE" dirty="0" smtClean="0"/>
              <a:t>وبذلك ينتشر الأكسجين من الدم إلى الخلية .</a:t>
            </a:r>
          </a:p>
          <a:p>
            <a:pPr marL="0" indent="0" algn="r" rtl="1">
              <a:buNone/>
            </a:pPr>
            <a:r>
              <a:rPr lang="ar-AE" dirty="0" smtClean="0"/>
              <a:t>ونظرا لأن الخلية تستهلك الأكسجين سريعا في عمليات الأيض ،فإن عملية انتشار الأكسجين إلى داخل الخلية تظل مستمرة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8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2-الاسموزية </a:t>
            </a:r>
            <a:br>
              <a:rPr lang="ar-AE" dirty="0" smtClean="0"/>
            </a:br>
            <a:r>
              <a:rPr lang="en-GB" dirty="0" smtClean="0"/>
              <a:t>Osmosis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AE" dirty="0" smtClean="0"/>
              <a:t>الاسموزية تشير إلى حركة المذيب في الغشاء النفاذ. </a:t>
            </a:r>
          </a:p>
          <a:p>
            <a:pPr algn="r" rtl="1"/>
            <a:r>
              <a:rPr lang="ar-AE" dirty="0" smtClean="0"/>
              <a:t>في الخلية يتحرك الماء بين البروتوبلازما والوسط المحيط بها .</a:t>
            </a:r>
          </a:p>
          <a:p>
            <a:pPr algn="r" rtl="1"/>
            <a:r>
              <a:rPr lang="ar-AE" dirty="0" smtClean="0"/>
              <a:t>حركة المذيب عبر غشاء الخلية تولد ضغطا يسمى الضغط الاسموزي .</a:t>
            </a:r>
          </a:p>
          <a:p>
            <a:pPr algn="r" rtl="1"/>
            <a:r>
              <a:rPr lang="ar-AE" dirty="0" smtClean="0"/>
              <a:t>تقسم المحاليل حسب اسموزيتها إلى :</a:t>
            </a:r>
          </a:p>
          <a:p>
            <a:pPr lvl="2" algn="r" rtl="1"/>
            <a:r>
              <a:rPr lang="ar-AE" dirty="0" smtClean="0"/>
              <a:t>محلول عالي التركيز : المواد الغذائية فيه أكثر كثافة من البروتوبلازما.</a:t>
            </a:r>
          </a:p>
          <a:p>
            <a:pPr lvl="2" algn="r" rtl="1"/>
            <a:r>
              <a:rPr lang="ar-AE" dirty="0" smtClean="0"/>
              <a:t>محلول منخفض التركيز : المواد الغذائية فيه أقل كثافة من البروتوبلازما .</a:t>
            </a:r>
          </a:p>
          <a:p>
            <a:pPr lvl="2" algn="r" rtl="1"/>
            <a:r>
              <a:rPr lang="ar-AE" dirty="0" smtClean="0"/>
              <a:t>محلول متعادل التركيز : يتساوى تركيز المواد الغذائية مع البروتوبلازما .</a:t>
            </a:r>
          </a:p>
          <a:p>
            <a:pPr lvl="2" algn="r" rtl="1"/>
            <a:endParaRPr lang="ar-AE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6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2-الاسموزية </a:t>
            </a:r>
            <a:br>
              <a:rPr lang="ar-AE" dirty="0"/>
            </a:br>
            <a:r>
              <a:rPr lang="en-GB" dirty="0"/>
              <a:t>Osmosis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الماء ينتقل من الدم إلى المحاليل التي يكون تركيز المواد الغذائية فيها عاليا . (البلزمة) </a:t>
            </a:r>
          </a:p>
          <a:p>
            <a:pPr algn="r" rtl="1"/>
            <a:r>
              <a:rPr lang="ar-AE" dirty="0" smtClean="0"/>
              <a:t>الماء ينتقل من المحاليل منخفضة التركيز إلى الدم . (إزالة البلزمة)</a:t>
            </a:r>
          </a:p>
          <a:p>
            <a:pPr algn="r" rtl="1"/>
            <a:r>
              <a:rPr lang="ar-AE" dirty="0" smtClean="0"/>
              <a:t>عند وجود الدم في محاليل متساوية لا ينتقل الماء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9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3-الترشيح </a:t>
            </a:r>
            <a:br>
              <a:rPr lang="ar-AE" dirty="0" smtClean="0"/>
            </a:br>
            <a:r>
              <a:rPr lang="fr-FR" dirty="0" err="1" smtClean="0"/>
              <a:t>Filteration</a:t>
            </a:r>
            <a:r>
              <a:rPr lang="fr-F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يحدث الترشيح خلال غشاء شبه منفذ من نتيجة لقوة ميكانيكية ،مثل الجاذبية وضغط الدم .</a:t>
            </a:r>
          </a:p>
          <a:p>
            <a:pPr algn="r" rtl="1"/>
            <a:r>
              <a:rPr lang="ar-AE" dirty="0" smtClean="0"/>
              <a:t>يتم انتقال السائل من الضغط الأعلى إلى منطقة الضغط الأقل .</a:t>
            </a:r>
          </a:p>
          <a:p>
            <a:pPr algn="r" rtl="1"/>
            <a:r>
              <a:rPr lang="ar-AE" dirty="0" smtClean="0"/>
              <a:t>مسامات الغشاء تحدد أحجام الجزيئات الصغيرة القادرة على النفاذ.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5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3-الترشيح </a:t>
            </a:r>
            <a:br>
              <a:rPr lang="ar-AE" dirty="0"/>
            </a:br>
            <a:r>
              <a:rPr lang="fr-FR" dirty="0" err="1"/>
              <a:t>Filteration</a:t>
            </a:r>
            <a:r>
              <a:rPr lang="fr-FR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تطبيقات على الترشيح في جسم الإنسان :</a:t>
            </a:r>
          </a:p>
          <a:p>
            <a:pPr algn="r" rtl="1"/>
            <a:r>
              <a:rPr lang="ar-AE" dirty="0" smtClean="0"/>
              <a:t>يحدث ترشيح في الكلية لطرد الإفرازات خارج الجسم .</a:t>
            </a:r>
          </a:p>
          <a:p>
            <a:pPr algn="r" rtl="1"/>
            <a:r>
              <a:rPr lang="ar-AE" dirty="0" smtClean="0"/>
              <a:t>يحدث ترشيح في الأوعية الدموية فتخرج الأجسام الصغيرة مثل كريات الدم البيضاء إلى مناطق أخرى بحكم وظيفتها ،وتبقى بقية مكونات الدم في الخلية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Transport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نقل كثير من المواد الغذائية إلى الخلية يتم عن طريق النقل النشط .</a:t>
            </a:r>
          </a:p>
        </p:txBody>
      </p:sp>
    </p:spTree>
    <p:extLst>
      <p:ext uri="{BB962C8B-B14F-4D97-AF65-F5344CB8AC3E}">
        <p14:creationId xmlns:p14="http://schemas.microsoft.com/office/powerpoint/2010/main" val="17403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Transport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AE" dirty="0" smtClean="0"/>
              <a:t>من أجل المرور عبر غشاء الخلية تلتصق المادة الغذائية بـ:</a:t>
            </a:r>
          </a:p>
          <a:p>
            <a:pPr lvl="1" algn="r" rtl="1"/>
            <a:r>
              <a:rPr lang="ar-AE" dirty="0" smtClean="0"/>
              <a:t>الأجزاء البروتينية لغشاء الخلية </a:t>
            </a:r>
          </a:p>
          <a:p>
            <a:pPr lvl="1" algn="r" rtl="1"/>
            <a:r>
              <a:rPr lang="ar-AE" dirty="0" smtClean="0"/>
              <a:t>الأجزاء الدهنية لغشاء الخلية </a:t>
            </a:r>
          </a:p>
          <a:p>
            <a:pPr lvl="1" algn="r" rtl="1"/>
            <a:r>
              <a:rPr lang="ar-AE" dirty="0" smtClean="0"/>
              <a:t>الأنزيمات </a:t>
            </a:r>
          </a:p>
          <a:p>
            <a:pPr lvl="1" algn="r" rtl="1"/>
            <a:r>
              <a:rPr lang="ar-AE" dirty="0" smtClean="0"/>
              <a:t>الحاملات   </a:t>
            </a:r>
          </a:p>
          <a:p>
            <a:pPr marL="457200" lvl="1" indent="0" algn="r" rtl="1">
              <a:buNone/>
            </a:pPr>
            <a:endParaRPr lang="ar-AE" dirty="0"/>
          </a:p>
          <a:p>
            <a:pPr marL="457200" lvl="1" indent="0" algn="r" rtl="1">
              <a:buNone/>
            </a:pPr>
            <a:r>
              <a:rPr lang="ar-AE" dirty="0" smtClean="0"/>
              <a:t>لابد من وجود طاقة </a:t>
            </a:r>
            <a:r>
              <a:rPr lang="fr-FR" dirty="0" smtClean="0"/>
              <a:t>ATP</a:t>
            </a:r>
          </a:p>
          <a:p>
            <a:pPr marL="457200" lvl="1" indent="0" algn="r" rtl="1">
              <a:buNone/>
            </a:pPr>
            <a:endParaRPr lang="fr-FR" b="1" u="sng" dirty="0"/>
          </a:p>
          <a:p>
            <a:pPr marL="457200" lvl="1" indent="0" algn="r" rtl="1">
              <a:buNone/>
            </a:pPr>
            <a:r>
              <a:rPr lang="ar-AE" b="1" u="sng" dirty="0" smtClean="0"/>
              <a:t>ملاحظة : </a:t>
            </a:r>
            <a:r>
              <a:rPr lang="ar-AE" dirty="0" smtClean="0"/>
              <a:t>معدل الانتقال مستقل عن مستوى التركيز لكنه يتأثر بالحرارة .</a:t>
            </a:r>
          </a:p>
        </p:txBody>
      </p:sp>
    </p:spTree>
    <p:extLst>
      <p:ext uri="{BB962C8B-B14F-4D97-AF65-F5344CB8AC3E}">
        <p14:creationId xmlns:p14="http://schemas.microsoft.com/office/powerpoint/2010/main" val="10964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5-التشرب الخلوي </a:t>
            </a:r>
            <a:br>
              <a:rPr lang="ar-AE" dirty="0" smtClean="0"/>
            </a:b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Drinking</a:t>
            </a:r>
            <a:r>
              <a:rPr lang="fr-F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هو أن تلتصق المادة المحملة بقطرة ماء بالغشاء الخلوي .</a:t>
            </a:r>
          </a:p>
          <a:p>
            <a:pPr algn="r" rtl="1"/>
            <a:r>
              <a:rPr lang="ar-AE" dirty="0" smtClean="0"/>
              <a:t>التصاقها بالغشاء يجعل الغشاء ينبعج نحو الداخل .</a:t>
            </a:r>
          </a:p>
          <a:p>
            <a:pPr algn="r" rtl="1"/>
            <a:r>
              <a:rPr lang="ar-AE" dirty="0" smtClean="0"/>
              <a:t>وتحاط المادة والسائل في فجوة تستقر في السيتوبلازما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4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5-التشرب الخلوي </a:t>
            </a:r>
            <a:br>
              <a:rPr lang="ar-AE" dirty="0"/>
            </a:br>
            <a:r>
              <a:rPr lang="fr-FR" dirty="0" err="1"/>
              <a:t>Cell</a:t>
            </a:r>
            <a:r>
              <a:rPr lang="fr-FR" dirty="0"/>
              <a:t> </a:t>
            </a:r>
            <a:r>
              <a:rPr lang="fr-FR" dirty="0" err="1"/>
              <a:t>Drinking</a:t>
            </a:r>
            <a:r>
              <a:rPr lang="fr-FR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تدخل المواد للخلية عن طريق التشرب الخلوي .</a:t>
            </a:r>
          </a:p>
          <a:p>
            <a:pPr algn="r" rtl="1"/>
            <a:r>
              <a:rPr lang="ar-AE" dirty="0" smtClean="0"/>
              <a:t>وتخرج المواد الضارة أيضا عن طريق التشرب وذلك أن الليسوسومات تلصق المواد الضارة بالفجوة لتبتلعها وتهضمها هضما خلويا .</a:t>
            </a:r>
          </a:p>
          <a:p>
            <a:pPr algn="r" rtl="1"/>
            <a:endParaRPr lang="ar-AE" dirty="0"/>
          </a:p>
          <a:p>
            <a:pPr algn="r" rtl="1"/>
            <a:endParaRPr lang="ar-AE" dirty="0" smtClean="0"/>
          </a:p>
          <a:p>
            <a:pPr algn="r" rtl="1"/>
            <a:r>
              <a:rPr lang="ar-AE" b="1" u="sng" dirty="0" smtClean="0"/>
              <a:t>ملاحظة : </a:t>
            </a:r>
            <a:r>
              <a:rPr lang="ar-AE" dirty="0" smtClean="0"/>
              <a:t>يكثر التشرب الخلوي في الخلايا التي تكون حركتها محدودة نتيجة لوجودها بين العديد من الخلايا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5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6-الالتهام الخلوي </a:t>
            </a:r>
            <a:br>
              <a:rPr lang="ar-AE" dirty="0" smtClean="0"/>
            </a:b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Eating</a:t>
            </a:r>
            <a:r>
              <a:rPr lang="fr-FR" dirty="0" smtClean="0"/>
              <a:t> </a:t>
            </a:r>
            <a:r>
              <a:rPr lang="fr-FR" dirty="0" err="1" smtClean="0"/>
              <a:t>Eating</a:t>
            </a:r>
            <a:r>
              <a:rPr lang="fr-F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تشبه عملية التشرب الخلوي .</a:t>
            </a:r>
          </a:p>
          <a:p>
            <a:pPr algn="r" rtl="1"/>
            <a:r>
              <a:rPr lang="ar-AE" dirty="0" smtClean="0"/>
              <a:t>المواد الداخلة للخلية تكون مواد صلبة .</a:t>
            </a:r>
          </a:p>
          <a:p>
            <a:pPr algn="r" rtl="1"/>
            <a:r>
              <a:rPr lang="ar-AE" dirty="0" smtClean="0"/>
              <a:t>خلايا كريات الدم البيضاء (التي تقضي على الميكروبات) والخلايا الطلائية في المعدة تستخدم عملية الالتهام الخلوي .</a:t>
            </a:r>
          </a:p>
          <a:p>
            <a:pPr algn="r" rtl="1"/>
            <a:r>
              <a:rPr lang="ar-AE" dirty="0" smtClean="0"/>
              <a:t>يتم إخراج المواد بجمعها في أكياس تقذف خارج الغشاء الخلوي .(طرح المواد)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4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ضعي مسميات عضيات الخلية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08" y="1600200"/>
            <a:ext cx="66811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6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5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عشاء الخلية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الليسوسومات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النواة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النوية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العشاء النووي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الفجوات الخلوية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الميتوكندريا 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9-سيتوبلازما </a:t>
            </a:r>
          </a:p>
          <a:p>
            <a:pPr marL="0" indent="0" algn="r" rtl="1">
              <a:buNone/>
            </a:pPr>
            <a:r>
              <a:rPr lang="ar-AE" dirty="0" smtClean="0"/>
              <a:t>10-الشبكة الإندوبلازمية الخشنة </a:t>
            </a:r>
          </a:p>
          <a:p>
            <a:pPr marL="0" indent="0" algn="r" rtl="1">
              <a:buNone/>
            </a:pPr>
            <a:r>
              <a:rPr lang="ar-AE" dirty="0" smtClean="0"/>
              <a:t>11-الشبكة الاندوبلازمية الناعمة </a:t>
            </a:r>
          </a:p>
          <a:p>
            <a:pPr marL="0" indent="0" algn="r" rtl="1">
              <a:buNone/>
            </a:pPr>
            <a:r>
              <a:rPr lang="ar-AE" dirty="0" smtClean="0"/>
              <a:t>12-ريبوسومات </a:t>
            </a:r>
          </a:p>
          <a:p>
            <a:pPr marL="0" indent="0" algn="r" rtl="1">
              <a:buNone/>
            </a:pPr>
            <a:r>
              <a:rPr lang="ar-AE" smtClean="0"/>
              <a:t>13-أجسام جولجي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208"/>
            <a:ext cx="8229600" cy="1143000"/>
          </a:xfrm>
          <a:noFill/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انقسام الخلية 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Cell Division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5495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28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أنواع انقسام الخلية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الانقسام غير المباشر </a:t>
            </a:r>
            <a:r>
              <a:rPr lang="fr-FR" dirty="0" err="1" smtClean="0"/>
              <a:t>Mitosis</a:t>
            </a:r>
            <a:r>
              <a:rPr lang="fr-FR" dirty="0" smtClean="0"/>
              <a:t> </a:t>
            </a:r>
            <a:endParaRPr lang="ar-AE" dirty="0" smtClean="0"/>
          </a:p>
          <a:p>
            <a:pPr algn="r" rtl="1"/>
            <a:r>
              <a:rPr lang="ar-AE" dirty="0" smtClean="0"/>
              <a:t>الانقسام الاختزالي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683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الانقسام غير المباشر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في الخلايا البدائية يكون الهدف من الانقسام غير المباشر هو التكاثر .</a:t>
            </a:r>
            <a:endParaRPr lang="en-GB" dirty="0" smtClean="0"/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الهدف من الانقسام الغير المباشر في الإنسان هو :</a:t>
            </a:r>
          </a:p>
          <a:p>
            <a:pPr lvl="1" algn="r" rtl="1"/>
            <a:r>
              <a:rPr lang="ar-AE" dirty="0" smtClean="0"/>
              <a:t>النمو </a:t>
            </a:r>
          </a:p>
          <a:p>
            <a:pPr lvl="1" algn="r" rtl="1"/>
            <a:r>
              <a:rPr lang="ar-AE" dirty="0" smtClean="0"/>
              <a:t>إصلاح ما تلف من الأنسجة </a:t>
            </a:r>
          </a:p>
          <a:p>
            <a:pPr lvl="1" algn="r" rtl="1"/>
            <a:r>
              <a:rPr lang="ar-AE" dirty="0" smtClean="0"/>
              <a:t>تجديد الخلايا مثل خلايا الجلد وخلايا الأمعاء التي تتلف بسبب عمليات الهضم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6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1651</Words>
  <Application>Microsoft Office PowerPoint</Application>
  <PresentationFormat>On-screen Show (4:3)</PresentationFormat>
  <Paragraphs>309</Paragraphs>
  <Slides>50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انقسام الخلية </vt:lpstr>
      <vt:lpstr>أهداف المحاضرة </vt:lpstr>
      <vt:lpstr>نشاط تقييمي </vt:lpstr>
      <vt:lpstr>ضعي مسميات عضيات الخلية </vt:lpstr>
      <vt:lpstr>ضعي مسميات عضيات الخلية </vt:lpstr>
      <vt:lpstr>PowerPoint Presentation</vt:lpstr>
      <vt:lpstr>انقسام الخلية  Cell Division</vt:lpstr>
      <vt:lpstr>أنواع انقسام الخلية </vt:lpstr>
      <vt:lpstr>الانقسام غير المباشر </vt:lpstr>
      <vt:lpstr>الانقسام غير المباشر </vt:lpstr>
      <vt:lpstr>مراحل الانقسام غير المباشر </vt:lpstr>
      <vt:lpstr>1-المرحلة البينية</vt:lpstr>
      <vt:lpstr>2-المرحلة التمهيدية </vt:lpstr>
      <vt:lpstr>2-المرحلة التمهيدية </vt:lpstr>
      <vt:lpstr>PowerPoint Presentation</vt:lpstr>
      <vt:lpstr>3-المرحلة الاستوائية </vt:lpstr>
      <vt:lpstr>4-المرحلة الانفصالية </vt:lpstr>
      <vt:lpstr>5-المرحلة النهائية </vt:lpstr>
      <vt:lpstr>دورة الخلية  Cell Cycle </vt:lpstr>
      <vt:lpstr>دورة الخلية </vt:lpstr>
      <vt:lpstr>دورة الخلية </vt:lpstr>
      <vt:lpstr>دورة الخلية </vt:lpstr>
      <vt:lpstr>دورة الخلية </vt:lpstr>
      <vt:lpstr>PowerPoint Presentation</vt:lpstr>
      <vt:lpstr>الانقسام الاختزالي  Meiosis Reduction Devision </vt:lpstr>
      <vt:lpstr>الانقسام الاختزالي </vt:lpstr>
      <vt:lpstr>الانقسام الاختزالي </vt:lpstr>
      <vt:lpstr>الانقسام الاختزالي </vt:lpstr>
      <vt:lpstr>الانقسام الاختزالي </vt:lpstr>
      <vt:lpstr>الانقسام الاختزالي </vt:lpstr>
      <vt:lpstr>الانقسام الاختزالي الأول  Meiosis 1</vt:lpstr>
      <vt:lpstr>الانقسام الاختزالي الأول </vt:lpstr>
      <vt:lpstr>ظاهرة العبور </vt:lpstr>
      <vt:lpstr>الانقسام الاختزالي الأول </vt:lpstr>
      <vt:lpstr>الانقسام الاختزالي الأول </vt:lpstr>
      <vt:lpstr>الانقسام الاختزالي الأول </vt:lpstr>
      <vt:lpstr>الانقسام الاختزالي الثاني </vt:lpstr>
      <vt:lpstr>النشاط البيوفيزيائي في الخلية </vt:lpstr>
      <vt:lpstr>1-الانتشار  Diffusion</vt:lpstr>
      <vt:lpstr>1-الانتشار  Diffusion</vt:lpstr>
      <vt:lpstr>2-الاسموزية  Osmosis </vt:lpstr>
      <vt:lpstr>2-الاسموزية  Osmosis </vt:lpstr>
      <vt:lpstr>3-الترشيح  Filteration </vt:lpstr>
      <vt:lpstr>3-الترشيح  Filteration </vt:lpstr>
      <vt:lpstr>Active Transport </vt:lpstr>
      <vt:lpstr>Active Transport </vt:lpstr>
      <vt:lpstr>5-التشرب الخلوي  Cell Drinking </vt:lpstr>
      <vt:lpstr>5-التشرب الخلوي  Cell Drinking </vt:lpstr>
      <vt:lpstr>6-الالتهام الخلوي  Cell Eating Eating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الخلية الحية </dc:title>
  <dc:creator>Sumyah</dc:creator>
  <cp:lastModifiedBy>Sumyah</cp:lastModifiedBy>
  <cp:revision>188</cp:revision>
  <cp:lastPrinted>2017-02-26T02:12:23Z</cp:lastPrinted>
  <dcterms:created xsi:type="dcterms:W3CDTF">2006-08-16T00:00:00Z</dcterms:created>
  <dcterms:modified xsi:type="dcterms:W3CDTF">2017-02-26T16:29:30Z</dcterms:modified>
</cp:coreProperties>
</file>