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7" r:id="rId2"/>
    <p:sldId id="278" r:id="rId3"/>
    <p:sldId id="279" r:id="rId4"/>
    <p:sldId id="295" r:id="rId5"/>
    <p:sldId id="280" r:id="rId6"/>
    <p:sldId id="281" r:id="rId7"/>
    <p:sldId id="282" r:id="rId8"/>
    <p:sldId id="283" r:id="rId9"/>
    <p:sldId id="284" r:id="rId10"/>
    <p:sldId id="285" r:id="rId11"/>
    <p:sldId id="286" r:id="rId12"/>
    <p:sldId id="287" r:id="rId13"/>
    <p:sldId id="288" r:id="rId14"/>
    <p:sldId id="289" r:id="rId15"/>
    <p:sldId id="291" r:id="rId16"/>
    <p:sldId id="290" r:id="rId17"/>
    <p:sldId id="292" r:id="rId18"/>
    <p:sldId id="293" r:id="rId19"/>
    <p:sldId id="29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5AFC760-0C02-4CA8-AECB-D3614A5D2D5E}" type="datetimeFigureOut">
              <a:rPr lang="ar-SA" smtClean="0"/>
              <a:t>19/07/38</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464F24A-69E5-4691-B342-351E13A09F98}" type="slidenum">
              <a:rPr lang="ar-SA" smtClean="0"/>
              <a:t>‹#›</a:t>
            </a:fld>
            <a:endParaRPr lang="ar-SA"/>
          </a:p>
        </p:txBody>
      </p:sp>
    </p:spTree>
    <p:extLst>
      <p:ext uri="{BB962C8B-B14F-4D97-AF65-F5344CB8AC3E}">
        <p14:creationId xmlns:p14="http://schemas.microsoft.com/office/powerpoint/2010/main" val="147283964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1</a:t>
            </a:fld>
            <a:endParaRPr lang="ar-SA"/>
          </a:p>
        </p:txBody>
      </p:sp>
    </p:spTree>
    <p:extLst>
      <p:ext uri="{BB962C8B-B14F-4D97-AF65-F5344CB8AC3E}">
        <p14:creationId xmlns:p14="http://schemas.microsoft.com/office/powerpoint/2010/main" val="981549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10</a:t>
            </a:fld>
            <a:endParaRPr lang="ar-SA"/>
          </a:p>
        </p:txBody>
      </p:sp>
    </p:spTree>
    <p:extLst>
      <p:ext uri="{BB962C8B-B14F-4D97-AF65-F5344CB8AC3E}">
        <p14:creationId xmlns:p14="http://schemas.microsoft.com/office/powerpoint/2010/main" val="3352084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11</a:t>
            </a:fld>
            <a:endParaRPr lang="ar-SA"/>
          </a:p>
        </p:txBody>
      </p:sp>
    </p:spTree>
    <p:extLst>
      <p:ext uri="{BB962C8B-B14F-4D97-AF65-F5344CB8AC3E}">
        <p14:creationId xmlns:p14="http://schemas.microsoft.com/office/powerpoint/2010/main" val="620445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12</a:t>
            </a:fld>
            <a:endParaRPr lang="ar-SA"/>
          </a:p>
        </p:txBody>
      </p:sp>
    </p:spTree>
    <p:extLst>
      <p:ext uri="{BB962C8B-B14F-4D97-AF65-F5344CB8AC3E}">
        <p14:creationId xmlns:p14="http://schemas.microsoft.com/office/powerpoint/2010/main" val="4292163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13</a:t>
            </a:fld>
            <a:endParaRPr lang="ar-SA"/>
          </a:p>
        </p:txBody>
      </p:sp>
    </p:spTree>
    <p:extLst>
      <p:ext uri="{BB962C8B-B14F-4D97-AF65-F5344CB8AC3E}">
        <p14:creationId xmlns:p14="http://schemas.microsoft.com/office/powerpoint/2010/main" val="24475302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14</a:t>
            </a:fld>
            <a:endParaRPr lang="ar-SA"/>
          </a:p>
        </p:txBody>
      </p:sp>
    </p:spTree>
    <p:extLst>
      <p:ext uri="{BB962C8B-B14F-4D97-AF65-F5344CB8AC3E}">
        <p14:creationId xmlns:p14="http://schemas.microsoft.com/office/powerpoint/2010/main" val="6236989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15</a:t>
            </a:fld>
            <a:endParaRPr lang="ar-SA"/>
          </a:p>
        </p:txBody>
      </p:sp>
    </p:spTree>
    <p:extLst>
      <p:ext uri="{BB962C8B-B14F-4D97-AF65-F5344CB8AC3E}">
        <p14:creationId xmlns:p14="http://schemas.microsoft.com/office/powerpoint/2010/main" val="15531381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16</a:t>
            </a:fld>
            <a:endParaRPr lang="ar-SA"/>
          </a:p>
        </p:txBody>
      </p:sp>
    </p:spTree>
    <p:extLst>
      <p:ext uri="{BB962C8B-B14F-4D97-AF65-F5344CB8AC3E}">
        <p14:creationId xmlns:p14="http://schemas.microsoft.com/office/powerpoint/2010/main" val="6737404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17</a:t>
            </a:fld>
            <a:endParaRPr lang="ar-SA"/>
          </a:p>
        </p:txBody>
      </p:sp>
    </p:spTree>
    <p:extLst>
      <p:ext uri="{BB962C8B-B14F-4D97-AF65-F5344CB8AC3E}">
        <p14:creationId xmlns:p14="http://schemas.microsoft.com/office/powerpoint/2010/main" val="11404757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18</a:t>
            </a:fld>
            <a:endParaRPr lang="ar-SA"/>
          </a:p>
        </p:txBody>
      </p:sp>
    </p:spTree>
    <p:extLst>
      <p:ext uri="{BB962C8B-B14F-4D97-AF65-F5344CB8AC3E}">
        <p14:creationId xmlns:p14="http://schemas.microsoft.com/office/powerpoint/2010/main" val="32612836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19</a:t>
            </a:fld>
            <a:endParaRPr lang="ar-SA"/>
          </a:p>
        </p:txBody>
      </p:sp>
    </p:spTree>
    <p:extLst>
      <p:ext uri="{BB962C8B-B14F-4D97-AF65-F5344CB8AC3E}">
        <p14:creationId xmlns:p14="http://schemas.microsoft.com/office/powerpoint/2010/main" val="4235768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2</a:t>
            </a:fld>
            <a:endParaRPr lang="ar-SA"/>
          </a:p>
        </p:txBody>
      </p:sp>
    </p:spTree>
    <p:extLst>
      <p:ext uri="{BB962C8B-B14F-4D97-AF65-F5344CB8AC3E}">
        <p14:creationId xmlns:p14="http://schemas.microsoft.com/office/powerpoint/2010/main" val="1602085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3</a:t>
            </a:fld>
            <a:endParaRPr lang="ar-SA"/>
          </a:p>
        </p:txBody>
      </p:sp>
    </p:spTree>
    <p:extLst>
      <p:ext uri="{BB962C8B-B14F-4D97-AF65-F5344CB8AC3E}">
        <p14:creationId xmlns:p14="http://schemas.microsoft.com/office/powerpoint/2010/main" val="3097254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4</a:t>
            </a:fld>
            <a:endParaRPr lang="ar-SA"/>
          </a:p>
        </p:txBody>
      </p:sp>
    </p:spTree>
    <p:extLst>
      <p:ext uri="{BB962C8B-B14F-4D97-AF65-F5344CB8AC3E}">
        <p14:creationId xmlns:p14="http://schemas.microsoft.com/office/powerpoint/2010/main" val="204520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5</a:t>
            </a:fld>
            <a:endParaRPr lang="ar-SA"/>
          </a:p>
        </p:txBody>
      </p:sp>
    </p:spTree>
    <p:extLst>
      <p:ext uri="{BB962C8B-B14F-4D97-AF65-F5344CB8AC3E}">
        <p14:creationId xmlns:p14="http://schemas.microsoft.com/office/powerpoint/2010/main" val="3099147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6</a:t>
            </a:fld>
            <a:endParaRPr lang="ar-SA"/>
          </a:p>
        </p:txBody>
      </p:sp>
    </p:spTree>
    <p:extLst>
      <p:ext uri="{BB962C8B-B14F-4D97-AF65-F5344CB8AC3E}">
        <p14:creationId xmlns:p14="http://schemas.microsoft.com/office/powerpoint/2010/main" val="4010693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7</a:t>
            </a:fld>
            <a:endParaRPr lang="ar-SA"/>
          </a:p>
        </p:txBody>
      </p:sp>
    </p:spTree>
    <p:extLst>
      <p:ext uri="{BB962C8B-B14F-4D97-AF65-F5344CB8AC3E}">
        <p14:creationId xmlns:p14="http://schemas.microsoft.com/office/powerpoint/2010/main" val="1802452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8</a:t>
            </a:fld>
            <a:endParaRPr lang="ar-SA"/>
          </a:p>
        </p:txBody>
      </p:sp>
    </p:spTree>
    <p:extLst>
      <p:ext uri="{BB962C8B-B14F-4D97-AF65-F5344CB8AC3E}">
        <p14:creationId xmlns:p14="http://schemas.microsoft.com/office/powerpoint/2010/main" val="1976235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7464F24A-69E5-4691-B342-351E13A09F98}" type="slidenum">
              <a:rPr lang="ar-SA" smtClean="0"/>
              <a:t>9</a:t>
            </a:fld>
            <a:endParaRPr lang="ar-SA"/>
          </a:p>
        </p:txBody>
      </p:sp>
    </p:spTree>
    <p:extLst>
      <p:ext uri="{BB962C8B-B14F-4D97-AF65-F5344CB8AC3E}">
        <p14:creationId xmlns:p14="http://schemas.microsoft.com/office/powerpoint/2010/main" val="2032849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20000" y="1600200"/>
            <a:ext cx="7772400" cy="1470025"/>
          </a:xfrm>
        </p:spPr>
        <p:txBody>
          <a:bodyPr/>
          <a:lstStyle/>
          <a:p>
            <a:r>
              <a:rPr lang="ar-AE" dirty="0" smtClean="0"/>
              <a:t>الأذن وحاسة السمع والاتزان </a:t>
            </a:r>
            <a:endParaRPr lang="en-GB" dirty="0"/>
          </a:p>
        </p:txBody>
      </p:sp>
      <p:sp>
        <p:nvSpPr>
          <p:cNvPr id="2" name="Subtitle 1"/>
          <p:cNvSpPr>
            <a:spLocks noGrp="1"/>
          </p:cNvSpPr>
          <p:nvPr>
            <p:ph type="subTitle" idx="1"/>
          </p:nvPr>
        </p:nvSpPr>
        <p:spPr/>
        <p:txBody>
          <a:bodyPr/>
          <a:lstStyle/>
          <a:p>
            <a:endParaRPr lang="ar-SA"/>
          </a:p>
        </p:txBody>
      </p:sp>
    </p:spTree>
    <p:extLst>
      <p:ext uri="{BB962C8B-B14F-4D97-AF65-F5344CB8AC3E}">
        <p14:creationId xmlns:p14="http://schemas.microsoft.com/office/powerpoint/2010/main" val="39094286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rPr>
              <a:t>الأذن : السمع والاتزان </a:t>
            </a:r>
            <a:endParaRPr lang="en-GB" b="1" u="sng" dirty="0">
              <a:solidFill>
                <a:schemeClr val="tx2"/>
              </a:solidFill>
            </a:endParaRPr>
          </a:p>
        </p:txBody>
      </p:sp>
      <p:sp>
        <p:nvSpPr>
          <p:cNvPr id="3" name="Content Placeholder 2"/>
          <p:cNvSpPr>
            <a:spLocks noGrp="1"/>
          </p:cNvSpPr>
          <p:nvPr>
            <p:ph idx="1"/>
          </p:nvPr>
        </p:nvSpPr>
        <p:spPr>
          <a:ln w="82550">
            <a:solidFill>
              <a:schemeClr val="tx2"/>
            </a:solidFill>
          </a:ln>
        </p:spPr>
        <p:txBody>
          <a:bodyPr>
            <a:normAutofit/>
          </a:bodyPr>
          <a:lstStyle/>
          <a:p>
            <a:pPr marL="0" indent="0" algn="just" rtl="1">
              <a:buNone/>
            </a:pPr>
            <a:r>
              <a:rPr lang="ar-AE" b="1" dirty="0"/>
              <a:t>العظيمات الثلاث في الأذن الوسطى :</a:t>
            </a:r>
            <a:endParaRPr lang="en-GB" dirty="0"/>
          </a:p>
          <a:p>
            <a:pPr marL="0" indent="0" algn="just" rtl="1">
              <a:buNone/>
            </a:pPr>
            <a:r>
              <a:rPr lang="ar-AE" dirty="0"/>
              <a:t>1-المطرقة : تقع بين الطبلة والسندان .</a:t>
            </a:r>
            <a:endParaRPr lang="en-GB" dirty="0"/>
          </a:p>
          <a:p>
            <a:pPr marL="0" indent="0" algn="just" rtl="1">
              <a:buNone/>
            </a:pPr>
            <a:r>
              <a:rPr lang="ar-AE" dirty="0"/>
              <a:t>2-السندان : تقع بين المطرقة والركاب .</a:t>
            </a:r>
            <a:endParaRPr lang="en-GB" dirty="0"/>
          </a:p>
          <a:p>
            <a:pPr marL="0" indent="0" algn="just" rtl="1">
              <a:buNone/>
            </a:pPr>
            <a:r>
              <a:rPr lang="ar-AE" dirty="0"/>
              <a:t>3-الركاب : يقع بعد السندان ،ويتصل بنافذة بيضاوية تابعة لدهليز الأذن عن طريق ألياف رابطة .</a:t>
            </a:r>
            <a:endParaRPr lang="en-GB" dirty="0"/>
          </a:p>
          <a:p>
            <a:pPr algn="just" rtl="1"/>
            <a:r>
              <a:rPr lang="ar-AE" dirty="0"/>
              <a:t>تعمل العظيمات على نقل الموجات الصوتية من الطبلة إلى الأذن الداخلية .</a:t>
            </a:r>
            <a:endParaRPr lang="en-GB" dirty="0"/>
          </a:p>
          <a:p>
            <a:pPr algn="just" rtl="1"/>
            <a:r>
              <a:rPr lang="ar-AE" dirty="0"/>
              <a:t>ترتبط الأجزاء الثلاثة مع </a:t>
            </a:r>
            <a:r>
              <a:rPr lang="ar-AE" dirty="0" smtClean="0"/>
              <a:t>ب</a:t>
            </a:r>
            <a:r>
              <a:rPr lang="ar-SA" dirty="0" smtClean="0"/>
              <a:t>ع</a:t>
            </a:r>
            <a:r>
              <a:rPr lang="ar-AE" dirty="0" smtClean="0"/>
              <a:t>ضها </a:t>
            </a:r>
            <a:r>
              <a:rPr lang="ar-AE" dirty="0"/>
              <a:t>بمفاصل .</a:t>
            </a:r>
            <a:endParaRPr lang="en-GB" dirty="0"/>
          </a:p>
          <a:p>
            <a:pPr marL="0" indent="0" algn="just" rtl="1">
              <a:buNone/>
            </a:pPr>
            <a:endParaRPr lang="en-GB" dirty="0"/>
          </a:p>
        </p:txBody>
      </p:sp>
    </p:spTree>
    <p:extLst>
      <p:ext uri="{BB962C8B-B14F-4D97-AF65-F5344CB8AC3E}">
        <p14:creationId xmlns:p14="http://schemas.microsoft.com/office/powerpoint/2010/main" val="976255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rPr>
              <a:t>الأذن : السمع والاتزان </a:t>
            </a:r>
            <a:endParaRPr lang="en-GB" b="1" u="sng" dirty="0">
              <a:solidFill>
                <a:schemeClr val="tx2"/>
              </a:solidFill>
            </a:endParaRPr>
          </a:p>
        </p:txBody>
      </p:sp>
      <p:sp>
        <p:nvSpPr>
          <p:cNvPr id="3" name="Content Placeholder 2"/>
          <p:cNvSpPr>
            <a:spLocks noGrp="1"/>
          </p:cNvSpPr>
          <p:nvPr>
            <p:ph idx="1"/>
          </p:nvPr>
        </p:nvSpPr>
        <p:spPr>
          <a:ln w="82550">
            <a:solidFill>
              <a:schemeClr val="tx2"/>
            </a:solidFill>
          </a:ln>
        </p:spPr>
        <p:txBody>
          <a:bodyPr>
            <a:normAutofit/>
          </a:bodyPr>
          <a:lstStyle/>
          <a:p>
            <a:pPr marL="0" indent="0" algn="just" rtl="1">
              <a:buNone/>
            </a:pPr>
            <a:r>
              <a:rPr lang="ar-AE" b="1" dirty="0"/>
              <a:t>ثالثا : الأذن الداخلية </a:t>
            </a:r>
            <a:r>
              <a:rPr lang="en-GB" b="1" dirty="0"/>
              <a:t>Internal Ear</a:t>
            </a:r>
            <a:r>
              <a:rPr lang="ar-AE" b="1" dirty="0"/>
              <a:t> :</a:t>
            </a:r>
            <a:endParaRPr lang="en-GB" dirty="0"/>
          </a:p>
          <a:p>
            <a:pPr algn="just" rtl="1"/>
            <a:r>
              <a:rPr lang="ar-AE" dirty="0"/>
              <a:t>هي الأذن الحقيقية حيث تستقبل إحساسات السمع وتحافظ على التوازن .</a:t>
            </a:r>
            <a:endParaRPr lang="en-GB" dirty="0"/>
          </a:p>
          <a:p>
            <a:pPr algn="just" rtl="1"/>
            <a:r>
              <a:rPr lang="ar-AE" dirty="0"/>
              <a:t>تتكون من تجويف يقع داخل عظام التيه .</a:t>
            </a:r>
            <a:endParaRPr lang="en-GB" dirty="0"/>
          </a:p>
          <a:p>
            <a:pPr algn="just" rtl="1"/>
            <a:r>
              <a:rPr lang="ar-AE" dirty="0"/>
              <a:t>يوجد داخل التجويف سائل لمفاوي .</a:t>
            </a:r>
            <a:endParaRPr lang="en-GB" dirty="0"/>
          </a:p>
          <a:p>
            <a:pPr marL="0" indent="0" algn="just" rtl="1">
              <a:buNone/>
            </a:pPr>
            <a:endParaRPr lang="en-GB" dirty="0"/>
          </a:p>
        </p:txBody>
      </p:sp>
    </p:spTree>
    <p:extLst>
      <p:ext uri="{BB962C8B-B14F-4D97-AF65-F5344CB8AC3E}">
        <p14:creationId xmlns:p14="http://schemas.microsoft.com/office/powerpoint/2010/main" val="976255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rPr>
              <a:t>الأذن : السمع والاتزان </a:t>
            </a:r>
            <a:endParaRPr lang="en-GB" b="1" u="sng" dirty="0">
              <a:solidFill>
                <a:schemeClr val="tx2"/>
              </a:solidFill>
            </a:endParaRPr>
          </a:p>
        </p:txBody>
      </p:sp>
      <p:sp>
        <p:nvSpPr>
          <p:cNvPr id="3" name="Content Placeholder 2"/>
          <p:cNvSpPr>
            <a:spLocks noGrp="1"/>
          </p:cNvSpPr>
          <p:nvPr>
            <p:ph idx="1"/>
          </p:nvPr>
        </p:nvSpPr>
        <p:spPr>
          <a:ln w="82550">
            <a:solidFill>
              <a:schemeClr val="tx2"/>
            </a:solidFill>
          </a:ln>
        </p:spPr>
        <p:txBody>
          <a:bodyPr>
            <a:normAutofit/>
          </a:bodyPr>
          <a:lstStyle/>
          <a:p>
            <a:pPr marL="0" indent="0" algn="just" rtl="1">
              <a:buNone/>
            </a:pPr>
            <a:r>
              <a:rPr lang="ar-AE" dirty="0"/>
              <a:t>تتكون عظام التيه من ثلاثة أقسام :</a:t>
            </a:r>
            <a:endParaRPr lang="en-GB" dirty="0"/>
          </a:p>
          <a:p>
            <a:pPr marL="0" indent="0" algn="r" rtl="1">
              <a:buNone/>
            </a:pPr>
            <a:r>
              <a:rPr lang="ar-AE" dirty="0"/>
              <a:t>1-الدهليز </a:t>
            </a:r>
            <a:r>
              <a:rPr lang="en-GB" dirty="0" err="1" smtClean="0"/>
              <a:t>Vistibule</a:t>
            </a:r>
            <a:endParaRPr lang="ar-AE" dirty="0"/>
          </a:p>
          <a:p>
            <a:pPr marL="0" indent="0" algn="r" rtl="1">
              <a:buNone/>
            </a:pPr>
            <a:r>
              <a:rPr lang="ar-AE" dirty="0" smtClean="0"/>
              <a:t>2-القنوات </a:t>
            </a:r>
            <a:r>
              <a:rPr lang="ar-AE" dirty="0"/>
              <a:t>الهلالية </a:t>
            </a:r>
            <a:r>
              <a:rPr lang="en-GB" dirty="0" err="1"/>
              <a:t>Semicircular</a:t>
            </a:r>
            <a:r>
              <a:rPr lang="en-GB" dirty="0"/>
              <a:t> </a:t>
            </a:r>
            <a:r>
              <a:rPr lang="en-GB" dirty="0" smtClean="0"/>
              <a:t>canals</a:t>
            </a:r>
            <a:endParaRPr lang="ar-AE" dirty="0" smtClean="0"/>
          </a:p>
          <a:p>
            <a:pPr marL="0" indent="0" algn="r" rtl="1">
              <a:buNone/>
            </a:pPr>
            <a:r>
              <a:rPr lang="ar-AE" dirty="0"/>
              <a:t>3-القوقعة </a:t>
            </a:r>
            <a:r>
              <a:rPr lang="en-GB" dirty="0" err="1" smtClean="0"/>
              <a:t>Cochl</a:t>
            </a:r>
            <a:r>
              <a:rPr lang="en-US" dirty="0" err="1" smtClean="0"/>
              <a:t>ea</a:t>
            </a:r>
            <a:r>
              <a:rPr lang="en-GB" dirty="0" smtClean="0"/>
              <a:t> </a:t>
            </a:r>
            <a:endParaRPr lang="en-GB" dirty="0"/>
          </a:p>
        </p:txBody>
      </p:sp>
    </p:spTree>
    <p:extLst>
      <p:ext uri="{BB962C8B-B14F-4D97-AF65-F5344CB8AC3E}">
        <p14:creationId xmlns:p14="http://schemas.microsoft.com/office/powerpoint/2010/main" val="7933703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rPr>
              <a:t>الأذن : السمع والاتزان </a:t>
            </a:r>
            <a:endParaRPr lang="en-GB" b="1" u="sng" dirty="0">
              <a:solidFill>
                <a:schemeClr val="tx2"/>
              </a:solidFill>
            </a:endParaRPr>
          </a:p>
        </p:txBody>
      </p:sp>
      <p:sp>
        <p:nvSpPr>
          <p:cNvPr id="3" name="Content Placeholder 2"/>
          <p:cNvSpPr>
            <a:spLocks noGrp="1"/>
          </p:cNvSpPr>
          <p:nvPr>
            <p:ph idx="1"/>
          </p:nvPr>
        </p:nvSpPr>
        <p:spPr>
          <a:ln w="82550">
            <a:solidFill>
              <a:schemeClr val="tx2"/>
            </a:solidFill>
          </a:ln>
        </p:spPr>
        <p:txBody>
          <a:bodyPr>
            <a:normAutofit/>
          </a:bodyPr>
          <a:lstStyle/>
          <a:p>
            <a:pPr marL="0" indent="0" algn="just" rtl="1">
              <a:buNone/>
            </a:pPr>
            <a:r>
              <a:rPr lang="ar-AE" b="1" u="sng" dirty="0"/>
              <a:t>1-الدهليز </a:t>
            </a:r>
            <a:r>
              <a:rPr lang="en-GB" b="1" u="sng" dirty="0" err="1"/>
              <a:t>Vistibule</a:t>
            </a:r>
            <a:r>
              <a:rPr lang="ar-AE" b="1" u="sng" dirty="0"/>
              <a:t> :</a:t>
            </a:r>
            <a:endParaRPr lang="en-GB" b="1" u="sng" dirty="0"/>
          </a:p>
          <a:p>
            <a:pPr algn="just" rtl="1"/>
            <a:r>
              <a:rPr lang="ar-AE" dirty="0"/>
              <a:t>يقع في وسط التيه .</a:t>
            </a:r>
            <a:endParaRPr lang="en-GB" dirty="0"/>
          </a:p>
          <a:p>
            <a:pPr algn="just" rtl="1"/>
            <a:r>
              <a:rPr lang="ar-AE" dirty="0"/>
              <a:t>فيه فتحات يمر بها العصب السمعي .</a:t>
            </a:r>
            <a:endParaRPr lang="en-GB" dirty="0"/>
          </a:p>
          <a:p>
            <a:pPr algn="just" rtl="1"/>
            <a:r>
              <a:rPr lang="ar-AE" dirty="0"/>
              <a:t>يوجد به النافذة البيضاوية التي تتصل بها عظيمة </a:t>
            </a:r>
            <a:r>
              <a:rPr lang="ar-AE" dirty="0" smtClean="0"/>
              <a:t>الركاب .</a:t>
            </a:r>
          </a:p>
          <a:p>
            <a:pPr algn="just" rtl="1"/>
            <a:endParaRPr lang="ar-AE" dirty="0"/>
          </a:p>
          <a:p>
            <a:pPr algn="just" rtl="1"/>
            <a:endParaRPr lang="en-GB" dirty="0"/>
          </a:p>
          <a:p>
            <a:pPr marL="0" indent="0" algn="just" rtl="1">
              <a:buNone/>
            </a:pPr>
            <a:endParaRPr lang="en-GB" dirty="0"/>
          </a:p>
        </p:txBody>
      </p:sp>
    </p:spTree>
    <p:extLst>
      <p:ext uri="{BB962C8B-B14F-4D97-AF65-F5344CB8AC3E}">
        <p14:creationId xmlns:p14="http://schemas.microsoft.com/office/powerpoint/2010/main" val="7933703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rPr>
              <a:t>الأذن : السمع والاتزان </a:t>
            </a:r>
            <a:endParaRPr lang="en-GB" b="1" u="sng" dirty="0">
              <a:solidFill>
                <a:schemeClr val="tx2"/>
              </a:solidFill>
            </a:endParaRPr>
          </a:p>
        </p:txBody>
      </p:sp>
      <p:sp>
        <p:nvSpPr>
          <p:cNvPr id="3" name="Content Placeholder 2"/>
          <p:cNvSpPr>
            <a:spLocks noGrp="1"/>
          </p:cNvSpPr>
          <p:nvPr>
            <p:ph idx="1"/>
          </p:nvPr>
        </p:nvSpPr>
        <p:spPr>
          <a:ln w="82550">
            <a:solidFill>
              <a:schemeClr val="tx2"/>
            </a:solidFill>
          </a:ln>
        </p:spPr>
        <p:txBody>
          <a:bodyPr>
            <a:normAutofit/>
          </a:bodyPr>
          <a:lstStyle/>
          <a:p>
            <a:pPr marL="0" indent="0" algn="just" rtl="1">
              <a:buNone/>
            </a:pPr>
            <a:r>
              <a:rPr lang="ar-AE" b="1" dirty="0"/>
              <a:t>2-القنوات الهلالية </a:t>
            </a:r>
            <a:r>
              <a:rPr lang="en-GB" b="1" dirty="0" err="1"/>
              <a:t>Semicircular</a:t>
            </a:r>
            <a:r>
              <a:rPr lang="en-GB" b="1" dirty="0"/>
              <a:t> canals</a:t>
            </a:r>
            <a:r>
              <a:rPr lang="ar-AE" b="1" dirty="0"/>
              <a:t>:</a:t>
            </a:r>
            <a:endParaRPr lang="en-GB" dirty="0"/>
          </a:p>
          <a:p>
            <a:pPr algn="just" rtl="1"/>
            <a:r>
              <a:rPr lang="ar-AE" dirty="0"/>
              <a:t>تتكون من ثلاث قنوات خلفية وجانبية وعلوية .</a:t>
            </a:r>
            <a:endParaRPr lang="en-GB" dirty="0"/>
          </a:p>
          <a:p>
            <a:pPr algn="just" rtl="1"/>
            <a:r>
              <a:rPr lang="ar-AE" dirty="0"/>
              <a:t>تمتلئ القنوات بالسائل اللمفي </a:t>
            </a:r>
            <a:r>
              <a:rPr lang="ar-AE" dirty="0" smtClean="0"/>
              <a:t>.</a:t>
            </a:r>
          </a:p>
          <a:p>
            <a:pPr algn="just" rtl="1"/>
            <a:endParaRPr lang="ar-AE" dirty="0"/>
          </a:p>
          <a:p>
            <a:pPr algn="just" rtl="1"/>
            <a:r>
              <a:rPr lang="ar-AE" dirty="0"/>
              <a:t>يتصل </a:t>
            </a:r>
            <a:r>
              <a:rPr lang="ar-AE" dirty="0" smtClean="0"/>
              <a:t>بالقنوات </a:t>
            </a:r>
            <a:r>
              <a:rPr lang="ar-AE" dirty="0"/>
              <a:t>الهلالية كل من الكيس والقربة .</a:t>
            </a:r>
            <a:endParaRPr lang="en-GB" dirty="0"/>
          </a:p>
          <a:p>
            <a:pPr algn="just" rtl="1"/>
            <a:endParaRPr lang="en-GB" dirty="0"/>
          </a:p>
        </p:txBody>
      </p:sp>
    </p:spTree>
    <p:extLst>
      <p:ext uri="{BB962C8B-B14F-4D97-AF65-F5344CB8AC3E}">
        <p14:creationId xmlns:p14="http://schemas.microsoft.com/office/powerpoint/2010/main" val="7933703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rPr>
              <a:t>الأذن : السمع والاتزان </a:t>
            </a:r>
            <a:endParaRPr lang="en-GB" b="1" u="sng" dirty="0">
              <a:solidFill>
                <a:schemeClr val="tx2"/>
              </a:solidFill>
            </a:endParaRPr>
          </a:p>
        </p:txBody>
      </p:sp>
      <p:sp>
        <p:nvSpPr>
          <p:cNvPr id="3" name="Content Placeholder 2"/>
          <p:cNvSpPr>
            <a:spLocks noGrp="1"/>
          </p:cNvSpPr>
          <p:nvPr>
            <p:ph idx="1"/>
          </p:nvPr>
        </p:nvSpPr>
        <p:spPr>
          <a:ln w="82550">
            <a:solidFill>
              <a:schemeClr val="tx2"/>
            </a:solidFill>
          </a:ln>
        </p:spPr>
        <p:txBody>
          <a:bodyPr>
            <a:normAutofit fontScale="92500" lnSpcReduction="10000"/>
          </a:bodyPr>
          <a:lstStyle/>
          <a:p>
            <a:pPr marL="0" indent="0" algn="just" rtl="1">
              <a:buNone/>
            </a:pPr>
            <a:r>
              <a:rPr lang="ar-AE" b="1" dirty="0"/>
              <a:t>س : ما هو الجهاز الدهليزي</a:t>
            </a:r>
            <a:r>
              <a:rPr lang="en-GB" b="1" dirty="0" err="1"/>
              <a:t>Vistibular</a:t>
            </a:r>
            <a:r>
              <a:rPr lang="en-GB" b="1" dirty="0"/>
              <a:t> System</a:t>
            </a:r>
            <a:r>
              <a:rPr lang="ar-AE" b="1" dirty="0"/>
              <a:t> ؟</a:t>
            </a:r>
            <a:endParaRPr lang="en-GB" b="1" dirty="0"/>
          </a:p>
          <a:p>
            <a:pPr algn="just" rtl="1"/>
            <a:r>
              <a:rPr lang="ar-AE" dirty="0"/>
              <a:t>هو </a:t>
            </a:r>
            <a:r>
              <a:rPr lang="ar-AE" dirty="0" smtClean="0"/>
              <a:t>القنوات الهلالية والقربة </a:t>
            </a:r>
            <a:r>
              <a:rPr lang="ar-AE" dirty="0"/>
              <a:t>والكيس التي تعمل معا على توازن الجسم .</a:t>
            </a:r>
            <a:endParaRPr lang="en-GB" dirty="0"/>
          </a:p>
          <a:p>
            <a:pPr marL="0" indent="0" algn="just" rtl="1">
              <a:buNone/>
            </a:pPr>
            <a:endParaRPr lang="ar-AE" b="1" dirty="0" smtClean="0"/>
          </a:p>
          <a:p>
            <a:pPr marL="0" indent="0" algn="just" rtl="1">
              <a:buNone/>
            </a:pPr>
            <a:r>
              <a:rPr lang="ar-AE" dirty="0" smtClean="0"/>
              <a:t>س</a:t>
            </a:r>
            <a:r>
              <a:rPr lang="ar-AE" dirty="0"/>
              <a:t>: ما هي الأعضاء التي تشترك في الحفاظ على توازن الجسم ؟</a:t>
            </a:r>
            <a:endParaRPr lang="en-GB" dirty="0"/>
          </a:p>
          <a:p>
            <a:pPr algn="just" rtl="1"/>
            <a:r>
              <a:rPr lang="ar-AE" dirty="0"/>
              <a:t>الجهاز الدهليزي </a:t>
            </a:r>
            <a:endParaRPr lang="en-GB" dirty="0"/>
          </a:p>
          <a:p>
            <a:pPr algn="just" rtl="1"/>
            <a:r>
              <a:rPr lang="ar-AE" dirty="0"/>
              <a:t>الجهاز البصري </a:t>
            </a:r>
            <a:endParaRPr lang="en-GB" dirty="0"/>
          </a:p>
          <a:p>
            <a:pPr algn="just" rtl="1"/>
            <a:r>
              <a:rPr lang="ar-AE" dirty="0"/>
              <a:t>الأعصاب الحسية في العضلات والمفاصل .</a:t>
            </a:r>
            <a:endParaRPr lang="en-GB" dirty="0"/>
          </a:p>
          <a:p>
            <a:pPr algn="just" rtl="1"/>
            <a:r>
              <a:rPr lang="ar-AE" dirty="0"/>
              <a:t>الأعصاب الموجودة في الجلد وخاصة في أخمص القدمين .</a:t>
            </a:r>
            <a:endParaRPr lang="en-GB" dirty="0"/>
          </a:p>
          <a:p>
            <a:pPr marL="0" indent="0" algn="just" rtl="1">
              <a:buNone/>
            </a:pPr>
            <a:endParaRPr lang="en-GB" dirty="0"/>
          </a:p>
          <a:p>
            <a:pPr marL="0" indent="0" algn="just" rtl="1">
              <a:buNone/>
            </a:pPr>
            <a:endParaRPr lang="en-GB" dirty="0"/>
          </a:p>
        </p:txBody>
      </p:sp>
    </p:spTree>
    <p:extLst>
      <p:ext uri="{BB962C8B-B14F-4D97-AF65-F5344CB8AC3E}">
        <p14:creationId xmlns:p14="http://schemas.microsoft.com/office/powerpoint/2010/main" val="7933703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rPr>
              <a:t>الأذن : السمع والاتزان </a:t>
            </a:r>
            <a:endParaRPr lang="en-GB" b="1" u="sng" dirty="0">
              <a:solidFill>
                <a:schemeClr val="tx2"/>
              </a:solidFill>
            </a:endParaRPr>
          </a:p>
        </p:txBody>
      </p:sp>
      <p:sp>
        <p:nvSpPr>
          <p:cNvPr id="3" name="Content Placeholder 2"/>
          <p:cNvSpPr>
            <a:spLocks noGrp="1"/>
          </p:cNvSpPr>
          <p:nvPr>
            <p:ph idx="1"/>
          </p:nvPr>
        </p:nvSpPr>
        <p:spPr>
          <a:ln w="82550">
            <a:solidFill>
              <a:schemeClr val="tx2"/>
            </a:solidFill>
          </a:ln>
        </p:spPr>
        <p:txBody>
          <a:bodyPr>
            <a:normAutofit fontScale="92500" lnSpcReduction="20000"/>
          </a:bodyPr>
          <a:lstStyle/>
          <a:p>
            <a:pPr marL="0" indent="0" algn="just" rtl="1">
              <a:buNone/>
            </a:pPr>
            <a:r>
              <a:rPr lang="ar-AE" b="1" dirty="0"/>
              <a:t>3-القوقعة </a:t>
            </a:r>
            <a:r>
              <a:rPr lang="en-GB" b="1" dirty="0"/>
              <a:t>Cochlea</a:t>
            </a:r>
            <a:r>
              <a:rPr lang="ar-AE" b="1" dirty="0"/>
              <a:t> :</a:t>
            </a:r>
            <a:endParaRPr lang="en-GB" dirty="0"/>
          </a:p>
          <a:p>
            <a:pPr algn="just" rtl="1"/>
            <a:r>
              <a:rPr lang="ar-AE" dirty="0"/>
              <a:t>تأخذ شكل الحلزون وهي ملتفة حول نفسها .</a:t>
            </a:r>
            <a:endParaRPr lang="en-GB" dirty="0"/>
          </a:p>
          <a:p>
            <a:pPr algn="just" rtl="1"/>
            <a:r>
              <a:rPr lang="ar-AE" dirty="0"/>
              <a:t>تتألف من 3 قنوات هي :</a:t>
            </a:r>
            <a:endParaRPr lang="en-GB" dirty="0"/>
          </a:p>
          <a:p>
            <a:pPr marL="0" indent="0" algn="just" rtl="1">
              <a:buNone/>
            </a:pPr>
            <a:r>
              <a:rPr lang="ar-AE" dirty="0"/>
              <a:t>1-قناة الدهليز : وتوجد في نهايتها النافذة البيضاوية .</a:t>
            </a:r>
            <a:endParaRPr lang="en-GB" dirty="0"/>
          </a:p>
          <a:p>
            <a:pPr marL="0" indent="0" algn="just" rtl="1">
              <a:buNone/>
            </a:pPr>
            <a:r>
              <a:rPr lang="ar-AE" dirty="0"/>
              <a:t>2-القناة الطبلية : وتوجد في نهايته النافذة المستديرة .</a:t>
            </a:r>
            <a:endParaRPr lang="en-GB" dirty="0"/>
          </a:p>
          <a:p>
            <a:pPr algn="just" rtl="1"/>
            <a:r>
              <a:rPr lang="ar-AE" dirty="0"/>
              <a:t>وهما مملوءتان بسائل اللمف . ومرتبطتان </a:t>
            </a:r>
            <a:r>
              <a:rPr lang="ar-AE" dirty="0" smtClean="0"/>
              <a:t>عند </a:t>
            </a:r>
            <a:r>
              <a:rPr lang="ar-AE" dirty="0"/>
              <a:t>قمة القوقعة .</a:t>
            </a:r>
            <a:endParaRPr lang="en-GB" dirty="0"/>
          </a:p>
          <a:p>
            <a:pPr marL="0" indent="0" algn="just" rtl="1">
              <a:buNone/>
            </a:pPr>
            <a:r>
              <a:rPr lang="ar-AE" dirty="0"/>
              <a:t>3-القناة القوقعية .</a:t>
            </a:r>
            <a:endParaRPr lang="en-GB" dirty="0"/>
          </a:p>
          <a:p>
            <a:pPr algn="just" rtl="1"/>
            <a:r>
              <a:rPr lang="ar-AE" dirty="0"/>
              <a:t>يوجد بها سائل اللمف .</a:t>
            </a:r>
            <a:endParaRPr lang="en-GB" dirty="0"/>
          </a:p>
          <a:p>
            <a:pPr algn="just" rtl="1"/>
            <a:r>
              <a:rPr lang="ar-AE" dirty="0"/>
              <a:t>يوجد بها عضو كورتي. </a:t>
            </a:r>
            <a:endParaRPr lang="en-GB" dirty="0"/>
          </a:p>
          <a:p>
            <a:pPr marL="0" indent="0" algn="just" rtl="1">
              <a:buNone/>
            </a:pPr>
            <a:endParaRPr lang="en-GB" dirty="0"/>
          </a:p>
        </p:txBody>
      </p:sp>
    </p:spTree>
    <p:extLst>
      <p:ext uri="{BB962C8B-B14F-4D97-AF65-F5344CB8AC3E}">
        <p14:creationId xmlns:p14="http://schemas.microsoft.com/office/powerpoint/2010/main" val="7933703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rPr>
              <a:t>الأذن : السمع والاتزان </a:t>
            </a:r>
            <a:endParaRPr lang="en-GB" b="1" u="sng" dirty="0">
              <a:solidFill>
                <a:schemeClr val="tx2"/>
              </a:solidFill>
            </a:endParaRPr>
          </a:p>
        </p:txBody>
      </p:sp>
      <p:sp>
        <p:nvSpPr>
          <p:cNvPr id="3" name="Content Placeholder 2"/>
          <p:cNvSpPr>
            <a:spLocks noGrp="1"/>
          </p:cNvSpPr>
          <p:nvPr>
            <p:ph idx="1"/>
          </p:nvPr>
        </p:nvSpPr>
        <p:spPr>
          <a:ln w="82550">
            <a:solidFill>
              <a:schemeClr val="tx2"/>
            </a:solidFill>
          </a:ln>
        </p:spPr>
        <p:txBody>
          <a:bodyPr>
            <a:normAutofit/>
          </a:bodyPr>
          <a:lstStyle/>
          <a:p>
            <a:pPr marL="0" indent="0" algn="just" rtl="1">
              <a:buNone/>
            </a:pPr>
            <a:r>
              <a:rPr lang="ar-AE" u="sng" dirty="0"/>
              <a:t>س: ما هو عضو كورتي ؟</a:t>
            </a:r>
            <a:endParaRPr lang="en-GB" u="sng" dirty="0"/>
          </a:p>
          <a:p>
            <a:pPr algn="just" rtl="1"/>
            <a:r>
              <a:rPr lang="ar-AE" dirty="0"/>
              <a:t>يتكون عضو كورتي من نسيج طلائي يمتد على طول القناة القوقعية .</a:t>
            </a:r>
            <a:endParaRPr lang="en-GB" dirty="0"/>
          </a:p>
          <a:p>
            <a:pPr algn="just" rtl="1"/>
            <a:r>
              <a:rPr lang="ar-AE" dirty="0"/>
              <a:t>يقع عند نهاية العصب المخي الثامن (العصب السمعي)</a:t>
            </a:r>
            <a:endParaRPr lang="en-GB" dirty="0"/>
          </a:p>
          <a:p>
            <a:pPr algn="just" rtl="1"/>
            <a:r>
              <a:rPr lang="ar-AE" dirty="0"/>
              <a:t>يحتوي نوعين من الخلايا : خلايا شعرية لاستقبال المثيرات (المنبهات الصوتية) وخلايا مساندة .</a:t>
            </a:r>
            <a:endParaRPr lang="en-GB" dirty="0"/>
          </a:p>
          <a:p>
            <a:pPr algn="just" rtl="1"/>
            <a:r>
              <a:rPr lang="ar-AE" dirty="0"/>
              <a:t>يغطي العضو غشاء غطائي .</a:t>
            </a:r>
            <a:endParaRPr lang="en-GB" dirty="0"/>
          </a:p>
          <a:p>
            <a:pPr marL="0" indent="0" algn="just" rtl="1">
              <a:buNone/>
            </a:pPr>
            <a:endParaRPr lang="en-GB" dirty="0"/>
          </a:p>
        </p:txBody>
      </p:sp>
    </p:spTree>
    <p:extLst>
      <p:ext uri="{BB962C8B-B14F-4D97-AF65-F5344CB8AC3E}">
        <p14:creationId xmlns:p14="http://schemas.microsoft.com/office/powerpoint/2010/main" val="7192486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a:solidFill>
                  <a:schemeClr val="accent2"/>
                </a:solidFill>
              </a:rPr>
              <a:t>آلية السمع </a:t>
            </a:r>
            <a:endParaRPr lang="en-GB" b="1" u="sng" dirty="0">
              <a:solidFill>
                <a:schemeClr val="accent2"/>
              </a:solidFill>
            </a:endParaRPr>
          </a:p>
        </p:txBody>
      </p:sp>
      <p:sp>
        <p:nvSpPr>
          <p:cNvPr id="3" name="Content Placeholder 2"/>
          <p:cNvSpPr>
            <a:spLocks noGrp="1"/>
          </p:cNvSpPr>
          <p:nvPr>
            <p:ph idx="1"/>
          </p:nvPr>
        </p:nvSpPr>
        <p:spPr>
          <a:ln w="82550">
            <a:solidFill>
              <a:schemeClr val="tx2"/>
            </a:solidFill>
          </a:ln>
        </p:spPr>
        <p:txBody>
          <a:bodyPr>
            <a:normAutofit fontScale="85000" lnSpcReduction="10000"/>
          </a:bodyPr>
          <a:lstStyle/>
          <a:p>
            <a:pPr algn="just" rtl="1"/>
            <a:r>
              <a:rPr lang="ar-AE" dirty="0"/>
              <a:t>1-تقع الموجات الصوتية على الصوان فيوجهها نحو غشاء الطبلة .</a:t>
            </a:r>
            <a:endParaRPr lang="en-GB" dirty="0"/>
          </a:p>
          <a:p>
            <a:pPr algn="just" rtl="1"/>
            <a:r>
              <a:rPr lang="ar-AE" dirty="0"/>
              <a:t>2-يهتز غشاء الطبلة وتهتز معه العظيمات الثلاث في الأذن الوسطى .</a:t>
            </a:r>
            <a:endParaRPr lang="en-GB" dirty="0"/>
          </a:p>
          <a:p>
            <a:pPr algn="just" rtl="1"/>
            <a:r>
              <a:rPr lang="ar-AE" dirty="0"/>
              <a:t>3-يهتز غشاء النافذة البيضاوية فيهتز معها السائل </a:t>
            </a:r>
            <a:r>
              <a:rPr lang="ar-AE"/>
              <a:t>اللمفي </a:t>
            </a:r>
            <a:r>
              <a:rPr lang="ar-AE" smtClean="0"/>
              <a:t>في </a:t>
            </a:r>
            <a:r>
              <a:rPr lang="ar-AE" dirty="0"/>
              <a:t>قناة الدهليز ويصعد إلى أعلى ثم يهتز سائل اللمف في القناة الطبلية ويتجه نحو النافذة المستديرة .</a:t>
            </a:r>
            <a:endParaRPr lang="en-GB" dirty="0"/>
          </a:p>
          <a:p>
            <a:pPr algn="just" rtl="1"/>
            <a:r>
              <a:rPr lang="ar-AE" dirty="0"/>
              <a:t>4-بعدها تتأثر الخلايا الشعرية الموجودة في جسم كورتي وتهتز هي أيضا وتلامس الغشاء الغطائي ،وبالتالي يتأثر العصب السمعى ويكون ذلك بمثابة المنبه العصبي . وتعتمد شدة المنبه على شدة الاهتزازات . وبذلك يشعر الإنسان بالأصوات واتجاهاتها .</a:t>
            </a:r>
            <a:endParaRPr lang="en-GB" dirty="0"/>
          </a:p>
          <a:p>
            <a:pPr marL="0" indent="0" algn="just" rtl="1">
              <a:buNone/>
            </a:pPr>
            <a:endParaRPr lang="en-GB" dirty="0"/>
          </a:p>
        </p:txBody>
      </p:sp>
    </p:spTree>
    <p:extLst>
      <p:ext uri="{BB962C8B-B14F-4D97-AF65-F5344CB8AC3E}">
        <p14:creationId xmlns:p14="http://schemas.microsoft.com/office/powerpoint/2010/main" val="36220761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520000"/>
            <a:ext cx="8229600" cy="1143000"/>
          </a:xfrm>
        </p:spPr>
        <p:txBody>
          <a:bodyPr/>
          <a:lstStyle/>
          <a:p>
            <a:r>
              <a:rPr lang="ar-AE" b="1" dirty="0" smtClean="0"/>
              <a:t>انتهت المحاضرة </a:t>
            </a:r>
            <a:endParaRPr lang="en-GB" b="1" dirty="0"/>
          </a:p>
        </p:txBody>
      </p:sp>
    </p:spTree>
    <p:extLst>
      <p:ext uri="{BB962C8B-B14F-4D97-AF65-F5344CB8AC3E}">
        <p14:creationId xmlns:p14="http://schemas.microsoft.com/office/powerpoint/2010/main" val="1266332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rPr>
              <a:t>الأذن : السمع والاتزان </a:t>
            </a:r>
            <a:endParaRPr lang="en-GB" b="1" u="sng" dirty="0">
              <a:solidFill>
                <a:schemeClr val="tx2"/>
              </a:solidFill>
            </a:endParaRPr>
          </a:p>
        </p:txBody>
      </p:sp>
      <p:sp>
        <p:nvSpPr>
          <p:cNvPr id="3" name="Content Placeholder 2"/>
          <p:cNvSpPr>
            <a:spLocks noGrp="1"/>
          </p:cNvSpPr>
          <p:nvPr>
            <p:ph idx="1"/>
          </p:nvPr>
        </p:nvSpPr>
        <p:spPr>
          <a:ln w="82550">
            <a:solidFill>
              <a:schemeClr val="tx2"/>
            </a:solidFill>
          </a:ln>
        </p:spPr>
        <p:txBody>
          <a:bodyPr/>
          <a:lstStyle/>
          <a:p>
            <a:pPr marL="0" indent="0" algn="just" rtl="1">
              <a:buNone/>
            </a:pPr>
            <a:r>
              <a:rPr lang="ar-AE" b="1" u="sng" dirty="0"/>
              <a:t>وظائف الأذن : </a:t>
            </a:r>
            <a:endParaRPr lang="en-GB" dirty="0"/>
          </a:p>
          <a:p>
            <a:pPr algn="just" rtl="1"/>
            <a:r>
              <a:rPr lang="ar-AE" dirty="0"/>
              <a:t>السمع من خلال استقبال الموجات الصوتية </a:t>
            </a:r>
            <a:endParaRPr lang="en-GB" dirty="0"/>
          </a:p>
          <a:p>
            <a:pPr algn="just" rtl="1"/>
            <a:r>
              <a:rPr lang="ar-AE" dirty="0"/>
              <a:t>الاتزان </a:t>
            </a:r>
            <a:endParaRPr lang="en-GB" dirty="0"/>
          </a:p>
          <a:p>
            <a:pPr algn="just" rtl="1"/>
            <a:endParaRPr lang="en-GB" dirty="0"/>
          </a:p>
        </p:txBody>
      </p:sp>
    </p:spTree>
    <p:extLst>
      <p:ext uri="{BB962C8B-B14F-4D97-AF65-F5344CB8AC3E}">
        <p14:creationId xmlns:p14="http://schemas.microsoft.com/office/powerpoint/2010/main" val="1941455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rPr>
              <a:t>الأذن : السمع والاتزان </a:t>
            </a:r>
            <a:endParaRPr lang="en-GB" b="1" u="sng" dirty="0">
              <a:solidFill>
                <a:schemeClr val="tx2"/>
              </a:solidFill>
            </a:endParaRPr>
          </a:p>
        </p:txBody>
      </p:sp>
      <p:sp>
        <p:nvSpPr>
          <p:cNvPr id="3" name="Content Placeholder 2"/>
          <p:cNvSpPr>
            <a:spLocks noGrp="1"/>
          </p:cNvSpPr>
          <p:nvPr>
            <p:ph idx="1"/>
          </p:nvPr>
        </p:nvSpPr>
        <p:spPr>
          <a:ln w="82550">
            <a:solidFill>
              <a:schemeClr val="tx2"/>
            </a:solidFill>
          </a:ln>
        </p:spPr>
        <p:txBody>
          <a:bodyPr/>
          <a:lstStyle/>
          <a:p>
            <a:pPr marL="0" indent="0" algn="just" rtl="1">
              <a:buNone/>
            </a:pPr>
            <a:r>
              <a:rPr lang="ar-AE" b="1" u="sng" dirty="0"/>
              <a:t>أقسام الأذن : </a:t>
            </a:r>
            <a:endParaRPr lang="en-GB" dirty="0" smtClean="0"/>
          </a:p>
          <a:p>
            <a:pPr marL="0" indent="0" algn="just" rtl="1">
              <a:buNone/>
            </a:pPr>
            <a:r>
              <a:rPr lang="ar-AE" dirty="0" smtClean="0"/>
              <a:t>1-الأذن الخارجية : الصوان – قناة السمع الخارجية - الطبلة </a:t>
            </a:r>
          </a:p>
          <a:p>
            <a:pPr marL="0" indent="0" algn="just" rtl="1">
              <a:buNone/>
            </a:pPr>
            <a:r>
              <a:rPr lang="ar-AE" dirty="0" smtClean="0"/>
              <a:t>2-الأذن الوسطى : قناة ستاكيوس – العظيمات الثلاث.</a:t>
            </a:r>
          </a:p>
          <a:p>
            <a:pPr marL="0" indent="0" algn="just" rtl="1">
              <a:buNone/>
            </a:pPr>
            <a:r>
              <a:rPr lang="ar-AE" dirty="0" smtClean="0"/>
              <a:t>3-الأذن الداخلية : الدهليز –القنوات الهلالية – القوقعة </a:t>
            </a:r>
            <a:endParaRPr lang="en-GB" dirty="0"/>
          </a:p>
        </p:txBody>
      </p:sp>
    </p:spTree>
    <p:extLst>
      <p:ext uri="{BB962C8B-B14F-4D97-AF65-F5344CB8AC3E}">
        <p14:creationId xmlns:p14="http://schemas.microsoft.com/office/powerpoint/2010/main" val="2226783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60001" y="359999"/>
            <a:ext cx="7601350" cy="5400000"/>
          </a:xfrm>
        </p:spPr>
      </p:pic>
      <p:sp>
        <p:nvSpPr>
          <p:cNvPr id="5" name="TextBox 4"/>
          <p:cNvSpPr txBox="1"/>
          <p:nvPr/>
        </p:nvSpPr>
        <p:spPr>
          <a:xfrm>
            <a:off x="2590800" y="4833610"/>
            <a:ext cx="1371600" cy="307777"/>
          </a:xfrm>
          <a:prstGeom prst="rect">
            <a:avLst/>
          </a:prstGeom>
          <a:noFill/>
        </p:spPr>
        <p:txBody>
          <a:bodyPr wrap="square" rtlCol="1">
            <a:spAutoFit/>
          </a:bodyPr>
          <a:lstStyle/>
          <a:p>
            <a:r>
              <a:rPr lang="ar-SA" sz="1400" dirty="0" smtClean="0"/>
              <a:t>قناة السمع الخارجية </a:t>
            </a:r>
            <a:endParaRPr lang="ar-SA" sz="1400" dirty="0"/>
          </a:p>
        </p:txBody>
      </p:sp>
      <p:sp>
        <p:nvSpPr>
          <p:cNvPr id="6" name="TextBox 5"/>
          <p:cNvSpPr txBox="1"/>
          <p:nvPr/>
        </p:nvSpPr>
        <p:spPr>
          <a:xfrm>
            <a:off x="4648200" y="609600"/>
            <a:ext cx="1371600" cy="307777"/>
          </a:xfrm>
          <a:prstGeom prst="rect">
            <a:avLst/>
          </a:prstGeom>
          <a:noFill/>
        </p:spPr>
        <p:txBody>
          <a:bodyPr wrap="square" rtlCol="1">
            <a:spAutoFit/>
          </a:bodyPr>
          <a:lstStyle/>
          <a:p>
            <a:r>
              <a:rPr lang="ar-SA" sz="1400" dirty="0" smtClean="0"/>
              <a:t>القنوات الهلالية </a:t>
            </a:r>
            <a:endParaRPr lang="ar-SA" sz="1400" dirty="0"/>
          </a:p>
        </p:txBody>
      </p:sp>
      <p:sp>
        <p:nvSpPr>
          <p:cNvPr id="7" name="TextBox 6"/>
          <p:cNvSpPr txBox="1"/>
          <p:nvPr/>
        </p:nvSpPr>
        <p:spPr>
          <a:xfrm>
            <a:off x="6400800" y="1069777"/>
            <a:ext cx="685800" cy="307777"/>
          </a:xfrm>
          <a:prstGeom prst="rect">
            <a:avLst/>
          </a:prstGeom>
          <a:noFill/>
        </p:spPr>
        <p:txBody>
          <a:bodyPr wrap="square" rtlCol="1">
            <a:spAutoFit/>
          </a:bodyPr>
          <a:lstStyle/>
          <a:p>
            <a:r>
              <a:rPr lang="ar-SA" sz="1400" dirty="0" smtClean="0"/>
              <a:t>القوقعة </a:t>
            </a:r>
            <a:endParaRPr lang="ar-SA" sz="1400" dirty="0"/>
          </a:p>
        </p:txBody>
      </p:sp>
      <p:sp>
        <p:nvSpPr>
          <p:cNvPr id="8" name="TextBox 7"/>
          <p:cNvSpPr txBox="1"/>
          <p:nvPr/>
        </p:nvSpPr>
        <p:spPr>
          <a:xfrm>
            <a:off x="6896100" y="1275556"/>
            <a:ext cx="685800" cy="307777"/>
          </a:xfrm>
          <a:prstGeom prst="rect">
            <a:avLst/>
          </a:prstGeom>
          <a:noFill/>
        </p:spPr>
        <p:txBody>
          <a:bodyPr wrap="square" rtlCol="1">
            <a:spAutoFit/>
          </a:bodyPr>
          <a:lstStyle/>
          <a:p>
            <a:r>
              <a:rPr lang="ar-SA" sz="1400" dirty="0" smtClean="0"/>
              <a:t>الدهليز</a:t>
            </a:r>
            <a:endParaRPr lang="ar-SA" sz="1400" dirty="0"/>
          </a:p>
        </p:txBody>
      </p:sp>
      <p:sp>
        <p:nvSpPr>
          <p:cNvPr id="9" name="TextBox 8"/>
          <p:cNvSpPr txBox="1"/>
          <p:nvPr/>
        </p:nvSpPr>
        <p:spPr>
          <a:xfrm>
            <a:off x="5029200" y="4111823"/>
            <a:ext cx="685800" cy="307777"/>
          </a:xfrm>
          <a:prstGeom prst="rect">
            <a:avLst/>
          </a:prstGeom>
          <a:noFill/>
        </p:spPr>
        <p:txBody>
          <a:bodyPr wrap="square" rtlCol="1">
            <a:spAutoFit/>
          </a:bodyPr>
          <a:lstStyle/>
          <a:p>
            <a:r>
              <a:rPr lang="ar-SA" sz="1400" dirty="0" smtClean="0"/>
              <a:t>الركاب </a:t>
            </a:r>
            <a:endParaRPr lang="ar-SA" sz="1400" dirty="0"/>
          </a:p>
        </p:txBody>
      </p:sp>
      <p:sp>
        <p:nvSpPr>
          <p:cNvPr id="10" name="TextBox 9"/>
          <p:cNvSpPr txBox="1"/>
          <p:nvPr/>
        </p:nvSpPr>
        <p:spPr>
          <a:xfrm>
            <a:off x="4876800" y="4357509"/>
            <a:ext cx="685800" cy="307777"/>
          </a:xfrm>
          <a:prstGeom prst="rect">
            <a:avLst/>
          </a:prstGeom>
          <a:noFill/>
        </p:spPr>
        <p:txBody>
          <a:bodyPr wrap="square" rtlCol="1">
            <a:spAutoFit/>
          </a:bodyPr>
          <a:lstStyle/>
          <a:p>
            <a:r>
              <a:rPr lang="ar-SA" sz="1400" dirty="0" smtClean="0"/>
              <a:t>السندان</a:t>
            </a:r>
            <a:endParaRPr lang="ar-SA" sz="1400" dirty="0"/>
          </a:p>
        </p:txBody>
      </p:sp>
      <p:sp>
        <p:nvSpPr>
          <p:cNvPr id="11" name="TextBox 10"/>
          <p:cNvSpPr txBox="1"/>
          <p:nvPr/>
        </p:nvSpPr>
        <p:spPr>
          <a:xfrm>
            <a:off x="4191000" y="4511398"/>
            <a:ext cx="685800" cy="307777"/>
          </a:xfrm>
          <a:prstGeom prst="rect">
            <a:avLst/>
          </a:prstGeom>
          <a:noFill/>
        </p:spPr>
        <p:txBody>
          <a:bodyPr wrap="square" rtlCol="1">
            <a:spAutoFit/>
          </a:bodyPr>
          <a:lstStyle/>
          <a:p>
            <a:r>
              <a:rPr lang="ar-SA" sz="1400" dirty="0" smtClean="0"/>
              <a:t>المطرقة </a:t>
            </a:r>
            <a:endParaRPr lang="ar-SA" sz="1400" dirty="0"/>
          </a:p>
        </p:txBody>
      </p:sp>
      <p:sp>
        <p:nvSpPr>
          <p:cNvPr id="12" name="TextBox 11"/>
          <p:cNvSpPr txBox="1"/>
          <p:nvPr/>
        </p:nvSpPr>
        <p:spPr>
          <a:xfrm>
            <a:off x="3124200" y="3957934"/>
            <a:ext cx="685800" cy="307777"/>
          </a:xfrm>
          <a:prstGeom prst="rect">
            <a:avLst/>
          </a:prstGeom>
          <a:noFill/>
        </p:spPr>
        <p:txBody>
          <a:bodyPr wrap="square" rtlCol="1">
            <a:spAutoFit/>
          </a:bodyPr>
          <a:lstStyle/>
          <a:p>
            <a:r>
              <a:rPr lang="ar-SA" sz="1400" dirty="0" smtClean="0"/>
              <a:t>الطبلة</a:t>
            </a:r>
            <a:endParaRPr lang="ar-SA" sz="1400" dirty="0"/>
          </a:p>
        </p:txBody>
      </p:sp>
    </p:spTree>
    <p:extLst>
      <p:ext uri="{BB962C8B-B14F-4D97-AF65-F5344CB8AC3E}">
        <p14:creationId xmlns:p14="http://schemas.microsoft.com/office/powerpoint/2010/main" val="3717393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rPr>
              <a:t>الأذن : السمع والاتزان </a:t>
            </a:r>
            <a:endParaRPr lang="en-GB" b="1" u="sng" dirty="0">
              <a:solidFill>
                <a:schemeClr val="tx2"/>
              </a:solidFill>
            </a:endParaRPr>
          </a:p>
        </p:txBody>
      </p:sp>
      <p:sp>
        <p:nvSpPr>
          <p:cNvPr id="3" name="Content Placeholder 2"/>
          <p:cNvSpPr>
            <a:spLocks noGrp="1"/>
          </p:cNvSpPr>
          <p:nvPr>
            <p:ph idx="1"/>
          </p:nvPr>
        </p:nvSpPr>
        <p:spPr>
          <a:ln w="82550">
            <a:solidFill>
              <a:schemeClr val="tx2"/>
            </a:solidFill>
          </a:ln>
        </p:spPr>
        <p:txBody>
          <a:bodyPr>
            <a:normAutofit/>
          </a:bodyPr>
          <a:lstStyle/>
          <a:p>
            <a:pPr marL="0" indent="0" algn="just" rtl="1">
              <a:buNone/>
            </a:pPr>
            <a:r>
              <a:rPr lang="ar-AE" b="1" u="sng" dirty="0"/>
              <a:t>أولا : الأذن الخارجية</a:t>
            </a:r>
            <a:r>
              <a:rPr lang="en-GB" b="1" u="sng" dirty="0"/>
              <a:t>External Ear</a:t>
            </a:r>
            <a:r>
              <a:rPr lang="ar-AE" b="1" u="sng" dirty="0"/>
              <a:t> :</a:t>
            </a:r>
            <a:endParaRPr lang="en-GB" u="sng" dirty="0"/>
          </a:p>
          <a:p>
            <a:pPr marL="0" indent="0" algn="just" rtl="1">
              <a:buNone/>
            </a:pPr>
            <a:r>
              <a:rPr lang="ar-AE" dirty="0"/>
              <a:t>1-الصوان </a:t>
            </a:r>
            <a:r>
              <a:rPr lang="en-GB" dirty="0"/>
              <a:t>Pinna</a:t>
            </a:r>
            <a:r>
              <a:rPr lang="ar-AE" dirty="0"/>
              <a:t> :</a:t>
            </a:r>
            <a:endParaRPr lang="en-GB" dirty="0"/>
          </a:p>
          <a:p>
            <a:pPr marL="0" indent="0" algn="just" rtl="1">
              <a:buNone/>
            </a:pPr>
            <a:r>
              <a:rPr lang="ar-AE" dirty="0"/>
              <a:t>زائدة جلدية غضروفية مسطحة .</a:t>
            </a:r>
            <a:endParaRPr lang="en-GB" dirty="0"/>
          </a:p>
          <a:p>
            <a:pPr marL="0" indent="0" algn="just" rtl="1">
              <a:buNone/>
            </a:pPr>
            <a:r>
              <a:rPr lang="ar-AE" dirty="0"/>
              <a:t>تقع على جانبي الرأس </a:t>
            </a:r>
            <a:endParaRPr lang="en-GB" dirty="0"/>
          </a:p>
          <a:p>
            <a:pPr marL="0" indent="0" algn="just" rtl="1">
              <a:buNone/>
            </a:pPr>
            <a:r>
              <a:rPr lang="ar-AE" dirty="0"/>
              <a:t>وظيفتها جمع الموجات الصوتية إلى القناة السمعية </a:t>
            </a:r>
            <a:endParaRPr lang="en-GB" dirty="0"/>
          </a:p>
        </p:txBody>
      </p:sp>
    </p:spTree>
    <p:extLst>
      <p:ext uri="{BB962C8B-B14F-4D97-AF65-F5344CB8AC3E}">
        <p14:creationId xmlns:p14="http://schemas.microsoft.com/office/powerpoint/2010/main" val="553990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rPr>
              <a:t>الأذن : السمع والاتزان </a:t>
            </a:r>
            <a:endParaRPr lang="en-GB" b="1" u="sng" dirty="0">
              <a:solidFill>
                <a:schemeClr val="tx2"/>
              </a:solidFill>
            </a:endParaRPr>
          </a:p>
        </p:txBody>
      </p:sp>
      <p:sp>
        <p:nvSpPr>
          <p:cNvPr id="3" name="Content Placeholder 2"/>
          <p:cNvSpPr>
            <a:spLocks noGrp="1"/>
          </p:cNvSpPr>
          <p:nvPr>
            <p:ph idx="1"/>
          </p:nvPr>
        </p:nvSpPr>
        <p:spPr>
          <a:ln w="82550">
            <a:solidFill>
              <a:schemeClr val="tx2"/>
            </a:solidFill>
          </a:ln>
        </p:spPr>
        <p:txBody>
          <a:bodyPr>
            <a:normAutofit/>
          </a:bodyPr>
          <a:lstStyle/>
          <a:p>
            <a:pPr marL="0" indent="0" algn="just" rtl="1">
              <a:buNone/>
            </a:pPr>
            <a:r>
              <a:rPr lang="ar-AE" b="1" u="sng" dirty="0"/>
              <a:t>2-قناة السمع الخارجية </a:t>
            </a:r>
            <a:r>
              <a:rPr lang="en-GB" b="1" u="sng" dirty="0"/>
              <a:t>External Auditory Canal</a:t>
            </a:r>
            <a:r>
              <a:rPr lang="ar-AE" b="1" u="sng" dirty="0"/>
              <a:t> :</a:t>
            </a:r>
            <a:endParaRPr lang="en-GB" b="1" u="sng" dirty="0"/>
          </a:p>
          <a:p>
            <a:pPr algn="just" rtl="1"/>
            <a:r>
              <a:rPr lang="ar-AE" dirty="0"/>
              <a:t>قناة سمعية طولها 3 سم تقريبا .</a:t>
            </a:r>
            <a:endParaRPr lang="en-GB" dirty="0"/>
          </a:p>
          <a:p>
            <a:pPr algn="just" rtl="1"/>
            <a:r>
              <a:rPr lang="ar-AE" dirty="0"/>
              <a:t>تحتوي على شعيرات كثيفة .</a:t>
            </a:r>
            <a:endParaRPr lang="en-GB" dirty="0"/>
          </a:p>
          <a:p>
            <a:pPr algn="just" rtl="1"/>
            <a:r>
              <a:rPr lang="ar-AE" dirty="0"/>
              <a:t>تحتوي على غدد صملاخية تفرز مادة شمعية (الصملاخ).</a:t>
            </a:r>
            <a:endParaRPr lang="en-GB" dirty="0"/>
          </a:p>
          <a:p>
            <a:pPr marL="0" indent="0" algn="just" rtl="1">
              <a:buNone/>
            </a:pPr>
            <a:endParaRPr lang="en-GB" dirty="0"/>
          </a:p>
        </p:txBody>
      </p:sp>
    </p:spTree>
    <p:extLst>
      <p:ext uri="{BB962C8B-B14F-4D97-AF65-F5344CB8AC3E}">
        <p14:creationId xmlns:p14="http://schemas.microsoft.com/office/powerpoint/2010/main" val="39207947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rPr>
              <a:t>الأذن : السمع والاتزان </a:t>
            </a:r>
            <a:endParaRPr lang="en-GB" b="1" u="sng" dirty="0">
              <a:solidFill>
                <a:schemeClr val="tx2"/>
              </a:solidFill>
            </a:endParaRPr>
          </a:p>
        </p:txBody>
      </p:sp>
      <p:sp>
        <p:nvSpPr>
          <p:cNvPr id="3" name="Content Placeholder 2"/>
          <p:cNvSpPr>
            <a:spLocks noGrp="1"/>
          </p:cNvSpPr>
          <p:nvPr>
            <p:ph idx="1"/>
          </p:nvPr>
        </p:nvSpPr>
        <p:spPr>
          <a:ln w="82550">
            <a:solidFill>
              <a:schemeClr val="tx2"/>
            </a:solidFill>
          </a:ln>
        </p:spPr>
        <p:txBody>
          <a:bodyPr>
            <a:normAutofit fontScale="92500" lnSpcReduction="20000"/>
          </a:bodyPr>
          <a:lstStyle/>
          <a:p>
            <a:pPr marL="0" indent="0" algn="just" rtl="1">
              <a:buNone/>
            </a:pPr>
            <a:r>
              <a:rPr lang="ar-AE" b="1" dirty="0"/>
              <a:t>س: ما هي فائدة الصملاخ ؟ </a:t>
            </a:r>
            <a:endParaRPr lang="en-GB" dirty="0"/>
          </a:p>
          <a:p>
            <a:pPr algn="just" rtl="1"/>
            <a:r>
              <a:rPr lang="ar-AE" dirty="0"/>
              <a:t>تجميع الغبار من داخل القناة السمعية .</a:t>
            </a:r>
            <a:endParaRPr lang="en-GB" dirty="0"/>
          </a:p>
          <a:p>
            <a:pPr algn="just" rtl="1"/>
            <a:r>
              <a:rPr lang="ar-AE" dirty="0"/>
              <a:t>المحافظة على الطبلة طرية ولينة .</a:t>
            </a:r>
            <a:endParaRPr lang="en-GB" dirty="0"/>
          </a:p>
          <a:p>
            <a:pPr algn="just" rtl="1"/>
            <a:r>
              <a:rPr lang="ar-AE" dirty="0"/>
              <a:t>له رائحة تطرد الحشرات .</a:t>
            </a:r>
            <a:endParaRPr lang="en-GB" dirty="0"/>
          </a:p>
          <a:p>
            <a:pPr marL="0" indent="0" algn="just" rtl="1">
              <a:buNone/>
            </a:pPr>
            <a:r>
              <a:rPr lang="ar-AE" b="1" dirty="0"/>
              <a:t>س: ما هي أضرار الصملاخ؟</a:t>
            </a:r>
            <a:endParaRPr lang="en-GB" dirty="0"/>
          </a:p>
          <a:p>
            <a:pPr algn="just" rtl="1"/>
            <a:r>
              <a:rPr lang="ar-AE" dirty="0"/>
              <a:t>إذا تراكم الصملاخ في الأذن وجف فيها قد يسبب الصمم الجزئي .</a:t>
            </a:r>
            <a:endParaRPr lang="en-GB" dirty="0"/>
          </a:p>
          <a:p>
            <a:pPr marL="0" indent="0" algn="just" rtl="1">
              <a:buNone/>
            </a:pPr>
            <a:r>
              <a:rPr lang="ar-AE" b="1" dirty="0"/>
              <a:t>س : ما هي الطبلة </a:t>
            </a:r>
            <a:r>
              <a:rPr lang="en-GB" b="1" dirty="0"/>
              <a:t>drum </a:t>
            </a:r>
            <a:r>
              <a:rPr lang="ar-AE" b="1" dirty="0"/>
              <a:t>؟</a:t>
            </a:r>
            <a:endParaRPr lang="en-GB" dirty="0"/>
          </a:p>
          <a:p>
            <a:pPr algn="just" rtl="1"/>
            <a:r>
              <a:rPr lang="ar-AE" dirty="0"/>
              <a:t>غشاء رقيق يقع بين الأذن الخارجية والأذن الوسطى ،ويهتز عند وصول الموجات .</a:t>
            </a:r>
            <a:endParaRPr lang="en-GB" dirty="0"/>
          </a:p>
          <a:p>
            <a:pPr marL="0" indent="0" algn="just" rtl="1">
              <a:buNone/>
            </a:pPr>
            <a:endParaRPr lang="en-GB" dirty="0"/>
          </a:p>
        </p:txBody>
      </p:sp>
    </p:spTree>
    <p:extLst>
      <p:ext uri="{BB962C8B-B14F-4D97-AF65-F5344CB8AC3E}">
        <p14:creationId xmlns:p14="http://schemas.microsoft.com/office/powerpoint/2010/main" val="976255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rPr>
              <a:t>الأذن : السمع والاتزان </a:t>
            </a:r>
            <a:endParaRPr lang="en-GB" b="1" u="sng" dirty="0">
              <a:solidFill>
                <a:schemeClr val="tx2"/>
              </a:solidFill>
            </a:endParaRPr>
          </a:p>
        </p:txBody>
      </p:sp>
      <p:sp>
        <p:nvSpPr>
          <p:cNvPr id="3" name="Content Placeholder 2"/>
          <p:cNvSpPr>
            <a:spLocks noGrp="1"/>
          </p:cNvSpPr>
          <p:nvPr>
            <p:ph idx="1"/>
          </p:nvPr>
        </p:nvSpPr>
        <p:spPr>
          <a:ln w="82550">
            <a:solidFill>
              <a:schemeClr val="tx2"/>
            </a:solidFill>
          </a:ln>
        </p:spPr>
        <p:txBody>
          <a:bodyPr>
            <a:normAutofit/>
          </a:bodyPr>
          <a:lstStyle/>
          <a:p>
            <a:pPr marL="0" indent="0" algn="just" rtl="1">
              <a:buNone/>
            </a:pPr>
            <a:r>
              <a:rPr lang="ar-AE" u="sng" dirty="0"/>
              <a:t>ثانيا : الأذن الوسطى </a:t>
            </a:r>
            <a:r>
              <a:rPr lang="en-GB" u="sng" dirty="0"/>
              <a:t>Middle Ear</a:t>
            </a:r>
            <a:r>
              <a:rPr lang="ar-AE" u="sng" dirty="0"/>
              <a:t> :</a:t>
            </a:r>
            <a:endParaRPr lang="en-GB" u="sng" dirty="0"/>
          </a:p>
          <a:p>
            <a:pPr algn="just" rtl="1"/>
            <a:r>
              <a:rPr lang="ar-AE" dirty="0"/>
              <a:t>تجويف يتصل بتجويف الفم (البلعوم).</a:t>
            </a:r>
            <a:endParaRPr lang="en-GB" dirty="0"/>
          </a:p>
          <a:p>
            <a:pPr algn="just" rtl="1"/>
            <a:r>
              <a:rPr lang="ar-AE" dirty="0"/>
              <a:t>قناة ستاكيوس:</a:t>
            </a:r>
            <a:endParaRPr lang="en-GB" dirty="0"/>
          </a:p>
          <a:p>
            <a:pPr algn="just" rtl="1"/>
            <a:r>
              <a:rPr lang="ar-AE" dirty="0"/>
              <a:t>قناة تصل تجويف الأذن الوسطى بالبلعوم .</a:t>
            </a:r>
            <a:endParaRPr lang="en-GB" dirty="0"/>
          </a:p>
          <a:p>
            <a:pPr algn="just" rtl="1"/>
            <a:r>
              <a:rPr lang="ar-AE" dirty="0"/>
              <a:t>يتم فتح القناة عند تحريك عضلات البلعوم .</a:t>
            </a:r>
            <a:endParaRPr lang="en-GB" dirty="0"/>
          </a:p>
          <a:p>
            <a:pPr marL="0" indent="0" algn="just" rtl="1">
              <a:buNone/>
            </a:pPr>
            <a:endParaRPr lang="en-GB" dirty="0"/>
          </a:p>
        </p:txBody>
      </p:sp>
    </p:spTree>
    <p:extLst>
      <p:ext uri="{BB962C8B-B14F-4D97-AF65-F5344CB8AC3E}">
        <p14:creationId xmlns:p14="http://schemas.microsoft.com/office/powerpoint/2010/main" val="9762559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b="1" u="sng" dirty="0" smtClean="0">
                <a:solidFill>
                  <a:schemeClr val="tx2"/>
                </a:solidFill>
              </a:rPr>
              <a:t>الأذن : السمع والاتزان </a:t>
            </a:r>
            <a:endParaRPr lang="en-GB" b="1" u="sng" dirty="0">
              <a:solidFill>
                <a:schemeClr val="tx2"/>
              </a:solidFill>
            </a:endParaRPr>
          </a:p>
        </p:txBody>
      </p:sp>
      <p:sp>
        <p:nvSpPr>
          <p:cNvPr id="3" name="Content Placeholder 2"/>
          <p:cNvSpPr>
            <a:spLocks noGrp="1"/>
          </p:cNvSpPr>
          <p:nvPr>
            <p:ph idx="1"/>
          </p:nvPr>
        </p:nvSpPr>
        <p:spPr>
          <a:ln w="82550">
            <a:solidFill>
              <a:schemeClr val="tx2"/>
            </a:solidFill>
          </a:ln>
        </p:spPr>
        <p:txBody>
          <a:bodyPr>
            <a:normAutofit/>
          </a:bodyPr>
          <a:lstStyle/>
          <a:p>
            <a:pPr marL="0" indent="0" algn="just" rtl="1">
              <a:buNone/>
            </a:pPr>
            <a:r>
              <a:rPr lang="ar-AE" b="1" dirty="0"/>
              <a:t>س : ما </a:t>
            </a:r>
            <a:r>
              <a:rPr lang="ar-AE" b="1" dirty="0" smtClean="0"/>
              <a:t>فائدة </a:t>
            </a:r>
            <a:r>
              <a:rPr lang="ar-AE" b="1" dirty="0"/>
              <a:t>قناة ستاكيوس ؟</a:t>
            </a:r>
            <a:endParaRPr lang="en-GB" dirty="0"/>
          </a:p>
          <a:p>
            <a:pPr algn="just" rtl="1"/>
            <a:r>
              <a:rPr lang="ar-AE" dirty="0"/>
              <a:t>تساعد على موازنة الضغط على الطبلة ،حيث أن الهواء الخارجي يضغط على الطبلة من الخارج ،وفي المقابل يدخل الهواء من الفم إلى قناة ستاكيوس ليضغط عليها من الداخل ،وبذلك يتوازن الضغط على الطبلة </a:t>
            </a:r>
            <a:r>
              <a:rPr lang="ar-AE" dirty="0" smtClean="0"/>
              <a:t>فلا </a:t>
            </a:r>
            <a:r>
              <a:rPr lang="ar-AE" dirty="0"/>
              <a:t>يحصل لها ثقب .</a:t>
            </a:r>
            <a:endParaRPr lang="en-GB" dirty="0"/>
          </a:p>
          <a:p>
            <a:pPr marL="0" indent="0" algn="just" rtl="1">
              <a:buNone/>
            </a:pPr>
            <a:endParaRPr lang="en-GB" dirty="0"/>
          </a:p>
        </p:txBody>
      </p:sp>
    </p:spTree>
    <p:extLst>
      <p:ext uri="{BB962C8B-B14F-4D97-AF65-F5344CB8AC3E}">
        <p14:creationId xmlns:p14="http://schemas.microsoft.com/office/powerpoint/2010/main" val="976255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TotalTime>
  <Words>742</Words>
  <Application>Microsoft Office PowerPoint</Application>
  <PresentationFormat>On-screen Show (4:3)</PresentationFormat>
  <Paragraphs>126</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الأذن وحاسة السمع والاتزان </vt:lpstr>
      <vt:lpstr>الأذن : السمع والاتزان </vt:lpstr>
      <vt:lpstr>الأذن : السمع والاتزان </vt:lpstr>
      <vt:lpstr>PowerPoint Presentation</vt:lpstr>
      <vt:lpstr>الأذن : السمع والاتزان </vt:lpstr>
      <vt:lpstr>الأذن : السمع والاتزان </vt:lpstr>
      <vt:lpstr>الأذن : السمع والاتزان </vt:lpstr>
      <vt:lpstr>الأذن : السمع والاتزان </vt:lpstr>
      <vt:lpstr>الأذن : السمع والاتزان </vt:lpstr>
      <vt:lpstr>الأذن : السمع والاتزان </vt:lpstr>
      <vt:lpstr>الأذن : السمع والاتزان </vt:lpstr>
      <vt:lpstr>الأذن : السمع والاتزان </vt:lpstr>
      <vt:lpstr>الأذن : السمع والاتزان </vt:lpstr>
      <vt:lpstr>الأذن : السمع والاتزان </vt:lpstr>
      <vt:lpstr>الأذن : السمع والاتزان </vt:lpstr>
      <vt:lpstr>الأذن : السمع والاتزان </vt:lpstr>
      <vt:lpstr>الأذن : السمع والاتزان </vt:lpstr>
      <vt:lpstr>آلية السمع </vt:lpstr>
      <vt:lpstr>انتهت المحاضرة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العين : الرؤية والإبصار  الأذن : السمع والاتزان </dc:title>
  <dc:creator>Sumyah</dc:creator>
  <cp:lastModifiedBy>Sumyah</cp:lastModifiedBy>
  <cp:revision>36</cp:revision>
  <dcterms:created xsi:type="dcterms:W3CDTF">2006-08-16T00:00:00Z</dcterms:created>
  <dcterms:modified xsi:type="dcterms:W3CDTF">2017-04-15T17:14:58Z</dcterms:modified>
</cp:coreProperties>
</file>