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9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6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5AFC760-0C02-4CA8-AECB-D3614A5D2D5E}" type="datetimeFigureOut">
              <a:rPr lang="ar-SA" smtClean="0"/>
              <a:t>21/06/38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64F24A-69E5-4691-B342-351E13A09F9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839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2945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5847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11417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0798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042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9375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8574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1118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9834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8730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73614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839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51151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9379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576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1021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18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544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4562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4631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5460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4F24A-69E5-4691-B342-351E13A09F98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763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العين : الرؤية والإبصار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AE" dirty="0" smtClean="0">
                <a:solidFill>
                  <a:schemeClr val="tx1"/>
                </a:solidFill>
              </a:rPr>
              <a:t>علم النفس الحيوي 1(نفس365)</a:t>
            </a:r>
          </a:p>
          <a:p>
            <a:endParaRPr lang="ar-AE" dirty="0">
              <a:solidFill>
                <a:schemeClr val="tx1"/>
              </a:solidFill>
            </a:endParaRPr>
          </a:p>
          <a:p>
            <a:r>
              <a:rPr lang="ar-AE" dirty="0" smtClean="0">
                <a:solidFill>
                  <a:schemeClr val="tx1"/>
                </a:solidFill>
              </a:rPr>
              <a:t>د.سمية النجاشي </a:t>
            </a:r>
            <a:r>
              <a:rPr lang="ar-SA" dirty="0" smtClean="0">
                <a:solidFill>
                  <a:schemeClr val="tx1"/>
                </a:solidFill>
              </a:rPr>
              <a:t>كتاب علم حياة الإنسان لعايش زيتون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الفصل الثامن </a:t>
            </a:r>
          </a:p>
          <a:p>
            <a:r>
              <a:rPr lang="ar-SA" dirty="0" smtClean="0">
                <a:solidFill>
                  <a:schemeClr val="tx1"/>
                </a:solidFill>
              </a:rPr>
              <a:t>ص 294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dirty="0"/>
              <a:t>س :ما دور هذه الخلايا الصبغية ؟</a:t>
            </a:r>
            <a:endParaRPr lang="en-GB" dirty="0"/>
          </a:p>
          <a:p>
            <a:pPr algn="just" rtl="1"/>
            <a:r>
              <a:rPr lang="ar-AE" dirty="0"/>
              <a:t>تمتص الضوء (الصورة) حتى لا ينعكس الضوء وينتشر في العين مسببا عدم وضوح الرؤية . </a:t>
            </a:r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ar-AE" b="1" u="sng" dirty="0"/>
              <a:t>طبقة الاستقبال الضوئي </a:t>
            </a:r>
            <a:r>
              <a:rPr lang="en-GB" b="1" u="sng" dirty="0"/>
              <a:t>Photoreceptor Layer </a:t>
            </a:r>
            <a:r>
              <a:rPr lang="ar-AE" b="1" u="sng" dirty="0"/>
              <a:t> ، تتألف من خلايا حساسة للضوء ومتخصصة ،وهي نوعان : </a:t>
            </a:r>
            <a:endParaRPr lang="en-GB" b="1" u="sng" dirty="0"/>
          </a:p>
          <a:p>
            <a:pPr marL="0" indent="0" algn="just" rtl="1">
              <a:buNone/>
            </a:pPr>
            <a:r>
              <a:rPr lang="ar-AE" b="1" dirty="0" smtClean="0"/>
              <a:t>1-العصي </a:t>
            </a:r>
            <a:r>
              <a:rPr lang="en-GB" b="1" dirty="0"/>
              <a:t>Rods</a:t>
            </a:r>
            <a:r>
              <a:rPr lang="ar-AE" b="1" dirty="0"/>
              <a:t> : </a:t>
            </a:r>
            <a:endParaRPr lang="ar-AE" b="1" dirty="0" smtClean="0"/>
          </a:p>
          <a:p>
            <a:pPr marL="0" indent="0" algn="just" rtl="1">
              <a:buNone/>
            </a:pPr>
            <a:r>
              <a:rPr lang="ar-AE" dirty="0" smtClean="0"/>
              <a:t>خلايا </a:t>
            </a:r>
            <a:r>
              <a:rPr lang="ar-AE" dirty="0"/>
              <a:t>مستطيلة الشكل متعامدة على سطح الشبكية ،وتتصل بخلايا عصبية لها قطبين.</a:t>
            </a:r>
            <a:endParaRPr lang="en-GB" dirty="0"/>
          </a:p>
          <a:p>
            <a:pPr algn="just" rtl="1"/>
            <a:r>
              <a:rPr lang="ar-AE" dirty="0"/>
              <a:t>تعمل عندما تقل شدة الضوء .</a:t>
            </a:r>
            <a:endParaRPr lang="en-GB" dirty="0"/>
          </a:p>
          <a:p>
            <a:pPr algn="just" rtl="1"/>
            <a:r>
              <a:rPr lang="ar-AE" dirty="0"/>
              <a:t>تستقبل الضوء على شكل ضوء أبيض وأسود فقط .</a:t>
            </a:r>
            <a:endParaRPr lang="en-GB" dirty="0"/>
          </a:p>
          <a:p>
            <a:pPr algn="just" rtl="1"/>
            <a:r>
              <a:rPr lang="ar-AE" dirty="0"/>
              <a:t>وتتكون من صبغة أرجوانية اللون تسمى رودبسين . </a:t>
            </a:r>
            <a:endParaRPr lang="en-GB" dirty="0"/>
          </a:p>
          <a:p>
            <a:pPr algn="just" rtl="1"/>
            <a:r>
              <a:rPr lang="ar-AE" dirty="0"/>
              <a:t>تتكون صبغة رودبسين من فيتامين أ ومن نوع من البروتين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المخاريط </a:t>
            </a:r>
            <a:r>
              <a:rPr lang="en-GB" b="1" u="sng" dirty="0"/>
              <a:t>Cones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خلايا مدببة ذات ألياف عصبية ، تتشابك مع أعصاب ذات قطبين .</a:t>
            </a:r>
            <a:endParaRPr lang="en-GB" dirty="0"/>
          </a:p>
          <a:p>
            <a:pPr algn="just" rtl="1"/>
            <a:r>
              <a:rPr lang="ar-AE" dirty="0"/>
              <a:t>تختلف ألوان المخاريط بين حمراء وزرقاء وخضراء .</a:t>
            </a:r>
            <a:endParaRPr lang="en-GB" dirty="0"/>
          </a:p>
          <a:p>
            <a:pPr algn="just" rtl="1"/>
            <a:r>
              <a:rPr lang="ar-AE" dirty="0"/>
              <a:t>تستقبل </a:t>
            </a:r>
            <a:r>
              <a:rPr lang="ar-AE" dirty="0" smtClean="0"/>
              <a:t>ا</a:t>
            </a:r>
            <a:r>
              <a:rPr lang="ar-SA" dirty="0" smtClean="0"/>
              <a:t>ل</a:t>
            </a:r>
            <a:r>
              <a:rPr lang="ar-AE" dirty="0" smtClean="0"/>
              <a:t>منبهات </a:t>
            </a:r>
            <a:r>
              <a:rPr lang="ar-AE" dirty="0"/>
              <a:t>الضوئية ذات الشدة العالية ،لذلك تستطيع التمييز بين ط</a:t>
            </a:r>
            <a:r>
              <a:rPr lang="ar-AE" dirty="0" smtClean="0"/>
              <a:t>ول </a:t>
            </a:r>
            <a:r>
              <a:rPr lang="ar-AE" dirty="0"/>
              <a:t>الموجات الضوئية .</a:t>
            </a:r>
            <a:endParaRPr lang="en-GB" dirty="0"/>
          </a:p>
          <a:p>
            <a:pPr algn="just" rtl="1"/>
            <a:r>
              <a:rPr lang="ar-AE" dirty="0"/>
              <a:t>العصي أكثر عددا من المخاريط ما عدا في الحفيرة المركزية أو البقعة المركزية </a:t>
            </a:r>
            <a:r>
              <a:rPr lang="en-GB" dirty="0"/>
              <a:t>Fovea </a:t>
            </a:r>
            <a:r>
              <a:rPr lang="en-GB" dirty="0" err="1"/>
              <a:t>Centralis</a:t>
            </a:r>
            <a:r>
              <a:rPr lang="ar-AE" dirty="0"/>
              <a:t> .</a:t>
            </a:r>
            <a:endParaRPr lang="en-GB" dirty="0"/>
          </a:p>
          <a:p>
            <a:pPr algn="just" rtl="1"/>
            <a:r>
              <a:rPr lang="ar-AE" dirty="0"/>
              <a:t>العصي أنحف من المخاريط وتقع النواة في منطقة منتفخة في وسط كل منها .</a:t>
            </a:r>
            <a:endParaRPr lang="en-GB" dirty="0"/>
          </a:p>
          <a:p>
            <a:pPr algn="just" rtl="1"/>
            <a:r>
              <a:rPr lang="ar-AE" dirty="0"/>
              <a:t>تنقل العصي والمخاريط المنبهات الضوئية إلى الخلايا العقدية </a:t>
            </a:r>
            <a:r>
              <a:rPr lang="en-GB" dirty="0"/>
              <a:t>Ganglion cells </a:t>
            </a:r>
            <a:r>
              <a:rPr lang="ar-AE" dirty="0"/>
              <a:t> والتي تكون العصب البصري </a:t>
            </a:r>
            <a:r>
              <a:rPr lang="en-GB" dirty="0"/>
              <a:t>Optic nerve </a:t>
            </a:r>
            <a:r>
              <a:rPr lang="ar-AE" dirty="0"/>
              <a:t>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dirty="0"/>
              <a:t>الطبقة النووية الداخلية </a:t>
            </a:r>
            <a:r>
              <a:rPr lang="en-GB" dirty="0"/>
              <a:t>Inner nuclear layer </a:t>
            </a:r>
            <a:r>
              <a:rPr lang="ar-AE" dirty="0"/>
              <a:t> : </a:t>
            </a:r>
            <a:endParaRPr lang="en-GB" dirty="0"/>
          </a:p>
          <a:p>
            <a:pPr algn="just" rtl="1"/>
            <a:r>
              <a:rPr lang="ar-AE" dirty="0"/>
              <a:t>تتكون من صف من الخلايا العصبية ذات قطبين يقع جسم الخلية بينها ،وتكون النواة في انتفاخ الوسط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8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dirty="0"/>
              <a:t>طبقة الخلايا العقدية :</a:t>
            </a:r>
            <a:endParaRPr lang="en-GB" b="1" dirty="0"/>
          </a:p>
          <a:p>
            <a:pPr algn="just" rtl="1"/>
            <a:r>
              <a:rPr lang="ar-AE" dirty="0"/>
              <a:t>تقع داخل العين . </a:t>
            </a:r>
            <a:endParaRPr lang="en-GB" dirty="0"/>
          </a:p>
          <a:p>
            <a:pPr algn="just" rtl="1"/>
            <a:r>
              <a:rPr lang="ar-AE" dirty="0"/>
              <a:t>تتشابك بروزاتها مع الخلايا العصبية ذات القطبين .</a:t>
            </a:r>
            <a:endParaRPr lang="en-GB" dirty="0"/>
          </a:p>
          <a:p>
            <a:pPr algn="just" rtl="1"/>
            <a:r>
              <a:rPr lang="ar-AE" dirty="0"/>
              <a:t>في نقطة خروج العصب البصري من الشبكية لا توجد عصي ولا مخاريط ولذلك تسمى هذه النقطة بالبقعة العمياء </a:t>
            </a:r>
            <a:r>
              <a:rPr lang="en-GB" dirty="0"/>
              <a:t>Blind spot </a:t>
            </a:r>
            <a:r>
              <a:rPr lang="ar-AE" dirty="0"/>
              <a:t>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9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آلية الرؤية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آلية الإبصار : </a:t>
            </a:r>
            <a:endParaRPr lang="en-GB" b="1" u="sng" dirty="0"/>
          </a:p>
          <a:p>
            <a:pPr algn="just" rtl="1"/>
            <a:r>
              <a:rPr lang="ar-AE" dirty="0"/>
              <a:t>يسقط الضوء المرئي من الجسم .</a:t>
            </a:r>
            <a:endParaRPr lang="en-GB" dirty="0"/>
          </a:p>
          <a:p>
            <a:pPr algn="just" rtl="1"/>
            <a:r>
              <a:rPr lang="ar-AE" dirty="0"/>
              <a:t>يخترق القرنية </a:t>
            </a:r>
            <a:endParaRPr lang="en-GB" dirty="0"/>
          </a:p>
          <a:p>
            <a:pPr algn="just" rtl="1"/>
            <a:r>
              <a:rPr lang="ar-AE" dirty="0"/>
              <a:t>يخترق سائل الغرفة الأمامية </a:t>
            </a:r>
            <a:endParaRPr lang="en-GB" dirty="0"/>
          </a:p>
          <a:p>
            <a:pPr algn="just" rtl="1"/>
            <a:r>
              <a:rPr lang="ar-AE" dirty="0"/>
              <a:t>يمر بالبؤبؤ </a:t>
            </a:r>
            <a:endParaRPr lang="en-GB" dirty="0"/>
          </a:p>
          <a:p>
            <a:pPr algn="just" rtl="1"/>
            <a:r>
              <a:rPr lang="ar-AE" dirty="0"/>
              <a:t>يخترق سائل الغرفة الخلفية </a:t>
            </a:r>
            <a:endParaRPr lang="en-GB" dirty="0"/>
          </a:p>
          <a:p>
            <a:pPr algn="just" rtl="1"/>
            <a:r>
              <a:rPr lang="ar-AE" dirty="0"/>
              <a:t>يمر بالعدسة </a:t>
            </a:r>
            <a:endParaRPr lang="en-GB" dirty="0"/>
          </a:p>
          <a:p>
            <a:pPr algn="just" rtl="1"/>
            <a:r>
              <a:rPr lang="ar-AE" dirty="0"/>
              <a:t>تركز العدسة الضوء في بقعة تقع على الشبكية الحساسة للضوء بعد أن تمر بالغرفة الزجاجية .</a:t>
            </a:r>
            <a:endParaRPr lang="en-GB" dirty="0"/>
          </a:p>
          <a:p>
            <a:pPr algn="just" rtl="1"/>
            <a:r>
              <a:rPr lang="ar-AE" dirty="0"/>
              <a:t>تقع الصورة مقلوبة على الشبكية وتنبه العصي والمخاريط .</a:t>
            </a:r>
            <a:endParaRPr lang="en-GB" dirty="0"/>
          </a:p>
          <a:p>
            <a:pPr algn="just" rtl="1"/>
            <a:r>
              <a:rPr lang="ar-AE" dirty="0"/>
              <a:t>تقوم المخاريط والعصي بتحويل الطاقة الضوئية إلى طاقة كهربائية تنتقل سيالاتها العصبية عبر العصب البصري إلى مركز الإبصار في الفص الخلفي من المخ ليتم الإدراك .</a:t>
            </a:r>
            <a:endParaRPr lang="en-GB" dirty="0"/>
          </a:p>
          <a:p>
            <a:pPr algn="just" rtl="1"/>
            <a:r>
              <a:rPr lang="ar-AE" dirty="0"/>
              <a:t>إذا كان الجسم قريبا يزيد تحدب العدسة بسبب نقصان توتر الرباط المعلق وانقباض العضلات الهدبية (اللاإرادية). والعكس .</a:t>
            </a:r>
            <a:endParaRPr lang="en-GB" dirty="0"/>
          </a:p>
          <a:p>
            <a:pPr algn="just" rtl="1"/>
            <a:r>
              <a:rPr lang="ar-AE" dirty="0"/>
              <a:t>تقوم القزحية بتقليل حجم البؤبؤ عندما يكون الضوء شديدا . والعكس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قصر النظر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16931"/>
            <a:ext cx="7620000" cy="3492500"/>
          </a:xfrm>
        </p:spPr>
      </p:pic>
    </p:spTree>
    <p:extLst>
      <p:ext uri="{BB962C8B-B14F-4D97-AF65-F5344CB8AC3E}">
        <p14:creationId xmlns:p14="http://schemas.microsoft.com/office/powerpoint/2010/main" val="2695649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1-قصر النظر </a:t>
            </a:r>
            <a:r>
              <a:rPr lang="en-GB" b="1" u="sng" dirty="0" err="1"/>
              <a:t>Nearshortedness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عدم رؤية الأجسام البعيدة بوضوح .</a:t>
            </a:r>
            <a:endParaRPr lang="en-GB" dirty="0"/>
          </a:p>
          <a:p>
            <a:pPr algn="just" rtl="1"/>
            <a:r>
              <a:rPr lang="ar-AE" dirty="0"/>
              <a:t>تقع الصورة قبل الشبكية .</a:t>
            </a:r>
            <a:endParaRPr lang="en-GB" dirty="0"/>
          </a:p>
          <a:p>
            <a:pPr algn="just" rtl="1"/>
            <a:r>
              <a:rPr lang="ar-AE" dirty="0"/>
              <a:t>سببه زيادة تحدب عدسة العين .</a:t>
            </a:r>
            <a:endParaRPr lang="en-GB" dirty="0"/>
          </a:p>
          <a:p>
            <a:pPr algn="just" rtl="1"/>
            <a:r>
              <a:rPr lang="ar-AE" dirty="0"/>
              <a:t>يعالج بلبس نظارات مقعرة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algn="just" rt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27250"/>
              </p:ext>
            </p:extLst>
          </p:nvPr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طول النظر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قصر النظر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عدم رؤية الأجسام القريبة بوضوح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عدم رؤية الأجسام البعيدة</a:t>
                      </a:r>
                      <a:r>
                        <a:rPr lang="ar-AE" baseline="0" dirty="0" smtClean="0"/>
                        <a:t> بوضوح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تقع الصورة بعد الشبكية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تقع الصورة قبل الشبكية</a:t>
                      </a:r>
                      <a:r>
                        <a:rPr lang="ar-AE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سببه نقص تحدب عدسة العين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سببه زيادة تحدب عدسة العين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يعالج بلبس نظارات محدبة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 smtClean="0"/>
                        <a:t>يعالج بلبس نظارات مقعرة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عمى الألوان </a:t>
            </a:r>
            <a:r>
              <a:rPr lang="en-GB" b="1" u="sng" dirty="0" err="1"/>
              <a:t>Color</a:t>
            </a:r>
            <a:r>
              <a:rPr lang="en-GB" b="1" u="sng" dirty="0"/>
              <a:t> Blindness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مرض وراثي </a:t>
            </a:r>
            <a:r>
              <a:rPr lang="ar-SA" dirty="0" smtClean="0"/>
              <a:t>.</a:t>
            </a:r>
          </a:p>
          <a:p>
            <a:pPr algn="just" rtl="1"/>
            <a:r>
              <a:rPr lang="ar-SA" dirty="0" smtClean="0"/>
              <a:t>أكثر أشكاله شيوعا هو عدم التمييز بين </a:t>
            </a:r>
            <a:r>
              <a:rPr lang="ar-AE" dirty="0" smtClean="0"/>
              <a:t>الأخضر </a:t>
            </a:r>
            <a:r>
              <a:rPr lang="ar-AE" dirty="0"/>
              <a:t>والأحمر </a:t>
            </a:r>
            <a:r>
              <a:rPr lang="ar-SA" smtClean="0"/>
              <a:t>، وهذا النوع </a:t>
            </a:r>
            <a:r>
              <a:rPr lang="ar-AE" smtClean="0"/>
              <a:t>يظهر </a:t>
            </a:r>
            <a:r>
              <a:rPr lang="ar-AE" dirty="0"/>
              <a:t>في الذكور أكثر منه في الإناث .</a:t>
            </a:r>
            <a:endParaRPr lang="en-GB" dirty="0"/>
          </a:p>
          <a:p>
            <a:pPr algn="just" rtl="1"/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أهداف المحاضرة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التعريف بتركيب العين .</a:t>
            </a:r>
          </a:p>
          <a:p>
            <a:pPr algn="r" rtl="1"/>
            <a:r>
              <a:rPr lang="ar-AE" dirty="0" smtClean="0"/>
              <a:t>التعريف بآلية الإبصار </a:t>
            </a:r>
          </a:p>
          <a:p>
            <a:pPr algn="r" rtl="1"/>
            <a:r>
              <a:rPr lang="ar-AE" dirty="0" smtClean="0"/>
              <a:t>التعريف باضطرابات </a:t>
            </a:r>
            <a:r>
              <a:rPr lang="ar-AE" smtClean="0"/>
              <a:t>الإبصار </a:t>
            </a:r>
            <a:endParaRPr lang="ar-AE" dirty="0" smtClean="0"/>
          </a:p>
        </p:txBody>
      </p:sp>
    </p:spTree>
    <p:extLst>
      <p:ext uri="{BB962C8B-B14F-4D97-AF65-F5344CB8AC3E}">
        <p14:creationId xmlns:p14="http://schemas.microsoft.com/office/powerpoint/2010/main" val="542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الجلوكوما </a:t>
            </a:r>
            <a:r>
              <a:rPr lang="en-GB" b="1" u="sng" dirty="0"/>
              <a:t>Glaucoma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هو الماء الأزرق في العين .</a:t>
            </a:r>
            <a:endParaRPr lang="en-GB" dirty="0"/>
          </a:p>
          <a:p>
            <a:pPr algn="just" rtl="1"/>
            <a:r>
              <a:rPr lang="ar-AE" dirty="0"/>
              <a:t>تندفع القزحية للأمام فتمنع السائل المائي الشفاف من التصريف إلى مجرى الدم ،مما يزيد ضغط السائل في العين . </a:t>
            </a:r>
            <a:endParaRPr lang="en-GB" dirty="0"/>
          </a:p>
          <a:p>
            <a:pPr algn="just" rtl="1"/>
            <a:r>
              <a:rPr lang="ar-AE" dirty="0"/>
              <a:t>ولذا يضعف النظر أو يحدث العمى إذا تلفت الشبكية .</a:t>
            </a:r>
            <a:endParaRPr lang="en-GB" dirty="0"/>
          </a:p>
          <a:p>
            <a:pPr algn="just" rtl="1"/>
            <a:r>
              <a:rPr lang="ar-AE" dirty="0"/>
              <a:t>للعلاج تتم جراحة لشق القزحية وتصريف السائل من خلالها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/>
              <a:t>الاستجماتزم </a:t>
            </a:r>
            <a:r>
              <a:rPr lang="en-GB" b="1" u="sng" dirty="0"/>
              <a:t>astigmatism 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عدم قدرة الشخص على تركيز الأشعة الضوئية على الشبكية .</a:t>
            </a:r>
            <a:endParaRPr lang="en-GB" dirty="0"/>
          </a:p>
          <a:p>
            <a:pPr algn="just" rtl="1"/>
            <a:r>
              <a:rPr lang="ar-AE" dirty="0"/>
              <a:t>لا يستطيع الشخص المريض تركيز نظره على الشيء لفترة طويلة .</a:t>
            </a:r>
            <a:endParaRPr lang="en-GB" dirty="0"/>
          </a:p>
          <a:p>
            <a:pPr algn="just" rtl="1"/>
            <a:r>
              <a:rPr lang="ar-AE" dirty="0"/>
              <a:t>سببه عدم انتظام تحدب العدسة أو انحرافاتها عن مستوى القرنية .</a:t>
            </a:r>
            <a:endParaRPr lang="en-GB" dirty="0"/>
          </a:p>
          <a:p>
            <a:pPr algn="just" rtl="1"/>
            <a:r>
              <a:rPr lang="ar-AE" dirty="0"/>
              <a:t>العلاج باستخدام نظارات ذات عدسات مركبة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97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b="1" u="sng" dirty="0" smtClean="0"/>
              <a:t>الحول </a:t>
            </a:r>
            <a:r>
              <a:rPr lang="ar-AE" b="1" u="sng" dirty="0"/>
              <a:t>:</a:t>
            </a:r>
            <a:endParaRPr lang="en-GB" b="1" u="sng" dirty="0"/>
          </a:p>
          <a:p>
            <a:pPr algn="just" rtl="1"/>
            <a:r>
              <a:rPr lang="ar-AE" dirty="0"/>
              <a:t>عدم توازن العضلات المحركة للعين مما يؤدي إلى عدم تكون صورة الجسم المرئي في كل عين على نفس المكان . فتظهر للجسم أكثر من صورة .</a:t>
            </a:r>
            <a:endParaRPr lang="en-GB" dirty="0"/>
          </a:p>
          <a:p>
            <a:pPr marL="0" indent="0" algn="just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28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أمراض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عمى البصر </a:t>
            </a:r>
            <a:r>
              <a:rPr lang="en-GB" b="1" u="sng" dirty="0"/>
              <a:t>Blindness 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قد يفقد الشخص </a:t>
            </a:r>
            <a:r>
              <a:rPr lang="ar-AE" dirty="0" smtClean="0"/>
              <a:t>بصره </a:t>
            </a:r>
            <a:r>
              <a:rPr lang="ar-AE" dirty="0"/>
              <a:t>جزئيا أو كليا نتيجة لـ :</a:t>
            </a:r>
            <a:endParaRPr lang="en-GB" dirty="0"/>
          </a:p>
          <a:p>
            <a:pPr algn="just" rtl="1"/>
            <a:r>
              <a:rPr lang="ar-AE" dirty="0"/>
              <a:t>تلف العصبي البصري بسبب تلف العين </a:t>
            </a:r>
            <a:endParaRPr lang="en-GB" dirty="0"/>
          </a:p>
          <a:p>
            <a:pPr algn="just" rtl="1"/>
            <a:r>
              <a:rPr lang="ar-AE" dirty="0"/>
              <a:t>تلف التقاطع البصري </a:t>
            </a:r>
            <a:endParaRPr lang="en-GB" dirty="0"/>
          </a:p>
          <a:p>
            <a:pPr algn="just" rtl="1"/>
            <a:r>
              <a:rPr lang="ar-AE" dirty="0"/>
              <a:t>تلف الممر العصبي </a:t>
            </a:r>
            <a:endParaRPr lang="en-GB" dirty="0"/>
          </a:p>
          <a:p>
            <a:pPr algn="just" rtl="1"/>
            <a:r>
              <a:rPr lang="ar-AE" dirty="0"/>
              <a:t>تلف قشرة الإبصار في المخ .</a:t>
            </a:r>
            <a:endParaRPr lang="en-GB" dirty="0"/>
          </a:p>
          <a:p>
            <a:pPr algn="just" rtl="1"/>
            <a:r>
              <a:rPr lang="ar-AE" dirty="0"/>
              <a:t>تلف الشبكية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4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520000"/>
            <a:ext cx="8229600" cy="1143000"/>
          </a:xfrm>
        </p:spPr>
        <p:txBody>
          <a:bodyPr/>
          <a:lstStyle/>
          <a:p>
            <a:r>
              <a:rPr lang="ar-AE" b="1" dirty="0" smtClean="0"/>
              <a:t>انتهت المحاضرة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663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dirty="0"/>
              <a:t>العين عضو كروي الشكل ،موجود داخل تجويف في الجمجمة يسمى الحجاج .</a:t>
            </a:r>
            <a:endParaRPr lang="en-GB" dirty="0"/>
          </a:p>
          <a:p>
            <a:pPr algn="just" rtl="1"/>
            <a:r>
              <a:rPr lang="ar-AE" dirty="0"/>
              <a:t>تتحرك العين داخل التجويف بواسطة عضلات إرادية 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4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وتتألف العين من ثلاثثة أجزاء هي :</a:t>
            </a:r>
            <a:endParaRPr lang="en-GB" b="1" u="sng" dirty="0"/>
          </a:p>
          <a:p>
            <a:pPr algn="just" rtl="1"/>
            <a:r>
              <a:rPr lang="ar-AE" dirty="0"/>
              <a:t>المقلة : وترى بواسطتها الأشياء السوداء والبيضاء والملونة .</a:t>
            </a:r>
            <a:endParaRPr lang="en-GB" dirty="0"/>
          </a:p>
          <a:p>
            <a:pPr algn="just" rtl="1"/>
            <a:r>
              <a:rPr lang="ar-AE" dirty="0"/>
              <a:t>الأجزاء المرافقة لحماية العين ،مثل : جفن العين ،والرموش ،والحواجب ،والغدد الدمعية التي تنظف العين .</a:t>
            </a:r>
            <a:endParaRPr lang="en-GB" dirty="0"/>
          </a:p>
          <a:p>
            <a:pPr algn="just" rtl="1"/>
            <a:r>
              <a:rPr lang="ar-AE" dirty="0"/>
              <a:t>عضلات العين وهي ست عضلات إرادية : </a:t>
            </a:r>
            <a:endParaRPr lang="en-GB" dirty="0"/>
          </a:p>
          <a:p>
            <a:pPr lvl="1" algn="just" rtl="1"/>
            <a:r>
              <a:rPr lang="ar-AE" dirty="0"/>
              <a:t>العضلة المستقيمة الجانبية </a:t>
            </a:r>
            <a:endParaRPr lang="en-GB" dirty="0"/>
          </a:p>
          <a:p>
            <a:pPr lvl="1" algn="just" rtl="1"/>
            <a:r>
              <a:rPr lang="ar-AE" dirty="0"/>
              <a:t>العضلة المستقيمة الوسطى </a:t>
            </a:r>
            <a:endParaRPr lang="en-GB" dirty="0"/>
          </a:p>
          <a:p>
            <a:pPr lvl="1" algn="just" rtl="1"/>
            <a:r>
              <a:rPr lang="ar-AE" dirty="0"/>
              <a:t>العضلة المستقيمةالعلوية </a:t>
            </a:r>
            <a:endParaRPr lang="en-GB" dirty="0"/>
          </a:p>
          <a:p>
            <a:pPr lvl="1" algn="just" rtl="1"/>
            <a:r>
              <a:rPr lang="ar-AE" dirty="0"/>
              <a:t>العضلة المستقيمة السفلية </a:t>
            </a:r>
            <a:endParaRPr lang="en-GB" dirty="0"/>
          </a:p>
          <a:p>
            <a:pPr lvl="1" algn="just" rtl="1"/>
            <a:r>
              <a:rPr lang="ar-AE" dirty="0"/>
              <a:t>العضلة المائلة العلوية </a:t>
            </a:r>
            <a:endParaRPr lang="en-GB" dirty="0"/>
          </a:p>
          <a:p>
            <a:pPr lvl="1" algn="just" rtl="1"/>
            <a:r>
              <a:rPr lang="ar-AE" dirty="0"/>
              <a:t>العضلة المائلة السفلية 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dirty="0"/>
              <a:t>وتتركب مقلة العين من الأجزاء الثلاث التالية :</a:t>
            </a:r>
            <a:endParaRPr lang="en-GB" dirty="0"/>
          </a:p>
          <a:p>
            <a:pPr marL="0" indent="0" algn="just" rtl="1">
              <a:buNone/>
            </a:pPr>
            <a:r>
              <a:rPr lang="ar-AE" dirty="0"/>
              <a:t>1-الصلبة </a:t>
            </a:r>
            <a:r>
              <a:rPr lang="en-GB" dirty="0"/>
              <a:t>Sclera </a:t>
            </a:r>
            <a:endParaRPr lang="ar-AE" dirty="0" smtClean="0"/>
          </a:p>
          <a:p>
            <a:pPr marL="0" indent="0" algn="just" rtl="1">
              <a:buNone/>
            </a:pPr>
            <a:r>
              <a:rPr lang="ar-AE" dirty="0"/>
              <a:t>2-المشيمية </a:t>
            </a:r>
            <a:r>
              <a:rPr lang="en-GB" dirty="0" err="1"/>
              <a:t>Coroid</a:t>
            </a:r>
            <a:r>
              <a:rPr lang="en-GB" dirty="0"/>
              <a:t> </a:t>
            </a:r>
            <a:endParaRPr lang="ar-AE" dirty="0" smtClean="0"/>
          </a:p>
          <a:p>
            <a:pPr marL="0" indent="0" algn="just" rtl="1">
              <a:buNone/>
            </a:pPr>
            <a:r>
              <a:rPr lang="ar-AE" dirty="0"/>
              <a:t>3-الشبكية </a:t>
            </a:r>
            <a:r>
              <a:rPr lang="en-US" dirty="0"/>
              <a:t>R</a:t>
            </a:r>
            <a:r>
              <a:rPr lang="en-US" dirty="0" smtClean="0"/>
              <a:t>etina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تركيب العين </a:t>
            </a:r>
            <a:endParaRPr lang="ar-S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975" y="1600200"/>
            <a:ext cx="6110050" cy="4525963"/>
          </a:xfrm>
        </p:spPr>
      </p:pic>
    </p:spTree>
    <p:extLst>
      <p:ext uri="{BB962C8B-B14F-4D97-AF65-F5344CB8AC3E}">
        <p14:creationId xmlns:p14="http://schemas.microsoft.com/office/powerpoint/2010/main" val="3272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u="sng" dirty="0"/>
              <a:t>1-الصلبة </a:t>
            </a:r>
            <a:r>
              <a:rPr lang="en-GB" u="sng" dirty="0"/>
              <a:t>Sclera </a:t>
            </a:r>
            <a:r>
              <a:rPr lang="ar-AE" u="sng" dirty="0"/>
              <a:t> : </a:t>
            </a:r>
            <a:endParaRPr lang="en-GB" u="sng" dirty="0"/>
          </a:p>
          <a:p>
            <a:pPr algn="just" rtl="1"/>
            <a:r>
              <a:rPr lang="ar-AE" dirty="0"/>
              <a:t>طبقة خارجية ليفية سميكة مكونة من أنسجة ضامة بيضاء .</a:t>
            </a:r>
            <a:endParaRPr lang="en-GB" dirty="0"/>
          </a:p>
          <a:p>
            <a:pPr algn="just" rtl="1"/>
            <a:r>
              <a:rPr lang="ar-AE" dirty="0"/>
              <a:t>الصلبة تغطي العين ما عدا الجزء الأمامي منها .</a:t>
            </a:r>
            <a:endParaRPr lang="en-GB" dirty="0"/>
          </a:p>
          <a:p>
            <a:pPr algn="just" rtl="1"/>
            <a:r>
              <a:rPr lang="ar-AE" dirty="0"/>
              <a:t>في الجزء الأمامي توجد القرنية </a:t>
            </a:r>
            <a:r>
              <a:rPr lang="en-GB" dirty="0"/>
              <a:t>Cornea </a:t>
            </a:r>
            <a:r>
              <a:rPr lang="ar-AE" dirty="0"/>
              <a:t> ةهي غشاء شفاف يسمح للضوء بالدخول إلى العين .</a:t>
            </a:r>
            <a:endParaRPr lang="en-GB" dirty="0"/>
          </a:p>
          <a:p>
            <a:pPr algn="just" rtl="1"/>
            <a:r>
              <a:rPr lang="ar-AE" dirty="0" smtClean="0"/>
              <a:t>الملتحمة </a:t>
            </a:r>
            <a:r>
              <a:rPr lang="ar-AE" dirty="0"/>
              <a:t>: طبقة شفافة تغطي العين وتبطن داخل الجفن تسمى </a:t>
            </a:r>
            <a:r>
              <a:rPr lang="en-GB" dirty="0" err="1"/>
              <a:t>Canjunctiva</a:t>
            </a:r>
            <a:r>
              <a:rPr lang="en-GB" dirty="0"/>
              <a:t>  </a:t>
            </a:r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 rtl="1">
              <a:buNone/>
            </a:pPr>
            <a:r>
              <a:rPr lang="ar-AE" b="1" u="sng" dirty="0"/>
              <a:t>2-المشيمية </a:t>
            </a:r>
            <a:r>
              <a:rPr lang="en-GB" b="1" u="sng" dirty="0" err="1"/>
              <a:t>Coroid</a:t>
            </a:r>
            <a:r>
              <a:rPr lang="en-GB" b="1" u="sng" dirty="0"/>
              <a:t> 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الطبقة الوسطى . </a:t>
            </a:r>
            <a:endParaRPr lang="en-GB" dirty="0"/>
          </a:p>
          <a:p>
            <a:pPr algn="just" rtl="1"/>
            <a:r>
              <a:rPr lang="ar-AE" dirty="0"/>
              <a:t>تحتوي على شبكة من الأوعية الدموية وصبغة سوداء .</a:t>
            </a:r>
            <a:endParaRPr lang="en-GB" dirty="0"/>
          </a:p>
          <a:p>
            <a:pPr algn="just" rtl="1"/>
            <a:r>
              <a:rPr lang="ar-AE" dirty="0"/>
              <a:t>الجزء الأمامي من المشيمية عبارة عن حاجز عضلي يسمى </a:t>
            </a:r>
            <a:r>
              <a:rPr lang="en-GB" dirty="0"/>
              <a:t>Iris </a:t>
            </a:r>
            <a:r>
              <a:rPr lang="ar-AE" dirty="0"/>
              <a:t> القزحية .</a:t>
            </a:r>
            <a:endParaRPr lang="en-GB" dirty="0"/>
          </a:p>
          <a:p>
            <a:pPr algn="just" rtl="1"/>
            <a:r>
              <a:rPr lang="ar-AE" dirty="0"/>
              <a:t>القزحية تلونها ألوان مختلفة حسب الوراثة .</a:t>
            </a:r>
            <a:endParaRPr lang="en-GB" dirty="0"/>
          </a:p>
          <a:p>
            <a:pPr algn="just" rtl="1"/>
            <a:r>
              <a:rPr lang="ar-AE" dirty="0"/>
              <a:t>توجد في القزحية فتحة مدورة تسمى</a:t>
            </a:r>
            <a:r>
              <a:rPr lang="en-GB" dirty="0"/>
              <a:t>Pupil </a:t>
            </a:r>
            <a:r>
              <a:rPr lang="ar-AE" dirty="0"/>
              <a:t> البؤبؤ (الحدقة) أو إنسان العين . </a:t>
            </a:r>
            <a:endParaRPr lang="en-GB" dirty="0"/>
          </a:p>
          <a:p>
            <a:pPr algn="just" rtl="1"/>
            <a:r>
              <a:rPr lang="ar-AE" dirty="0"/>
              <a:t>عند انكماش عضلة القزحية يضيق البؤبؤ .</a:t>
            </a:r>
            <a:endParaRPr lang="en-GB" dirty="0"/>
          </a:p>
          <a:p>
            <a:pPr algn="just" rtl="1"/>
            <a:r>
              <a:rPr lang="ar-AE" dirty="0"/>
              <a:t>العدسة </a:t>
            </a:r>
            <a:r>
              <a:rPr lang="fr-FR" dirty="0"/>
              <a:t>Lens </a:t>
            </a:r>
            <a:r>
              <a:rPr lang="ar-AE" dirty="0"/>
              <a:t> توجد خلف القزحية وتعمل على جمع الضوء وتركيزه لتوصله إلى مدخل العين .</a:t>
            </a:r>
            <a:endParaRPr lang="en-GB" dirty="0"/>
          </a:p>
          <a:p>
            <a:pPr algn="just" rtl="1"/>
            <a:r>
              <a:rPr lang="ar-AE" dirty="0"/>
              <a:t>الرباط المعلق : ألياف عضلية (الجسم الهدبي) تثبت العدسة وتربطها بالصلبة والمشيمية ،وهو مسؤول عن تغير التحدب في العدسة حسب موقع الجسم المرئي .</a:t>
            </a:r>
            <a:endParaRPr lang="en-GB" dirty="0"/>
          </a:p>
          <a:p>
            <a:pPr algn="just" rtl="1"/>
            <a:r>
              <a:rPr lang="ar-AE" dirty="0"/>
              <a:t>الغرفة الأمامية : القسم الواقع بين القزحية والقرنية ،وهو مملوء بسائل شفاف </a:t>
            </a:r>
            <a:r>
              <a:rPr lang="en-GB" dirty="0" err="1"/>
              <a:t>aquous</a:t>
            </a:r>
            <a:r>
              <a:rPr lang="en-GB" dirty="0"/>
              <a:t> </a:t>
            </a:r>
            <a:r>
              <a:rPr lang="en-GB" dirty="0" err="1"/>
              <a:t>humor</a:t>
            </a:r>
            <a:r>
              <a:rPr lang="en-GB" dirty="0"/>
              <a:t> </a:t>
            </a:r>
          </a:p>
          <a:p>
            <a:pPr algn="just" rtl="1"/>
            <a:r>
              <a:rPr lang="ar-AE" dirty="0"/>
              <a:t>الغرفة الخلفية : تقع بين القزحية والعدسة وهي مملوءة </a:t>
            </a:r>
            <a:r>
              <a:rPr lang="ar-AE" dirty="0" smtClean="0"/>
              <a:t>أيضا </a:t>
            </a:r>
            <a:r>
              <a:rPr lang="ar-AE" dirty="0"/>
              <a:t>بسائل شفاف . </a:t>
            </a:r>
            <a:endParaRPr lang="en-GB" dirty="0"/>
          </a:p>
          <a:p>
            <a:pPr algn="just" rtl="1"/>
            <a:r>
              <a:rPr lang="ar-AE" dirty="0"/>
              <a:t>الجزء الواقع خلف العدسة يسمى الحجرة الزجاجية ،وهي مملوءة بسائل </a:t>
            </a:r>
            <a:r>
              <a:rPr lang="ar-AE" dirty="0" smtClean="0"/>
              <a:t>زجاجي </a:t>
            </a:r>
            <a:r>
              <a:rPr lang="en-GB" dirty="0"/>
              <a:t>Vitreous </a:t>
            </a:r>
            <a:r>
              <a:rPr lang="en-GB" dirty="0" err="1"/>
              <a:t>humor</a:t>
            </a:r>
            <a:r>
              <a:rPr lang="en-GB" dirty="0"/>
              <a:t> </a:t>
            </a:r>
            <a:r>
              <a:rPr lang="ar-AE" dirty="0"/>
              <a:t> وهذه الحجرة تحافظ على الشكل الكروي للعين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b="1" u="sng" dirty="0" smtClean="0"/>
              <a:t>العين : تركيب العين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AE" b="1" u="sng" dirty="0"/>
              <a:t>3-الشبكية </a:t>
            </a:r>
            <a:r>
              <a:rPr lang="en-GB" b="1" u="sng" dirty="0"/>
              <a:t>Retina</a:t>
            </a:r>
            <a:r>
              <a:rPr lang="ar-AE" b="1" u="sng" dirty="0"/>
              <a:t> :</a:t>
            </a:r>
            <a:endParaRPr lang="en-GB" b="1" u="sng" dirty="0"/>
          </a:p>
          <a:p>
            <a:pPr algn="just" rtl="1"/>
            <a:r>
              <a:rPr lang="ar-AE" dirty="0"/>
              <a:t>طبقة عصبية داخلية تبطن تجويف العين .</a:t>
            </a:r>
            <a:endParaRPr lang="en-GB" dirty="0"/>
          </a:p>
          <a:p>
            <a:pPr algn="just" rtl="1"/>
            <a:r>
              <a:rPr lang="ar-AE" dirty="0"/>
              <a:t>تتألف الشبكية من الطبقات التالية :</a:t>
            </a:r>
            <a:endParaRPr lang="en-GB" dirty="0"/>
          </a:p>
          <a:p>
            <a:pPr algn="just" rtl="1"/>
            <a:r>
              <a:rPr lang="ar-AE" dirty="0"/>
              <a:t>طبقة الخلايا الصبغية </a:t>
            </a:r>
            <a:r>
              <a:rPr lang="en-GB" dirty="0" err="1"/>
              <a:t>Pegmented</a:t>
            </a:r>
            <a:r>
              <a:rPr lang="en-GB" dirty="0"/>
              <a:t> layer </a:t>
            </a:r>
            <a:r>
              <a:rPr lang="ar-AE" dirty="0"/>
              <a:t> :</a:t>
            </a:r>
            <a:endParaRPr lang="en-GB" dirty="0"/>
          </a:p>
          <a:p>
            <a:pPr algn="just" rtl="1"/>
            <a:r>
              <a:rPr lang="ar-AE" dirty="0"/>
              <a:t>مجموعة من الخلايا داخل العين بصبغة سوداء .</a:t>
            </a:r>
            <a:endParaRPr lang="en-GB" dirty="0"/>
          </a:p>
          <a:p>
            <a:pPr algn="just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1054</Words>
  <Application>Microsoft Office PowerPoint</Application>
  <PresentationFormat>On-screen Show (4:3)</PresentationFormat>
  <Paragraphs>164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العين : الرؤية والإبصار </vt:lpstr>
      <vt:lpstr>أهداف المحاضرة </vt:lpstr>
      <vt:lpstr>العين : تركيب العين </vt:lpstr>
      <vt:lpstr>العين : تركيب العين </vt:lpstr>
      <vt:lpstr>العين : تركيب العين </vt:lpstr>
      <vt:lpstr>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تركيب العين </vt:lpstr>
      <vt:lpstr>العين : آلية الرؤية </vt:lpstr>
      <vt:lpstr>قصر النظر </vt:lpstr>
      <vt:lpstr>العين : أمراض العين </vt:lpstr>
      <vt:lpstr>العين : العين </vt:lpstr>
      <vt:lpstr>العين : أمراض العين </vt:lpstr>
      <vt:lpstr>العين : أمراض العين </vt:lpstr>
      <vt:lpstr>العين : تركيب العين </vt:lpstr>
      <vt:lpstr>العين : أمراض العين </vt:lpstr>
      <vt:lpstr>العين : أمراض العين 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العين : الرؤية والإبصار  الأذن : السمع والاتزان </dc:title>
  <dc:creator>Sumyah</dc:creator>
  <cp:lastModifiedBy>Sumyah</cp:lastModifiedBy>
  <cp:revision>39</cp:revision>
  <dcterms:created xsi:type="dcterms:W3CDTF">2006-08-16T00:00:00Z</dcterms:created>
  <dcterms:modified xsi:type="dcterms:W3CDTF">2017-03-19T04:45:45Z</dcterms:modified>
</cp:coreProperties>
</file>