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5"/>
  </p:notesMasterIdLst>
  <p:sldIdLst>
    <p:sldId id="36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5" r:id="rId39"/>
    <p:sldId id="296" r:id="rId40"/>
    <p:sldId id="297" r:id="rId41"/>
    <p:sldId id="364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62" r:id="rId82"/>
    <p:sldId id="337" r:id="rId83"/>
    <p:sldId id="338" r:id="rId84"/>
    <p:sldId id="339" r:id="rId85"/>
    <p:sldId id="340" r:id="rId86"/>
    <p:sldId id="342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6" r:id="rId99"/>
    <p:sldId id="357" r:id="rId100"/>
    <p:sldId id="358" r:id="rId101"/>
    <p:sldId id="355" r:id="rId102"/>
    <p:sldId id="360" r:id="rId103"/>
    <p:sldId id="359" r:id="rId104"/>
  </p:sldIdLst>
  <p:sldSz cx="9144000" cy="6858000" type="screen4x3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" y="5223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7982A0E6-C6C2-4972-B913-15FE2C5B9D3A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A6AAD94E-1EC0-43DC-AB32-BDE9A6F017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975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B93417-8CE9-45C2-B516-5A2E5135B733}" type="slidenum">
              <a:rPr lang="ar-SA"/>
              <a:pPr>
                <a:defRPr/>
              </a:pPr>
              <a:t>3</a:t>
            </a:fld>
            <a:endParaRPr lang="ar-SA"/>
          </a:p>
        </p:txBody>
      </p:sp>
      <p:sp>
        <p:nvSpPr>
          <p:cNvPr id="10445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04453" name="Slide Number Placeholder 3"/>
          <p:cNvSpPr txBox="1">
            <a:spLocks noGrp="1"/>
          </p:cNvSpPr>
          <p:nvPr/>
        </p:nvSpPr>
        <p:spPr bwMode="auto">
          <a:xfrm>
            <a:off x="1590" y="9496357"/>
            <a:ext cx="2975240" cy="5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9" tIns="48180" rIns="96359" bIns="4818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fld id="{201821C6-9049-4C63-886F-B6E269E85165}" type="slidenum">
              <a:rPr lang="ar-SA" sz="1300"/>
              <a:pPr algn="l" eaLnBrk="1" hangingPunct="1"/>
              <a:t>3</a:t>
            </a:fld>
            <a:endParaRPr lang="ar-SA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3DDB36-78F0-4737-B7F6-EF379971A7DF}" type="slidenum">
              <a:rPr lang="ar-SA"/>
              <a:pPr>
                <a:defRPr/>
              </a:pPr>
              <a:t>15</a:t>
            </a:fld>
            <a:endParaRPr lang="ar-SA"/>
          </a:p>
        </p:txBody>
      </p:sp>
      <p:sp>
        <p:nvSpPr>
          <p:cNvPr id="1054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05477" name="Slide Number Placeholder 3"/>
          <p:cNvSpPr txBox="1">
            <a:spLocks noGrp="1"/>
          </p:cNvSpPr>
          <p:nvPr/>
        </p:nvSpPr>
        <p:spPr bwMode="auto">
          <a:xfrm>
            <a:off x="1590" y="9496357"/>
            <a:ext cx="2975240" cy="5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9" tIns="48180" rIns="96359" bIns="4818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fld id="{1D3DE1A3-6795-47DA-9335-E102D812A9E7}" type="slidenum">
              <a:rPr lang="ar-SA" sz="1300"/>
              <a:pPr algn="l" eaLnBrk="1" hangingPunct="1"/>
              <a:t>15</a:t>
            </a:fld>
            <a:endParaRPr lang="ar-SA" sz="13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806987-B0A9-4086-BBEF-112887FE153B}" type="slidenum">
              <a:rPr lang="ar-SA"/>
              <a:pPr>
                <a:defRPr/>
              </a:pPr>
              <a:t>20</a:t>
            </a:fld>
            <a:endParaRPr lang="ar-SA"/>
          </a:p>
        </p:txBody>
      </p:sp>
      <p:sp>
        <p:nvSpPr>
          <p:cNvPr id="10649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06501" name="Slide Number Placeholder 3"/>
          <p:cNvSpPr txBox="1">
            <a:spLocks noGrp="1"/>
          </p:cNvSpPr>
          <p:nvPr/>
        </p:nvSpPr>
        <p:spPr bwMode="auto">
          <a:xfrm>
            <a:off x="1590" y="9496357"/>
            <a:ext cx="2975240" cy="5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9" tIns="48180" rIns="96359" bIns="4818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fld id="{F26B665C-D69B-4C7D-913D-FB9E570C75D2}" type="slidenum">
              <a:rPr lang="ar-SA" sz="1300"/>
              <a:pPr algn="l" eaLnBrk="1" hangingPunct="1"/>
              <a:t>20</a:t>
            </a:fld>
            <a:endParaRPr lang="ar-SA" sz="13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B236B2-CB84-4EB0-AD6B-5DFD0850E447}" type="slidenum">
              <a:rPr lang="ar-SA"/>
              <a:pPr>
                <a:defRPr/>
              </a:pPr>
              <a:t>67</a:t>
            </a:fld>
            <a:endParaRPr lang="ar-SA"/>
          </a:p>
        </p:txBody>
      </p:sp>
      <p:sp>
        <p:nvSpPr>
          <p:cNvPr id="10752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07525" name="Slide Number Placeholder 3"/>
          <p:cNvSpPr txBox="1">
            <a:spLocks noGrp="1"/>
          </p:cNvSpPr>
          <p:nvPr/>
        </p:nvSpPr>
        <p:spPr bwMode="auto">
          <a:xfrm>
            <a:off x="1590" y="9496357"/>
            <a:ext cx="2975240" cy="5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9" tIns="48180" rIns="96359" bIns="4818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fld id="{163BE4D7-EC28-446F-B5FD-CADA2EF2EBC7}" type="slidenum">
              <a:rPr lang="ar-SA" sz="1300"/>
              <a:pPr algn="l" eaLnBrk="1" hangingPunct="1"/>
              <a:t>67</a:t>
            </a:fld>
            <a:endParaRPr lang="ar-SA" sz="13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36BE-1DDE-476B-A198-6720F61CE17E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3742A45-582F-402D-ADA1-3D22CA17E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36BE-1DDE-476B-A198-6720F61CE17E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2A45-582F-402D-ADA1-3D22CA17E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36BE-1DDE-476B-A198-6720F61CE17E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2A45-582F-402D-ADA1-3D22CA17E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Cordia New" pitchFamily="34" charset="-34"/>
              </a:defRPr>
            </a:lvl1pPr>
          </a:lstStyle>
          <a:p>
            <a:pPr>
              <a:defRPr/>
            </a:pPr>
            <a:fld id="{1C66A48D-922A-487B-8257-3C4B7149A1EB}" type="datetime1">
              <a:rPr lang="ar-SA"/>
              <a:pPr>
                <a:defRPr/>
              </a:pPr>
              <a:t>09/07/39</a:t>
            </a:fld>
            <a:endParaRPr lang="th-TH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Cordia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F21D9-3233-458F-8DA1-8CD9F1AB99C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5804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36BE-1DDE-476B-A198-6720F61CE17E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2A45-582F-402D-ADA1-3D22CA17E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36BE-1DDE-476B-A198-6720F61CE17E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3742A45-582F-402D-ADA1-3D22CA17E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36BE-1DDE-476B-A198-6720F61CE17E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2A45-582F-402D-ADA1-3D22CA17E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36BE-1DDE-476B-A198-6720F61CE17E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2A45-582F-402D-ADA1-3D22CA17E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36BE-1DDE-476B-A198-6720F61CE17E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2A45-582F-402D-ADA1-3D22CA17E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36BE-1DDE-476B-A198-6720F61CE17E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2A45-582F-402D-ADA1-3D22CA17E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36BE-1DDE-476B-A198-6720F61CE17E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2A45-582F-402D-ADA1-3D22CA17E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36BE-1DDE-476B-A198-6720F61CE17E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3742A45-582F-402D-ADA1-3D22CA17E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A336BE-1DDE-476B-A198-6720F61CE17E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3742A45-582F-402D-ADA1-3D22CA17E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WJ8LKxxS4k" TargetMode="External"/><Relationship Id="rId2" Type="http://schemas.openxmlformats.org/officeDocument/2006/relationships/hyperlink" Target="https://www.youtube.com/watch?v=qBRFIMcxZN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6934200" cy="16002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https://www.youtube.com/watch?v=izwgt1C8Kus</a:t>
            </a:r>
            <a:endParaRPr lang="ar-SA" sz="2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https://www.youtube.com/watch?v=qBRFIMcxZNM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https://www.youtube.com/watch?v=NWJ8LKxxS4k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C) proteins can be classified on the basis of  their  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biological function: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enzymes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              </a:t>
            </a:r>
            <a:r>
              <a:rPr lang="en-US" sz="2000" b="1" dirty="0" smtClean="0">
                <a:cs typeface="Arial" charset="0"/>
              </a:rPr>
              <a:t>ii)</a:t>
            </a:r>
            <a:r>
              <a:rPr lang="en-US" sz="2000" dirty="0" smtClean="0">
                <a:cs typeface="Arial" charset="0"/>
              </a:rPr>
              <a:t> Transport proteins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000" dirty="0" smtClean="0">
                <a:cs typeface="Arial" charset="0"/>
              </a:rPr>
              <a:t>                   [e.g., hemoglobin     </a:t>
            </a:r>
            <a:r>
              <a:rPr lang="en-US" sz="2000" b="1" dirty="0" smtClean="0">
                <a:cs typeface="Arial" charset="0"/>
              </a:rPr>
              <a:t>iii) </a:t>
            </a:r>
            <a:r>
              <a:rPr lang="en-US" sz="2000" dirty="0" smtClean="0">
                <a:cs typeface="Arial" charset="0"/>
              </a:rPr>
              <a:t>Nutrient and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000" dirty="0" smtClean="0">
                <a:cs typeface="Arial" charset="0"/>
              </a:rPr>
              <a:t>                           lipoprotein]          storage proteins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000" dirty="0" smtClean="0">
                <a:cs typeface="Arial" charset="0"/>
              </a:rPr>
              <a:t>                                                        [e.g., casein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000" dirty="0" smtClean="0">
                <a:cs typeface="Arial" charset="0"/>
              </a:rPr>
              <a:t>                                                         ferritin]       </a:t>
            </a:r>
            <a:r>
              <a:rPr lang="en-US" sz="2000" b="1" dirty="0" smtClean="0">
                <a:cs typeface="Arial" charset="0"/>
              </a:rPr>
              <a:t>iv)</a:t>
            </a:r>
            <a:r>
              <a:rPr lang="en-US" sz="2000" dirty="0" smtClean="0">
                <a:cs typeface="Arial" charset="0"/>
              </a:rPr>
              <a:t> contractile or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000" dirty="0" smtClean="0">
                <a:cs typeface="Arial" charset="0"/>
              </a:rPr>
              <a:t>                                                                                   mobile proteins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000" dirty="0" smtClean="0">
                <a:cs typeface="Arial" charset="0"/>
              </a:rPr>
              <a:t>                                                                                (e.g., actin, myosin)  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000" dirty="0" smtClean="0">
                <a:cs typeface="Arial" charset="0"/>
              </a:rPr>
              <a:t>                                                                                                                                     </a:t>
            </a:r>
            <a:r>
              <a:rPr lang="en-US" sz="2000" b="1" dirty="0" smtClean="0">
                <a:cs typeface="Arial" charset="0"/>
              </a:rPr>
              <a:t>v) </a:t>
            </a:r>
            <a:r>
              <a:rPr lang="en-US" sz="2000" dirty="0" smtClean="0">
                <a:cs typeface="Arial" charset="0"/>
              </a:rPr>
              <a:t>structural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000" dirty="0" smtClean="0">
                <a:cs typeface="Arial" charset="0"/>
              </a:rPr>
              <a:t>        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                                                                                                                                        proteins</a:t>
            </a:r>
          </a:p>
          <a:p>
            <a:pPr marL="0" indent="0" algn="l">
              <a:buNone/>
            </a:pPr>
            <a:r>
              <a:rPr lang="en-US" sz="2000" dirty="0" smtClean="0">
                <a:cs typeface="Arial" charset="0"/>
              </a:rPr>
              <a:t>                                                                                                                                          ( e.g</a:t>
            </a:r>
            <a:r>
              <a:rPr lang="en-US" sz="2000" dirty="0">
                <a:cs typeface="Arial" charset="0"/>
              </a:rPr>
              <a:t>., </a:t>
            </a:r>
            <a:r>
              <a:rPr lang="el-GR" sz="2000" dirty="0">
                <a:cs typeface="Arial" charset="0"/>
              </a:rPr>
              <a:t>α</a:t>
            </a:r>
            <a:r>
              <a:rPr lang="en-US" sz="2000" dirty="0" smtClean="0">
                <a:cs typeface="Arial" charset="0"/>
              </a:rPr>
              <a:t>-keratin </a:t>
            </a:r>
            <a:r>
              <a:rPr lang="en-US" sz="2000" b="1" dirty="0" smtClean="0">
                <a:cs typeface="Arial" charset="0"/>
              </a:rPr>
              <a:t>vi) </a:t>
            </a:r>
            <a:r>
              <a:rPr lang="en-US" sz="2000" dirty="0" smtClean="0">
                <a:cs typeface="Arial" charset="0"/>
              </a:rPr>
              <a:t>defense proteins [e.g., </a:t>
            </a:r>
            <a:r>
              <a:rPr lang="en-US" sz="2000" dirty="0" err="1" smtClean="0">
                <a:cs typeface="Arial" charset="0"/>
              </a:rPr>
              <a:t>immunoglobulins</a:t>
            </a:r>
            <a:r>
              <a:rPr lang="en-US" sz="2000" dirty="0" smtClean="0">
                <a:cs typeface="Arial" charset="0"/>
              </a:rPr>
              <a:t>(antibodies</a:t>
            </a:r>
            <a:r>
              <a:rPr lang="en-US" sz="2000" dirty="0">
                <a:cs typeface="Arial" charset="0"/>
              </a:rPr>
              <a:t>) </a:t>
            </a:r>
            <a:r>
              <a:rPr lang="en-US" sz="2000" dirty="0" smtClean="0">
                <a:cs typeface="Arial" charset="0"/>
              </a:rPr>
              <a:t>                                                      collagen</a:t>
            </a:r>
            <a:r>
              <a:rPr lang="en-US" sz="2000" dirty="0">
                <a:cs typeface="Arial" charset="0"/>
              </a:rPr>
              <a:t>)                                                    </a:t>
            </a:r>
            <a:r>
              <a:rPr lang="en-US" sz="2000" dirty="0" smtClean="0">
                <a:cs typeface="Arial" charset="0"/>
              </a:rPr>
              <a:t>   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000" dirty="0" smtClean="0">
                <a:cs typeface="Arial" charset="0"/>
              </a:rPr>
              <a:t>                   fibrinogen and thrombin]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000" dirty="0" smtClean="0">
                <a:cs typeface="Arial" charset="0"/>
              </a:rPr>
              <a:t>       </a:t>
            </a:r>
            <a:r>
              <a:rPr lang="en-US" sz="2000" b="1" dirty="0" smtClean="0">
                <a:cs typeface="Arial" charset="0"/>
              </a:rPr>
              <a:t>vii) </a:t>
            </a:r>
            <a:r>
              <a:rPr lang="en-US" sz="2000" dirty="0" smtClean="0">
                <a:cs typeface="Arial" charset="0"/>
              </a:rPr>
              <a:t>Regulatory proteins        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/>
              <a:t>            (</a:t>
            </a:r>
            <a:r>
              <a:rPr lang="en-US" sz="2000" dirty="0" smtClean="0"/>
              <a:t>protein hormones)</a:t>
            </a:r>
            <a:r>
              <a:rPr lang="en-US" sz="2400" dirty="0" smtClean="0"/>
              <a:t> </a:t>
            </a:r>
            <a:endParaRPr lang="ar-SA" sz="2400" dirty="0" smtClean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9600" y="838200"/>
            <a:ext cx="8281987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914400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47800" y="914400"/>
            <a:ext cx="0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9144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62600" y="838200"/>
            <a:ext cx="0" cy="1976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001000" y="838200"/>
            <a:ext cx="0" cy="2751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15400" y="838200"/>
            <a:ext cx="49213" cy="5470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643438" y="6308725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943600" y="5181600"/>
            <a:ext cx="0" cy="1150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029200" y="51816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348038" y="6308725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01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"/>
            <a:ext cx="8610600" cy="6705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Trypsin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Polypeptide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met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Lys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Met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Pro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COOH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sequence is: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Lys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Met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Pro – COOH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4600" y="7620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14600" y="7620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14600" y="762000"/>
            <a:ext cx="1143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505200" y="2133600"/>
            <a:ext cx="228600" cy="8382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86000" y="2133600"/>
            <a:ext cx="228600" cy="8382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4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>
              <a:buFont typeface="Arial" charset="0"/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Problem 2: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Reaction of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tetrapeptide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2,4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dinitrofluorobenzen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followed by hydrolysis in 6 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yielded the 2,4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dinitrophenyl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derivative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valine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three other amino acids.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Hydrolysis of another sample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tetrapeptide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trypsin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give two fragments: one was reduced with LiBH4 and then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hydrolyzed. In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hydrolyzate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 amino alcohol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corresponding to glycine was detected, together with an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amino acid forming a yellow reaction product with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ninhydrin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 a possible amino acid sequence for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tetrapeptide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0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"/>
            <a:ext cx="8763000" cy="67056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>
                <a:latin typeface="Times New Roman"/>
                <a:cs typeface="Times New Roman"/>
              </a:rPr>
              <a:t>                                 </a:t>
            </a:r>
            <a:r>
              <a:rPr lang="en-US" sz="2000" dirty="0" smtClean="0">
                <a:latin typeface="Times New Roman"/>
                <a:cs typeface="Times New Roman"/>
              </a:rPr>
              <a:t>FDNB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/>
                <a:cs typeface="Times New Roman"/>
              </a:rPr>
              <a:t>●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Tetrapeptide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2,4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dinitrophenyl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derivative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and three other amino acids  </a:t>
            </a: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N-terminal residue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valine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– Val -          -           -         - COOH</a:t>
            </a: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3600" y="838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981200" y="3124200"/>
            <a:ext cx="609600" cy="685800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3124200"/>
            <a:ext cx="609600" cy="685800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33800" y="3124200"/>
            <a:ext cx="609600" cy="685800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343400" y="1905000"/>
            <a:ext cx="685800" cy="3048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16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"/>
            <a:ext cx="8686800" cy="662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Trypsin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●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Tetrapeptide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one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was reduced with LiBH4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then hydrolyzed.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[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hydrolyzate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the amino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alcohol corresponding 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to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glycine was detected, together with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amino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acid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forming a yellow reaction product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ninhydrin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/>
              <a:t>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The other fragment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H</a:t>
            </a:r>
            <a:r>
              <a:rPr lang="en-US" baseline="-25000" dirty="0" smtClean="0"/>
              <a:t>2</a:t>
            </a:r>
            <a:r>
              <a:rPr lang="en-US" dirty="0" smtClean="0"/>
              <a:t>N – Val – </a:t>
            </a:r>
            <a:r>
              <a:rPr lang="en-US" dirty="0" err="1" smtClean="0"/>
              <a:t>Arg</a:t>
            </a:r>
            <a:r>
              <a:rPr lang="en-US" dirty="0" smtClean="0"/>
              <a:t> – Pro – </a:t>
            </a:r>
            <a:r>
              <a:rPr lang="en-US" dirty="0" err="1" smtClean="0"/>
              <a:t>Gly</a:t>
            </a:r>
            <a:r>
              <a:rPr lang="en-US" dirty="0" smtClean="0"/>
              <a:t> – COOH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Lys</a:t>
            </a:r>
          </a:p>
          <a:p>
            <a:pPr marL="0" indent="0">
              <a:buNone/>
            </a:pPr>
            <a:r>
              <a:rPr lang="en-US" dirty="0" smtClean="0"/>
              <a:t>The sequence: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N – Val – </a:t>
            </a:r>
            <a:r>
              <a:rPr lang="en-US" dirty="0" err="1"/>
              <a:t>Arg</a:t>
            </a:r>
            <a:r>
              <a:rPr lang="en-US" dirty="0"/>
              <a:t> – Pro – </a:t>
            </a:r>
            <a:r>
              <a:rPr lang="en-US" dirty="0" err="1"/>
              <a:t>Gly</a:t>
            </a:r>
            <a:r>
              <a:rPr lang="en-US" dirty="0"/>
              <a:t> – COOH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N – Val – </a:t>
            </a:r>
            <a:r>
              <a:rPr lang="en-US" dirty="0" smtClean="0"/>
              <a:t>Lys </a:t>
            </a:r>
            <a:r>
              <a:rPr lang="en-US" dirty="0"/>
              <a:t>– Pro – </a:t>
            </a:r>
            <a:r>
              <a:rPr lang="en-US" dirty="0" err="1"/>
              <a:t>Gly</a:t>
            </a:r>
            <a:r>
              <a:rPr lang="en-US" dirty="0"/>
              <a:t> – COOH</a:t>
            </a:r>
            <a:r>
              <a:rPr lang="en-US" dirty="0" smtClean="0"/>
              <a:t>                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3600" y="7620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33600" y="762000"/>
            <a:ext cx="11430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Right Bracket 11"/>
          <p:cNvSpPr/>
          <p:nvPr/>
        </p:nvSpPr>
        <p:spPr>
          <a:xfrm>
            <a:off x="2697481" y="3581400"/>
            <a:ext cx="45719" cy="838200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ket 12"/>
          <p:cNvSpPr/>
          <p:nvPr/>
        </p:nvSpPr>
        <p:spPr>
          <a:xfrm>
            <a:off x="2133600" y="3581400"/>
            <a:ext cx="152400" cy="838200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834641" y="3276600"/>
            <a:ext cx="137159" cy="9144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43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 marL="0" indent="0" algn="ctr" rtl="0" eaLnBrk="1" hangingPunct="1">
              <a:buFont typeface="Arial" charset="0"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Configuration and conformation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Configuration: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the arrangement in space of substituent groups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steroisomers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such structures can not be interconverted without breaking one or more covalent bond.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AN\Desktop\Untitle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3" t="10260" r="61615" b="28095"/>
          <a:stretch/>
        </p:blipFill>
        <p:spPr bwMode="auto">
          <a:xfrm>
            <a:off x="2286000" y="3352800"/>
            <a:ext cx="407541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36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Conformation: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refers to the spatial arrangement of substituent groups that are free to assume many different positions, without breaking bonds, because of rotation about single bonds in the molecule. 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07" t="6367" r="16945"/>
          <a:stretch>
            <a:fillRect/>
          </a:stretch>
        </p:blipFill>
        <p:spPr bwMode="auto">
          <a:xfrm>
            <a:off x="2771775" y="2060575"/>
            <a:ext cx="33972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42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marL="0" indent="0" algn="ctr" rtl="0" eaLnBrk="1" hangingPunct="1">
              <a:buFont typeface="Arial" charset="0"/>
              <a:buNone/>
            </a:pP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Structure of proteins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amount and type of amino acids found in a protein and the sequence in which they are arranged in the polypeptide chains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a unique characteristic of each protein.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amino acid sequence of a number of proteins has been determined and it is established that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the sequence of amino acids is the force that determines the protein conformation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which in turn is responsible for the biological function of protein. 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9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9144000" cy="6584950"/>
          </a:xfrm>
        </p:spPr>
        <p:txBody>
          <a:bodyPr rtlCol="1">
            <a:normAutofit fontScale="92500" lnSpcReduction="10000"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Protein structure: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Protein structure can be considered at four levels: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1) Primary structure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2) Secondary structure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3) Tertiary structure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4) Quaternary structure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Note: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[-All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proteins have their own specific primary structure [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amino acids sequence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determined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their genes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intracellular globular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proteins have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tertiary structure.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proteins made of more than one subunit [polypeptide] have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quaternary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structure].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nimation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200400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7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Personal asw\My Pictures1\proteinlevel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5029200" y="0"/>
            <a:ext cx="4114800" cy="68580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>
                <a:solidFill>
                  <a:schemeClr val="bg1"/>
                </a:solidFill>
              </a:rPr>
              <a:t>-Primary structure 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endParaRPr lang="en-US" sz="2800">
              <a:solidFill>
                <a:schemeClr val="bg1"/>
              </a:solidFill>
            </a:endParaRPr>
          </a:p>
          <a:p>
            <a:endParaRPr lang="en-US" sz="2800">
              <a:solidFill>
                <a:schemeClr val="bg1"/>
              </a:solidFill>
            </a:endParaRPr>
          </a:p>
          <a:p>
            <a:endParaRPr lang="en-US" sz="2800">
              <a:solidFill>
                <a:schemeClr val="bg1"/>
              </a:solidFill>
            </a:endParaRP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- Secondary structure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endParaRPr lang="en-US" sz="2800">
              <a:solidFill>
                <a:schemeClr val="bg1"/>
              </a:solidFill>
            </a:endParaRP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- Tertairy structure</a:t>
            </a:r>
          </a:p>
          <a:p>
            <a:r>
              <a:rPr lang="en-US" sz="2800">
                <a:solidFill>
                  <a:schemeClr val="bg1"/>
                </a:solidFill>
              </a:rPr>
              <a:t/>
            </a:r>
            <a:br>
              <a:rPr lang="en-US" sz="2800">
                <a:solidFill>
                  <a:schemeClr val="bg1"/>
                </a:solidFill>
              </a:rPr>
            </a:br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- Quarternary structure</a:t>
            </a:r>
            <a:br>
              <a:rPr lang="en-US" sz="2800">
                <a:solidFill>
                  <a:schemeClr val="bg1"/>
                </a:solidFill>
              </a:rPr>
            </a:b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8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5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Primary structure: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the sequence of amino acids in a protein.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Different proteins differ from each other in their primary structure but every protein has a free carboxyl end terminal and a free amino end terminal.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bonds responsible for the primary structure are: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O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the covalent bonds            The peptide bonds (C – N)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H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The disulfide bonds (S – S)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32138" y="4724400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32138" y="4724400"/>
            <a:ext cx="792162" cy="1008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48488" y="43656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48488" y="4343400"/>
            <a:ext cx="0" cy="142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19925" y="4352925"/>
            <a:ext cx="0" cy="142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67625" y="4800600"/>
            <a:ext cx="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75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4925" y="44450"/>
            <a:ext cx="9144000" cy="6858000"/>
          </a:xfrm>
        </p:spPr>
        <p:txBody>
          <a:bodyPr rtlCol="1">
            <a:normAutofit lnSpcReduction="10000"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disulfide bonds (if present) between two cysteine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residues of the same polypeptide chain or between different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polypeptide chains.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The primary structure is therefore very stable due to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these bonds.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Peptide bonds are not broken by normal handling nor that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conditions that denature proteins such as heating.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Prolonged exposure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strong acid or base at elevated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temperature is required to hydrolyze these bonds (peptide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bond), non-enzymatically.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Treatment with strong reducing agents disrupts the disulfide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bridges and effects the biological properties of the proteins.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84213" y="1600200"/>
            <a:ext cx="7191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619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38" y="0"/>
            <a:ext cx="9136062" cy="68580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Characteristics of the peptide bond: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The peptide bond is rigid and planar: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peptide bond has a partial double bond character – that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is, it is shorter than a single bond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peptide bond is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intermediate in bond length (0.132 nm ) between a single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bond (0.147 nm) and a double bond (0.123 nm)] and is,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therefore, rigid and planar.                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This prevents free rotation around the bond between the carbonyl carbon and the nitrogen of the peptide bond.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-The rigid peptide bonds limit the number of conformations by polypeptide chains.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 However, the bond between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-carbon and the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-amino or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-carboxyl groups can be freely rotated]. 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52525" y="3670300"/>
            <a:ext cx="5762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727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610600" cy="6629400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Proteins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Courier New" pitchFamily="49" charset="0"/>
              <a:buChar char="o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Proteins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made up of large numbers of amino acids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linked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into chains by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peptide bonds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joining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amino</a:t>
            </a:r>
          </a:p>
          <a:p>
            <a:pPr marL="0" indent="0" algn="l" rtl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group of one amino acid to the carboxyl of the next.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number of amino acids present varies from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about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a hundred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several thousands in different proteins.</a:t>
            </a:r>
          </a:p>
          <a:p>
            <a:pPr marL="0" indent="0"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proteins are composed of only one polypeptide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chain while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others are composed of two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</a:t>
            </a:r>
          </a:p>
          <a:p>
            <a:pPr marL="0" indent="0" algn="l" rtl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polypeptide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chains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multisubunit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proteins) held together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by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non-covalent bonds.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6469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945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xmlns="" val="12493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Trans configuration: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peptide bond is generally a trans bond (instead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because of steric interference of the R-groups when in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position. 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Uncharged but polar: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( The - C = O  and –NH groups of the peptide bond are polar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and are involved in hydrogen bonds).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1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 rtl="0" eaLnBrk="1" hangingPunct="1">
              <a:buFont typeface="Arial" charset="0"/>
              <a:buNone/>
            </a:pP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Secondary structure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It is the spatial arrangement of amino acid residues that are near one another in the linear sequence of the polypeptide chain.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The secondary structure are of three types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The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-helix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-pleated sheets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Collagen helix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7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bonds responsible for stability of secondary structure: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secondary structure is stabilized by a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hydrogen bonds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between peptide bond groups (i.e. between NH group of one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amino acid residue and the carbonyl oxygen (C=O) of other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amino acid).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em1s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895600"/>
            <a:ext cx="5258292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2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l-GR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-helix: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It is a spiral structure, consisting of tightly packed, coiled polypeptide core backbone and the R-groups of amino acid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residues protrude outward from the helical backbone.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-Each helical turn includes 3.6 amino acid residues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In all proteins, the helical twist of the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-helix is right-handed.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The bonds responsible for stability of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helix 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It is stabilized by a hydrogen bonds between peptide bond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groups.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0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763000" cy="762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66FF33"/>
                </a:solidFill>
                <a:latin typeface="Batang" pitchFamily="18" charset="-127"/>
                <a:cs typeface="Times New Roman" pitchFamily="18" charset="0"/>
              </a:rPr>
              <a:t>           Secondary Structure of Proteins</a:t>
            </a:r>
            <a:endParaRPr lang="en-US" sz="2400" b="1" dirty="0" smtClean="0">
              <a:solidFill>
                <a:srgbClr val="66FF33"/>
              </a:solidFill>
              <a:latin typeface="Batang" pitchFamily="18" charset="-127"/>
              <a:cs typeface="Times New Roman" pitchFamily="18" charset="0"/>
            </a:endParaRPr>
          </a:p>
        </p:txBody>
      </p:sp>
      <p:pic>
        <p:nvPicPr>
          <p:cNvPr id="4" name="Picture 3" descr="Helix-showing-peptide-backbone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219200"/>
            <a:ext cx="3733800" cy="53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4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6003925" cy="675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25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An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-helix permits the formation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intrachain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hydrogen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bonds between successive coils of the helix, parallel to the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long axis of the helix.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-The hydrogen bond formed between the hydrogen atom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attached to the electronegative nitrogen atom of each peptide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linkage and the electronegative carbonyl oxygen atom of the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fourth amino acid on the amino terminal side of it in the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helix.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Every polypeptide bond of the chain participates in such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hydrogen bonding.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Each successive turn of the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-helix is held to the adjacent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turns by three to four hydrogen bonds, conferring significant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stability in the overall structure.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3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00125"/>
            <a:ext cx="63579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01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Hydrogen bonds are individually weak but collectively serve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to stabilize the helix.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-keratin: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- it is a fibrous protein whose structure is entirely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-helix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- it is rich in cysteine residues.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- major component of tissues such as hair and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skin.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● hemoglobin: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- it is a globular protein.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- 80% of hemoglobin structure is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α-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helix.            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6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9144000" cy="66294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individual polypeptide chains in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multisubunit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protein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may be identical or different.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at least two are identical, the protein is said to be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oligomeric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the identical units are referred to as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protomers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Each protein has a unique amino acid sequence and a well-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defined three-dimensional structure known as the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conformation.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5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"/>
            <a:ext cx="9144000" cy="6672263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Factors that affect the stability of </a:t>
            </a:r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-helix: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Electrostatic repulsion (or attraction) between amino acid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residues with charged R-groups.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 e.g., if there is a large numbers of charged amino acids (for example, glutamate, aspartate,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lysine, or arginine) they  disrupt the helix by forming ionic bonds, or by electrostatically repelling each other].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The bulkiness of adjacent R-groups.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[e.g., tryptophan, or amino acids, such as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valine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isoleucine, that branch at the β-carbon (the first carbon in the R-group, next to the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α-carbon) can interfere with formation of the α-helix if they are present in large numbers and close to each others].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1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The interaction between amino acid side chains spaced three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(or four) residues apart.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[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two aromatic amino acids are resulting in hydrophobic interaction]. 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d)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occurance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residues: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the nitrogen atom is part of a rigid ring and the rotation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around N-α C bond is not possible 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In addition , the nitrogen atom of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residue in peptide linkage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has no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substitutent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hydrogen to form hydrogen bond with other residues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So it inserts a kink in the chain that disrupts the smooth, helical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structure.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8600" y="4572000"/>
            <a:ext cx="5762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6" name="Picture 5" descr="proline no h.png"/>
          <p:cNvPicPr>
            <a:picLocks noChangeAspect="1"/>
          </p:cNvPicPr>
          <p:nvPr/>
        </p:nvPicPr>
        <p:blipFill>
          <a:blip r:embed="rId2" cstate="print"/>
          <a:srcRect l="62765" t="11957"/>
          <a:stretch>
            <a:fillRect/>
          </a:stretch>
        </p:blipFill>
        <p:spPr>
          <a:xfrm>
            <a:off x="6477000" y="4724400"/>
            <a:ext cx="2000483" cy="2133600"/>
          </a:xfrm>
          <a:prstGeom prst="rect">
            <a:avLst/>
          </a:prstGeom>
        </p:spPr>
      </p:pic>
      <p:pic>
        <p:nvPicPr>
          <p:cNvPr id="7" name="Picture 6" descr="ki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4819650"/>
            <a:ext cx="25146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11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513" y="304800"/>
            <a:ext cx="9144000" cy="6580188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l-GR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-pleated sheet: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-conformation, the backbone of the polypeptide chain is extended into a zigzag rather than a helical structure.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zigzag polypeptide chains can be arranged side by side to form a structure resembling a series of pleats, such </a:t>
            </a: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a structure is called a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-pleated sheet.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R-groups of adjacent amino acids protrude from the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zigzag structure in opposite directions, creating the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alternating pattern. 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Hydrogen bonds form between adjacent segments of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polypeptide chain  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β- pleated sheet are composed of two or more β-strands.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1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1"/>
          <p:cNvGraphicFramePr>
            <a:graphicFrameLocks noChangeAspect="1"/>
          </p:cNvGraphicFramePr>
          <p:nvPr/>
        </p:nvGraphicFramePr>
        <p:xfrm>
          <a:off x="2411413" y="1196975"/>
          <a:ext cx="4495800" cy="4102100"/>
        </p:xfrm>
        <a:graphic>
          <a:graphicData uri="http://schemas.openxmlformats.org/presentationml/2006/ole">
            <p:oleObj spid="_x0000_s1381" name="Bitmap Image" r:id="rId3" imgW="4342857" imgH="3962953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285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23813" y="0"/>
            <a:ext cx="9144001" cy="6858000"/>
          </a:xfrm>
        </p:spPr>
        <p:txBody>
          <a:bodyPr rtlCol="1">
            <a:normAutofit fontScale="92500" lnSpcReduction="10000"/>
          </a:bodyPr>
          <a:lstStyle/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adjacent polypeptide chains in a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-sheet can be either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Parallel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             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antiparallel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(having the same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opposite     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carboxyl orientations)                 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amino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carboxyl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orientations)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When two or more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-sheets are layered close together within a protein, the R-groups of the amino acid residues on the touching surfaces must be relatively small.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459788" y="333375"/>
            <a:ext cx="0" cy="574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331913" y="908050"/>
            <a:ext cx="7127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459788" y="9080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31913" y="908050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459788" y="908050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02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beta_sheet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05" b="11470"/>
          <a:stretch>
            <a:fillRect/>
          </a:stretch>
        </p:blipFill>
        <p:spPr>
          <a:xfrm>
            <a:off x="0" y="1524000"/>
            <a:ext cx="8893175" cy="5184775"/>
          </a:xfrm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116013" y="692150"/>
            <a:ext cx="779303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000" b="1">
                <a:solidFill>
                  <a:schemeClr val="tx2"/>
                </a:solidFill>
              </a:rPr>
              <a:t>H-bond :</a:t>
            </a:r>
            <a:r>
              <a:rPr lang="en-US" sz="4000">
                <a:solidFill>
                  <a:schemeClr val="tx2"/>
                </a:solidFill>
              </a:rPr>
              <a:t>  </a:t>
            </a:r>
            <a:r>
              <a:rPr lang="en-US" sz="3200" b="1">
                <a:solidFill>
                  <a:schemeClr val="tx2"/>
                </a:solidFill>
              </a:rPr>
              <a:t>Pleated</a:t>
            </a:r>
            <a:r>
              <a:rPr lang="th-TH" sz="3200" b="1">
                <a:solidFill>
                  <a:schemeClr val="tx2"/>
                </a:solidFill>
                <a:cs typeface="Cordia New" pitchFamily="34" charset="-34"/>
              </a:rPr>
              <a:t>  </a:t>
            </a:r>
            <a:r>
              <a:rPr lang="en-US" sz="3200" b="1">
                <a:solidFill>
                  <a:schemeClr val="tx2"/>
                </a:solidFill>
              </a:rPr>
              <a:t>sheet</a:t>
            </a:r>
            <a:r>
              <a:rPr lang="th-TH" sz="3200" b="1">
                <a:solidFill>
                  <a:schemeClr val="tx2"/>
                </a:solidFill>
                <a:cs typeface="Cordia New" pitchFamily="34" charset="-34"/>
              </a:rPr>
              <a:t>  </a:t>
            </a:r>
            <a:r>
              <a:rPr lang="en-US" sz="3200" b="1">
                <a:solidFill>
                  <a:schemeClr val="tx2"/>
                </a:solidFill>
              </a:rPr>
              <a:t>structure</a:t>
            </a:r>
            <a:r>
              <a:rPr lang="th-TH" sz="4000">
                <a:solidFill>
                  <a:schemeClr val="tx2"/>
                </a:solidFill>
                <a:cs typeface="Cordia New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310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bonds responsible for stability of  </a:t>
            </a:r>
            <a:r>
              <a:rPr lang="el-G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-pleated sheet 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It is stabilized by a hydrogen bonds between peptide bond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groups.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β-keratins (such as silk fibroin):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- consist almost entirely stacks of 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antiparallel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-sheets.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- rich in amino acids having relatively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small R-groups, particularly glycine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and alanine.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- the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-keratin such as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fibroin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have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no S – S  cross linkages. 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0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76327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17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Collagen helix: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Collagen is found in connective tissue such as tendons, cartilage, the organic matrix of bone and the cornea of the eye.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● Collagen molecules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tropocollagen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basic unit) consist of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three polypeptide, called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-chains (each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chain is twisted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into a left handed helix of 3 residue per turn) which wrap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around each other in a triple helix (right handed) forming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a rope-like structure. 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olla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191000"/>
            <a:ext cx="2938819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41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504950"/>
            <a:ext cx="64389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5913" y="5429250"/>
            <a:ext cx="5972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3810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built of recurring subunit structure, triple stranded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tropocollagen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(triple helix) molecules, having distinctive heads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xmlns="" val="1028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Classification of proteins: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proteins can be classified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on the basis of the chemical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composition.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B) proteins can be classified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on the basis of  shape.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C) proteins can be     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classified on the basis   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of  their biological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function.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51275" y="333375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16013" y="836613"/>
            <a:ext cx="2735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16013" y="836613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51275" y="836613"/>
            <a:ext cx="792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43438" y="836613"/>
            <a:ext cx="0" cy="1728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43438" y="836613"/>
            <a:ext cx="3168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12088" y="836613"/>
            <a:ext cx="0" cy="3384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76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arranged head to tail in many parallel bundles, but the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heads are staggered.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Between the end of one triple helix and the beginning of the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next is a gap that may provide a site for deposition of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hydroxyapatite crystals in bone formation.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polypeptide chains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tropocollagen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covalently cross linked by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ehydrolysinonorleucine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residues formed by </a:t>
            </a: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an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enzymatic reaction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two lysine residues of  </a:t>
            </a: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adjacent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tropocollagen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subunits.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three polypeptide chains are held together by hydrogen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bonds between chains.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bonfigure1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676400"/>
            <a:ext cx="5257800" cy="4693404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5"/>
          <a:stretch>
            <a:fillRect/>
          </a:stretch>
        </p:blipFill>
        <p:spPr bwMode="auto">
          <a:xfrm>
            <a:off x="1331913" y="0"/>
            <a:ext cx="6480175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54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Times New Roman" pitchFamily="18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>
              <a:cs typeface="Arial" charset="0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84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" y="2000250"/>
            <a:ext cx="8039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75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● The amino acid sequence in collagen is generally a repeating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tripeptide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unit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X – Y )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where X is frequently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Y  is often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hydroxylysine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Thus, most of the molecule can be regarded as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polytripeptide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constitute every third residue in the triple helical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portion of each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-chain.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4800" y="3200400"/>
            <a:ext cx="7207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185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786313"/>
            <a:ext cx="6115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20896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6" t="13393" r="1733" b="30145"/>
          <a:stretch/>
        </p:blipFill>
        <p:spPr bwMode="auto">
          <a:xfrm>
            <a:off x="990600" y="2808515"/>
            <a:ext cx="7010399" cy="1915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1485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81000"/>
            <a:ext cx="9144000" cy="64770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Collagen contains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hydroxylysine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which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are not present in most other proteins.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Although collagen of different species differ in amino acid sequence, most contain about 35% glycine and 11% alanine,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resembling the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-keratin in this respect.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Collagen is distinctive in containing about 12%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9%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are amino acids rarely found in proteins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other than collagen.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0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 Tertiary structure: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Refer to the spatial arrangement of amino acid residues that are far apart  in the linear sequence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the primary structure), so the polypeptide chain is folded into three dimension.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-Tertiary structure is three-dimensional conformation of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polymer in its native folded state.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unique three-dimensional structure of each polypeptide 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is determined by its amino acids sequence.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Interaction of the amino acid side chains guide the folding of the polypeptide chain to form a compact structure.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0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9144000" cy="6629400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Hydrophobic side chains are buried in the interior whereas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hydrophilic groups are generally found on the surface of the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molecule.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Bonds that stabilize tertiary structure: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Hydrophobic interaction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Hydrogen bonds    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Non-covalent bonds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Ionic interaction                        between R-groups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between groups in the  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side chains). [weak bonds]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0" y="2819400"/>
            <a:ext cx="1441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95800" y="2819400"/>
            <a:ext cx="4763" cy="1401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16238" y="4221163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00563" y="3429000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47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 proteins can be classified on the basis of the chemical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composition: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a) Simple proteins                                            b)  conjugated proteins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 Simple proteins: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are those proteins which upon hydrolysis give only amino acids.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Example: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ribonuclease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A, chymotrypsin.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27313" y="836613"/>
            <a:ext cx="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971550" y="1341438"/>
            <a:ext cx="1655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27313" y="1354138"/>
            <a:ext cx="4537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71550" y="1341438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64388" y="1354138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2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6113"/>
            <a:ext cx="684053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61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0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39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 Hydrophobic interactions: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it is the association between non-polar groups (hydrophobic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groups) in the side chains of amino acids.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endParaRPr lang="ar-SA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5" t="2779" r="9821" b="6544"/>
          <a:stretch>
            <a:fillRect/>
          </a:stretch>
        </p:blipFill>
        <p:spPr bwMode="auto">
          <a:xfrm>
            <a:off x="1905000" y="1989137"/>
            <a:ext cx="5187950" cy="476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12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 Hydrogen bonds: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hydrogen bond is a type of attractive interaction between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 electronegative atom (such as oxygen or nitrogen) and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 hydrogen atom bonded covalently to another electronegative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atom.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7" t="7671" r="41736" b="16924"/>
          <a:stretch>
            <a:fillRect/>
          </a:stretch>
        </p:blipFill>
        <p:spPr bwMode="auto">
          <a:xfrm>
            <a:off x="3419475" y="2414588"/>
            <a:ext cx="2520950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26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c) Ionic interaction (electrostatic interaction):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Interaction between opposite charged groups of the side chains of amino acids. 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77" t="9238" r="4346" b="19939"/>
          <a:stretch>
            <a:fillRect/>
          </a:stretch>
        </p:blipFill>
        <p:spPr bwMode="auto">
          <a:xfrm>
            <a:off x="3419475" y="1773238"/>
            <a:ext cx="2592388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80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Myoglobin: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-It is small globular protein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hemoprotein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present in heart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skeletal muscle.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It functions both as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 oxygen and as an oxygen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carrier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that increases the rate of transport of oxygen within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the muscle cell. 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Myoglobin consists of a single polypeptide chain of 153 amino acid residues of known sequence and a single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group.  </a:t>
            </a:r>
          </a:p>
          <a:p>
            <a:pPr marL="0" indent="0" algn="l" rtl="0" eaLnBrk="1" hangingPunct="1">
              <a:buFont typeface="Arial" charset="0"/>
              <a:buNone/>
            </a:pPr>
            <a:endParaRPr lang="ar-SA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5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"/>
            <a:ext cx="9144000" cy="6705600"/>
          </a:xfrm>
        </p:spPr>
        <p:txBody>
          <a:bodyPr rtlCol="1">
            <a:normAutofit fontScale="92500" lnSpcReduction="20000"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Myoglobin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a compact molecule with approximately 80%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of its polypeptide chain folded into eight stretches of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-helix. These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-helical regions, labeled A to H.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backbone of the myoglobin molecule is made up of 8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relatively straight segments of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-helix interrupted by bends.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longest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-helix has 23 amino acid residues and the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shortest only seven; all are right handed.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than 70% of the amino acids in the myoglobin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molecule are in these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-helical regions.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The eight </a:t>
            </a: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helical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regions, labeled A to H, are terminated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either by the presence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whose five-membered ring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can not be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accomedated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helix, or by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-bends and loops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stabilize by hydrogen bonds and ionic bonds. </a:t>
            </a:r>
            <a:endParaRPr lang="ar-SA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6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51" t="35966" r="40884" b="396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47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sz="quarter"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Location of polar and non-polar amino acid residues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-The interior of the myoglobin molecule is composed almost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entirely of non-polar amino acids.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They are packed closely together, forming a structure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stabilized by hydrophobic interactions among these clustered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residues.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In contrast, charged amino acids are located almost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exclusively on the surface, where they can form hydrogen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bonds with water.  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9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 fontScale="92500" lnSpcReduction="10000"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group: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prosthetic group that tightly bound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hemoprotein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It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ferroprotoporphyrin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protoporphyrin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iron (Fe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protoprphyrin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tetrapyrol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ring linked by four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bridge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(= CH-  groups) in an alternating double bond ring system.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It contains methyl, vinyl and propionic acid groups on the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pyrrole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rings.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● If the iron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protoporphyrin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Fe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ferroprotoporphyrin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●If the iron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protoporphyrin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Fe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+3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ferriprotoporphyrin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hemin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16013" y="1628775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87450" y="2349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87450" y="1628775"/>
            <a:ext cx="1152525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5148263" y="4941888"/>
            <a:ext cx="4318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2" name="Right Arrow 11"/>
          <p:cNvSpPr/>
          <p:nvPr/>
        </p:nvSpPr>
        <p:spPr>
          <a:xfrm>
            <a:off x="5148263" y="5805488"/>
            <a:ext cx="4318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8178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22225" y="-34925"/>
            <a:ext cx="9144000" cy="68580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 Conjugated proteins: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are proteins which yield upon hydrolysis organic or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inorganic components in addition to the amino acids.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non-protein part is called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prosthetic group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Conjugated proteins are classified on the basis of the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chemical nature of their prosthetic groups: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nucleoproteins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ii) glycoproteins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iii) lipoproteins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iv)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hemoproteins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v)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metalloproteins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vi)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phosphoproteins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88125" y="3429000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55650" y="3789363"/>
            <a:ext cx="5832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55650" y="3789363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95513" y="3789363"/>
            <a:ext cx="0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24300" y="3789363"/>
            <a:ext cx="0" cy="1223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24525" y="3789363"/>
            <a:ext cx="0" cy="1655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88125" y="3789363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380288" y="3789363"/>
            <a:ext cx="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56550" y="37893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H="1">
            <a:off x="7164387" y="4581526"/>
            <a:ext cx="2663825" cy="10795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19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sz="quarter" idx="1"/>
          </p:nvPr>
        </p:nvSpPr>
        <p:spPr>
          <a:xfrm>
            <a:off x="420688" y="260350"/>
            <a:ext cx="8229600" cy="5624513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endParaRPr lang="ar-SA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23" r="13380" b="9488"/>
          <a:stretch>
            <a:fillRect/>
          </a:stretch>
        </p:blipFill>
        <p:spPr bwMode="auto">
          <a:xfrm>
            <a:off x="228601" y="838200"/>
            <a:ext cx="481200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2987675" y="6156325"/>
            <a:ext cx="2808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Heme structure</a:t>
            </a:r>
            <a:endParaRPr lang="ar-SA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ood he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295400"/>
            <a:ext cx="3354457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8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9144000" cy="6629400"/>
          </a:xfrm>
        </p:spPr>
        <p:txBody>
          <a:bodyPr rtlCol="1">
            <a:normAutofit fontScale="92500" lnSpcReduction="20000"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group of myoglobin sits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 pocket.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non-polar vinyl groups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buried in the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hydrophobic interior of the pocket, and the hydrophilic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propionate project out of the pocket toward the surface.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-Iron  bind to the 4 nitrogen in the center.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Binding of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group: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group of myoglobin sits in a crevice in the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molecule, lined with non-polar amino acids.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Notable exception are two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residues: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One, termed the proximal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(F8), binds directly to the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iron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second, or distal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(E7) does not directly interact with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group but helps stabilize the binding of oxygen to the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ferrous iron.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80" t="37146" r="42236" b="45550"/>
          <a:stretch>
            <a:fillRect/>
          </a:stretch>
        </p:blipFill>
        <p:spPr bwMode="auto">
          <a:xfrm>
            <a:off x="7391400" y="2286000"/>
            <a:ext cx="193617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76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Oxygen binding site is between iron and His E7(distal His).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Myoglobin structure is stabilized by: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Non-covalent bonds.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3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4) Quaternary structure: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Proteins that are composed of more than one polypeptide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chain (subunits) show a fourth level of protein structure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which is the quaternary structure.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Quaternary structure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three-dimensional structure of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multisubunit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protein, particularly the manner in which the subunits fit together.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Subunits may either function independently of each other or may work cooperatively, as in hemoglobin.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3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-The interaction between subunits are stabilized by the same forces that stabilize tertiary structure (non-covalent bonds).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Bonds that stabilize quaternary structure: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Hydrophobic bonds.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Hydrogen bonds.                                Non-covalent bonds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Ionic bonds (electrostatic bonds).       between R-groups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between groups in 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the side chains).                     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[weak bonds] </a:t>
            </a:r>
          </a:p>
          <a:p>
            <a:pPr marL="0" indent="0" algn="l" rtl="0" eaLnBrk="1" hangingPunct="1">
              <a:buFont typeface="Arial" charset="0"/>
              <a:buNone/>
            </a:pP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76600" y="1989138"/>
            <a:ext cx="2087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64163" y="1989138"/>
            <a:ext cx="0" cy="1511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059113" y="3500438"/>
            <a:ext cx="230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64163" y="2744788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8991600" cy="6858000"/>
          </a:xfrm>
        </p:spPr>
        <p:txBody>
          <a:bodyPr rtlCol="1">
            <a:normAutofit lnSpcReduction="10000"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Hemoglobin: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Hemoglobin is simple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oligomeric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protein.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-It is found in red blood cells (RBC), where its main function is to transport oxygen from the lungs to the capillaries of the tissues.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Hemoglobin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hemoprotein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composed of four polypeptide chains and four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groups.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protein portion (globin), consist of four polypeptide chains (two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-chains and two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-chains;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held together by non-covalent interactions.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-The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chains contain several segments of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-helix separated by bends, with a tertiary structure very similar to that of the single polypeptide of myoglobin.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5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42" t="40245" r="38829" b="31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88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subunit has stretches of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-helical structure and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binding pocket similar to that described for myoglobin.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One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bound to each polypeptide chain of hemoglobin.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Each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partially buried in a pocket lined with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hydrophobic amino acid side chains.</a:t>
            </a:r>
          </a:p>
          <a:p>
            <a:pPr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bound to its polypeptide chain through a coordination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bond of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iron atom to the R-group of His residue.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Quaternary structure of hemoglobin: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hemoglobin tetramer composed of two identical dimers: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dimer 1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αβ)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dimer 2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two polypeptide chains within each dimer are held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tightly together, primarily by hydrophobic interactions.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3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Interchain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hydrophobic interaction form association between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subunits in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dimers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Ionic and hydrogen bonds also occur between the members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dimer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two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dimers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held together primarily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 polar bonds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weaker interactions between these mobile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dimers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result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in the two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dimers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occupying different relative positions in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deoxyhemoglobin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compared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oxyhemoglobin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T form: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deoxy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form of hemoglobin is called the “T” or taut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(tense) form .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1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In the T form, the two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dimers interact through  a network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or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ionic bonds and hydrogen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bonds that constrain the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movement of the polypeptide chains.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T form is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low oxygen-affinity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form of hemoglobin.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ii) R form 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binding of oxygen to hemoglobin causes rupture of some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of the ionic bonds and hydrogen bonds between the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dimers.         this leads to a structure called the “R” or relaxed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form, in which the polypeptide chains have more freedom of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movement.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R form is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high oxygen affinity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form of hemoglobin. 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403350" y="4292600"/>
            <a:ext cx="5762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5984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8" t="5702" r="1772" b="4614"/>
          <a:stretch>
            <a:fillRect/>
          </a:stretch>
        </p:blipFill>
        <p:spPr bwMode="auto">
          <a:xfrm>
            <a:off x="512763" y="593725"/>
            <a:ext cx="8475662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13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737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17" t="43875" r="40315" b="20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00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Binding of oxygen to hemoglobin: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Myoglobin can bind only one molecule of oxygen because it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contains only one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group.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In contrast, hemoglobin can bind one oxygen molecule (O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at each of its four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groups.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 degree of saturation (Y) of these oxygen-binding sites on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all myoglobin or hemoglobin molecules can vary between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zero (all sites are empty) and 100% (all sites are full).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dissociation curve: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A plot of Y is measured at different partial pressures of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oxygen (pO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called the oxygen dissociation curve.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 eaLnBrk="1" hangingPunct="1">
              <a:buFont typeface="Arial" charset="0"/>
              <a:buNone/>
            </a:pPr>
            <a:endParaRPr lang="ar-SA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8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93" t="39536" r="38708" b="19315"/>
          <a:stretch>
            <a:fillRect/>
          </a:stretch>
        </p:blipFill>
        <p:spPr bwMode="auto">
          <a:xfrm>
            <a:off x="2124075" y="0"/>
            <a:ext cx="543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22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This graph illustrates that myoglobin has a higher oxygen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affinity than does hemoglobin.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-The partial pressure of oxygen needed to achieve half-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saturation of the binding sites (P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is approximately 1mm Hg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for myoglobin and 26 mm Hg for hemoglobin.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The higher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affinity (that is, the more tightly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oxygen binds), the lower the P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a)myoglobin: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-The oxygen dissociation curve for myoglobin has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hyperbolic shape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This reflects the fact that myoglobin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reversibly binds a single molecule of oxygen.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3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/>
          <p:cNvSpPr>
            <a:spLocks noGrp="1"/>
          </p:cNvSpPr>
          <p:nvPr>
            <p:ph sz="quarter" idx="1"/>
          </p:nvPr>
        </p:nvSpPr>
        <p:spPr>
          <a:xfrm>
            <a:off x="-36513" y="0"/>
            <a:ext cx="9144001" cy="6858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Hemoglobin: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-The oxygen dissociation curve for hemoglobin is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sigmoidal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shape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indicating that the subunits cooperate in binding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oxygen.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Cooperative binding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oxygen by the four subunits of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hemoglobin means that the binding of an oxygen molecule at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one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group increases the oxygen affinity of the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remaining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groups in the same hemoglobin molecule.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-This effect is referred to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interaction</a:t>
            </a:r>
          </a:p>
          <a:p>
            <a:pPr marL="0" indent="0" algn="l" rtl="0" eaLnBrk="1" hangingPunct="1">
              <a:buFont typeface="Arial" charset="0"/>
              <a:buNone/>
            </a:pP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4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11" t="46854" r="39388" b="8202"/>
          <a:stretch>
            <a:fillRect/>
          </a:stretch>
        </p:blipFill>
        <p:spPr bwMode="auto">
          <a:xfrm>
            <a:off x="2555875" y="0"/>
            <a:ext cx="403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55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9144000" cy="6629400"/>
          </a:xfrm>
        </p:spPr>
        <p:txBody>
          <a:bodyPr rtlCol="1">
            <a:normAutofit fontScale="92500" lnSpcReduction="10000"/>
          </a:bodyPr>
          <a:lstStyle/>
          <a:p>
            <a:pPr marL="0" indent="0" algn="ctr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Denaturation of proteins: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Protein denaturation results in unfolding and disorganization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of the protein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΄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 structure, which are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accompanied by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hydrolysis of peptide bonds.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Denaturing agents include: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● heat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●  organic solvents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mechanical mixing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● strong acids or bases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detergents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ions of heavy metals such as lead and mercury.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Most proteins, once denatured, remain permanently disordered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6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76200"/>
            <a:ext cx="8763000" cy="6705600"/>
          </a:xfrm>
        </p:spPr>
        <p:txBody>
          <a:bodyPr>
            <a:normAutofit fontScale="92500"/>
          </a:bodyPr>
          <a:lstStyle/>
          <a:p>
            <a:pPr algn="l">
              <a:buNone/>
              <a:defRPr/>
            </a:pP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Steps in the determination of amino acid sequence</a:t>
            </a:r>
          </a:p>
          <a:p>
            <a:pPr>
              <a:buNone/>
              <a:defRPr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 If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protein contains more than one polypeptide chain, the</a:t>
            </a:r>
          </a:p>
          <a:p>
            <a:pPr algn="l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individual chains are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separated and purified.</a:t>
            </a:r>
          </a:p>
          <a:p>
            <a:pPr algn="l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2) All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disulfide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groups are reduced and the resulting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sulfhydryl</a:t>
            </a:r>
          </a:p>
          <a:p>
            <a:pPr algn="l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groups alkylated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3) A sample of each polypeptide chain is subjected to total hydrolysis,</a:t>
            </a:r>
          </a:p>
          <a:p>
            <a:pPr algn="l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and its amino acid composition is determined.</a:t>
            </a:r>
          </a:p>
          <a:p>
            <a:pPr algn="l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4) On another sample of the polypeptide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chain,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N-terminal and </a:t>
            </a:r>
          </a:p>
          <a:p>
            <a:pPr algn="l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C-terminal residues are identified.</a:t>
            </a:r>
          </a:p>
          <a:p>
            <a:pPr algn="l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5) The intact polypeptide chain is cleaved into a series of smaller  </a:t>
            </a:r>
          </a:p>
          <a:p>
            <a:pPr algn="l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peptides by enzymatic or chemical hydrolysis.</a:t>
            </a:r>
          </a:p>
          <a:p>
            <a:pPr algn="l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6) The peptide fragments resulting from step 5 are separated and their</a:t>
            </a:r>
          </a:p>
          <a:p>
            <a:pPr algn="l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amino acid composition and sequence are determined.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02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2"/>
          <p:cNvSpPr>
            <a:spLocks noGrp="1"/>
          </p:cNvSpPr>
          <p:nvPr>
            <p:ph sz="quarter"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marL="0" indent="0" algn="l" rtl="0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7) Another sample of the original polypeptide chain is partially</a:t>
            </a:r>
          </a:p>
          <a:p>
            <a:pPr marL="0" indent="0" algn="l" rtl="0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hydrolyzed by a second procedure to fragment the chain at points  </a:t>
            </a:r>
          </a:p>
          <a:p>
            <a:pPr marL="0" indent="0" algn="l" rtl="0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other than those cleaved by the first partial hydrolysis. The peptide</a:t>
            </a:r>
          </a:p>
          <a:p>
            <a:pPr marL="0" indent="0" algn="l" rtl="0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fragments are separated and their amino acid composition and   </a:t>
            </a:r>
          </a:p>
          <a:p>
            <a:pPr marL="0" indent="0" algn="l" rtl="0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sequence determined.</a:t>
            </a:r>
          </a:p>
          <a:p>
            <a:pPr marL="0" indent="0" algn="l" rtl="0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8) By comparing the amino acid sequence of the two sets of peptide</a:t>
            </a:r>
          </a:p>
          <a:p>
            <a:pPr marL="0" indent="0" algn="l" rtl="0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fragments, particularly where the fragments from the first partial</a:t>
            </a:r>
          </a:p>
          <a:p>
            <a:pPr marL="0" indent="0" algn="l" rtl="0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hydrolysis overlap the cleavage points in the second, the peptide</a:t>
            </a:r>
          </a:p>
          <a:p>
            <a:pPr marL="0" indent="0" algn="l" rtl="0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fragments can be placed in the proper order to yield the complete</a:t>
            </a:r>
          </a:p>
          <a:p>
            <a:pPr marL="0" indent="0" algn="l" rtl="0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amino acid sequence.</a:t>
            </a:r>
          </a:p>
          <a:p>
            <a:pPr marL="0" indent="0" algn="l" rtl="0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9) The positions of the disulfide bonds and the amide groups in the</a:t>
            </a:r>
          </a:p>
          <a:p>
            <a:pPr marL="0" indent="0" algn="l" rtl="0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original polypeptide chain are determined. </a:t>
            </a:r>
          </a:p>
          <a:p>
            <a:pPr marL="0" indent="0" algn="l" rtl="0">
              <a:buFont typeface="Arial" charset="0"/>
              <a:buNone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9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sz="quarter" idx="1"/>
          </p:nvPr>
        </p:nvSpPr>
        <p:spPr>
          <a:xfrm>
            <a:off x="-36513" y="0"/>
            <a:ext cx="9144001" cy="6858000"/>
          </a:xfrm>
        </p:spPr>
        <p:txBody>
          <a:bodyPr/>
          <a:lstStyle/>
          <a:p>
            <a:pPr marL="0" indent="0" algn="l" rtl="0">
              <a:buFont typeface="Arial" charset="0"/>
              <a:buNone/>
            </a:pP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Cleavage of disulfide bonds and separation of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polypeptide chains: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-Before analyzing the amino acid sequence of a protein, we must determine whether the protein contains more than one polypeptide chain.</a:t>
            </a:r>
          </a:p>
          <a:p>
            <a:pPr marL="0" indent="0" algn="l" rtl="0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If the polypeptide chains have no covalent cross-linkages, they can be separated by treating the protein with acid , base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high concentration of salt or denaturing agent.</a:t>
            </a:r>
          </a:p>
          <a:p>
            <a:pPr marL="0" indent="0" algn="l" rtl="0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If the polypeptide chains are covalently cross linked by one or more disulfide bonds between half residues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these cross-linkages must be cleaved by appropriate chemical reaction.  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B) proteins can be classified on the basis of  shape: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a) Globular proteins                                               b) Fibrous proteins</a:t>
            </a:r>
          </a:p>
          <a:p>
            <a:pPr marL="0" indent="0" algn="l" rtl="0" eaLnBrk="1" hangingPunct="1">
              <a:buFont typeface="Arial" charset="0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a) Globular proteins: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They are generally soluble in water.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The polypeptide chains are tightly folded into a globular shape.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enzymes, hemoglobin, myoglobin </a:t>
            </a:r>
          </a:p>
          <a:p>
            <a:pPr marL="0" indent="0" algn="l" rtl="0" eaLnBrk="1" hangingPunct="1">
              <a:buFont typeface="Arial" charset="0"/>
              <a:buNone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538" y="549275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900113" y="1052513"/>
            <a:ext cx="3527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27538" y="1052513"/>
            <a:ext cx="3168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00113" y="1052513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596188" y="1052513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9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>
              <a:buFont typeface="Arial" charset="0"/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commonest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procedure: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is to reduce the disulfide bond to sulfhydryl groups with 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excess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mercaptoethanol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An alkylating agent like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iodoacetate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then used to alkylate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sulfhydryl group of the cysteine residues to yield their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carboxy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-methyl derivatives.</a:t>
            </a:r>
          </a:p>
          <a:p>
            <a:pPr marL="0" indent="0" algn="l" rtl="0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-When the polypeptide chain is subsequently hydrolyzed, these residues appear as S-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carboxymethyl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cysteine, which is easily identified by the chromatographic procedure used for amino acid analysis.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Alkylation of cysteine residues is desirable because the sulfhydryl group of cysteine is relatively unstable and tends to undergo oxidation.  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0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"/>
            <a:ext cx="5105400" cy="670560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 smtClean="0"/>
              <a:t>                    H</a:t>
            </a:r>
            <a:r>
              <a:rPr lang="en-US" baseline="-25000" dirty="0" smtClean="0"/>
              <a:t>2</a:t>
            </a:r>
            <a:r>
              <a:rPr lang="en-US" dirty="0" smtClean="0"/>
              <a:t>N</a:t>
            </a:r>
          </a:p>
          <a:p>
            <a:pPr marL="0" indent="0" algn="l">
              <a:buNone/>
            </a:pPr>
            <a:r>
              <a:rPr lang="en-US" dirty="0" smtClean="0"/>
              <a:t>                 R</a:t>
            </a:r>
            <a:r>
              <a:rPr lang="en-US" baseline="-25000" dirty="0" smtClean="0"/>
              <a:t>1</a:t>
            </a:r>
            <a:r>
              <a:rPr lang="en-US" dirty="0" smtClean="0"/>
              <a:t> - C - H                                        </a:t>
            </a:r>
          </a:p>
          <a:p>
            <a:pPr marL="0" indent="0" algn="l">
              <a:buNone/>
            </a:pPr>
            <a:r>
              <a:rPr lang="en-US" dirty="0" smtClean="0"/>
              <a:t>                        C = O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                  HN </a:t>
            </a:r>
          </a:p>
          <a:p>
            <a:pPr marL="0" indent="0" algn="l">
              <a:buNone/>
            </a:pPr>
            <a:r>
              <a:rPr lang="en-US" dirty="0" smtClean="0"/>
              <a:t>    SH - CH</a:t>
            </a:r>
            <a:r>
              <a:rPr lang="en-US" baseline="-25000" dirty="0" smtClean="0"/>
              <a:t>2 </a:t>
            </a:r>
            <a:r>
              <a:rPr lang="en-US" dirty="0" smtClean="0"/>
              <a:t>– CH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                     C = O            HI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                  HN  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              R</a:t>
            </a:r>
            <a:r>
              <a:rPr lang="en-US" baseline="-25000" dirty="0" smtClean="0"/>
              <a:t>2</a:t>
            </a:r>
            <a:r>
              <a:rPr lang="en-US" dirty="0" smtClean="0"/>
              <a:t> - C – H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                     COOH </a:t>
            </a:r>
          </a:p>
          <a:p>
            <a:pPr marL="0" indent="0" algn="l">
              <a:buNone/>
            </a:pPr>
            <a:r>
              <a:rPr lang="en-US" sz="2000" dirty="0" smtClean="0"/>
              <a:t>  </a:t>
            </a:r>
            <a:r>
              <a:rPr lang="en-US" sz="2000" dirty="0" err="1" smtClean="0"/>
              <a:t>Tripeptide</a:t>
            </a:r>
            <a:r>
              <a:rPr lang="en-US" sz="2000" dirty="0" smtClean="0"/>
              <a:t> containing </a:t>
            </a:r>
          </a:p>
          <a:p>
            <a:pPr marL="0" indent="0" algn="l">
              <a:buNone/>
            </a:pPr>
            <a:r>
              <a:rPr lang="en-US" sz="2000" dirty="0"/>
              <a:t> </a:t>
            </a:r>
            <a:r>
              <a:rPr lang="en-US" sz="2000" dirty="0" smtClean="0"/>
              <a:t>   cysteine</a:t>
            </a:r>
          </a:p>
          <a:p>
            <a:pPr marL="0" indent="0" algn="l">
              <a:buNone/>
            </a:pPr>
            <a:r>
              <a:rPr lang="en-US" dirty="0" smtClean="0"/>
              <a:t>                        +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              ICH</a:t>
            </a:r>
            <a:r>
              <a:rPr lang="en-US" baseline="-25000" dirty="0" smtClean="0"/>
              <a:t>2</a:t>
            </a:r>
            <a:r>
              <a:rPr lang="en-US" dirty="0" smtClean="0"/>
              <a:t>COOH                                                                          </a:t>
            </a:r>
          </a:p>
          <a:p>
            <a:pPr marL="0" indent="0" algn="l">
              <a:buNone/>
            </a:pPr>
            <a:r>
              <a:rPr lang="en-US" sz="2000" dirty="0" smtClean="0"/>
              <a:t>                     </a:t>
            </a:r>
            <a:r>
              <a:rPr lang="en-US" sz="2000" dirty="0" err="1" smtClean="0"/>
              <a:t>Iodoacetate</a:t>
            </a:r>
            <a:endParaRPr lang="en-US" sz="20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457200"/>
            <a:ext cx="0" cy="114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62200" y="914400"/>
            <a:ext cx="0" cy="114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2200" y="1371600"/>
            <a:ext cx="0" cy="114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2200" y="1752600"/>
            <a:ext cx="0" cy="114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0" y="2209800"/>
            <a:ext cx="0" cy="114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0" y="2667000"/>
            <a:ext cx="0" cy="114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0" y="3162300"/>
            <a:ext cx="0" cy="114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6000" y="3543300"/>
            <a:ext cx="0" cy="114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9400" y="28956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505200" y="26670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3892138" y="1300348"/>
            <a:ext cx="4870862" cy="474345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Wingdings"/>
              <a:buNone/>
            </a:pPr>
            <a:r>
              <a:rPr lang="en-US" dirty="0" smtClean="0"/>
              <a:t>                                      H</a:t>
            </a:r>
            <a:r>
              <a:rPr lang="en-US" baseline="-25000" dirty="0" smtClean="0"/>
              <a:t>2</a:t>
            </a:r>
            <a:r>
              <a:rPr lang="en-US" dirty="0" smtClean="0"/>
              <a:t>N</a:t>
            </a:r>
          </a:p>
          <a:p>
            <a:pPr marL="0" indent="0" algn="l">
              <a:buFont typeface="Wingdings"/>
              <a:buNone/>
            </a:pPr>
            <a:r>
              <a:rPr lang="en-US" dirty="0" smtClean="0"/>
              <a:t>                                    R</a:t>
            </a:r>
            <a:r>
              <a:rPr lang="en-US" baseline="-25000" dirty="0" smtClean="0"/>
              <a:t>1</a:t>
            </a:r>
            <a:r>
              <a:rPr lang="en-US" dirty="0" smtClean="0"/>
              <a:t> - C - H </a:t>
            </a:r>
          </a:p>
          <a:p>
            <a:pPr marL="0" indent="0" algn="l">
              <a:buFont typeface="Wingdings"/>
              <a:buNone/>
            </a:pPr>
            <a:r>
              <a:rPr lang="en-US" dirty="0" smtClean="0"/>
              <a:t>                                           C = O</a:t>
            </a:r>
          </a:p>
          <a:p>
            <a:pPr marL="0" indent="0" algn="l">
              <a:buFont typeface="Wingdings"/>
              <a:buNone/>
            </a:pPr>
            <a:r>
              <a:rPr lang="en-US" dirty="0" smtClean="0"/>
              <a:t>                                        HN </a:t>
            </a:r>
          </a:p>
          <a:p>
            <a:pPr marL="0" indent="0" algn="l">
              <a:buFont typeface="Wingdings"/>
              <a:buNone/>
            </a:pPr>
            <a:r>
              <a:rPr lang="en-US" dirty="0" smtClean="0"/>
              <a:t>    COOH- CH</a:t>
            </a:r>
            <a:r>
              <a:rPr lang="en-US" baseline="-25000" dirty="0" smtClean="0"/>
              <a:t>2</a:t>
            </a:r>
            <a:r>
              <a:rPr lang="en-US" dirty="0" smtClean="0"/>
              <a:t> - S - CH</a:t>
            </a:r>
            <a:r>
              <a:rPr lang="en-US" baseline="-25000" dirty="0" smtClean="0"/>
              <a:t>2 </a:t>
            </a:r>
            <a:r>
              <a:rPr lang="en-US" dirty="0" smtClean="0"/>
              <a:t>– CH</a:t>
            </a:r>
          </a:p>
          <a:p>
            <a:pPr marL="0" indent="0" algn="l">
              <a:buFont typeface="Wingdings"/>
              <a:buNone/>
            </a:pPr>
            <a:r>
              <a:rPr lang="en-US" dirty="0" smtClean="0"/>
              <a:t>                                            C = O            </a:t>
            </a:r>
          </a:p>
          <a:p>
            <a:pPr marL="0" indent="0" algn="l">
              <a:buFont typeface="Wingdings"/>
              <a:buNone/>
            </a:pPr>
            <a:r>
              <a:rPr lang="en-US" dirty="0" smtClean="0"/>
              <a:t>                                         HN  </a:t>
            </a:r>
          </a:p>
          <a:p>
            <a:pPr marL="0" indent="0" algn="l">
              <a:buFont typeface="Wingdings"/>
              <a:buNone/>
            </a:pPr>
            <a:r>
              <a:rPr lang="en-US" dirty="0" smtClean="0"/>
              <a:t>                                     R</a:t>
            </a:r>
            <a:r>
              <a:rPr lang="en-US" baseline="-25000" dirty="0" smtClean="0"/>
              <a:t>2</a:t>
            </a:r>
            <a:r>
              <a:rPr lang="en-US" dirty="0" smtClean="0"/>
              <a:t> - C – H</a:t>
            </a:r>
          </a:p>
          <a:p>
            <a:pPr marL="0" indent="0" algn="l">
              <a:buFont typeface="Wingdings"/>
              <a:buNone/>
            </a:pPr>
            <a:r>
              <a:rPr lang="en-US" dirty="0" smtClean="0"/>
              <a:t>                                            COOH</a:t>
            </a:r>
          </a:p>
          <a:p>
            <a:pPr marL="0" indent="0" algn="l">
              <a:buFont typeface="Wingdings"/>
              <a:buNone/>
            </a:pPr>
            <a:r>
              <a:rPr lang="en-US" sz="2000" dirty="0" smtClean="0"/>
              <a:t>           S-</a:t>
            </a:r>
            <a:r>
              <a:rPr lang="en-US" sz="2000" dirty="0" err="1" smtClean="0"/>
              <a:t>carboxymethyl</a:t>
            </a:r>
            <a:r>
              <a:rPr lang="en-US" sz="2000" dirty="0" smtClean="0"/>
              <a:t> derivative of   </a:t>
            </a:r>
          </a:p>
          <a:p>
            <a:pPr marL="0" indent="0" algn="l">
              <a:buFont typeface="Wingdings"/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cysteine-containing peptide</a:t>
            </a:r>
            <a:endParaRPr lang="en-US" sz="2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696200" y="1676400"/>
            <a:ext cx="0" cy="114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96200" y="2057400"/>
            <a:ext cx="0" cy="114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72400" y="2590800"/>
            <a:ext cx="0" cy="114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72400" y="2895600"/>
            <a:ext cx="0" cy="114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0" y="3276600"/>
            <a:ext cx="0" cy="114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848600" y="4038600"/>
            <a:ext cx="0" cy="114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848600" y="4419600"/>
            <a:ext cx="0" cy="114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72400" y="2438400"/>
            <a:ext cx="0" cy="114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48600" y="3657600"/>
            <a:ext cx="0" cy="114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37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 lnSpcReduction="10000"/>
          </a:bodyPr>
          <a:lstStyle/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Complete hydrolysis of polypeptide chains and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determination of amino acid composition: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-Once the polypeptide chain to be examined has obtained with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no remaining disulfide cross-links or free sulfhydryl groups,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it is completely hydrolyzed and its amino acid composition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determined.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-Peptide bond are readily hydrolyzed by heating with either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 or base.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Hydrolysis: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Acid hydrolysis: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Heating polypeptide with excess 6 N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at 100-120ͦ C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for 10-24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usually in an evacuated, sealed tube, is the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usual procedure for complete hydrolysis. 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7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ii) Alkaline hydrolysis: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Polypeptide can hydrolyzed by boiling with strong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solution.</a:t>
            </a:r>
          </a:p>
          <a:p>
            <a:pPr marL="0" indent="0" algn="l" rtl="0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The amino acid composition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hydrolyzate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polypeptide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and protein is determined by automated ion exchange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chromatography in an amino acid analyzer.</a:t>
            </a:r>
          </a:p>
          <a:p>
            <a:pPr marL="0" indent="0" algn="l" rtl="0">
              <a:buFont typeface="Arial" charset="0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6MHCl                                      Chromatography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Polypeptide                  Free amino acids                      amino acid            </a:t>
            </a:r>
          </a:p>
          <a:p>
            <a:pPr marL="0" indent="0" algn="l" rtl="0">
              <a:buFont typeface="Arial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composition </a:t>
            </a:r>
            <a:endParaRPr lang="ar-SA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52600" y="53340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181600" y="5334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15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Identification of the N-terminal residue of a peptide: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different methods: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 Sanger developed the reagent 1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fluoro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2,4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dinitrobenzen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(FDNB):</a:t>
            </a:r>
          </a:p>
          <a:p>
            <a:pPr algn="l" rtl="0" fontAlgn="auto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-amino group of peptide reacts with 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2,4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dinitrofluorobenzen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form yellow 2,4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dinitrophenyl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derivative.</a:t>
            </a:r>
          </a:p>
          <a:p>
            <a:pPr algn="l" rtl="0" fontAlgn="auto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When peptide subjected to hydrolysis with 6 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all the peptide bonds are hydrolyzed, but the bond between the 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2,4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dinitrophenyl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group and the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-amino group of the 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N-terminal amino acid is relatively stable to acid hydrolysis.</a:t>
            </a:r>
          </a:p>
        </p:txBody>
      </p:sp>
    </p:spTree>
    <p:extLst>
      <p:ext uri="{BB962C8B-B14F-4D97-AF65-F5344CB8AC3E}">
        <p14:creationId xmlns:p14="http://schemas.microsoft.com/office/powerpoint/2010/main" xmlns="" val="12237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/>
          </a:bodyPr>
          <a:lstStyle/>
          <a:p>
            <a:pPr algn="l" rtl="0" fontAlgn="auto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Consequently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hydrolyzate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such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dinitrophenyl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peptide contains all the amino acid residues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peptide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chain as free amino acids except the N-terminal one,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which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appears as the yellow 2,4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dinitrophenyl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derivative.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 fontAlgn="auto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labelled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residue can easily be separated from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unsubstituted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amino acids and identified by chromatographic comparison with known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dinitrophenyl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derivatives of the different amino acids.</a:t>
            </a:r>
          </a:p>
          <a:p>
            <a:pPr algn="l" rtl="0" fontAlgn="auto">
              <a:spcAft>
                <a:spcPts val="0"/>
              </a:spcAft>
              <a:buFontTx/>
              <a:buChar char="-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By reagent 1-dimethylaminonaphthalene-5-sulfonyl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chloride (abbreviated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dansyl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chloride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ar-SA" sz="2800" b="1" dirty="0">
              <a:latin typeface="Times New Roman" pitchFamily="18" charset="0"/>
              <a:cs typeface="Times New Roman" pitchFamily="18" charset="0"/>
            </a:endParaRPr>
          </a:p>
          <a:p>
            <a:pPr algn="l" rtl="0" fontAlgn="auto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3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AN\Desktop\Untitled.pn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7" t="11062" r="64458" b="15709"/>
          <a:stretch/>
        </p:blipFill>
        <p:spPr bwMode="auto">
          <a:xfrm>
            <a:off x="1" y="0"/>
            <a:ext cx="876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28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AN\Desktop\Untitled---.pn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98" t="12470" r="58256" b="17117"/>
          <a:stretch/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30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-22225"/>
            <a:ext cx="9144000" cy="6858000"/>
          </a:xfrm>
        </p:spPr>
        <p:txBody>
          <a:bodyPr rtlCol="1">
            <a:normAutofit lnSpcReduction="10000"/>
          </a:bodyPr>
          <a:lstStyle/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Edman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procedure: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Edman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degradation procedure labels and remove only the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amino terminal residue from a peptide, leaving all other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peptide bonds intact.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-The peptide is reacted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phenylisothiocyanate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and the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amino terminal residue is ultimately removed as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phenylthiohydantoin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derivatives.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-After removal and identification of the amino terminal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residue, the new amino terminal residue so exposed can be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labelled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removed, and identified by repeating the same series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reactions. 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This procedure is repeated until the entire sequence is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determined.</a:t>
            </a:r>
          </a:p>
        </p:txBody>
      </p:sp>
    </p:spTree>
    <p:extLst>
      <p:ext uri="{BB962C8B-B14F-4D97-AF65-F5344CB8AC3E}">
        <p14:creationId xmlns:p14="http://schemas.microsoft.com/office/powerpoint/2010/main" xmlns="" val="40148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6" t="3426" r="2180"/>
          <a:stretch>
            <a:fillRect/>
          </a:stretch>
        </p:blipFill>
        <p:spPr bwMode="auto">
          <a:xfrm>
            <a:off x="0" y="1125538"/>
            <a:ext cx="91440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17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4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 Fibrous proteins: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They are insoluble in water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Their polypeptide chains are arranged in long strands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(elongated in the form of fibers).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 rtl="0" eaLnBrk="1" hangingPunct="1">
              <a:buFont typeface="Arial" charset="0"/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Collagen, keratin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9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931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80"/>
          <a:stretch>
            <a:fillRect/>
          </a:stretch>
        </p:blipFill>
        <p:spPr bwMode="auto">
          <a:xfrm>
            <a:off x="0" y="-26988"/>
            <a:ext cx="9612313" cy="720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07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 lnSpcReduction="10000"/>
          </a:bodyPr>
          <a:lstStyle/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Identification of the C-terminal residue of peptides: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 Lithium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borohydride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C-terminal amino acid of peptides can be reduced with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lithium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borohydride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the corresponding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-amino alcohol.</a:t>
            </a:r>
          </a:p>
          <a:p>
            <a:pPr algn="l" rtl="0" fontAlgn="auto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the peptide chain is then completely hydrolyzed, the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hydrolyzate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will contain one molecule of an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-amino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alcohol corresponding to the original C-terminal amino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acid.(this can be easily identified by chromatographic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method).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Carboxypeptidase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C-terminal amino acid of a peptide can be selectively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removed by action of the enzyme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carboxypeptidase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which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specifically attacks C-terminal peptide bonds.   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5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Partial hydrolysis of polypeptide chains into small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fragments: 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fragmentation of the chain to yield a set of short peptides which can be separated and identified.</a:t>
            </a:r>
          </a:p>
          <a:p>
            <a:pPr marL="0" indent="0" algn="l" rtl="0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is accomplished by: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 Enzymatic cleavage: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Trypsin: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It catalyzes the hydrolysis of peptide bonds in which the carbonyl group is contributed by either lysine or an arginine residue.</a:t>
            </a:r>
          </a:p>
          <a:p>
            <a:pPr marL="0" indent="0" algn="l" rtl="0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8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6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 rtlCol="1">
            <a:normAutofit lnSpcReduction="10000"/>
          </a:bodyPr>
          <a:lstStyle/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Chymotrypsin: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cleaves peptide bonds on the carbonyl side of phenylalanine, tryptophan, tyrosine.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Pepsin: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cleaves peptide bonds from the N  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phenylalanine, tryptophan, tyrosine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Val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Asp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 Chemical cleavage: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cyanogen bromide is used for cleaving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polypeptide.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split polypeptide chain on the carbonyl side of methionine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residues         leads to the products of a limited number of</a:t>
            </a: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peptide fragments.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62100" y="5956300"/>
            <a:ext cx="6477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124200" y="2895600"/>
            <a:ext cx="533400" cy="9906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90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l" rtl="0"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Ordering peptide fragments: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using at least two different ways.</a:t>
            </a:r>
          </a:p>
          <a:p>
            <a:pPr marL="0" indent="0" algn="l" rtl="0"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marL="0" indent="0" algn="l" rtl="0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Determination of amino acid sequence from overlapping peptide:</a:t>
            </a:r>
          </a:p>
          <a:p>
            <a:pPr marL="0" indent="0" algn="l" rtl="0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Fragments from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Tyr –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ys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trypsin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cleavage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Met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>
              <a:buFont typeface="Arial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Arial" charset="0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Fragments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cyanogen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Tyr – Lys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Met</a:t>
            </a:r>
          </a:p>
          <a:p>
            <a:pPr marL="0" indent="0" algn="l" rtl="0">
              <a:buFont typeface="Arial" charset="0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bromide cleavage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Arial" charset="0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Arial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Sequence deduced      Tyr – Lys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Met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Gly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Gly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743200" y="24384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743200" y="2438400"/>
            <a:ext cx="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743200" y="39624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19400" y="41910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819400" y="51816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819400" y="41910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38400" y="54864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438400" y="5486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438400" y="6096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6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983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7663" y="49212"/>
            <a:ext cx="949166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>
              <a:buFont typeface="Arial" charset="0"/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Problem 1: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Partial hydrolysis of a protein yielded a number of polypeptides. One of them was purified.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Deduce the sequence of amino acids in this polypeptide from the following information: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Complete acid hydrolysis yielded 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met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pro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Treatment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fluorodinitrobenzen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(FDNB, sanger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reagent) followed by complete acid hydrolysis yielded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dinitrophenylalanine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(DNP-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Niether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carboxypeptidase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nor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carboxypeptidase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released a C-terminal amino acid.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>
              <a:buFont typeface="Arial" charset="0"/>
              <a:buNone/>
            </a:pP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7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d) Treatment with cyanogen bromide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CNBr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yielded two 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peptides: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- One contained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pro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- The other contained all the remaining amino acids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(including the second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e) Treatment with chymotrypsin yielded three peptides: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- One contained only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pro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- Another contained only  met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- The third contained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f) Treatment with trypsin yielded three peptides:</a:t>
            </a: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- One contained only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- Another contained only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- The third contained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met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pro  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96" y="0"/>
            <a:ext cx="8686800" cy="655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 9 amino acids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FDNB                      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Polypeptide   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Dinitrophenylalanine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(DNP-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 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N-terminal residue is alanine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Carboxypeptidase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will cleave all C-terminal amino acid except Arginine, lysine, 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Carboxypeptidase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will cleave only C-terminal arginine or lysine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The C-terminal amino acid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/>
              <a:t>       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7400" y="11430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914400" y="2362200"/>
            <a:ext cx="685800" cy="3048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85800" y="5867400"/>
            <a:ext cx="685800" cy="3048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05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610600" cy="6629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CNBr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20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d) Polypeptide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pro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CNBr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+Lys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– Met –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– Pro – COOH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chymotrypsin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e) Polypeptide               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+ pro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met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trp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lys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Lys)–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 Met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 – COOH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62200" y="8382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24100" y="838200"/>
            <a:ext cx="5715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181600" y="1905000"/>
            <a:ext cx="304800" cy="7620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33600" y="37338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33600" y="3733800"/>
            <a:ext cx="1371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09800" y="3733800"/>
            <a:ext cx="1371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57700" y="4838700"/>
            <a:ext cx="228600" cy="8382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791200" y="4838700"/>
            <a:ext cx="152400" cy="7620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55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1304</TotalTime>
  <Words>6066</Words>
  <Application>Microsoft Office PowerPoint</Application>
  <PresentationFormat>On-screen Show (4:3)</PresentationFormat>
  <Paragraphs>829</Paragraphs>
  <Slides>103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5" baseType="lpstr">
      <vt:lpstr>Equity</vt:lpstr>
      <vt:lpstr>Bitmap Image</vt:lpstr>
      <vt:lpstr>Proteins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           Secondary Structure of Proteins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AAN</dc:creator>
  <cp:lastModifiedBy>aalbity</cp:lastModifiedBy>
  <cp:revision>112</cp:revision>
  <dcterms:created xsi:type="dcterms:W3CDTF">2017-03-23T15:03:11Z</dcterms:created>
  <dcterms:modified xsi:type="dcterms:W3CDTF">2018-03-25T06:48:02Z</dcterms:modified>
</cp:coreProperties>
</file>