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Lst>
  <p:notesMasterIdLst>
    <p:notesMasterId r:id="rId30"/>
  </p:notesMasterIdLst>
  <p:sldIdLst>
    <p:sldId id="256" r:id="rId5"/>
    <p:sldId id="257" r:id="rId6"/>
    <p:sldId id="258" r:id="rId7"/>
    <p:sldId id="259" r:id="rId8"/>
    <p:sldId id="260" r:id="rId9"/>
    <p:sldId id="261" r:id="rId10"/>
    <p:sldId id="262" r:id="rId11"/>
    <p:sldId id="263" r:id="rId12"/>
    <p:sldId id="264" r:id="rId13"/>
    <p:sldId id="268" r:id="rId14"/>
    <p:sldId id="269" r:id="rId15"/>
    <p:sldId id="265" r:id="rId16"/>
    <p:sldId id="270" r:id="rId17"/>
    <p:sldId id="266" r:id="rId18"/>
    <p:sldId id="271" r:id="rId19"/>
    <p:sldId id="279" r:id="rId20"/>
    <p:sldId id="273" r:id="rId21"/>
    <p:sldId id="274" r:id="rId22"/>
    <p:sldId id="275" r:id="rId23"/>
    <p:sldId id="272" r:id="rId24"/>
    <p:sldId id="278" r:id="rId25"/>
    <p:sldId id="276" r:id="rId26"/>
    <p:sldId id="280" r:id="rId27"/>
    <p:sldId id="277" r:id="rId28"/>
    <p:sldId id="26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D92055-F73E-4573-BFAF-5E379F4248E1}"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GB"/>
        </a:p>
      </dgm:t>
    </dgm:pt>
    <dgm:pt modelId="{C0AB281B-1056-4DDC-8D6A-36710FB14A67}">
      <dgm:prSet phldrT="[Text]"/>
      <dgm:spPr/>
      <dgm:t>
        <a:bodyPr/>
        <a:lstStyle/>
        <a:p>
          <a:r>
            <a:rPr lang="en-GB" dirty="0" smtClean="0"/>
            <a:t>Crude extract </a:t>
          </a:r>
          <a:endParaRPr lang="en-GB" dirty="0"/>
        </a:p>
      </dgm:t>
    </dgm:pt>
    <dgm:pt modelId="{C76A9564-8439-412E-9363-88A3397AE81E}" type="parTrans" cxnId="{8953A561-F3F2-49B6-BCD9-4A651425C0CA}">
      <dgm:prSet/>
      <dgm:spPr/>
      <dgm:t>
        <a:bodyPr/>
        <a:lstStyle/>
        <a:p>
          <a:endParaRPr lang="en-GB"/>
        </a:p>
      </dgm:t>
    </dgm:pt>
    <dgm:pt modelId="{C2698EE3-D3A9-460B-85A3-98AF50C5BC25}" type="sibTrans" cxnId="{8953A561-F3F2-49B6-BCD9-4A651425C0CA}">
      <dgm:prSet/>
      <dgm:spPr/>
      <dgm:t>
        <a:bodyPr/>
        <a:lstStyle/>
        <a:p>
          <a:endParaRPr lang="en-GB"/>
        </a:p>
      </dgm:t>
    </dgm:pt>
    <dgm:pt modelId="{E3F1BFAC-B895-46CE-8E1F-BB884E05BED1}">
      <dgm:prSet phldrT="[Text]"/>
      <dgm:spPr/>
      <dgm:t>
        <a:bodyPr/>
        <a:lstStyle/>
        <a:p>
          <a:r>
            <a:rPr lang="en-GB" dirty="0" smtClean="0"/>
            <a:t>Protein assay </a:t>
          </a:r>
          <a:endParaRPr lang="en-GB" dirty="0"/>
        </a:p>
      </dgm:t>
    </dgm:pt>
    <dgm:pt modelId="{B2CD03BA-D3AC-4923-B8F4-34B556311546}" type="parTrans" cxnId="{86087720-4CD1-4B0F-B93D-D15EBEBBEF13}">
      <dgm:prSet/>
      <dgm:spPr/>
      <dgm:t>
        <a:bodyPr/>
        <a:lstStyle/>
        <a:p>
          <a:endParaRPr lang="en-GB"/>
        </a:p>
      </dgm:t>
    </dgm:pt>
    <dgm:pt modelId="{8456DFBF-18D4-4477-96A7-7F8A95E80E16}" type="sibTrans" cxnId="{86087720-4CD1-4B0F-B93D-D15EBEBBEF13}">
      <dgm:prSet/>
      <dgm:spPr/>
      <dgm:t>
        <a:bodyPr/>
        <a:lstStyle/>
        <a:p>
          <a:endParaRPr lang="en-GB"/>
        </a:p>
      </dgm:t>
    </dgm:pt>
    <dgm:pt modelId="{F735ED6F-D492-4FFE-A0CA-BBFB702347A4}">
      <dgm:prSet phldrT="[Text]"/>
      <dgm:spPr/>
      <dgm:t>
        <a:bodyPr/>
        <a:lstStyle/>
        <a:p>
          <a:r>
            <a:rPr lang="en-GB" dirty="0" smtClean="0"/>
            <a:t>Enzyme assay</a:t>
          </a:r>
          <a:endParaRPr lang="en-GB" dirty="0"/>
        </a:p>
      </dgm:t>
    </dgm:pt>
    <dgm:pt modelId="{B6A49BF7-D0B1-4A23-B28B-E925CD477B12}" type="parTrans" cxnId="{5BCA4F32-28D3-4708-AB93-500FFF2DC22D}">
      <dgm:prSet/>
      <dgm:spPr/>
      <dgm:t>
        <a:bodyPr/>
        <a:lstStyle/>
        <a:p>
          <a:endParaRPr lang="en-GB"/>
        </a:p>
      </dgm:t>
    </dgm:pt>
    <dgm:pt modelId="{1D89D670-244C-4EF2-B6F2-1D2ADD31CC07}" type="sibTrans" cxnId="{5BCA4F32-28D3-4708-AB93-500FFF2DC22D}">
      <dgm:prSet/>
      <dgm:spPr/>
      <dgm:t>
        <a:bodyPr/>
        <a:lstStyle/>
        <a:p>
          <a:endParaRPr lang="en-GB"/>
        </a:p>
      </dgm:t>
    </dgm:pt>
    <dgm:pt modelId="{B9C72C49-F316-4AF0-A4D5-30898526189C}">
      <dgm:prSet phldrT="[Text]"/>
      <dgm:spPr/>
      <dgm:t>
        <a:bodyPr/>
        <a:lstStyle/>
        <a:p>
          <a:r>
            <a:rPr lang="en-GB" dirty="0" smtClean="0"/>
            <a:t>Sequential (0-30%  or 30-80%)Ammonium sulphate precipitation</a:t>
          </a:r>
          <a:endParaRPr lang="en-GB" dirty="0"/>
        </a:p>
      </dgm:t>
    </dgm:pt>
    <dgm:pt modelId="{FC521CC8-8A60-458B-916A-B064EDC40B45}" type="parTrans" cxnId="{86B20A04-879D-4109-AB19-04838C205E81}">
      <dgm:prSet/>
      <dgm:spPr/>
      <dgm:t>
        <a:bodyPr/>
        <a:lstStyle/>
        <a:p>
          <a:endParaRPr lang="en-GB"/>
        </a:p>
      </dgm:t>
    </dgm:pt>
    <dgm:pt modelId="{F8D6C20E-0A85-4D16-A001-C9C4EECBA243}" type="sibTrans" cxnId="{86B20A04-879D-4109-AB19-04838C205E81}">
      <dgm:prSet/>
      <dgm:spPr/>
      <dgm:t>
        <a:bodyPr/>
        <a:lstStyle/>
        <a:p>
          <a:endParaRPr lang="en-GB"/>
        </a:p>
      </dgm:t>
    </dgm:pt>
    <dgm:pt modelId="{E1A2879A-86EA-4473-87A0-38B48CE6CF2C}">
      <dgm:prSet phldrT="[Text]"/>
      <dgm:spPr/>
      <dgm:t>
        <a:bodyPr/>
        <a:lstStyle/>
        <a:p>
          <a:r>
            <a:rPr lang="en-GB" dirty="0" smtClean="0"/>
            <a:t>Protein assay</a:t>
          </a:r>
          <a:endParaRPr lang="en-GB" dirty="0"/>
        </a:p>
      </dgm:t>
    </dgm:pt>
    <dgm:pt modelId="{73641790-E17C-4BCA-9931-99A07ACB01B3}" type="parTrans" cxnId="{194AC861-364E-4644-BEF9-B0B59B7F0738}">
      <dgm:prSet/>
      <dgm:spPr/>
      <dgm:t>
        <a:bodyPr/>
        <a:lstStyle/>
        <a:p>
          <a:endParaRPr lang="en-GB"/>
        </a:p>
      </dgm:t>
    </dgm:pt>
    <dgm:pt modelId="{16438246-97CD-496C-8D65-387CE58F231C}" type="sibTrans" cxnId="{194AC861-364E-4644-BEF9-B0B59B7F0738}">
      <dgm:prSet/>
      <dgm:spPr/>
      <dgm:t>
        <a:bodyPr/>
        <a:lstStyle/>
        <a:p>
          <a:endParaRPr lang="en-GB"/>
        </a:p>
      </dgm:t>
    </dgm:pt>
    <dgm:pt modelId="{CDE4AA87-F176-46BE-B1C5-95E38649FDEA}">
      <dgm:prSet phldrT="[Text]"/>
      <dgm:spPr/>
      <dgm:t>
        <a:bodyPr/>
        <a:lstStyle/>
        <a:p>
          <a:r>
            <a:rPr lang="en-GB" dirty="0" smtClean="0"/>
            <a:t>Enzyme assay </a:t>
          </a:r>
          <a:endParaRPr lang="en-GB" dirty="0"/>
        </a:p>
      </dgm:t>
    </dgm:pt>
    <dgm:pt modelId="{8AAA616C-EB47-4283-B699-8025BEF3AB1A}" type="parTrans" cxnId="{6C7F5C60-C781-45BB-8B91-4EB27DE45C4E}">
      <dgm:prSet/>
      <dgm:spPr/>
      <dgm:t>
        <a:bodyPr/>
        <a:lstStyle/>
        <a:p>
          <a:endParaRPr lang="en-GB"/>
        </a:p>
      </dgm:t>
    </dgm:pt>
    <dgm:pt modelId="{533006E9-D279-4A18-8EFD-6480EABD3284}" type="sibTrans" cxnId="{6C7F5C60-C781-45BB-8B91-4EB27DE45C4E}">
      <dgm:prSet/>
      <dgm:spPr/>
      <dgm:t>
        <a:bodyPr/>
        <a:lstStyle/>
        <a:p>
          <a:endParaRPr lang="en-GB"/>
        </a:p>
      </dgm:t>
    </dgm:pt>
    <dgm:pt modelId="{99B59236-C9F6-485D-B8FA-FBA8DB6888FE}">
      <dgm:prSet phldrT="[Text]"/>
      <dgm:spPr/>
      <dgm:t>
        <a:bodyPr/>
        <a:lstStyle/>
        <a:p>
          <a:r>
            <a:rPr lang="en-GB" dirty="0" smtClean="0"/>
            <a:t>Dialysis</a:t>
          </a:r>
          <a:endParaRPr lang="en-GB" dirty="0"/>
        </a:p>
      </dgm:t>
    </dgm:pt>
    <dgm:pt modelId="{63A9FDAB-F966-431E-BED0-60FCA5D11771}" type="parTrans" cxnId="{4F970D51-BBDA-4402-8960-969F48ED61C6}">
      <dgm:prSet/>
      <dgm:spPr/>
      <dgm:t>
        <a:bodyPr/>
        <a:lstStyle/>
        <a:p>
          <a:endParaRPr lang="en-GB"/>
        </a:p>
      </dgm:t>
    </dgm:pt>
    <dgm:pt modelId="{D32E2C9A-E797-465C-93A6-6E4B403D4B24}" type="sibTrans" cxnId="{4F970D51-BBDA-4402-8960-969F48ED61C6}">
      <dgm:prSet/>
      <dgm:spPr/>
      <dgm:t>
        <a:bodyPr/>
        <a:lstStyle/>
        <a:p>
          <a:endParaRPr lang="en-GB"/>
        </a:p>
      </dgm:t>
    </dgm:pt>
    <dgm:pt modelId="{A78A52EF-2DFC-470C-94E7-F8927F624A2F}">
      <dgm:prSet phldrT="[Text]"/>
      <dgm:spPr/>
      <dgm:t>
        <a:bodyPr/>
        <a:lstStyle/>
        <a:p>
          <a:r>
            <a:rPr lang="en-GB" dirty="0" smtClean="0"/>
            <a:t>Protein assay</a:t>
          </a:r>
          <a:endParaRPr lang="en-GB" dirty="0"/>
        </a:p>
      </dgm:t>
    </dgm:pt>
    <dgm:pt modelId="{B7FA7C45-76CA-4ACE-9693-357ECF67915A}" type="parTrans" cxnId="{A3A42FA2-73DF-4258-B9E1-914824916D30}">
      <dgm:prSet/>
      <dgm:spPr/>
      <dgm:t>
        <a:bodyPr/>
        <a:lstStyle/>
        <a:p>
          <a:endParaRPr lang="en-GB"/>
        </a:p>
      </dgm:t>
    </dgm:pt>
    <dgm:pt modelId="{E34123DE-4912-4B8B-8F40-5FFA670B35AF}" type="sibTrans" cxnId="{A3A42FA2-73DF-4258-B9E1-914824916D30}">
      <dgm:prSet/>
      <dgm:spPr/>
      <dgm:t>
        <a:bodyPr/>
        <a:lstStyle/>
        <a:p>
          <a:endParaRPr lang="en-GB"/>
        </a:p>
      </dgm:t>
    </dgm:pt>
    <dgm:pt modelId="{13F9E3B3-176A-4B99-8739-A0D5EE9B6EC7}">
      <dgm:prSet phldrT="[Text]"/>
      <dgm:spPr/>
      <dgm:t>
        <a:bodyPr/>
        <a:lstStyle/>
        <a:p>
          <a:r>
            <a:rPr lang="en-GB" dirty="0" smtClean="0"/>
            <a:t>Enzyme Assay </a:t>
          </a:r>
          <a:endParaRPr lang="en-GB" dirty="0"/>
        </a:p>
      </dgm:t>
    </dgm:pt>
    <dgm:pt modelId="{52034640-AF65-4FCE-BDDB-B2BEFD115918}" type="parTrans" cxnId="{B453E53F-F98F-45DB-A25F-2BD671F4BFB9}">
      <dgm:prSet/>
      <dgm:spPr/>
      <dgm:t>
        <a:bodyPr/>
        <a:lstStyle/>
        <a:p>
          <a:endParaRPr lang="en-GB"/>
        </a:p>
      </dgm:t>
    </dgm:pt>
    <dgm:pt modelId="{795139D7-DD61-41EF-929F-0D8761D8A07E}" type="sibTrans" cxnId="{B453E53F-F98F-45DB-A25F-2BD671F4BFB9}">
      <dgm:prSet/>
      <dgm:spPr/>
      <dgm:t>
        <a:bodyPr/>
        <a:lstStyle/>
        <a:p>
          <a:endParaRPr lang="en-GB"/>
        </a:p>
      </dgm:t>
    </dgm:pt>
    <dgm:pt modelId="{A8EC1AEB-D74F-4F1E-8470-BFD2091635BA}" type="pres">
      <dgm:prSet presAssocID="{C5D92055-F73E-4573-BFAF-5E379F4248E1}" presName="Name0" presStyleCnt="0">
        <dgm:presLayoutVars>
          <dgm:dir/>
          <dgm:animLvl val="lvl"/>
          <dgm:resizeHandles val="exact"/>
        </dgm:presLayoutVars>
      </dgm:prSet>
      <dgm:spPr/>
      <dgm:t>
        <a:bodyPr/>
        <a:lstStyle/>
        <a:p>
          <a:endParaRPr lang="en-US"/>
        </a:p>
      </dgm:t>
    </dgm:pt>
    <dgm:pt modelId="{CA3E7B01-1438-4043-951D-FFAFCB6B306B}" type="pres">
      <dgm:prSet presAssocID="{99B59236-C9F6-485D-B8FA-FBA8DB6888FE}" presName="boxAndChildren" presStyleCnt="0"/>
      <dgm:spPr/>
    </dgm:pt>
    <dgm:pt modelId="{C0A843E3-70A8-44E6-A7C7-650B30D3E626}" type="pres">
      <dgm:prSet presAssocID="{99B59236-C9F6-485D-B8FA-FBA8DB6888FE}" presName="parentTextBox" presStyleLbl="node1" presStyleIdx="0" presStyleCnt="3"/>
      <dgm:spPr/>
      <dgm:t>
        <a:bodyPr/>
        <a:lstStyle/>
        <a:p>
          <a:endParaRPr lang="en-US"/>
        </a:p>
      </dgm:t>
    </dgm:pt>
    <dgm:pt modelId="{650C424A-93B4-4B1A-A305-2F9693E2B1E2}" type="pres">
      <dgm:prSet presAssocID="{99B59236-C9F6-485D-B8FA-FBA8DB6888FE}" presName="entireBox" presStyleLbl="node1" presStyleIdx="0" presStyleCnt="3"/>
      <dgm:spPr/>
      <dgm:t>
        <a:bodyPr/>
        <a:lstStyle/>
        <a:p>
          <a:endParaRPr lang="en-US"/>
        </a:p>
      </dgm:t>
    </dgm:pt>
    <dgm:pt modelId="{D29AFCF3-9CE2-48F8-B219-5C134A9B33E9}" type="pres">
      <dgm:prSet presAssocID="{99B59236-C9F6-485D-B8FA-FBA8DB6888FE}" presName="descendantBox" presStyleCnt="0"/>
      <dgm:spPr/>
    </dgm:pt>
    <dgm:pt modelId="{9B46F069-DBDA-416F-8DA2-685351C1A846}" type="pres">
      <dgm:prSet presAssocID="{A78A52EF-2DFC-470C-94E7-F8927F624A2F}" presName="childTextBox" presStyleLbl="fgAccFollowNode1" presStyleIdx="0" presStyleCnt="6">
        <dgm:presLayoutVars>
          <dgm:bulletEnabled val="1"/>
        </dgm:presLayoutVars>
      </dgm:prSet>
      <dgm:spPr/>
      <dgm:t>
        <a:bodyPr/>
        <a:lstStyle/>
        <a:p>
          <a:endParaRPr lang="en-US"/>
        </a:p>
      </dgm:t>
    </dgm:pt>
    <dgm:pt modelId="{8B7EDF17-ED4F-433D-B560-399F8DA3F706}" type="pres">
      <dgm:prSet presAssocID="{13F9E3B3-176A-4B99-8739-A0D5EE9B6EC7}" presName="childTextBox" presStyleLbl="fgAccFollowNode1" presStyleIdx="1" presStyleCnt="6">
        <dgm:presLayoutVars>
          <dgm:bulletEnabled val="1"/>
        </dgm:presLayoutVars>
      </dgm:prSet>
      <dgm:spPr/>
      <dgm:t>
        <a:bodyPr/>
        <a:lstStyle/>
        <a:p>
          <a:endParaRPr lang="en-US"/>
        </a:p>
      </dgm:t>
    </dgm:pt>
    <dgm:pt modelId="{61587136-4E4B-45AB-B389-C24A8877589A}" type="pres">
      <dgm:prSet presAssocID="{F8D6C20E-0A85-4D16-A001-C9C4EECBA243}" presName="sp" presStyleCnt="0"/>
      <dgm:spPr/>
    </dgm:pt>
    <dgm:pt modelId="{843D1725-E1BE-4324-A896-C8C92137703E}" type="pres">
      <dgm:prSet presAssocID="{B9C72C49-F316-4AF0-A4D5-30898526189C}" presName="arrowAndChildren" presStyleCnt="0"/>
      <dgm:spPr/>
    </dgm:pt>
    <dgm:pt modelId="{B6B896CF-7645-4374-A2F2-C8426EA0B337}" type="pres">
      <dgm:prSet presAssocID="{B9C72C49-F316-4AF0-A4D5-30898526189C}" presName="parentTextArrow" presStyleLbl="node1" presStyleIdx="0" presStyleCnt="3"/>
      <dgm:spPr/>
      <dgm:t>
        <a:bodyPr/>
        <a:lstStyle/>
        <a:p>
          <a:endParaRPr lang="en-GB"/>
        </a:p>
      </dgm:t>
    </dgm:pt>
    <dgm:pt modelId="{54F2097A-50BD-40C5-A7CA-2F1C2C48C906}" type="pres">
      <dgm:prSet presAssocID="{B9C72C49-F316-4AF0-A4D5-30898526189C}" presName="arrow" presStyleLbl="node1" presStyleIdx="1" presStyleCnt="3"/>
      <dgm:spPr/>
      <dgm:t>
        <a:bodyPr/>
        <a:lstStyle/>
        <a:p>
          <a:endParaRPr lang="en-GB"/>
        </a:p>
      </dgm:t>
    </dgm:pt>
    <dgm:pt modelId="{3A81060C-4B7E-4E91-83E1-B51523071C2E}" type="pres">
      <dgm:prSet presAssocID="{B9C72C49-F316-4AF0-A4D5-30898526189C}" presName="descendantArrow" presStyleCnt="0"/>
      <dgm:spPr/>
    </dgm:pt>
    <dgm:pt modelId="{E728E2F1-29F5-4F17-9252-6F7F3600744D}" type="pres">
      <dgm:prSet presAssocID="{E1A2879A-86EA-4473-87A0-38B48CE6CF2C}" presName="childTextArrow" presStyleLbl="fgAccFollowNode1" presStyleIdx="2" presStyleCnt="6">
        <dgm:presLayoutVars>
          <dgm:bulletEnabled val="1"/>
        </dgm:presLayoutVars>
      </dgm:prSet>
      <dgm:spPr/>
      <dgm:t>
        <a:bodyPr/>
        <a:lstStyle/>
        <a:p>
          <a:endParaRPr lang="en-US"/>
        </a:p>
      </dgm:t>
    </dgm:pt>
    <dgm:pt modelId="{5A983234-AAC6-48B2-9A0E-19C3126E5A43}" type="pres">
      <dgm:prSet presAssocID="{CDE4AA87-F176-46BE-B1C5-95E38649FDEA}" presName="childTextArrow" presStyleLbl="fgAccFollowNode1" presStyleIdx="3" presStyleCnt="6">
        <dgm:presLayoutVars>
          <dgm:bulletEnabled val="1"/>
        </dgm:presLayoutVars>
      </dgm:prSet>
      <dgm:spPr/>
      <dgm:t>
        <a:bodyPr/>
        <a:lstStyle/>
        <a:p>
          <a:endParaRPr lang="en-GB"/>
        </a:p>
      </dgm:t>
    </dgm:pt>
    <dgm:pt modelId="{D99E1B2B-4503-48B4-B13F-AEC6C726872F}" type="pres">
      <dgm:prSet presAssocID="{C2698EE3-D3A9-460B-85A3-98AF50C5BC25}" presName="sp" presStyleCnt="0"/>
      <dgm:spPr/>
    </dgm:pt>
    <dgm:pt modelId="{15FFF0C2-5F1E-4907-A5A9-71F182824297}" type="pres">
      <dgm:prSet presAssocID="{C0AB281B-1056-4DDC-8D6A-36710FB14A67}" presName="arrowAndChildren" presStyleCnt="0"/>
      <dgm:spPr/>
    </dgm:pt>
    <dgm:pt modelId="{C03AD833-521F-4F33-9F36-D425869FD816}" type="pres">
      <dgm:prSet presAssocID="{C0AB281B-1056-4DDC-8D6A-36710FB14A67}" presName="parentTextArrow" presStyleLbl="node1" presStyleIdx="1" presStyleCnt="3"/>
      <dgm:spPr/>
      <dgm:t>
        <a:bodyPr/>
        <a:lstStyle/>
        <a:p>
          <a:endParaRPr lang="en-US"/>
        </a:p>
      </dgm:t>
    </dgm:pt>
    <dgm:pt modelId="{8546E22A-02C2-4365-AE90-6E5E75B128FB}" type="pres">
      <dgm:prSet presAssocID="{C0AB281B-1056-4DDC-8D6A-36710FB14A67}" presName="arrow" presStyleLbl="node1" presStyleIdx="2" presStyleCnt="3"/>
      <dgm:spPr/>
      <dgm:t>
        <a:bodyPr/>
        <a:lstStyle/>
        <a:p>
          <a:endParaRPr lang="en-US"/>
        </a:p>
      </dgm:t>
    </dgm:pt>
    <dgm:pt modelId="{22799FE5-B85C-49FA-91FC-C1A280C66681}" type="pres">
      <dgm:prSet presAssocID="{C0AB281B-1056-4DDC-8D6A-36710FB14A67}" presName="descendantArrow" presStyleCnt="0"/>
      <dgm:spPr/>
    </dgm:pt>
    <dgm:pt modelId="{302164CE-69C3-497A-8FEA-A1EE16234B51}" type="pres">
      <dgm:prSet presAssocID="{E3F1BFAC-B895-46CE-8E1F-BB884E05BED1}" presName="childTextArrow" presStyleLbl="fgAccFollowNode1" presStyleIdx="4" presStyleCnt="6">
        <dgm:presLayoutVars>
          <dgm:bulletEnabled val="1"/>
        </dgm:presLayoutVars>
      </dgm:prSet>
      <dgm:spPr/>
      <dgm:t>
        <a:bodyPr/>
        <a:lstStyle/>
        <a:p>
          <a:endParaRPr lang="en-US"/>
        </a:p>
      </dgm:t>
    </dgm:pt>
    <dgm:pt modelId="{9327E3CE-F4DA-40B3-BAD8-D85EA5A003B7}" type="pres">
      <dgm:prSet presAssocID="{F735ED6F-D492-4FFE-A0CA-BBFB702347A4}" presName="childTextArrow" presStyleLbl="fgAccFollowNode1" presStyleIdx="5" presStyleCnt="6">
        <dgm:presLayoutVars>
          <dgm:bulletEnabled val="1"/>
        </dgm:presLayoutVars>
      </dgm:prSet>
      <dgm:spPr/>
      <dgm:t>
        <a:bodyPr/>
        <a:lstStyle/>
        <a:p>
          <a:endParaRPr lang="en-US"/>
        </a:p>
      </dgm:t>
    </dgm:pt>
  </dgm:ptLst>
  <dgm:cxnLst>
    <dgm:cxn modelId="{CEC16B0F-0321-43CD-AC60-00ED776AEB4E}" type="presOf" srcId="{E1A2879A-86EA-4473-87A0-38B48CE6CF2C}" destId="{E728E2F1-29F5-4F17-9252-6F7F3600744D}" srcOrd="0" destOrd="0" presId="urn:microsoft.com/office/officeart/2005/8/layout/process4"/>
    <dgm:cxn modelId="{86087720-4CD1-4B0F-B93D-D15EBEBBEF13}" srcId="{C0AB281B-1056-4DDC-8D6A-36710FB14A67}" destId="{E3F1BFAC-B895-46CE-8E1F-BB884E05BED1}" srcOrd="0" destOrd="0" parTransId="{B2CD03BA-D3AC-4923-B8F4-34B556311546}" sibTransId="{8456DFBF-18D4-4477-96A7-7F8A95E80E16}"/>
    <dgm:cxn modelId="{B453E53F-F98F-45DB-A25F-2BD671F4BFB9}" srcId="{99B59236-C9F6-485D-B8FA-FBA8DB6888FE}" destId="{13F9E3B3-176A-4B99-8739-A0D5EE9B6EC7}" srcOrd="1" destOrd="0" parTransId="{52034640-AF65-4FCE-BDDB-B2BEFD115918}" sibTransId="{795139D7-DD61-41EF-929F-0D8761D8A07E}"/>
    <dgm:cxn modelId="{1808D3A0-34F2-45AE-BC81-AB6EAA4E8CED}" type="presOf" srcId="{B9C72C49-F316-4AF0-A4D5-30898526189C}" destId="{B6B896CF-7645-4374-A2F2-C8426EA0B337}" srcOrd="0" destOrd="0" presId="urn:microsoft.com/office/officeart/2005/8/layout/process4"/>
    <dgm:cxn modelId="{194AC861-364E-4644-BEF9-B0B59B7F0738}" srcId="{B9C72C49-F316-4AF0-A4D5-30898526189C}" destId="{E1A2879A-86EA-4473-87A0-38B48CE6CF2C}" srcOrd="0" destOrd="0" parTransId="{73641790-E17C-4BCA-9931-99A07ACB01B3}" sibTransId="{16438246-97CD-496C-8D65-387CE58F231C}"/>
    <dgm:cxn modelId="{86B20A04-879D-4109-AB19-04838C205E81}" srcId="{C5D92055-F73E-4573-BFAF-5E379F4248E1}" destId="{B9C72C49-F316-4AF0-A4D5-30898526189C}" srcOrd="1" destOrd="0" parTransId="{FC521CC8-8A60-458B-916A-B064EDC40B45}" sibTransId="{F8D6C20E-0A85-4D16-A001-C9C4EECBA243}"/>
    <dgm:cxn modelId="{981BE16E-6192-40F7-AE27-B6DEAE2A6B12}" type="presOf" srcId="{C0AB281B-1056-4DDC-8D6A-36710FB14A67}" destId="{8546E22A-02C2-4365-AE90-6E5E75B128FB}" srcOrd="1" destOrd="0" presId="urn:microsoft.com/office/officeart/2005/8/layout/process4"/>
    <dgm:cxn modelId="{5BCA4F32-28D3-4708-AB93-500FFF2DC22D}" srcId="{C0AB281B-1056-4DDC-8D6A-36710FB14A67}" destId="{F735ED6F-D492-4FFE-A0CA-BBFB702347A4}" srcOrd="1" destOrd="0" parTransId="{B6A49BF7-D0B1-4A23-B28B-E925CD477B12}" sibTransId="{1D89D670-244C-4EF2-B6F2-1D2ADD31CC07}"/>
    <dgm:cxn modelId="{4B60A482-987C-4C33-96E0-DAE62648AB28}" type="presOf" srcId="{C5D92055-F73E-4573-BFAF-5E379F4248E1}" destId="{A8EC1AEB-D74F-4F1E-8470-BFD2091635BA}" srcOrd="0" destOrd="0" presId="urn:microsoft.com/office/officeart/2005/8/layout/process4"/>
    <dgm:cxn modelId="{1AF133E0-96E6-4901-9D52-83E2937B6498}" type="presOf" srcId="{F735ED6F-D492-4FFE-A0CA-BBFB702347A4}" destId="{9327E3CE-F4DA-40B3-BAD8-D85EA5A003B7}" srcOrd="0" destOrd="0" presId="urn:microsoft.com/office/officeart/2005/8/layout/process4"/>
    <dgm:cxn modelId="{A3A42FA2-73DF-4258-B9E1-914824916D30}" srcId="{99B59236-C9F6-485D-B8FA-FBA8DB6888FE}" destId="{A78A52EF-2DFC-470C-94E7-F8927F624A2F}" srcOrd="0" destOrd="0" parTransId="{B7FA7C45-76CA-4ACE-9693-357ECF67915A}" sibTransId="{E34123DE-4912-4B8B-8F40-5FFA670B35AF}"/>
    <dgm:cxn modelId="{59953F5E-B99F-4360-A3FD-D5924F518141}" type="presOf" srcId="{13F9E3B3-176A-4B99-8739-A0D5EE9B6EC7}" destId="{8B7EDF17-ED4F-433D-B560-399F8DA3F706}" srcOrd="0" destOrd="0" presId="urn:microsoft.com/office/officeart/2005/8/layout/process4"/>
    <dgm:cxn modelId="{E4C755BF-FBCD-46C9-87DB-28AB9EC59394}" type="presOf" srcId="{E3F1BFAC-B895-46CE-8E1F-BB884E05BED1}" destId="{302164CE-69C3-497A-8FEA-A1EE16234B51}" srcOrd="0" destOrd="0" presId="urn:microsoft.com/office/officeart/2005/8/layout/process4"/>
    <dgm:cxn modelId="{4F970D51-BBDA-4402-8960-969F48ED61C6}" srcId="{C5D92055-F73E-4573-BFAF-5E379F4248E1}" destId="{99B59236-C9F6-485D-B8FA-FBA8DB6888FE}" srcOrd="2" destOrd="0" parTransId="{63A9FDAB-F966-431E-BED0-60FCA5D11771}" sibTransId="{D32E2C9A-E797-465C-93A6-6E4B403D4B24}"/>
    <dgm:cxn modelId="{2DE4A0B8-B07D-4369-BE5C-E2BAEBA00EFB}" type="presOf" srcId="{C0AB281B-1056-4DDC-8D6A-36710FB14A67}" destId="{C03AD833-521F-4F33-9F36-D425869FD816}" srcOrd="0" destOrd="0" presId="urn:microsoft.com/office/officeart/2005/8/layout/process4"/>
    <dgm:cxn modelId="{4A155DA4-0388-4556-8B8B-6CA3B2D669F7}" type="presOf" srcId="{B9C72C49-F316-4AF0-A4D5-30898526189C}" destId="{54F2097A-50BD-40C5-A7CA-2F1C2C48C906}" srcOrd="1" destOrd="0" presId="urn:microsoft.com/office/officeart/2005/8/layout/process4"/>
    <dgm:cxn modelId="{6C7F5C60-C781-45BB-8B91-4EB27DE45C4E}" srcId="{B9C72C49-F316-4AF0-A4D5-30898526189C}" destId="{CDE4AA87-F176-46BE-B1C5-95E38649FDEA}" srcOrd="1" destOrd="0" parTransId="{8AAA616C-EB47-4283-B699-8025BEF3AB1A}" sibTransId="{533006E9-D279-4A18-8EFD-6480EABD3284}"/>
    <dgm:cxn modelId="{09FFA590-F82D-4EFF-AACE-B72BF6CD477A}" type="presOf" srcId="{99B59236-C9F6-485D-B8FA-FBA8DB6888FE}" destId="{C0A843E3-70A8-44E6-A7C7-650B30D3E626}" srcOrd="0" destOrd="0" presId="urn:microsoft.com/office/officeart/2005/8/layout/process4"/>
    <dgm:cxn modelId="{2E88B45A-963D-4011-8D1B-3F394AC0EF49}" type="presOf" srcId="{CDE4AA87-F176-46BE-B1C5-95E38649FDEA}" destId="{5A983234-AAC6-48B2-9A0E-19C3126E5A43}" srcOrd="0" destOrd="0" presId="urn:microsoft.com/office/officeart/2005/8/layout/process4"/>
    <dgm:cxn modelId="{8953A561-F3F2-49B6-BCD9-4A651425C0CA}" srcId="{C5D92055-F73E-4573-BFAF-5E379F4248E1}" destId="{C0AB281B-1056-4DDC-8D6A-36710FB14A67}" srcOrd="0" destOrd="0" parTransId="{C76A9564-8439-412E-9363-88A3397AE81E}" sibTransId="{C2698EE3-D3A9-460B-85A3-98AF50C5BC25}"/>
    <dgm:cxn modelId="{0F03627D-644B-46E9-8E6E-378E375EEB2F}" type="presOf" srcId="{99B59236-C9F6-485D-B8FA-FBA8DB6888FE}" destId="{650C424A-93B4-4B1A-A305-2F9693E2B1E2}" srcOrd="1" destOrd="0" presId="urn:microsoft.com/office/officeart/2005/8/layout/process4"/>
    <dgm:cxn modelId="{3D84E573-B526-4653-9B2B-5B04E18A3E4E}" type="presOf" srcId="{A78A52EF-2DFC-470C-94E7-F8927F624A2F}" destId="{9B46F069-DBDA-416F-8DA2-685351C1A846}" srcOrd="0" destOrd="0" presId="urn:microsoft.com/office/officeart/2005/8/layout/process4"/>
    <dgm:cxn modelId="{BC332688-C335-4623-8B27-072EC64E3F6E}" type="presParOf" srcId="{A8EC1AEB-D74F-4F1E-8470-BFD2091635BA}" destId="{CA3E7B01-1438-4043-951D-FFAFCB6B306B}" srcOrd="0" destOrd="0" presId="urn:microsoft.com/office/officeart/2005/8/layout/process4"/>
    <dgm:cxn modelId="{30A2E487-39E9-49E3-9DFC-3E61B05814E0}" type="presParOf" srcId="{CA3E7B01-1438-4043-951D-FFAFCB6B306B}" destId="{C0A843E3-70A8-44E6-A7C7-650B30D3E626}" srcOrd="0" destOrd="0" presId="urn:microsoft.com/office/officeart/2005/8/layout/process4"/>
    <dgm:cxn modelId="{F8E9694E-F958-4154-9B56-228B6C520CF1}" type="presParOf" srcId="{CA3E7B01-1438-4043-951D-FFAFCB6B306B}" destId="{650C424A-93B4-4B1A-A305-2F9693E2B1E2}" srcOrd="1" destOrd="0" presId="urn:microsoft.com/office/officeart/2005/8/layout/process4"/>
    <dgm:cxn modelId="{F12DDD35-38B7-455F-8598-97513864C9BD}" type="presParOf" srcId="{CA3E7B01-1438-4043-951D-FFAFCB6B306B}" destId="{D29AFCF3-9CE2-48F8-B219-5C134A9B33E9}" srcOrd="2" destOrd="0" presId="urn:microsoft.com/office/officeart/2005/8/layout/process4"/>
    <dgm:cxn modelId="{01F9D293-7167-4B5C-8D0C-B2FFB6F0DFF9}" type="presParOf" srcId="{D29AFCF3-9CE2-48F8-B219-5C134A9B33E9}" destId="{9B46F069-DBDA-416F-8DA2-685351C1A846}" srcOrd="0" destOrd="0" presId="urn:microsoft.com/office/officeart/2005/8/layout/process4"/>
    <dgm:cxn modelId="{EE633763-A314-44E1-8E32-AD7F979AB078}" type="presParOf" srcId="{D29AFCF3-9CE2-48F8-B219-5C134A9B33E9}" destId="{8B7EDF17-ED4F-433D-B560-399F8DA3F706}" srcOrd="1" destOrd="0" presId="urn:microsoft.com/office/officeart/2005/8/layout/process4"/>
    <dgm:cxn modelId="{3020DD1F-161E-4462-ADFC-D276922A3658}" type="presParOf" srcId="{A8EC1AEB-D74F-4F1E-8470-BFD2091635BA}" destId="{61587136-4E4B-45AB-B389-C24A8877589A}" srcOrd="1" destOrd="0" presId="urn:microsoft.com/office/officeart/2005/8/layout/process4"/>
    <dgm:cxn modelId="{5A4D9FF4-74B0-47AE-B14D-DD10692A62E1}" type="presParOf" srcId="{A8EC1AEB-D74F-4F1E-8470-BFD2091635BA}" destId="{843D1725-E1BE-4324-A896-C8C92137703E}" srcOrd="2" destOrd="0" presId="urn:microsoft.com/office/officeart/2005/8/layout/process4"/>
    <dgm:cxn modelId="{01A9A806-7F2C-444C-A225-BA08C429C65F}" type="presParOf" srcId="{843D1725-E1BE-4324-A896-C8C92137703E}" destId="{B6B896CF-7645-4374-A2F2-C8426EA0B337}" srcOrd="0" destOrd="0" presId="urn:microsoft.com/office/officeart/2005/8/layout/process4"/>
    <dgm:cxn modelId="{E0E78FCF-4FEF-44F3-B957-58FFD02A73D1}" type="presParOf" srcId="{843D1725-E1BE-4324-A896-C8C92137703E}" destId="{54F2097A-50BD-40C5-A7CA-2F1C2C48C906}" srcOrd="1" destOrd="0" presId="urn:microsoft.com/office/officeart/2005/8/layout/process4"/>
    <dgm:cxn modelId="{595D2AF5-55DF-4A71-A02B-1B602DCED0BB}" type="presParOf" srcId="{843D1725-E1BE-4324-A896-C8C92137703E}" destId="{3A81060C-4B7E-4E91-83E1-B51523071C2E}" srcOrd="2" destOrd="0" presId="urn:microsoft.com/office/officeart/2005/8/layout/process4"/>
    <dgm:cxn modelId="{79A509EF-E784-4BC2-AB80-87B0712F39FA}" type="presParOf" srcId="{3A81060C-4B7E-4E91-83E1-B51523071C2E}" destId="{E728E2F1-29F5-4F17-9252-6F7F3600744D}" srcOrd="0" destOrd="0" presId="urn:microsoft.com/office/officeart/2005/8/layout/process4"/>
    <dgm:cxn modelId="{4C48FC39-9D30-4019-97B0-43689DFDC1E9}" type="presParOf" srcId="{3A81060C-4B7E-4E91-83E1-B51523071C2E}" destId="{5A983234-AAC6-48B2-9A0E-19C3126E5A43}" srcOrd="1" destOrd="0" presId="urn:microsoft.com/office/officeart/2005/8/layout/process4"/>
    <dgm:cxn modelId="{6FB9D0E3-1E3F-4003-B874-15150D986127}" type="presParOf" srcId="{A8EC1AEB-D74F-4F1E-8470-BFD2091635BA}" destId="{D99E1B2B-4503-48B4-B13F-AEC6C726872F}" srcOrd="3" destOrd="0" presId="urn:microsoft.com/office/officeart/2005/8/layout/process4"/>
    <dgm:cxn modelId="{7D8DD45A-5CCB-47BF-ABC5-4C322943DDAA}" type="presParOf" srcId="{A8EC1AEB-D74F-4F1E-8470-BFD2091635BA}" destId="{15FFF0C2-5F1E-4907-A5A9-71F182824297}" srcOrd="4" destOrd="0" presId="urn:microsoft.com/office/officeart/2005/8/layout/process4"/>
    <dgm:cxn modelId="{40B3F681-F20E-4FB7-B01F-EF5FD30391CE}" type="presParOf" srcId="{15FFF0C2-5F1E-4907-A5A9-71F182824297}" destId="{C03AD833-521F-4F33-9F36-D425869FD816}" srcOrd="0" destOrd="0" presId="urn:microsoft.com/office/officeart/2005/8/layout/process4"/>
    <dgm:cxn modelId="{8C039950-21B8-4A1B-A6F8-F832632BBBF9}" type="presParOf" srcId="{15FFF0C2-5F1E-4907-A5A9-71F182824297}" destId="{8546E22A-02C2-4365-AE90-6E5E75B128FB}" srcOrd="1" destOrd="0" presId="urn:microsoft.com/office/officeart/2005/8/layout/process4"/>
    <dgm:cxn modelId="{5957E3CF-54FA-477C-B186-152EFEB1D745}" type="presParOf" srcId="{15FFF0C2-5F1E-4907-A5A9-71F182824297}" destId="{22799FE5-B85C-49FA-91FC-C1A280C66681}" srcOrd="2" destOrd="0" presId="urn:microsoft.com/office/officeart/2005/8/layout/process4"/>
    <dgm:cxn modelId="{1620564E-1AEB-4870-AE45-53BA2C54A600}" type="presParOf" srcId="{22799FE5-B85C-49FA-91FC-C1A280C66681}" destId="{302164CE-69C3-497A-8FEA-A1EE16234B51}" srcOrd="0" destOrd="0" presId="urn:microsoft.com/office/officeart/2005/8/layout/process4"/>
    <dgm:cxn modelId="{C8D35D9D-6A4D-4DDE-BD9E-910A550DB988}" type="presParOf" srcId="{22799FE5-B85C-49FA-91FC-C1A280C66681}" destId="{9327E3CE-F4DA-40B3-BAD8-D85EA5A003B7}"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9269D3-0B36-4936-8472-47C95A6FBA3F}" type="datetimeFigureOut">
              <a:rPr lang="en-US" smtClean="0"/>
              <a:pPr/>
              <a:t>10/11/2017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ED41BF-C589-47D4-AC19-2CA111EA49FF}" type="slidenum">
              <a:rPr lang="en-GB" smtClean="0"/>
              <a:pPr/>
              <a:t>‹#›</a:t>
            </a:fld>
            <a:endParaRPr lang="en-GB"/>
          </a:p>
        </p:txBody>
      </p:sp>
    </p:spTree>
    <p:extLst>
      <p:ext uri="{BB962C8B-B14F-4D97-AF65-F5344CB8AC3E}">
        <p14:creationId xmlns:p14="http://schemas.microsoft.com/office/powerpoint/2010/main" val="1058996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CED41BF-C589-47D4-AC19-2CA111EA49FF}" type="slidenum">
              <a:rPr lang="en-GB" smtClean="0"/>
              <a:pPr/>
              <a:t>5</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CED41BF-C589-47D4-AC19-2CA111EA49FF}" type="slidenum">
              <a:rPr lang="en-GB" smtClean="0"/>
              <a:pPr/>
              <a:t>13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CED41BF-C589-47D4-AC19-2CA111EA49FF}" type="slidenum">
              <a:rPr lang="en-GB" smtClean="0"/>
              <a:pPr/>
              <a:t>14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B3AD853-9F9E-4E8E-B61C-41F3894CB3E9}" type="datetimeFigureOut">
              <a:rPr lang="en-US" smtClean="0"/>
              <a:pPr/>
              <a:t>10/11/2017</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C3C8084-CD52-49FE-A8A9-57E487A8016C}" type="slidenum">
              <a:rPr lang="en-GB" smtClean="0"/>
              <a:pPr/>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3AD853-9F9E-4E8E-B61C-41F3894CB3E9}" type="datetimeFigureOut">
              <a:rPr lang="en-US" smtClean="0"/>
              <a:pPr/>
              <a:t>10/11/2017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3C8084-CD52-49FE-A8A9-57E487A8016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3AD853-9F9E-4E8E-B61C-41F3894CB3E9}" type="datetimeFigureOut">
              <a:rPr lang="en-US" smtClean="0"/>
              <a:pPr/>
              <a:t>10/11/2017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3C8084-CD52-49FE-A8A9-57E487A8016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B3AD853-9F9E-4E8E-B61C-41F3894CB3E9}" type="datetimeFigureOut">
              <a:rPr lang="en-US" smtClean="0"/>
              <a:pPr/>
              <a:t>10/11/2017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3C8084-CD52-49FE-A8A9-57E487A8016C}" type="slidenum">
              <a:rPr lang="en-GB" smtClean="0"/>
              <a:pPr/>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B3AD853-9F9E-4E8E-B61C-41F3894CB3E9}" type="datetimeFigureOut">
              <a:rPr lang="en-US" smtClean="0"/>
              <a:pPr/>
              <a:t>10/11/2017</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C3C8084-CD52-49FE-A8A9-57E487A8016C}"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B3AD853-9F9E-4E8E-B61C-41F3894CB3E9}" type="datetimeFigureOut">
              <a:rPr lang="en-US" smtClean="0"/>
              <a:pPr/>
              <a:t>10/11/2017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3C8084-CD52-49FE-A8A9-57E487A8016C}" type="slidenum">
              <a:rPr lang="en-GB" smtClean="0"/>
              <a:pPr/>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B3AD853-9F9E-4E8E-B61C-41F3894CB3E9}" type="datetimeFigureOut">
              <a:rPr lang="en-US" smtClean="0"/>
              <a:pPr/>
              <a:t>10/11/2017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3C8084-CD52-49FE-A8A9-57E487A8016C}" type="slidenum">
              <a:rPr lang="en-GB" smtClean="0"/>
              <a:pPr/>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B3AD853-9F9E-4E8E-B61C-41F3894CB3E9}" type="datetimeFigureOut">
              <a:rPr lang="en-US" smtClean="0"/>
              <a:pPr/>
              <a:t>10/11/2017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3C8084-CD52-49FE-A8A9-57E487A8016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3AD853-9F9E-4E8E-B61C-41F3894CB3E9}" type="datetimeFigureOut">
              <a:rPr lang="en-US" smtClean="0"/>
              <a:pPr/>
              <a:t>10/11/2017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3C8084-CD52-49FE-A8A9-57E487A8016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B3AD853-9F9E-4E8E-B61C-41F3894CB3E9}" type="datetimeFigureOut">
              <a:rPr lang="en-US" smtClean="0"/>
              <a:pPr/>
              <a:t>10/11/2017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3C8084-CD52-49FE-A8A9-57E487A8016C}" type="slidenum">
              <a:rPr lang="en-GB" smtClean="0"/>
              <a:pPr/>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B3AD853-9F9E-4E8E-B61C-41F3894CB3E9}" type="datetimeFigureOut">
              <a:rPr lang="en-US" smtClean="0"/>
              <a:pPr/>
              <a:t>10/11/2017</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BC3C8084-CD52-49FE-A8A9-57E487A8016C}" type="slidenum">
              <a:rPr lang="en-GB" smtClean="0"/>
              <a:pPr/>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B3AD853-9F9E-4E8E-B61C-41F3894CB3E9}" type="datetimeFigureOut">
              <a:rPr lang="en-US" smtClean="0"/>
              <a:pPr/>
              <a:t>10/11/2017</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C3C8084-CD52-49FE-A8A9-57E487A8016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smtClean="0"/>
              <a:t>BCH 530</a:t>
            </a:r>
          </a:p>
          <a:p>
            <a:r>
              <a:rPr lang="en-GB" smtClean="0"/>
              <a:t>Dr. Samina Hyder Haq</a:t>
            </a:r>
            <a:endParaRPr lang="en-GB" dirty="0"/>
          </a:p>
        </p:txBody>
      </p:sp>
      <p:sp>
        <p:nvSpPr>
          <p:cNvPr id="2" name="Title 1"/>
          <p:cNvSpPr>
            <a:spLocks noGrp="1"/>
          </p:cNvSpPr>
          <p:nvPr>
            <p:ph type="ctrTitle"/>
          </p:nvPr>
        </p:nvSpPr>
        <p:spPr/>
        <p:txBody>
          <a:bodyPr/>
          <a:lstStyle/>
          <a:p>
            <a:r>
              <a:rPr lang="en-GB" smtClean="0"/>
              <a:t>Protein purification protocol </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Enzyme assay for Acid </a:t>
            </a:r>
            <a:r>
              <a:rPr lang="en-GB" dirty="0" err="1" smtClean="0"/>
              <a:t>phosphatase</a:t>
            </a:r>
            <a:endParaRPr lang="en-GB" dirty="0"/>
          </a:p>
        </p:txBody>
      </p:sp>
      <p:pic>
        <p:nvPicPr>
          <p:cNvPr id="1026" name="Picture 2"/>
          <p:cNvPicPr>
            <a:picLocks noGrp="1" noChangeAspect="1" noChangeArrowheads="1"/>
          </p:cNvPicPr>
          <p:nvPr>
            <p:ph sz="quarter" idx="1"/>
          </p:nvPr>
        </p:nvPicPr>
        <p:blipFill>
          <a:blip r:embed="rId2"/>
          <a:srcRect l="9922" t="41771" r="9218" b="34791"/>
          <a:stretch>
            <a:fillRect/>
          </a:stretch>
        </p:blipFill>
        <p:spPr bwMode="auto">
          <a:xfrm>
            <a:off x="571472" y="2500306"/>
            <a:ext cx="7786742" cy="2000264"/>
          </a:xfrm>
          <a:prstGeom prst="rect">
            <a:avLst/>
          </a:prstGeom>
          <a:noFill/>
          <a:ln w="9525">
            <a:noFill/>
            <a:miter lim="800000"/>
            <a:headEnd/>
            <a:tailEnd/>
          </a:ln>
          <a:effectLst/>
        </p:spPr>
      </p:pic>
      <p:sp>
        <p:nvSpPr>
          <p:cNvPr id="4" name="TextBox 3"/>
          <p:cNvSpPr txBox="1"/>
          <p:nvPr/>
        </p:nvSpPr>
        <p:spPr>
          <a:xfrm>
            <a:off x="1071538" y="5143512"/>
            <a:ext cx="7643866" cy="646331"/>
          </a:xfrm>
          <a:prstGeom prst="rect">
            <a:avLst/>
          </a:prstGeom>
          <a:noFill/>
        </p:spPr>
        <p:txBody>
          <a:bodyPr wrap="square" rtlCol="0">
            <a:spAutoFit/>
          </a:bodyPr>
          <a:lstStyle/>
          <a:p>
            <a:r>
              <a:rPr lang="en-US" dirty="0" smtClean="0"/>
              <a:t>We will measure the relative amount of product formed by comparing the intensity of the yellow color  in each tube following the reaction.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Enzyme assay for alpha amylase</a:t>
            </a:r>
            <a:endParaRPr lang="en-GB" dirty="0"/>
          </a:p>
        </p:txBody>
      </p:sp>
      <p:sp>
        <p:nvSpPr>
          <p:cNvPr id="3" name="Content Placeholder 2"/>
          <p:cNvSpPr>
            <a:spLocks noGrp="1"/>
          </p:cNvSpPr>
          <p:nvPr>
            <p:ph sz="quarter" idx="1"/>
          </p:nvPr>
        </p:nvSpPr>
        <p:spPr>
          <a:xfrm>
            <a:off x="214282" y="1600200"/>
            <a:ext cx="8929718" cy="4972072"/>
          </a:xfrm>
        </p:spPr>
        <p:txBody>
          <a:bodyPr>
            <a:normAutofit/>
          </a:bodyPr>
          <a:lstStyle/>
          <a:p>
            <a:r>
              <a:rPr lang="en-GB" dirty="0" smtClean="0"/>
              <a:t>Alpha Amylase's official name is 1,4-a-D-Glucan </a:t>
            </a:r>
            <a:r>
              <a:rPr lang="en-GB" dirty="0" err="1" smtClean="0"/>
              <a:t>glucanohydrolase</a:t>
            </a:r>
            <a:r>
              <a:rPr lang="en-GB" dirty="0" smtClean="0"/>
              <a:t>; EC 3.2.1.1</a:t>
            </a:r>
          </a:p>
          <a:p>
            <a:r>
              <a:rPr lang="en-GB" dirty="0" smtClean="0"/>
              <a:t>It breaks the starch to maltose</a:t>
            </a:r>
          </a:p>
          <a:p>
            <a:r>
              <a:rPr lang="en-GB" dirty="0" smtClean="0"/>
              <a:t>Assay method is that of </a:t>
            </a:r>
            <a:r>
              <a:rPr lang="en-GB" dirty="0" err="1" smtClean="0"/>
              <a:t>Bernfield</a:t>
            </a:r>
            <a:r>
              <a:rPr lang="en-GB" dirty="0" smtClean="0"/>
              <a:t> (1951) wherein the reducing groups released from starch are measured by the reduction of 3,5-dinitrosalicylic acid. One unit releases from soluble starch one micromole of reducing groups (calculated as maltose) per minute at 25°C and pH 6.9 under the specified conditions</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Monitoring the progress of purification Protocol</a:t>
            </a:r>
            <a:endParaRPr lang="en-GB" dirty="0"/>
          </a:p>
        </p:txBody>
      </p:sp>
      <p:sp>
        <p:nvSpPr>
          <p:cNvPr id="3" name="Content Placeholder 2"/>
          <p:cNvSpPr>
            <a:spLocks noGrp="1"/>
          </p:cNvSpPr>
          <p:nvPr>
            <p:ph sz="quarter" idx="1"/>
          </p:nvPr>
        </p:nvSpPr>
        <p:spPr/>
        <p:txBody>
          <a:bodyPr>
            <a:normAutofit/>
          </a:bodyPr>
          <a:lstStyle/>
          <a:p>
            <a:r>
              <a:rPr lang="en-GB" sz="4000" b="1" dirty="0" smtClean="0"/>
              <a:t>Total protein mg/</a:t>
            </a:r>
            <a:r>
              <a:rPr lang="en-GB" sz="4000" b="1" dirty="0" err="1" smtClean="0"/>
              <a:t>mL</a:t>
            </a:r>
            <a:r>
              <a:rPr lang="en-GB" sz="3600" dirty="0" smtClean="0"/>
              <a:t> </a:t>
            </a:r>
          </a:p>
          <a:p>
            <a:pPr>
              <a:buNone/>
            </a:pPr>
            <a:r>
              <a:rPr lang="en-GB" dirty="0" smtClean="0"/>
              <a:t>   Quantity of protein present in the fraction </a:t>
            </a:r>
          </a:p>
          <a:p>
            <a:pPr>
              <a:buNone/>
            </a:pPr>
            <a:endParaRPr lang="en-GB" b="1" dirty="0" smtClean="0"/>
          </a:p>
          <a:p>
            <a:pPr>
              <a:buFont typeface="Wingdings" pitchFamily="2" charset="2"/>
              <a:buChar char="§"/>
            </a:pPr>
            <a:r>
              <a:rPr lang="en-US" b="1" dirty="0" smtClean="0"/>
              <a:t>Total activity (units of activity)</a:t>
            </a:r>
          </a:p>
          <a:p>
            <a:pPr lvl="1"/>
            <a:r>
              <a:rPr lang="en-US" dirty="0" smtClean="0"/>
              <a:t>Use a portion of sample to determine activity.</a:t>
            </a:r>
          </a:p>
          <a:p>
            <a:pPr lvl="1"/>
            <a:endParaRPr lang="en-US" sz="1400" dirty="0" smtClean="0"/>
          </a:p>
          <a:p>
            <a:pPr lvl="1"/>
            <a:r>
              <a:rPr lang="en-US" dirty="0" smtClean="0"/>
              <a:t>Multiply activity by total volume to determine total activity.</a:t>
            </a:r>
          </a:p>
          <a:p>
            <a:pPr>
              <a:buNone/>
            </a:pP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214290"/>
            <a:ext cx="8572560" cy="6429420"/>
          </a:xfrm>
        </p:spPr>
        <p:txBody>
          <a:bodyPr>
            <a:normAutofit lnSpcReduction="10000"/>
          </a:bodyPr>
          <a:lstStyle/>
          <a:p>
            <a:pPr>
              <a:lnSpc>
                <a:spcPct val="90000"/>
              </a:lnSpc>
            </a:pPr>
            <a:r>
              <a:rPr lang="en-US" sz="2800" b="1" dirty="0" smtClean="0"/>
              <a:t>Specific activity (units of activity/mg)</a:t>
            </a:r>
          </a:p>
          <a:p>
            <a:pPr>
              <a:lnSpc>
                <a:spcPct val="90000"/>
              </a:lnSpc>
              <a:buNone/>
            </a:pPr>
            <a:endParaRPr lang="en-US" sz="2800" b="1" dirty="0" smtClean="0"/>
          </a:p>
          <a:p>
            <a:pPr>
              <a:lnSpc>
                <a:spcPct val="90000"/>
              </a:lnSpc>
              <a:buNone/>
            </a:pPr>
            <a:r>
              <a:rPr lang="en-US" sz="3500" b="1" dirty="0" smtClean="0"/>
              <a:t>S.A =</a:t>
            </a:r>
            <a:r>
              <a:rPr lang="en-US" sz="2800" b="1" dirty="0" smtClean="0"/>
              <a:t>            </a:t>
            </a:r>
            <a:r>
              <a:rPr lang="en-US" sz="2400" u="sng" dirty="0" smtClean="0"/>
              <a:t>Total activity of E</a:t>
            </a:r>
            <a:endParaRPr lang="en-US" sz="2400" dirty="0" smtClean="0"/>
          </a:p>
          <a:p>
            <a:pPr marL="1935163" lvl="1">
              <a:lnSpc>
                <a:spcPct val="90000"/>
              </a:lnSpc>
              <a:buNone/>
            </a:pPr>
            <a:r>
              <a:rPr lang="en-US" sz="2400" dirty="0" smtClean="0"/>
              <a:t>    Total protein</a:t>
            </a:r>
          </a:p>
          <a:p>
            <a:pPr marL="1935163" lvl="1">
              <a:lnSpc>
                <a:spcPct val="90000"/>
              </a:lnSpc>
            </a:pPr>
            <a:endParaRPr lang="en-US" sz="1200" dirty="0" smtClean="0"/>
          </a:p>
          <a:p>
            <a:pPr marL="1935163" lvl="1">
              <a:lnSpc>
                <a:spcPct val="90000"/>
              </a:lnSpc>
            </a:pPr>
            <a:endParaRPr lang="en-US" sz="1200" dirty="0" smtClean="0"/>
          </a:p>
          <a:p>
            <a:pPr marL="1935163" lvl="1">
              <a:lnSpc>
                <a:spcPct val="90000"/>
              </a:lnSpc>
            </a:pPr>
            <a:endParaRPr lang="en-US" sz="1200" dirty="0" smtClean="0"/>
          </a:p>
          <a:p>
            <a:pPr>
              <a:lnSpc>
                <a:spcPct val="90000"/>
              </a:lnSpc>
            </a:pPr>
            <a:r>
              <a:rPr lang="en-US" sz="2800" b="1" dirty="0" smtClean="0"/>
              <a:t>% yield:</a:t>
            </a:r>
            <a:r>
              <a:rPr lang="en-US" sz="2800" dirty="0" smtClean="0"/>
              <a:t>  measure of activity retained after each step in procedure.</a:t>
            </a:r>
          </a:p>
          <a:p>
            <a:pPr>
              <a:lnSpc>
                <a:spcPct val="90000"/>
              </a:lnSpc>
              <a:buNone/>
            </a:pPr>
            <a:endParaRPr lang="en-US" sz="2800" dirty="0" smtClean="0"/>
          </a:p>
          <a:p>
            <a:pPr>
              <a:lnSpc>
                <a:spcPct val="90000"/>
              </a:lnSpc>
              <a:buNone/>
            </a:pPr>
            <a:r>
              <a:rPr lang="en-US" sz="2800" dirty="0" smtClean="0"/>
              <a:t>Percentage yield = </a:t>
            </a:r>
          </a:p>
          <a:p>
            <a:pPr lvl="1">
              <a:lnSpc>
                <a:spcPct val="90000"/>
              </a:lnSpc>
              <a:buClr>
                <a:schemeClr val="hlink"/>
              </a:buClr>
              <a:buSzPct val="55000"/>
              <a:buNone/>
            </a:pPr>
            <a:r>
              <a:rPr lang="en-US" u="sng" dirty="0" smtClean="0"/>
              <a:t>     Total activity at particular step</a:t>
            </a:r>
            <a:endParaRPr lang="en-US" dirty="0" smtClean="0"/>
          </a:p>
          <a:p>
            <a:pPr lvl="1">
              <a:lnSpc>
                <a:spcPct val="90000"/>
              </a:lnSpc>
              <a:buClr>
                <a:schemeClr val="hlink"/>
              </a:buClr>
              <a:buSzPct val="55000"/>
              <a:buNone/>
            </a:pPr>
            <a:r>
              <a:rPr lang="en-US" dirty="0" smtClean="0"/>
              <a:t>       Total activity of initial extract</a:t>
            </a:r>
          </a:p>
          <a:p>
            <a:pPr lvl="1">
              <a:lnSpc>
                <a:spcPct val="90000"/>
              </a:lnSpc>
              <a:buClr>
                <a:schemeClr val="hlink"/>
              </a:buClr>
              <a:buSzPct val="55000"/>
              <a:buNone/>
            </a:pPr>
            <a:r>
              <a:rPr lang="en-US" sz="3600" b="1" dirty="0" smtClean="0"/>
              <a:t>Purification level </a:t>
            </a:r>
            <a:r>
              <a:rPr lang="en-US" sz="3600" i="1" dirty="0" smtClean="0"/>
              <a:t>increases at each step of purification. =  S.A at particular step</a:t>
            </a:r>
          </a:p>
          <a:p>
            <a:pPr lvl="1">
              <a:lnSpc>
                <a:spcPct val="90000"/>
              </a:lnSpc>
              <a:buClr>
                <a:schemeClr val="hlink"/>
              </a:buClr>
              <a:buSzPct val="55000"/>
              <a:buNone/>
            </a:pPr>
            <a:r>
              <a:rPr lang="en-US" sz="3600" i="1" dirty="0" smtClean="0"/>
              <a:t>                              S.A of initial crude extract</a:t>
            </a:r>
          </a:p>
          <a:p>
            <a:pPr>
              <a:lnSpc>
                <a:spcPct val="90000"/>
              </a:lnSpc>
              <a:buNone/>
            </a:pPr>
            <a:endParaRPr lang="en-US" sz="2800" dirty="0" smtClean="0"/>
          </a:p>
          <a:p>
            <a:pPr>
              <a:lnSpc>
                <a:spcPct val="90000"/>
              </a:lnSpc>
              <a:buNone/>
            </a:pPr>
            <a:endParaRPr lang="en-US" sz="1400" dirty="0" smtClean="0"/>
          </a:p>
          <a:p>
            <a:pPr>
              <a:lnSpc>
                <a:spcPct val="90000"/>
              </a:lnSpc>
              <a:buNone/>
            </a:pPr>
            <a:endParaRPr lang="en-US" sz="1400" dirty="0" smtClean="0"/>
          </a:p>
          <a:p>
            <a:pPr>
              <a:lnSpc>
                <a:spcPct val="90000"/>
              </a:lnSpc>
              <a:buNone/>
            </a:pPr>
            <a:endParaRPr lang="en-US" sz="1400" dirty="0" smtClean="0"/>
          </a:p>
          <a:p>
            <a:endParaRPr lang="en-GB" dirty="0"/>
          </a:p>
        </p:txBody>
      </p:sp>
      <p:cxnSp>
        <p:nvCxnSpPr>
          <p:cNvPr id="6" name="Straight Connector 5"/>
          <p:cNvCxnSpPr/>
          <p:nvPr/>
        </p:nvCxnSpPr>
        <p:spPr>
          <a:xfrm>
            <a:off x="3929058" y="6000768"/>
            <a:ext cx="38576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00174"/>
          </a:xfrm>
        </p:spPr>
        <p:txBody>
          <a:bodyPr>
            <a:normAutofit/>
          </a:bodyPr>
          <a:lstStyle/>
          <a:p>
            <a:r>
              <a:rPr lang="en-GB" sz="3600" dirty="0" smtClean="0"/>
              <a:t>The purification table</a:t>
            </a:r>
            <a:br>
              <a:rPr lang="en-GB" sz="3600" dirty="0" smtClean="0"/>
            </a:br>
            <a:r>
              <a:rPr lang="en-GB" sz="3600" dirty="0" smtClean="0"/>
              <a:t>We fill out this important table at each stage</a:t>
            </a:r>
            <a:endParaRPr lang="en-GB" sz="3600" dirty="0"/>
          </a:p>
        </p:txBody>
      </p:sp>
      <p:graphicFrame>
        <p:nvGraphicFramePr>
          <p:cNvPr id="4" name="Content Placeholder 3"/>
          <p:cNvGraphicFramePr>
            <a:graphicFrameLocks noGrp="1"/>
          </p:cNvGraphicFramePr>
          <p:nvPr>
            <p:ph sz="quarter" idx="1"/>
          </p:nvPr>
        </p:nvGraphicFramePr>
        <p:xfrm>
          <a:off x="285720" y="2000240"/>
          <a:ext cx="8858279" cy="4664895"/>
        </p:xfrm>
        <a:graphic>
          <a:graphicData uri="http://schemas.openxmlformats.org/drawingml/2006/table">
            <a:tbl>
              <a:tblPr firstRow="1" bandRow="1">
                <a:tableStyleId>{073A0DAA-6AF3-43AB-8588-CEC1D06C72B9}</a:tableStyleId>
              </a:tblPr>
              <a:tblGrid>
                <a:gridCol w="2617175"/>
                <a:gridCol w="1526686"/>
                <a:gridCol w="892913"/>
                <a:gridCol w="1273835"/>
                <a:gridCol w="1118943"/>
                <a:gridCol w="1428727"/>
              </a:tblGrid>
              <a:tr h="750099">
                <a:tc>
                  <a:txBody>
                    <a:bodyPr/>
                    <a:lstStyle/>
                    <a:p>
                      <a:r>
                        <a:rPr lang="en-GB" dirty="0" smtClean="0"/>
                        <a:t>Steps</a:t>
                      </a:r>
                      <a:endParaRPr lang="en-GB" dirty="0"/>
                    </a:p>
                  </a:txBody>
                  <a:tcPr/>
                </a:tc>
                <a:tc>
                  <a:txBody>
                    <a:bodyPr/>
                    <a:lstStyle/>
                    <a:p>
                      <a:r>
                        <a:rPr lang="en-GB" dirty="0" smtClean="0"/>
                        <a:t>Total</a:t>
                      </a:r>
                      <a:r>
                        <a:rPr lang="en-GB" baseline="0" dirty="0" smtClean="0"/>
                        <a:t> protein</a:t>
                      </a:r>
                      <a:endParaRPr lang="en-GB" dirty="0"/>
                    </a:p>
                  </a:txBody>
                  <a:tcPr/>
                </a:tc>
                <a:tc>
                  <a:txBody>
                    <a:bodyPr/>
                    <a:lstStyle/>
                    <a:p>
                      <a:r>
                        <a:rPr lang="en-GB" dirty="0" smtClean="0"/>
                        <a:t>Total </a:t>
                      </a:r>
                      <a:r>
                        <a:rPr lang="en-GB" baseline="0" dirty="0" smtClean="0"/>
                        <a:t> E</a:t>
                      </a:r>
                    </a:p>
                    <a:p>
                      <a:r>
                        <a:rPr lang="en-GB" baseline="0" dirty="0" smtClean="0"/>
                        <a:t>activity</a:t>
                      </a:r>
                      <a:endParaRPr lang="en-GB" dirty="0"/>
                    </a:p>
                  </a:txBody>
                  <a:tcPr/>
                </a:tc>
                <a:tc>
                  <a:txBody>
                    <a:bodyPr/>
                    <a:lstStyle/>
                    <a:p>
                      <a:r>
                        <a:rPr lang="en-GB" dirty="0" smtClean="0"/>
                        <a:t>Specific</a:t>
                      </a:r>
                      <a:r>
                        <a:rPr lang="en-GB" baseline="0" dirty="0" smtClean="0"/>
                        <a:t> Activity</a:t>
                      </a:r>
                      <a:endParaRPr lang="en-GB" dirty="0"/>
                    </a:p>
                  </a:txBody>
                  <a:tcPr/>
                </a:tc>
                <a:tc>
                  <a:txBody>
                    <a:bodyPr/>
                    <a:lstStyle/>
                    <a:p>
                      <a:r>
                        <a:rPr lang="en-GB" dirty="0" smtClean="0"/>
                        <a:t>Yield</a:t>
                      </a:r>
                      <a:r>
                        <a:rPr lang="en-GB" baseline="0" dirty="0" smtClean="0"/>
                        <a:t>  %</a:t>
                      </a:r>
                      <a:endParaRPr lang="en-GB" dirty="0"/>
                    </a:p>
                  </a:txBody>
                  <a:tcPr/>
                </a:tc>
                <a:tc>
                  <a:txBody>
                    <a:bodyPr/>
                    <a:lstStyle/>
                    <a:p>
                      <a:r>
                        <a:rPr lang="en-GB" dirty="0" smtClean="0"/>
                        <a:t>Purification</a:t>
                      </a:r>
                      <a:r>
                        <a:rPr lang="en-GB" baseline="0" dirty="0" smtClean="0"/>
                        <a:t> level</a:t>
                      </a:r>
                      <a:endParaRPr lang="en-GB" dirty="0"/>
                    </a:p>
                  </a:txBody>
                  <a:tcPr/>
                </a:tc>
              </a:tr>
              <a:tr h="750099">
                <a:tc>
                  <a:txBody>
                    <a:bodyPr/>
                    <a:lstStyle/>
                    <a:p>
                      <a:r>
                        <a:rPr lang="en-GB" dirty="0" smtClean="0"/>
                        <a:t>1. Crude Extract</a:t>
                      </a:r>
                      <a:endParaRPr lang="en-GB" dirty="0"/>
                    </a:p>
                  </a:txBody>
                  <a:tcPr/>
                </a:tc>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tr>
              <a:tr h="750099">
                <a:tc>
                  <a:txBody>
                    <a:bodyPr/>
                    <a:lstStyle/>
                    <a:p>
                      <a:r>
                        <a:rPr lang="en-GB" dirty="0" smtClean="0"/>
                        <a:t>2. Ammonium</a:t>
                      </a:r>
                      <a:r>
                        <a:rPr lang="en-GB" baseline="0" dirty="0" smtClean="0"/>
                        <a:t> sulphate </a:t>
                      </a:r>
                      <a:r>
                        <a:rPr lang="en-GB" baseline="0" dirty="0" err="1" smtClean="0"/>
                        <a:t>ppt</a:t>
                      </a:r>
                      <a:endParaRPr lang="en-GB" baseline="0" dirty="0" smtClean="0"/>
                    </a:p>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750099">
                <a:tc>
                  <a:txBody>
                    <a:bodyPr/>
                    <a:lstStyle/>
                    <a:p>
                      <a:r>
                        <a:rPr lang="en-GB" dirty="0" smtClean="0"/>
                        <a:t>3. After Dialysis</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750099">
                <a:tc>
                  <a:txBody>
                    <a:bodyPr/>
                    <a:lstStyle/>
                    <a:p>
                      <a:r>
                        <a:rPr lang="en-GB" dirty="0" smtClean="0"/>
                        <a:t>4. </a:t>
                      </a:r>
                      <a:r>
                        <a:rPr lang="en-GB" dirty="0" err="1" smtClean="0"/>
                        <a:t>Coulumn</a:t>
                      </a:r>
                      <a:r>
                        <a:rPr lang="en-GB" dirty="0" smtClean="0"/>
                        <a:t> chromatography</a:t>
                      </a:r>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750099">
                <a:tc>
                  <a:txBody>
                    <a:bodyPr/>
                    <a:lstStyle/>
                    <a:p>
                      <a:r>
                        <a:rPr lang="en-GB" dirty="0" smtClean="0"/>
                        <a:t>5. Ion exchange chromatography</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r>
            </a:tbl>
          </a:graphicData>
        </a:graphic>
      </p:graphicFrame>
      <p:graphicFrame>
        <p:nvGraphicFramePr>
          <p:cNvPr id="5" name="Table 4"/>
          <p:cNvGraphicFramePr>
            <a:graphicFrameLocks noGrp="1"/>
          </p:cNvGraphicFramePr>
          <p:nvPr/>
        </p:nvGraphicFramePr>
        <p:xfrm>
          <a:off x="319315" y="1643050"/>
          <a:ext cx="8824685" cy="374640"/>
        </p:xfrm>
        <a:graphic>
          <a:graphicData uri="http://schemas.openxmlformats.org/drawingml/2006/table">
            <a:tbl>
              <a:tblPr/>
              <a:tblGrid>
                <a:gridCol w="8824685"/>
              </a:tblGrid>
              <a:tr h="374640">
                <a:tc>
                  <a:txBody>
                    <a:bodyPr/>
                    <a:lstStyle/>
                    <a:p>
                      <a:endParaRPr lang="en-GB"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Ammonium sulphate(NH</a:t>
            </a:r>
            <a:r>
              <a:rPr lang="en-GB" sz="3600" dirty="0" smtClean="0"/>
              <a:t>4</a:t>
            </a:r>
            <a:r>
              <a:rPr lang="en-GB" dirty="0" smtClean="0"/>
              <a:t>)</a:t>
            </a:r>
            <a:r>
              <a:rPr lang="en-GB" sz="3100" dirty="0" smtClean="0"/>
              <a:t>2</a:t>
            </a:r>
            <a:r>
              <a:rPr lang="en-GB" dirty="0" smtClean="0"/>
              <a:t>SO</a:t>
            </a:r>
            <a:r>
              <a:rPr lang="en-GB" sz="3600" dirty="0" smtClean="0"/>
              <a:t>4 </a:t>
            </a:r>
            <a:r>
              <a:rPr lang="en-GB" dirty="0" smtClean="0"/>
              <a:t>precipitation</a:t>
            </a:r>
            <a:endParaRPr lang="en-GB" dirty="0"/>
          </a:p>
        </p:txBody>
      </p:sp>
      <p:sp>
        <p:nvSpPr>
          <p:cNvPr id="3" name="Content Placeholder 2"/>
          <p:cNvSpPr>
            <a:spLocks noGrp="1"/>
          </p:cNvSpPr>
          <p:nvPr>
            <p:ph sz="quarter" idx="1"/>
          </p:nvPr>
        </p:nvSpPr>
        <p:spPr>
          <a:xfrm>
            <a:off x="214282" y="1600200"/>
            <a:ext cx="8929718" cy="4525963"/>
          </a:xfrm>
        </p:spPr>
        <p:txBody>
          <a:bodyPr/>
          <a:lstStyle/>
          <a:p>
            <a:r>
              <a:rPr lang="en-GB" dirty="0" smtClean="0"/>
              <a:t>Has a wide range of application</a:t>
            </a:r>
          </a:p>
          <a:p>
            <a:r>
              <a:rPr lang="en-GB" dirty="0" smtClean="0"/>
              <a:t>Very effective to </a:t>
            </a:r>
            <a:r>
              <a:rPr lang="en-GB" dirty="0" err="1" smtClean="0"/>
              <a:t>ppt</a:t>
            </a:r>
            <a:r>
              <a:rPr lang="en-GB" dirty="0" smtClean="0"/>
              <a:t> out water soluble proteins.</a:t>
            </a:r>
          </a:p>
          <a:p>
            <a:r>
              <a:rPr lang="en-GB" dirty="0" smtClean="0"/>
              <a:t>These ions have stabilizing effect on protein</a:t>
            </a:r>
          </a:p>
          <a:p>
            <a:r>
              <a:rPr lang="en-GB" dirty="0" smtClean="0"/>
              <a:t>You can do sequential </a:t>
            </a:r>
            <a:r>
              <a:rPr lang="en-GB" dirty="0" err="1" smtClean="0"/>
              <a:t>ppt</a:t>
            </a:r>
            <a:r>
              <a:rPr lang="en-GB" dirty="0" smtClean="0"/>
              <a:t> of  your desired protein depending upon its molecular weight.</a:t>
            </a:r>
          </a:p>
          <a:p>
            <a:r>
              <a:rPr lang="en-GB" dirty="0" smtClean="0"/>
              <a:t>Proteins are </a:t>
            </a:r>
            <a:r>
              <a:rPr lang="en-GB" dirty="0" err="1" smtClean="0"/>
              <a:t>readly</a:t>
            </a:r>
            <a:r>
              <a:rPr lang="en-GB" dirty="0" smtClean="0"/>
              <a:t> stored as ammonium sulphate ppt. </a:t>
            </a:r>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Ammonium </a:t>
            </a:r>
            <a:r>
              <a:rPr lang="en-US" dirty="0" err="1" smtClean="0"/>
              <a:t>sulphate</a:t>
            </a:r>
            <a:r>
              <a:rPr lang="en-US" dirty="0" smtClean="0"/>
              <a:t> </a:t>
            </a:r>
            <a:r>
              <a:rPr lang="en-US" dirty="0" err="1" smtClean="0"/>
              <a:t>ppt</a:t>
            </a:r>
            <a:r>
              <a:rPr lang="en-US" dirty="0" smtClean="0"/>
              <a:t> ( a strategy)</a:t>
            </a:r>
            <a:endParaRPr lang="en-US" dirty="0"/>
          </a:p>
        </p:txBody>
      </p:sp>
      <p:sp>
        <p:nvSpPr>
          <p:cNvPr id="3" name="Content Placeholder 2"/>
          <p:cNvSpPr>
            <a:spLocks noGrp="1"/>
          </p:cNvSpPr>
          <p:nvPr>
            <p:ph sz="quarter" idx="1"/>
          </p:nvPr>
        </p:nvSpPr>
        <p:spPr>
          <a:xfrm>
            <a:off x="0" y="1428736"/>
            <a:ext cx="8929718" cy="5214974"/>
          </a:xfrm>
        </p:spPr>
        <p:txBody>
          <a:bodyPr>
            <a:normAutofit fontScale="77500" lnSpcReduction="20000"/>
          </a:bodyPr>
          <a:lstStyle/>
          <a:p>
            <a:r>
              <a:rPr lang="en-US" sz="3600" dirty="0" smtClean="0"/>
              <a:t>Proteins are soluble in aqueous media because they have hydrophilic amino acid side-chains facing outwards that can interact with water. These are provided by the basic amino acids (</a:t>
            </a:r>
            <a:r>
              <a:rPr lang="en-US" sz="3600" dirty="0" err="1" smtClean="0"/>
              <a:t>arginine</a:t>
            </a:r>
            <a:r>
              <a:rPr lang="en-US" sz="3600" dirty="0" smtClean="0"/>
              <a:t>, </a:t>
            </a:r>
            <a:r>
              <a:rPr lang="en-US" sz="3600" dirty="0" err="1" smtClean="0"/>
              <a:t>histidine</a:t>
            </a:r>
            <a:r>
              <a:rPr lang="en-US" sz="3600" dirty="0" smtClean="0"/>
              <a:t>, </a:t>
            </a:r>
            <a:r>
              <a:rPr lang="en-US" sz="3600" dirty="0" err="1" smtClean="0"/>
              <a:t>arginine</a:t>
            </a:r>
            <a:r>
              <a:rPr lang="en-US" sz="3600" dirty="0" smtClean="0"/>
              <a:t> and lysine), the acidic amino acids (</a:t>
            </a:r>
            <a:r>
              <a:rPr lang="en-US" sz="3600" dirty="0" err="1" smtClean="0"/>
              <a:t>aspartate</a:t>
            </a:r>
            <a:r>
              <a:rPr lang="en-US" sz="3600" dirty="0" smtClean="0"/>
              <a:t> and glutamate) and the neutral hydrophilic amino acids (</a:t>
            </a:r>
            <a:r>
              <a:rPr lang="en-US" sz="3600" dirty="0" err="1" smtClean="0"/>
              <a:t>asparagine</a:t>
            </a:r>
            <a:r>
              <a:rPr lang="en-US" sz="3600" dirty="0" smtClean="0"/>
              <a:t>, glutamine, serine, </a:t>
            </a:r>
            <a:r>
              <a:rPr lang="en-US" sz="3600" dirty="0" err="1" smtClean="0"/>
              <a:t>threonine</a:t>
            </a:r>
            <a:r>
              <a:rPr lang="en-US" sz="3600" dirty="0" smtClean="0"/>
              <a:t>, tyrosine and </a:t>
            </a:r>
            <a:r>
              <a:rPr lang="en-US" sz="3600" dirty="0" err="1" smtClean="0"/>
              <a:t>cysteine</a:t>
            </a:r>
            <a:r>
              <a:rPr lang="en-US" sz="3600" dirty="0" smtClean="0"/>
              <a:t>).</a:t>
            </a:r>
          </a:p>
          <a:p>
            <a:r>
              <a:rPr lang="en-US" sz="3600" dirty="0" smtClean="0"/>
              <a:t>Any compound that interferes with these interactions between amino acid side-chains and water, by reducing the available water, will reduce the solubility of the protein. As interactions with water become less marked, so protein-protein interactions become more important, and the protein will aggregate and come out of solution. Provided that the temperature is maintained low enough (around 4C), the protein is not irreversibly denatured, but the precipitate can be </a:t>
            </a:r>
            <a:r>
              <a:rPr lang="en-US" sz="3600" dirty="0" err="1" smtClean="0"/>
              <a:t>redissolved</a:t>
            </a:r>
            <a:r>
              <a:rPr lang="en-US" sz="3600" dirty="0" smtClean="0"/>
              <a:t> in buffer</a:t>
            </a:r>
            <a:r>
              <a:rPr lang="en-US" dirty="0" smtClean="0"/>
              <a: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Salting in </a:t>
            </a:r>
            <a:endParaRPr lang="en-GB" dirty="0"/>
          </a:p>
        </p:txBody>
      </p:sp>
      <p:sp>
        <p:nvSpPr>
          <p:cNvPr id="3" name="Content Placeholder 2"/>
          <p:cNvSpPr>
            <a:spLocks noGrp="1"/>
          </p:cNvSpPr>
          <p:nvPr>
            <p:ph sz="quarter" idx="1"/>
          </p:nvPr>
        </p:nvSpPr>
        <p:spPr/>
        <p:txBody>
          <a:bodyPr>
            <a:normAutofit/>
          </a:bodyPr>
          <a:lstStyle/>
          <a:p>
            <a:r>
              <a:rPr lang="en-GB" dirty="0" smtClean="0"/>
              <a:t>Most native soluble proteins like globular proteins are soluble at 25% ammonium sulphate but </a:t>
            </a:r>
            <a:r>
              <a:rPr lang="en-GB" dirty="0" err="1" smtClean="0"/>
              <a:t>ppt</a:t>
            </a:r>
            <a:r>
              <a:rPr lang="en-GB" dirty="0" smtClean="0"/>
              <a:t> out at 100%</a:t>
            </a:r>
          </a:p>
          <a:p>
            <a:r>
              <a:rPr lang="en-GB" dirty="0" smtClean="0"/>
              <a:t>Try to choose the saturation where the desired protein is soluble but others </a:t>
            </a:r>
            <a:r>
              <a:rPr lang="en-GB" dirty="0" err="1" smtClean="0"/>
              <a:t>ppt</a:t>
            </a:r>
            <a:r>
              <a:rPr lang="en-GB" dirty="0" smtClean="0"/>
              <a:t> out</a:t>
            </a:r>
          </a:p>
          <a:p>
            <a:r>
              <a:rPr lang="en-GB" dirty="0" smtClean="0"/>
              <a:t>Can salt out the unwanted proteins for example at 25% saturation and than increase the salt concentration to </a:t>
            </a:r>
            <a:r>
              <a:rPr lang="en-GB" dirty="0" err="1" smtClean="0"/>
              <a:t>ppt</a:t>
            </a:r>
            <a:r>
              <a:rPr lang="en-GB" dirty="0" smtClean="0"/>
              <a:t> out the desired proteins.</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Salting in</a:t>
            </a:r>
            <a:endParaRPr lang="en-GB" dirty="0"/>
          </a:p>
        </p:txBody>
      </p:sp>
      <p:sp>
        <p:nvSpPr>
          <p:cNvPr id="3" name="Content Placeholder 2"/>
          <p:cNvSpPr>
            <a:spLocks noGrp="1"/>
          </p:cNvSpPr>
          <p:nvPr>
            <p:ph sz="quarter" idx="1"/>
          </p:nvPr>
        </p:nvSpPr>
        <p:spPr/>
        <p:txBody>
          <a:bodyPr/>
          <a:lstStyle/>
          <a:p>
            <a:pPr>
              <a:lnSpc>
                <a:spcPct val="90000"/>
              </a:lnSpc>
            </a:pPr>
            <a:r>
              <a:rPr lang="en-US" b="1" dirty="0" smtClean="0"/>
              <a:t>Salting IN</a:t>
            </a:r>
          </a:p>
          <a:p>
            <a:pPr>
              <a:lnSpc>
                <a:spcPct val="90000"/>
              </a:lnSpc>
            </a:pPr>
            <a:r>
              <a:rPr lang="en-US" dirty="0" smtClean="0"/>
              <a:t>At low concentrations, added salt usually increases the solubility of charged macromolecules because the salt screens out charge-charge interactions.</a:t>
            </a:r>
          </a:p>
          <a:p>
            <a:pPr>
              <a:lnSpc>
                <a:spcPct val="90000"/>
              </a:lnSpc>
            </a:pPr>
            <a:r>
              <a:rPr lang="en-US" dirty="0" smtClean="0"/>
              <a:t>So low [salt] prevents aggregation and therefore precipitation or “crashing.”</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Salting in </a:t>
            </a:r>
            <a:endParaRPr lang="en-GB" dirty="0"/>
          </a:p>
        </p:txBody>
      </p:sp>
      <p:sp>
        <p:nvSpPr>
          <p:cNvPr id="3" name="Content Placeholder 2"/>
          <p:cNvSpPr>
            <a:spLocks noGrp="1"/>
          </p:cNvSpPr>
          <p:nvPr>
            <p:ph sz="quarter" idx="1"/>
          </p:nvPr>
        </p:nvSpPr>
        <p:spPr/>
        <p:txBody>
          <a:bodyPr/>
          <a:lstStyle/>
          <a:p>
            <a:pPr>
              <a:lnSpc>
                <a:spcPct val="90000"/>
              </a:lnSpc>
              <a:buNone/>
            </a:pPr>
            <a:endParaRPr lang="en-US" b="1" dirty="0" smtClean="0"/>
          </a:p>
          <a:p>
            <a:pPr>
              <a:lnSpc>
                <a:spcPct val="90000"/>
              </a:lnSpc>
            </a:pPr>
            <a:r>
              <a:rPr lang="en-US" dirty="0" smtClean="0"/>
              <a:t>At high concentrations added salt lowers the solubility of macromolecules because it competes for the solvent (H</a:t>
            </a:r>
            <a:r>
              <a:rPr lang="en-US" baseline="-25000" dirty="0" smtClean="0"/>
              <a:t>2</a:t>
            </a:r>
            <a:r>
              <a:rPr lang="en-US" dirty="0" smtClean="0"/>
              <a:t>O) needed to solvate the macromolecules.</a:t>
            </a:r>
          </a:p>
          <a:p>
            <a:pPr>
              <a:lnSpc>
                <a:spcPct val="90000"/>
              </a:lnSpc>
            </a:pPr>
            <a:r>
              <a:rPr lang="en-US" dirty="0" smtClean="0"/>
              <a:t>So high [salt] removes the </a:t>
            </a:r>
            <a:r>
              <a:rPr lang="en-US" dirty="0" err="1" smtClean="0"/>
              <a:t>solvation</a:t>
            </a:r>
            <a:r>
              <a:rPr lang="en-US" dirty="0" smtClean="0"/>
              <a:t> sphere from the protein molecules and they come out of solution</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 of this course</a:t>
            </a:r>
            <a:endParaRPr lang="en-GB" dirty="0"/>
          </a:p>
        </p:txBody>
      </p:sp>
      <p:sp>
        <p:nvSpPr>
          <p:cNvPr id="3" name="Content Placeholder 2"/>
          <p:cNvSpPr>
            <a:spLocks noGrp="1"/>
          </p:cNvSpPr>
          <p:nvPr>
            <p:ph sz="quarter" idx="1"/>
          </p:nvPr>
        </p:nvSpPr>
        <p:spPr>
          <a:xfrm>
            <a:off x="142844" y="1600200"/>
            <a:ext cx="8786874" cy="5043510"/>
          </a:xfrm>
        </p:spPr>
        <p:txBody>
          <a:bodyPr>
            <a:normAutofit/>
          </a:bodyPr>
          <a:lstStyle/>
          <a:p>
            <a:r>
              <a:rPr lang="en-GB" dirty="0" smtClean="0"/>
              <a:t>To give practical training in various Biochemistry techniques</a:t>
            </a:r>
          </a:p>
          <a:p>
            <a:r>
              <a:rPr lang="en-GB" dirty="0" smtClean="0"/>
              <a:t>Explain how to organise experimental protocol.</a:t>
            </a:r>
          </a:p>
          <a:p>
            <a:r>
              <a:rPr lang="en-GB" dirty="0" smtClean="0"/>
              <a:t>Learn about Protein isolation strategies.</a:t>
            </a:r>
          </a:p>
          <a:p>
            <a:r>
              <a:rPr lang="en-GB" dirty="0" smtClean="0"/>
              <a:t>Learn about sequential purification of enzyme and evaluation of their results in the form of a table.</a:t>
            </a:r>
          </a:p>
          <a:p>
            <a:r>
              <a:rPr lang="en-GB" dirty="0" smtClean="0"/>
              <a:t>To know about the basic enzyme kinetics .</a:t>
            </a:r>
          </a:p>
          <a:p>
            <a:pPr>
              <a:buNone/>
            </a:pPr>
            <a:endParaRPr lang="en-GB" dirty="0" smtClean="0"/>
          </a:p>
          <a:p>
            <a:r>
              <a:rPr lang="en-GB" dirty="0" smtClean="0"/>
              <a:t>Learn about writing a Scientific report.</a:t>
            </a:r>
          </a:p>
          <a:p>
            <a:endParaRPr lang="en-GB" dirty="0" smtClean="0"/>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Ammonium sulphate precipitation</a:t>
            </a:r>
            <a:endParaRPr lang="en-GB" dirty="0"/>
          </a:p>
        </p:txBody>
      </p:sp>
      <p:pic>
        <p:nvPicPr>
          <p:cNvPr id="4" name="Picture 4" descr="482salt1"/>
          <p:cNvPicPr>
            <a:picLocks noGrp="1" noChangeAspect="1" noChangeArrowheads="1"/>
          </p:cNvPicPr>
          <p:nvPr>
            <p:ph sz="quarter" idx="1"/>
          </p:nvPr>
        </p:nvPicPr>
        <p:blipFill>
          <a:blip r:embed="rId2"/>
          <a:srcRect/>
          <a:stretch>
            <a:fillRect/>
          </a:stretch>
        </p:blipFill>
        <p:spPr bwMode="auto">
          <a:xfrm>
            <a:off x="428596" y="1500174"/>
            <a:ext cx="4114800" cy="2609850"/>
          </a:xfrm>
          <a:prstGeom prst="rect">
            <a:avLst/>
          </a:prstGeom>
          <a:noFill/>
        </p:spPr>
      </p:pic>
      <p:pic>
        <p:nvPicPr>
          <p:cNvPr id="5" name="Picture 5" descr="482salt2"/>
          <p:cNvPicPr>
            <a:picLocks noChangeAspect="1" noChangeArrowheads="1"/>
          </p:cNvPicPr>
          <p:nvPr/>
        </p:nvPicPr>
        <p:blipFill>
          <a:blip r:embed="rId3"/>
          <a:srcRect/>
          <a:stretch>
            <a:fillRect/>
          </a:stretch>
        </p:blipFill>
        <p:spPr bwMode="auto">
          <a:xfrm>
            <a:off x="4714876" y="3214686"/>
            <a:ext cx="4114800" cy="26289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Salt OUT </a:t>
            </a:r>
            <a:endParaRPr lang="en-US" dirty="0"/>
          </a:p>
        </p:txBody>
      </p:sp>
      <p:sp>
        <p:nvSpPr>
          <p:cNvPr id="3" name="Content Placeholder 2"/>
          <p:cNvSpPr>
            <a:spLocks noGrp="1"/>
          </p:cNvSpPr>
          <p:nvPr>
            <p:ph sz="quarter" idx="1"/>
          </p:nvPr>
        </p:nvSpPr>
        <p:spPr/>
        <p:txBody>
          <a:bodyPr/>
          <a:lstStyle/>
          <a:p>
            <a:r>
              <a:rPr lang="en-US" dirty="0" smtClean="0"/>
              <a:t>Dialysis is commonly used for removing the salt from the proteins. As ammonium </a:t>
            </a:r>
            <a:r>
              <a:rPr lang="en-US" dirty="0" err="1" smtClean="0"/>
              <a:t>sulphate</a:t>
            </a:r>
            <a:r>
              <a:rPr lang="en-US" dirty="0" smtClean="0"/>
              <a:t> presence in the protein can interfere in many ways.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Dialysis </a:t>
            </a:r>
            <a:endParaRPr lang="en-GB" dirty="0"/>
          </a:p>
        </p:txBody>
      </p:sp>
      <p:sp>
        <p:nvSpPr>
          <p:cNvPr id="3" name="Content Placeholder 2"/>
          <p:cNvSpPr>
            <a:spLocks noGrp="1"/>
          </p:cNvSpPr>
          <p:nvPr>
            <p:ph sz="quarter" idx="1"/>
          </p:nvPr>
        </p:nvSpPr>
        <p:spPr/>
        <p:txBody>
          <a:bodyPr/>
          <a:lstStyle/>
          <a:p>
            <a:pPr>
              <a:lnSpc>
                <a:spcPct val="90000"/>
              </a:lnSpc>
            </a:pPr>
            <a:r>
              <a:rPr lang="en-US" dirty="0" smtClean="0"/>
              <a:t>Passage of solutes through a semi-permeable membrane.</a:t>
            </a:r>
          </a:p>
          <a:p>
            <a:pPr>
              <a:lnSpc>
                <a:spcPct val="90000"/>
              </a:lnSpc>
            </a:pPr>
            <a:r>
              <a:rPr lang="en-US" dirty="0" smtClean="0"/>
              <a:t>Pores in the dialysis membrane are of a certain size.</a:t>
            </a:r>
          </a:p>
          <a:p>
            <a:pPr>
              <a:lnSpc>
                <a:spcPct val="90000"/>
              </a:lnSpc>
            </a:pPr>
            <a:r>
              <a:rPr lang="en-US" dirty="0" smtClean="0"/>
              <a:t>Protein stays in; water, salts, protein fragments, and other molecules </a:t>
            </a:r>
            <a:r>
              <a:rPr lang="en-US" i="1" dirty="0" smtClean="0"/>
              <a:t>smaller than the pore </a:t>
            </a:r>
            <a:r>
              <a:rPr lang="en-US" dirty="0" smtClean="0"/>
              <a:t>size pass through it. </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9144000" cy="1571636"/>
          </a:xfrm>
        </p:spPr>
        <p:txBody>
          <a:bodyPr>
            <a:normAutofit/>
          </a:bodyPr>
          <a:lstStyle/>
          <a:p>
            <a:r>
              <a:rPr lang="en-US" sz="2200" dirty="0" smtClean="0"/>
              <a:t>Dialysis will increase the volume of the enzyme solution, because of the initial osmotic effect of the ammonium </a:t>
            </a:r>
            <a:r>
              <a:rPr lang="en-US" sz="2200" dirty="0" err="1" smtClean="0"/>
              <a:t>sulphate</a:t>
            </a:r>
            <a:r>
              <a:rPr lang="en-US" sz="2200" dirty="0" smtClean="0"/>
              <a:t>; (this is why it is important to leave an air gap at the top of the membrane tube, to prevent it bursting). </a:t>
            </a:r>
            <a:endParaRPr lang="en-US" sz="2200" dirty="0"/>
          </a:p>
        </p:txBody>
      </p:sp>
      <p:pic>
        <p:nvPicPr>
          <p:cNvPr id="4" name="Content Placeholder 3" descr="dialysis.jpg"/>
          <p:cNvPicPr>
            <a:picLocks noGrp="1" noChangeAspect="1"/>
          </p:cNvPicPr>
          <p:nvPr>
            <p:ph sz="quarter" idx="1"/>
          </p:nvPr>
        </p:nvPicPr>
        <p:blipFill>
          <a:blip r:embed="rId2"/>
          <a:stretch>
            <a:fillRect/>
          </a:stretch>
        </p:blipFill>
        <p:spPr>
          <a:xfrm>
            <a:off x="714348" y="2171680"/>
            <a:ext cx="7082107" cy="4686320"/>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Overview of the Protein purification protocol</a:t>
            </a:r>
            <a:br>
              <a:rPr lang="en-GB" dirty="0" smtClean="0"/>
            </a:br>
            <a:endParaRPr lang="en-GB" dirty="0"/>
          </a:p>
        </p:txBody>
      </p:sp>
      <p:graphicFrame>
        <p:nvGraphicFramePr>
          <p:cNvPr id="4" name="Content Placeholder 3"/>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C00000"/>
                </a:solidFill>
              </a:rPr>
              <a:t>You Must!!! </a:t>
            </a:r>
            <a:endParaRPr lang="en-GB" dirty="0">
              <a:solidFill>
                <a:srgbClr val="C00000"/>
              </a:solidFill>
            </a:endParaRPr>
          </a:p>
        </p:txBody>
      </p:sp>
      <p:sp>
        <p:nvSpPr>
          <p:cNvPr id="3" name="Content Placeholder 2"/>
          <p:cNvSpPr>
            <a:spLocks noGrp="1"/>
          </p:cNvSpPr>
          <p:nvPr>
            <p:ph sz="quarter" idx="1"/>
          </p:nvPr>
        </p:nvSpPr>
        <p:spPr>
          <a:xfrm>
            <a:off x="0" y="1357298"/>
            <a:ext cx="8929718" cy="5286412"/>
          </a:xfrm>
        </p:spPr>
        <p:txBody>
          <a:bodyPr>
            <a:normAutofit/>
          </a:bodyPr>
          <a:lstStyle/>
          <a:p>
            <a:r>
              <a:rPr lang="en-GB" dirty="0" smtClean="0"/>
              <a:t>Not  through away any sample unless you are sure you don't need it</a:t>
            </a:r>
          </a:p>
          <a:p>
            <a:r>
              <a:rPr lang="en-GB" dirty="0" smtClean="0"/>
              <a:t>Label everything clearly.</a:t>
            </a:r>
          </a:p>
          <a:p>
            <a:r>
              <a:rPr lang="en-GB" dirty="0" smtClean="0"/>
              <a:t>Keep the enzyme solution and buffers  on ice.</a:t>
            </a:r>
          </a:p>
          <a:p>
            <a:r>
              <a:rPr lang="en-GB" dirty="0" smtClean="0"/>
              <a:t>Be efficient don't waste time between two steps. Always plan before .</a:t>
            </a:r>
          </a:p>
          <a:p>
            <a:r>
              <a:rPr lang="en-GB" dirty="0" smtClean="0"/>
              <a:t>Record all the readings and protocol steps on a proper note book instead of using scrape paper and losing it.</a:t>
            </a:r>
          </a:p>
          <a:p>
            <a:r>
              <a:rPr lang="en-GB" dirty="0" smtClean="0"/>
              <a:t>Be organised and methodical.</a:t>
            </a:r>
          </a:p>
          <a:p>
            <a:r>
              <a:rPr lang="en-GB" dirty="0" smtClean="0"/>
              <a:t>Keep your workplace clean and tidy , avoid using someone else workplace and be confused. </a:t>
            </a:r>
          </a:p>
          <a:p>
            <a:endParaRPr lang="en-GB" dirty="0" smtClean="0"/>
          </a:p>
          <a:p>
            <a:endParaRPr lang="en-GB" dirty="0" smtClean="0"/>
          </a:p>
          <a:p>
            <a:endParaRPr lang="en-GB" dirty="0"/>
          </a:p>
        </p:txBody>
      </p:sp>
      <p:pic>
        <p:nvPicPr>
          <p:cNvPr id="4" name="Picture 3" descr="MH900423163.JPG"/>
          <p:cNvPicPr>
            <a:picLocks noChangeAspect="1"/>
          </p:cNvPicPr>
          <p:nvPr/>
        </p:nvPicPr>
        <p:blipFill>
          <a:blip r:embed="rId2"/>
          <a:stretch>
            <a:fillRect/>
          </a:stretch>
        </p:blipFill>
        <p:spPr>
          <a:xfrm>
            <a:off x="6286512" y="428604"/>
            <a:ext cx="1714512" cy="92869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Purification protocol for Protein </a:t>
            </a:r>
            <a:endParaRPr lang="en-GB" dirty="0"/>
          </a:p>
        </p:txBody>
      </p:sp>
      <p:sp>
        <p:nvSpPr>
          <p:cNvPr id="3" name="Content Placeholder 2"/>
          <p:cNvSpPr>
            <a:spLocks noGrp="1"/>
          </p:cNvSpPr>
          <p:nvPr>
            <p:ph sz="quarter" idx="1"/>
          </p:nvPr>
        </p:nvSpPr>
        <p:spPr>
          <a:xfrm>
            <a:off x="0" y="1600200"/>
            <a:ext cx="9144000" cy="5043510"/>
          </a:xfrm>
        </p:spPr>
        <p:txBody>
          <a:bodyPr/>
          <a:lstStyle/>
          <a:p>
            <a:r>
              <a:rPr lang="en-GB" dirty="0" smtClean="0"/>
              <a:t>Prerequisite information about the protein.</a:t>
            </a:r>
          </a:p>
          <a:p>
            <a:r>
              <a:rPr lang="en-GB" dirty="0" smtClean="0"/>
              <a:t>Protein are diverse in composition structure behaviour, you should know about their origin. As your purification strategy depends on it.</a:t>
            </a:r>
          </a:p>
          <a:p>
            <a:pPr marL="971550" lvl="1" indent="-514350">
              <a:buFont typeface="+mj-lt"/>
              <a:buAutoNum type="arabicPeriod"/>
            </a:pPr>
            <a:r>
              <a:rPr lang="en-GB" dirty="0" smtClean="0"/>
              <a:t>Where is this enzyme or protein present in the cell?(intracellular, extracellular, membranous).</a:t>
            </a:r>
          </a:p>
          <a:p>
            <a:pPr marL="971550" lvl="1" indent="-514350">
              <a:buFont typeface="+mj-lt"/>
              <a:buAutoNum type="arabicPeriod"/>
            </a:pPr>
            <a:r>
              <a:rPr lang="en-GB" dirty="0" smtClean="0"/>
              <a:t>How you can purify this protein in as few steps as possible  without the loss of activity.(assayable enzyme activity). Keeping in consideration of temperature and time.</a:t>
            </a:r>
          </a:p>
          <a:p>
            <a:pPr marL="971550" lvl="1" indent="-514350">
              <a:buFont typeface="+mj-lt"/>
              <a:buAutoNum type="arabicPeriod"/>
            </a:pPr>
            <a:endParaRPr lang="en-GB" dirty="0" smtClean="0"/>
          </a:p>
          <a:p>
            <a:pPr marL="971550" lvl="1" indent="-514350">
              <a:buFont typeface="+mj-lt"/>
              <a:buAutoNum type="arabicPeriod"/>
            </a:pPr>
            <a:endParaRPr lang="en-GB" dirty="0" smtClean="0"/>
          </a:p>
          <a:p>
            <a:endParaRPr lang="en-GB" dirty="0" smtClean="0"/>
          </a:p>
          <a:p>
            <a:endParaRPr lang="en-GB" dirty="0" smtClean="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General protocol for protein purification</a:t>
            </a:r>
            <a:endParaRPr lang="en-GB" dirty="0"/>
          </a:p>
        </p:txBody>
      </p:sp>
      <p:sp>
        <p:nvSpPr>
          <p:cNvPr id="3" name="Content Placeholder 2"/>
          <p:cNvSpPr>
            <a:spLocks noGrp="1"/>
          </p:cNvSpPr>
          <p:nvPr>
            <p:ph sz="quarter" idx="1"/>
          </p:nvPr>
        </p:nvSpPr>
        <p:spPr>
          <a:xfrm>
            <a:off x="214282" y="1500174"/>
            <a:ext cx="8929718" cy="5357826"/>
          </a:xfrm>
        </p:spPr>
        <p:txBody>
          <a:bodyPr>
            <a:normAutofit/>
          </a:bodyPr>
          <a:lstStyle/>
          <a:p>
            <a:r>
              <a:rPr lang="en-GB" dirty="0" smtClean="0"/>
              <a:t>Taking the intact Tissue.</a:t>
            </a:r>
          </a:p>
          <a:p>
            <a:r>
              <a:rPr lang="en-GB" dirty="0" smtClean="0"/>
              <a:t>Homogenisation </a:t>
            </a:r>
          </a:p>
          <a:p>
            <a:r>
              <a:rPr lang="en-GB" dirty="0" smtClean="0"/>
              <a:t>Getting rid of debris and insoluble stuff</a:t>
            </a:r>
          </a:p>
          <a:p>
            <a:r>
              <a:rPr lang="en-GB" dirty="0" smtClean="0"/>
              <a:t> Precipitation of protein with the salt( salt –in)</a:t>
            </a:r>
          </a:p>
          <a:p>
            <a:r>
              <a:rPr lang="en-GB" dirty="0" smtClean="0"/>
              <a:t>Getting rid of salt by dialysis(salting out)</a:t>
            </a:r>
          </a:p>
          <a:p>
            <a:r>
              <a:rPr lang="en-GB" dirty="0" smtClean="0"/>
              <a:t>Further purification by column and ion exchange chromatography ,</a:t>
            </a:r>
          </a:p>
          <a:p>
            <a:r>
              <a:rPr lang="en-GB" dirty="0" smtClean="0"/>
              <a:t>Each above step is followed by enzyme Assay activity(in case you lost your enzyme )</a:t>
            </a:r>
          </a:p>
          <a:p>
            <a:r>
              <a:rPr lang="en-GB" dirty="0" smtClean="0"/>
              <a:t>Finding out the exact molecular weight by Column chromatography and by SDS-Gel-electrophoresis</a:t>
            </a:r>
            <a:endParaRPr lang="en-GB" dirty="0"/>
          </a:p>
        </p:txBody>
      </p:sp>
      <p:pic>
        <p:nvPicPr>
          <p:cNvPr id="5" name="Picture 4" descr="MH900423163.JPG"/>
          <p:cNvPicPr>
            <a:picLocks noChangeAspect="1"/>
          </p:cNvPicPr>
          <p:nvPr/>
        </p:nvPicPr>
        <p:blipFill>
          <a:blip r:embed="rId2" cstate="print"/>
          <a:stretch>
            <a:fillRect/>
          </a:stretch>
        </p:blipFill>
        <p:spPr>
          <a:xfrm>
            <a:off x="2214546" y="4714884"/>
            <a:ext cx="571505" cy="57150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a:t>
            </a:r>
            <a:r>
              <a:rPr lang="en-GB" baseline="30000" dirty="0" smtClean="0"/>
              <a:t>st</a:t>
            </a:r>
            <a:r>
              <a:rPr lang="en-GB" dirty="0" smtClean="0"/>
              <a:t> Step Homogenisation </a:t>
            </a:r>
            <a:endParaRPr lang="en-GB" dirty="0"/>
          </a:p>
        </p:txBody>
      </p:sp>
      <p:sp>
        <p:nvSpPr>
          <p:cNvPr id="3" name="Content Placeholder 2"/>
          <p:cNvSpPr>
            <a:spLocks noGrp="1"/>
          </p:cNvSpPr>
          <p:nvPr>
            <p:ph sz="quarter" idx="1"/>
          </p:nvPr>
        </p:nvSpPr>
        <p:spPr>
          <a:xfrm>
            <a:off x="285720" y="1600200"/>
            <a:ext cx="8572560" cy="4829196"/>
          </a:xfrm>
        </p:spPr>
        <p:txBody>
          <a:bodyPr>
            <a:normAutofit/>
          </a:bodyPr>
          <a:lstStyle/>
          <a:p>
            <a:r>
              <a:rPr lang="en-GB" dirty="0" smtClean="0"/>
              <a:t>Disrupt the Tissue or cells  with the help of Homogeniser.(mechanical way).</a:t>
            </a:r>
          </a:p>
          <a:p>
            <a:r>
              <a:rPr lang="en-GB" dirty="0" smtClean="0"/>
              <a:t>To get a homogeneous solution after getting rid of cell debris, tissues and insoluble stuff either  by filtering through muslin cloth or filter paper. This is your </a:t>
            </a:r>
            <a:r>
              <a:rPr lang="en-GB" b="1" dirty="0" smtClean="0">
                <a:solidFill>
                  <a:srgbClr val="C00000"/>
                </a:solidFill>
              </a:rPr>
              <a:t>Crude extract  </a:t>
            </a:r>
            <a:r>
              <a:rPr lang="en-GB" dirty="0" smtClean="0"/>
              <a:t>containing the protein or enzyme of your interest plus a mixture of other proteins.</a:t>
            </a:r>
          </a:p>
          <a:p>
            <a:r>
              <a:rPr lang="en-GB" dirty="0" smtClean="0"/>
              <a:t>Find out the amount of total protein(By Protein assay) as well as amount of your enzyme( by enzyme assay) in this </a:t>
            </a:r>
            <a:r>
              <a:rPr lang="en-GB" b="1" dirty="0" smtClean="0">
                <a:solidFill>
                  <a:srgbClr val="C00000"/>
                </a:solidFill>
              </a:rPr>
              <a:t>Crude extract</a:t>
            </a:r>
            <a:r>
              <a:rPr lang="en-GB" dirty="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Protein Assay </a:t>
            </a:r>
            <a:endParaRPr lang="en-GB" dirty="0"/>
          </a:p>
        </p:txBody>
      </p:sp>
      <p:sp>
        <p:nvSpPr>
          <p:cNvPr id="3" name="Content Placeholder 2"/>
          <p:cNvSpPr>
            <a:spLocks noGrp="1"/>
          </p:cNvSpPr>
          <p:nvPr>
            <p:ph sz="quarter" idx="1"/>
          </p:nvPr>
        </p:nvSpPr>
        <p:spPr/>
        <p:txBody>
          <a:bodyPr>
            <a:normAutofit/>
          </a:bodyPr>
          <a:lstStyle/>
          <a:p>
            <a:r>
              <a:rPr lang="en-GB" dirty="0" smtClean="0"/>
              <a:t>Two methods</a:t>
            </a:r>
          </a:p>
          <a:p>
            <a:pPr marL="514350" indent="-514350">
              <a:buFont typeface="+mj-lt"/>
              <a:buAutoNum type="arabicPeriod"/>
            </a:pPr>
            <a:r>
              <a:rPr lang="en-GB" dirty="0" smtClean="0"/>
              <a:t>Lowry method as being the most accurate and sensitive method down to 0.01mg/</a:t>
            </a:r>
            <a:r>
              <a:rPr lang="en-GB" dirty="0" err="1" smtClean="0"/>
              <a:t>mL</a:t>
            </a:r>
            <a:r>
              <a:rPr lang="en-GB" dirty="0" smtClean="0"/>
              <a:t> and widely used .</a:t>
            </a:r>
          </a:p>
          <a:p>
            <a:pPr marL="514350" indent="-514350">
              <a:buNone/>
            </a:pPr>
            <a:r>
              <a:rPr lang="en-GB" dirty="0" smtClean="0"/>
              <a:t>  Based on the </a:t>
            </a:r>
            <a:r>
              <a:rPr lang="en-GB" dirty="0" err="1" smtClean="0"/>
              <a:t>biuret</a:t>
            </a:r>
            <a:r>
              <a:rPr lang="en-GB" dirty="0" smtClean="0"/>
              <a:t> reaction in which the peptide bonds of the proteins react with copper under alkaline conditions to produce </a:t>
            </a:r>
            <a:r>
              <a:rPr lang="en-GB" dirty="0" err="1" smtClean="0"/>
              <a:t>CU+,which</a:t>
            </a:r>
            <a:r>
              <a:rPr lang="en-GB" dirty="0" smtClean="0"/>
              <a:t> reacts with the </a:t>
            </a:r>
            <a:r>
              <a:rPr lang="en-GB" dirty="0" err="1" smtClean="0"/>
              <a:t>Follins</a:t>
            </a:r>
            <a:r>
              <a:rPr lang="en-GB" dirty="0" smtClean="0"/>
              <a:t> reagent resulting in strong blue colour which depends partly on aromatic </a:t>
            </a:r>
            <a:r>
              <a:rPr lang="en-GB" dirty="0" err="1" smtClean="0"/>
              <a:t>a.acid</a:t>
            </a:r>
            <a:r>
              <a:rPr lang="en-GB" dirty="0" smtClean="0"/>
              <a:t> such as tyrosine and </a:t>
            </a:r>
            <a:r>
              <a:rPr lang="en-GB" dirty="0" err="1" smtClean="0"/>
              <a:t>tryptophane</a:t>
            </a:r>
            <a:r>
              <a:rPr lang="en-GB" dirty="0" smtClean="0"/>
              <a:t>.</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Protein assay by Bradford Assay</a:t>
            </a:r>
            <a:endParaRPr lang="en-GB" dirty="0"/>
          </a:p>
        </p:txBody>
      </p:sp>
      <p:sp>
        <p:nvSpPr>
          <p:cNvPr id="3" name="Content Placeholder 2"/>
          <p:cNvSpPr>
            <a:spLocks noGrp="1"/>
          </p:cNvSpPr>
          <p:nvPr>
            <p:ph sz="quarter" idx="1"/>
          </p:nvPr>
        </p:nvSpPr>
        <p:spPr/>
        <p:txBody>
          <a:bodyPr>
            <a:normAutofit/>
          </a:bodyPr>
          <a:lstStyle/>
          <a:p>
            <a:r>
              <a:rPr lang="en-GB" dirty="0" smtClean="0"/>
              <a:t>This technique is simpler , faster and more accurate than </a:t>
            </a:r>
            <a:r>
              <a:rPr lang="en-GB" dirty="0" err="1" smtClean="0"/>
              <a:t>lowry’s</a:t>
            </a:r>
            <a:r>
              <a:rPr lang="en-GB" dirty="0" smtClean="0"/>
              <a:t> method.</a:t>
            </a:r>
          </a:p>
          <a:p>
            <a:r>
              <a:rPr lang="en-GB" dirty="0" smtClean="0"/>
              <a:t>The </a:t>
            </a:r>
            <a:r>
              <a:rPr lang="en-GB" dirty="0" err="1" smtClean="0"/>
              <a:t>bradford</a:t>
            </a:r>
            <a:r>
              <a:rPr lang="en-GB" dirty="0" smtClean="0"/>
              <a:t> assay relies on the binding of the dye </a:t>
            </a:r>
            <a:r>
              <a:rPr lang="en-GB" dirty="0" err="1" smtClean="0"/>
              <a:t>coomasive</a:t>
            </a:r>
            <a:r>
              <a:rPr lang="en-GB" dirty="0" smtClean="0"/>
              <a:t> Blue G-250 to </a:t>
            </a:r>
            <a:r>
              <a:rPr lang="en-GB" dirty="0" err="1" smtClean="0"/>
              <a:t>protein.The</a:t>
            </a:r>
            <a:r>
              <a:rPr lang="en-GB" dirty="0" smtClean="0"/>
              <a:t> quantity of protein can be estimated by determining the amount of dye in the blue ionic form. This is </a:t>
            </a:r>
            <a:r>
              <a:rPr lang="en-GB" dirty="0" err="1" smtClean="0"/>
              <a:t>achieed</a:t>
            </a:r>
            <a:r>
              <a:rPr lang="en-GB" dirty="0" smtClean="0"/>
              <a:t> by measuring the absorbance at 595nm.The dye appears to bind </a:t>
            </a:r>
            <a:r>
              <a:rPr lang="en-GB" dirty="0" err="1" smtClean="0"/>
              <a:t>readly</a:t>
            </a:r>
            <a:r>
              <a:rPr lang="en-GB" dirty="0" smtClean="0"/>
              <a:t> to </a:t>
            </a:r>
            <a:r>
              <a:rPr lang="en-GB" dirty="0" err="1" smtClean="0"/>
              <a:t>arginyl</a:t>
            </a:r>
            <a:r>
              <a:rPr lang="en-GB" dirty="0" smtClean="0"/>
              <a:t> and </a:t>
            </a:r>
            <a:r>
              <a:rPr lang="en-GB" dirty="0" err="1" smtClean="0"/>
              <a:t>lysyl</a:t>
            </a:r>
            <a:r>
              <a:rPr lang="en-GB" dirty="0" smtClean="0"/>
              <a:t> residues of proteins.</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Preparing the standard curve for the protein </a:t>
            </a:r>
            <a:endParaRPr lang="en-GB" dirty="0"/>
          </a:p>
        </p:txBody>
      </p:sp>
      <p:cxnSp>
        <p:nvCxnSpPr>
          <p:cNvPr id="5" name="Straight Connector 4"/>
          <p:cNvCxnSpPr/>
          <p:nvPr/>
        </p:nvCxnSpPr>
        <p:spPr>
          <a:xfrm rot="5400000">
            <a:off x="1429522" y="3713958"/>
            <a:ext cx="35719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214678" y="5429264"/>
            <a:ext cx="44291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3143240" y="2786058"/>
            <a:ext cx="3071834" cy="2714644"/>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071538" y="2428868"/>
            <a:ext cx="2000264" cy="523220"/>
          </a:xfrm>
          <a:prstGeom prst="rect">
            <a:avLst/>
          </a:prstGeom>
          <a:noFill/>
        </p:spPr>
        <p:txBody>
          <a:bodyPr wrap="square" rtlCol="0">
            <a:spAutoFit/>
          </a:bodyPr>
          <a:lstStyle/>
          <a:p>
            <a:r>
              <a:rPr lang="en-GB" sz="2800" b="1" i="1" dirty="0" smtClean="0"/>
              <a:t>Absorbance</a:t>
            </a:r>
            <a:endParaRPr lang="en-GB" sz="2800" b="1" i="1" dirty="0"/>
          </a:p>
        </p:txBody>
      </p:sp>
      <p:sp>
        <p:nvSpPr>
          <p:cNvPr id="14" name="TextBox 13"/>
          <p:cNvSpPr txBox="1"/>
          <p:nvPr/>
        </p:nvSpPr>
        <p:spPr>
          <a:xfrm>
            <a:off x="2714612" y="5857892"/>
            <a:ext cx="5429288" cy="461665"/>
          </a:xfrm>
          <a:prstGeom prst="rect">
            <a:avLst/>
          </a:prstGeom>
          <a:noFill/>
        </p:spPr>
        <p:txBody>
          <a:bodyPr wrap="square" rtlCol="0">
            <a:spAutoFit/>
          </a:bodyPr>
          <a:lstStyle/>
          <a:p>
            <a:r>
              <a:rPr lang="en-GB" sz="2400" b="1" i="1" dirty="0" smtClean="0"/>
              <a:t>Concentration of Protein  mg/</a:t>
            </a:r>
            <a:r>
              <a:rPr lang="en-GB" sz="2400" b="1" i="1" dirty="0" err="1" smtClean="0"/>
              <a:t>mL</a:t>
            </a:r>
            <a:endParaRPr lang="en-GB" sz="2400" b="1" i="1" dirty="0"/>
          </a:p>
        </p:txBody>
      </p:sp>
      <p:cxnSp>
        <p:nvCxnSpPr>
          <p:cNvPr id="16" name="Straight Connector 15"/>
          <p:cNvCxnSpPr/>
          <p:nvPr/>
        </p:nvCxnSpPr>
        <p:spPr>
          <a:xfrm flipV="1">
            <a:off x="3143240" y="3500438"/>
            <a:ext cx="2214578"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4465637" y="4392619"/>
            <a:ext cx="178595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643174" y="3429000"/>
            <a:ext cx="500066" cy="584775"/>
          </a:xfrm>
          <a:prstGeom prst="rect">
            <a:avLst/>
          </a:prstGeom>
          <a:noFill/>
        </p:spPr>
        <p:txBody>
          <a:bodyPr wrap="square" rtlCol="0">
            <a:spAutoFit/>
          </a:bodyPr>
          <a:lstStyle/>
          <a:p>
            <a:r>
              <a:rPr lang="en-GB" sz="3200" dirty="0" smtClean="0">
                <a:solidFill>
                  <a:srgbClr val="C00000"/>
                </a:solidFill>
              </a:rPr>
              <a:t>X</a:t>
            </a:r>
            <a:endParaRPr lang="en-GB" sz="3200" dirty="0">
              <a:solidFill>
                <a:srgbClr val="C00000"/>
              </a:solidFill>
            </a:endParaRPr>
          </a:p>
        </p:txBody>
      </p:sp>
      <p:cxnSp>
        <p:nvCxnSpPr>
          <p:cNvPr id="13" name="Straight Arrow Connector 12"/>
          <p:cNvCxnSpPr/>
          <p:nvPr/>
        </p:nvCxnSpPr>
        <p:spPr>
          <a:xfrm>
            <a:off x="4714876" y="5715016"/>
            <a:ext cx="114300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Measuring enzyme activity (enzyme Assay)</a:t>
            </a:r>
            <a:endParaRPr lang="en-GB" dirty="0"/>
          </a:p>
        </p:txBody>
      </p:sp>
      <p:sp>
        <p:nvSpPr>
          <p:cNvPr id="3" name="Content Placeholder 2"/>
          <p:cNvSpPr>
            <a:spLocks noGrp="1"/>
          </p:cNvSpPr>
          <p:nvPr>
            <p:ph sz="quarter" idx="1"/>
          </p:nvPr>
        </p:nvSpPr>
        <p:spPr>
          <a:xfrm>
            <a:off x="0" y="1600200"/>
            <a:ext cx="9144000" cy="5043510"/>
          </a:xfrm>
        </p:spPr>
        <p:txBody>
          <a:bodyPr>
            <a:normAutofit/>
          </a:bodyPr>
          <a:lstStyle/>
          <a:p>
            <a:r>
              <a:rPr lang="en-GB" dirty="0" smtClean="0"/>
              <a:t>Depends upon the enzyme and substrate activity.</a:t>
            </a:r>
          </a:p>
          <a:p>
            <a:r>
              <a:rPr lang="en-GB" dirty="0" smtClean="0"/>
              <a:t>Many different protocol but we are going to use spectrophotometric method. </a:t>
            </a:r>
          </a:p>
          <a:p>
            <a:r>
              <a:rPr lang="en-GB" dirty="0" smtClean="0"/>
              <a:t>We measure the rate of reaction which is directly proportional to the amount of product formed. </a:t>
            </a:r>
          </a:p>
          <a:p>
            <a:r>
              <a:rPr lang="en-GB" dirty="0" smtClean="0"/>
              <a:t>You should know how to calculate enzyme units and concentration of enzyme using Lambert-Beer’s Law which states that the absorbance of the light absorbing material is proportional to its  concentration in solution.</a:t>
            </a:r>
          </a:p>
          <a:p>
            <a:pPr>
              <a:buNone/>
            </a:pPr>
            <a:endParaRPr lang="en-GB" b="1" dirty="0" smtClean="0"/>
          </a:p>
          <a:p>
            <a:endParaRPr lang="en-GB"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279c20c3caf3300dae6b438536eb8c56">
  <xsd:schema xmlns:xsd="http://www.w3.org/2001/XMLSchema" xmlns:p="http://schemas.microsoft.com/office/2006/metadata/properties" targetNamespace="http://schemas.microsoft.com/office/2006/metadata/properties" ma:root="true" ma:fieldsID="0d2e1ca116041f9e11471c52c4c9d60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0C2C329D-8142-41C5-93D1-6AD18BB64EE6}">
  <ds:schemaRefs>
    <ds:schemaRef ds:uri="http://schemas.openxmlformats.org/package/2006/metadata/core-properties"/>
    <ds:schemaRef ds:uri="http://www.w3.org/XML/1998/namespace"/>
    <ds:schemaRef ds:uri="http://purl.org/dc/terms/"/>
    <ds:schemaRef ds:uri="http://schemas.microsoft.com/office/2006/metadata/properties"/>
    <ds:schemaRef ds:uri="http://purl.org/dc/dcmitype/"/>
    <ds:schemaRef ds:uri="http://schemas.microsoft.com/office/2006/documentManagement/types"/>
    <ds:schemaRef ds:uri="http://purl.org/dc/elements/1.1/"/>
  </ds:schemaRefs>
</ds:datastoreItem>
</file>

<file path=customXml/itemProps2.xml><?xml version="1.0" encoding="utf-8"?>
<ds:datastoreItem xmlns:ds="http://schemas.openxmlformats.org/officeDocument/2006/customXml" ds:itemID="{4FFD47F7-0FED-445C-93D0-19137F9299B9}">
  <ds:schemaRefs>
    <ds:schemaRef ds:uri="http://schemas.microsoft.com/sharepoint/v3/contenttype/forms"/>
  </ds:schemaRefs>
</ds:datastoreItem>
</file>

<file path=customXml/itemProps3.xml><?xml version="1.0" encoding="utf-8"?>
<ds:datastoreItem xmlns:ds="http://schemas.openxmlformats.org/officeDocument/2006/customXml" ds:itemID="{F26639E4-156F-45CE-9663-4CCBE38E07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Equity</Template>
  <TotalTime>436</TotalTime>
  <Words>1376</Words>
  <Application>Microsoft Office PowerPoint</Application>
  <PresentationFormat>On-screen Show (4:3)</PresentationFormat>
  <Paragraphs>143</Paragraphs>
  <Slides>25</Slides>
  <Notes>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Equity</vt:lpstr>
      <vt:lpstr>Protein purification protocol </vt:lpstr>
      <vt:lpstr>objective of this course</vt:lpstr>
      <vt:lpstr>Purification protocol for Protein </vt:lpstr>
      <vt:lpstr>General protocol for protein purification</vt:lpstr>
      <vt:lpstr>1st Step Homogenisation </vt:lpstr>
      <vt:lpstr>Protein Assay </vt:lpstr>
      <vt:lpstr>Protein assay by Bradford Assay</vt:lpstr>
      <vt:lpstr>Preparing the standard curve for the protein </vt:lpstr>
      <vt:lpstr>Measuring enzyme activity (enzyme Assay)</vt:lpstr>
      <vt:lpstr>Enzyme assay for Acid phosphatase</vt:lpstr>
      <vt:lpstr>Enzyme assay for alpha amylase</vt:lpstr>
      <vt:lpstr>Monitoring the progress of purification Protocol</vt:lpstr>
      <vt:lpstr>PowerPoint Presentation</vt:lpstr>
      <vt:lpstr>The purification table We fill out this important table at each stage</vt:lpstr>
      <vt:lpstr>Ammonium sulphate(NH4)2SO4 precipitation</vt:lpstr>
      <vt:lpstr>Ammonium sulphate ppt ( a strategy)</vt:lpstr>
      <vt:lpstr>Salting in </vt:lpstr>
      <vt:lpstr>Salting in</vt:lpstr>
      <vt:lpstr>Salting in </vt:lpstr>
      <vt:lpstr>Ammonium sulphate precipitation</vt:lpstr>
      <vt:lpstr>Salt OUT </vt:lpstr>
      <vt:lpstr>Dialysis </vt:lpstr>
      <vt:lpstr>Dialysis will increase the volume of the enzyme solution, because of the initial osmotic effect of the ammonium sulphate; (this is why it is important to leave an air gap at the top of the membrane tube, to prevent it bursting). </vt:lpstr>
      <vt:lpstr>Overview of the Protein purification protocol </vt:lpstr>
      <vt:lpstr>You Must!!!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Protein purification protocol by Dr. Samina Hyder Haq</dc:title>
  <dc:creator>Samina Haq</dc:creator>
  <cp:lastModifiedBy>Sam1</cp:lastModifiedBy>
  <cp:revision>12</cp:revision>
  <dcterms:created xsi:type="dcterms:W3CDTF">2010-10-09T08:58:44Z</dcterms:created>
  <dcterms:modified xsi:type="dcterms:W3CDTF">2017-10-11T14:05:30Z</dcterms:modified>
</cp:coreProperties>
</file>