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4"/>
  </p:sldMasterIdLst>
  <p:sldIdLst>
    <p:sldId id="257" r:id="rId5"/>
    <p:sldId id="343" r:id="rId6"/>
    <p:sldId id="327" r:id="rId7"/>
    <p:sldId id="328" r:id="rId8"/>
    <p:sldId id="264" r:id="rId9"/>
    <p:sldId id="331" r:id="rId10"/>
    <p:sldId id="341" r:id="rId11"/>
    <p:sldId id="335" r:id="rId12"/>
    <p:sldId id="336" r:id="rId13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65385" autoAdjust="0"/>
    <p:restoredTop sz="86364" autoAdjust="0"/>
  </p:normalViewPr>
  <p:slideViewPr>
    <p:cSldViewPr>
      <p:cViewPr varScale="1">
        <p:scale>
          <a:sx n="78" d="100"/>
          <a:sy n="78" d="100"/>
        </p:scale>
        <p:origin x="-113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32" y="8887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5FBEE-8440-4E14-B6B4-433460824FBA}" type="datetimeFigureOut">
              <a:rPr lang="ar-SA" smtClean="0"/>
              <a:pPr/>
              <a:t>11/03/1439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AB735-E9F1-4837-A0B0-A8667BC829B3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5FBEE-8440-4E14-B6B4-433460824FBA}" type="datetimeFigureOut">
              <a:rPr lang="ar-SA" smtClean="0"/>
              <a:pPr/>
              <a:t>11/03/1439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AB735-E9F1-4837-A0B0-A8667BC829B3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5FBEE-8440-4E14-B6B4-433460824FBA}" type="datetimeFigureOut">
              <a:rPr lang="ar-SA" smtClean="0"/>
              <a:pPr/>
              <a:t>11/03/1439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AB735-E9F1-4837-A0B0-A8667BC829B3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77724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14800"/>
            <a:ext cx="77724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795D1A95-29A9-419E-9775-A07A4B05BB5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858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CB1D6024-51B7-4B2B-B91E-B6E63B08642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8AAEC266-16AF-48CE-A61B-5B803113645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5FBEE-8440-4E14-B6B4-433460824FBA}" type="datetimeFigureOut">
              <a:rPr lang="ar-SA" smtClean="0"/>
              <a:pPr/>
              <a:t>11/03/1439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AB735-E9F1-4837-A0B0-A8667BC829B3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5FBEE-8440-4E14-B6B4-433460824FBA}" type="datetimeFigureOut">
              <a:rPr lang="ar-SA" smtClean="0"/>
              <a:pPr/>
              <a:t>11/03/1439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AB735-E9F1-4837-A0B0-A8667BC829B3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5FBEE-8440-4E14-B6B4-433460824FBA}" type="datetimeFigureOut">
              <a:rPr lang="ar-SA" smtClean="0"/>
              <a:pPr/>
              <a:t>11/03/1439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AB735-E9F1-4837-A0B0-A8667BC829B3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5FBEE-8440-4E14-B6B4-433460824FBA}" type="datetimeFigureOut">
              <a:rPr lang="ar-SA" smtClean="0"/>
              <a:pPr/>
              <a:t>11/03/1439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AB735-E9F1-4837-A0B0-A8667BC829B3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5FBEE-8440-4E14-B6B4-433460824FBA}" type="datetimeFigureOut">
              <a:rPr lang="ar-SA" smtClean="0"/>
              <a:pPr/>
              <a:t>11/03/1439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AB735-E9F1-4837-A0B0-A8667BC829B3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5FBEE-8440-4E14-B6B4-433460824FBA}" type="datetimeFigureOut">
              <a:rPr lang="ar-SA" smtClean="0"/>
              <a:pPr/>
              <a:t>11/03/1439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AB735-E9F1-4837-A0B0-A8667BC829B3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5FBEE-8440-4E14-B6B4-433460824FBA}" type="datetimeFigureOut">
              <a:rPr lang="ar-SA" smtClean="0"/>
              <a:pPr/>
              <a:t>11/03/1439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AB735-E9F1-4837-A0B0-A8667BC829B3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5FBEE-8440-4E14-B6B4-433460824FBA}" type="datetimeFigureOut">
              <a:rPr lang="ar-SA" smtClean="0"/>
              <a:pPr/>
              <a:t>11/03/1439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AB735-E9F1-4837-A0B0-A8667BC829B3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D5FBEE-8440-4E14-B6B4-433460824FBA}" type="datetimeFigureOut">
              <a:rPr lang="ar-SA" smtClean="0"/>
              <a:pPr/>
              <a:t>11/03/1439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8AB735-E9F1-4837-A0B0-A8667BC829B3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3" r:id="rId14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1.v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FG22_00C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2286000"/>
            <a:ext cx="6097588" cy="4572000"/>
          </a:xfrm>
          <a:prstGeom prst="rect">
            <a:avLst/>
          </a:prstGeom>
          <a:noFill/>
        </p:spPr>
      </p:pic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2123728" y="620689"/>
            <a:ext cx="5112568" cy="1815882"/>
          </a:xfrm>
          <a:prstGeom prst="rect">
            <a:avLst/>
          </a:prstGeom>
          <a:noFill/>
          <a:ln w="73025" cmpd="thickThin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endParaRPr lang="ar-SA" sz="3200" b="1" dirty="0" smtClean="0"/>
          </a:p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Carbohydrates</a:t>
            </a:r>
            <a:endParaRPr lang="en-US" sz="2400" b="1" dirty="0">
              <a:solidFill>
                <a:srgbClr val="CC0000"/>
              </a:solidFill>
            </a:endParaRPr>
          </a:p>
          <a:p>
            <a:pPr algn="ctr"/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0" y="1571612"/>
            <a:ext cx="8305800" cy="4133850"/>
          </a:xfrm>
        </p:spPr>
        <p:txBody>
          <a:bodyPr>
            <a:normAutofit/>
          </a:bodyPr>
          <a:lstStyle/>
          <a:p>
            <a:pPr algn="l" rtl="0">
              <a:spcBef>
                <a:spcPct val="0"/>
              </a:spcBef>
              <a:spcAft>
                <a:spcPct val="30000"/>
              </a:spcAft>
              <a:buClr>
                <a:schemeClr val="hlink"/>
              </a:buClr>
              <a:buFont typeface="Wingdings" pitchFamily="2" charset="2"/>
              <a:buChar char="w"/>
            </a:pPr>
            <a:r>
              <a:rPr lang="en-US" sz="2500" dirty="0">
                <a:solidFill>
                  <a:srgbClr val="FF0000"/>
                </a:solidFill>
              </a:rPr>
              <a:t>Monosaccharides</a:t>
            </a:r>
            <a:r>
              <a:rPr lang="en-US" sz="2500" dirty="0"/>
              <a:t> - simple sugars with multiple OH groups. Based on number of carbons (3, 4, 5, 6), a monosaccharide is a </a:t>
            </a:r>
            <a:r>
              <a:rPr lang="en-US" sz="2500" dirty="0" err="1">
                <a:solidFill>
                  <a:srgbClr val="000099"/>
                </a:solidFill>
              </a:rPr>
              <a:t>triose</a:t>
            </a:r>
            <a:r>
              <a:rPr lang="en-US" sz="2500" dirty="0"/>
              <a:t>, </a:t>
            </a:r>
            <a:r>
              <a:rPr lang="en-US" sz="2500" dirty="0" err="1">
                <a:solidFill>
                  <a:srgbClr val="000099"/>
                </a:solidFill>
              </a:rPr>
              <a:t>tetrose</a:t>
            </a:r>
            <a:r>
              <a:rPr lang="en-US" sz="2500" dirty="0"/>
              <a:t>, </a:t>
            </a:r>
            <a:r>
              <a:rPr lang="en-US" sz="2500" dirty="0">
                <a:solidFill>
                  <a:srgbClr val="000099"/>
                </a:solidFill>
              </a:rPr>
              <a:t>pentose</a:t>
            </a:r>
            <a:r>
              <a:rPr lang="en-US" sz="2500" dirty="0"/>
              <a:t> or </a:t>
            </a:r>
            <a:r>
              <a:rPr lang="en-US" sz="2500" dirty="0" err="1">
                <a:solidFill>
                  <a:srgbClr val="000099"/>
                </a:solidFill>
              </a:rPr>
              <a:t>hexose</a:t>
            </a:r>
            <a:r>
              <a:rPr lang="en-US" sz="2500" dirty="0"/>
              <a:t>.</a:t>
            </a:r>
          </a:p>
          <a:p>
            <a:pPr algn="l" rtl="0">
              <a:spcBef>
                <a:spcPct val="0"/>
              </a:spcBef>
              <a:spcAft>
                <a:spcPct val="30000"/>
              </a:spcAft>
              <a:buClr>
                <a:schemeClr val="hlink"/>
              </a:buClr>
              <a:buFont typeface="Wingdings" pitchFamily="2" charset="2"/>
              <a:buChar char="w"/>
            </a:pPr>
            <a:r>
              <a:rPr lang="en-US" sz="2500" dirty="0">
                <a:solidFill>
                  <a:schemeClr val="hlink"/>
                </a:solidFill>
              </a:rPr>
              <a:t>Disaccharides</a:t>
            </a:r>
            <a:r>
              <a:rPr lang="en-US" sz="2500" dirty="0"/>
              <a:t> - 2 </a:t>
            </a:r>
            <a:r>
              <a:rPr lang="en-US" sz="2500" dirty="0" err="1"/>
              <a:t>monosaccharides</a:t>
            </a:r>
            <a:r>
              <a:rPr lang="en-US" sz="2500" dirty="0"/>
              <a:t> covalently linked.</a:t>
            </a:r>
          </a:p>
          <a:p>
            <a:pPr algn="l" rtl="0">
              <a:spcBef>
                <a:spcPct val="0"/>
              </a:spcBef>
              <a:spcAft>
                <a:spcPct val="30000"/>
              </a:spcAft>
              <a:buClr>
                <a:schemeClr val="hlink"/>
              </a:buClr>
              <a:buFont typeface="Wingdings" pitchFamily="2" charset="2"/>
              <a:buChar char="w"/>
            </a:pPr>
            <a:r>
              <a:rPr lang="en-US" sz="2500" dirty="0">
                <a:solidFill>
                  <a:srgbClr val="FF0000"/>
                </a:solidFill>
              </a:rPr>
              <a:t>Oligosaccharides</a:t>
            </a:r>
            <a:r>
              <a:rPr lang="en-US" sz="2500" dirty="0"/>
              <a:t> - a few </a:t>
            </a:r>
            <a:r>
              <a:rPr lang="en-US" sz="2500" dirty="0" err="1" smtClean="0"/>
              <a:t>monosaccharides</a:t>
            </a:r>
            <a:r>
              <a:rPr lang="en-US" sz="2500" dirty="0" smtClean="0"/>
              <a:t> ( </a:t>
            </a:r>
            <a:r>
              <a:rPr lang="en-US" sz="2500" dirty="0" smtClean="0">
                <a:solidFill>
                  <a:srgbClr val="0000CC"/>
                </a:solidFill>
              </a:rPr>
              <a:t>three to ten </a:t>
            </a:r>
            <a:r>
              <a:rPr lang="en-US" sz="2500" dirty="0" err="1" smtClean="0">
                <a:solidFill>
                  <a:srgbClr val="0000CC"/>
                </a:solidFill>
              </a:rPr>
              <a:t>monosaccharides</a:t>
            </a:r>
            <a:r>
              <a:rPr lang="en-US" sz="2500" dirty="0" smtClean="0">
                <a:solidFill>
                  <a:srgbClr val="0000CC"/>
                </a:solidFill>
              </a:rPr>
              <a:t>)</a:t>
            </a:r>
            <a:r>
              <a:rPr lang="en-US" sz="2500" dirty="0" smtClean="0"/>
              <a:t>covalently </a:t>
            </a:r>
            <a:r>
              <a:rPr lang="en-US" sz="2500" dirty="0"/>
              <a:t>linked. </a:t>
            </a:r>
          </a:p>
          <a:p>
            <a:pPr algn="l" rtl="0">
              <a:spcBef>
                <a:spcPct val="0"/>
              </a:spcBef>
              <a:spcAft>
                <a:spcPct val="30000"/>
              </a:spcAft>
              <a:buClr>
                <a:schemeClr val="hlink"/>
              </a:buClr>
              <a:buFont typeface="Wingdings" pitchFamily="2" charset="2"/>
              <a:buChar char="w"/>
            </a:pPr>
            <a:r>
              <a:rPr lang="en-US" sz="2500" dirty="0">
                <a:solidFill>
                  <a:srgbClr val="FF0000"/>
                </a:solidFill>
              </a:rPr>
              <a:t>Polysaccharides</a:t>
            </a:r>
            <a:r>
              <a:rPr lang="en-US" sz="2500" dirty="0"/>
              <a:t> - polymers consisting of chains of </a:t>
            </a:r>
            <a:r>
              <a:rPr lang="en-US" sz="2500" dirty="0" smtClean="0"/>
              <a:t>monosaccharide (</a:t>
            </a:r>
            <a:r>
              <a:rPr lang="en-US" sz="2500" dirty="0" smtClean="0">
                <a:solidFill>
                  <a:srgbClr val="0000CC"/>
                </a:solidFill>
              </a:rPr>
              <a:t>ten or more </a:t>
            </a:r>
            <a:r>
              <a:rPr lang="en-US" sz="2500" dirty="0" err="1" smtClean="0">
                <a:solidFill>
                  <a:srgbClr val="0000CC"/>
                </a:solidFill>
              </a:rPr>
              <a:t>monosaccharides</a:t>
            </a:r>
            <a:r>
              <a:rPr lang="en-US" sz="2500" dirty="0" smtClean="0">
                <a:solidFill>
                  <a:srgbClr val="0000CC"/>
                </a:solidFill>
              </a:rPr>
              <a:t>)</a:t>
            </a:r>
            <a:r>
              <a:rPr lang="en-US" sz="2500" dirty="0" smtClean="0"/>
              <a:t> </a:t>
            </a:r>
            <a:r>
              <a:rPr lang="en-US" sz="2500" dirty="0"/>
              <a:t>or disaccharide units. </a:t>
            </a:r>
            <a:r>
              <a:rPr lang="en-US" sz="2400" dirty="0">
                <a:solidFill>
                  <a:srgbClr val="0000FF"/>
                </a:solidFill>
              </a:rPr>
              <a:t>		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</a:p>
        </p:txBody>
      </p:sp>
      <p:sp>
        <p:nvSpPr>
          <p:cNvPr id="2057" name="Text Box 9"/>
          <p:cNvSpPr txBox="1">
            <a:spLocks noChangeArrowheads="1"/>
          </p:cNvSpPr>
          <p:nvPr/>
        </p:nvSpPr>
        <p:spPr bwMode="auto">
          <a:xfrm>
            <a:off x="500034" y="214290"/>
            <a:ext cx="8434418" cy="14157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rtl="0"/>
            <a:r>
              <a:rPr lang="en-US" sz="3600" b="1" dirty="0">
                <a:solidFill>
                  <a:srgbClr val="000099"/>
                </a:solidFill>
              </a:rPr>
              <a:t>Carbohydrates</a:t>
            </a:r>
            <a:r>
              <a:rPr lang="en-US" sz="3200" dirty="0"/>
              <a:t> </a:t>
            </a:r>
            <a:r>
              <a:rPr lang="en-US" sz="2400" dirty="0" smtClean="0"/>
              <a:t>have </a:t>
            </a:r>
            <a:r>
              <a:rPr lang="en-US" sz="2400" dirty="0"/>
              <a:t>the following basic composition</a:t>
            </a:r>
            <a:r>
              <a:rPr lang="en-US" sz="2400" dirty="0" smtClean="0"/>
              <a:t>:</a:t>
            </a:r>
          </a:p>
          <a:p>
            <a:pPr algn="l" rtl="0"/>
            <a:r>
              <a:rPr lang="en-US" sz="2500" dirty="0" smtClean="0">
                <a:solidFill>
                  <a:srgbClr val="0000FF"/>
                </a:solidFill>
                <a:cs typeface="Arial" pitchFamily="34" charset="0"/>
              </a:rPr>
              <a:t>the formula of carbohydrates </a:t>
            </a:r>
            <a:r>
              <a:rPr lang="en-US" sz="2500" dirty="0" err="1" smtClean="0">
                <a:solidFill>
                  <a:srgbClr val="FF0000"/>
                </a:solidFill>
                <a:cs typeface="Arial" pitchFamily="34" charset="0"/>
              </a:rPr>
              <a:t>C</a:t>
            </a:r>
            <a:r>
              <a:rPr lang="en-US" sz="2500" baseline="-25000" dirty="0" err="1" smtClean="0">
                <a:solidFill>
                  <a:srgbClr val="FF0000"/>
                </a:solidFill>
                <a:cs typeface="Arial" pitchFamily="34" charset="0"/>
              </a:rPr>
              <a:t>n</a:t>
            </a:r>
            <a:r>
              <a:rPr lang="en-US" sz="2500" dirty="0" smtClean="0">
                <a:solidFill>
                  <a:srgbClr val="FF0000"/>
                </a:solidFill>
                <a:cs typeface="Arial" pitchFamily="34" charset="0"/>
              </a:rPr>
              <a:t>(H</a:t>
            </a:r>
            <a:r>
              <a:rPr lang="en-US" sz="2500" baseline="-25000" dirty="0" smtClean="0">
                <a:solidFill>
                  <a:srgbClr val="FF0000"/>
                </a:solidFill>
                <a:cs typeface="Arial" pitchFamily="34" charset="0"/>
              </a:rPr>
              <a:t>2</a:t>
            </a:r>
            <a:r>
              <a:rPr lang="en-US" sz="2500" dirty="0" smtClean="0">
                <a:solidFill>
                  <a:srgbClr val="FF0000"/>
                </a:solidFill>
                <a:cs typeface="Arial" pitchFamily="34" charset="0"/>
              </a:rPr>
              <a:t>O)</a:t>
            </a:r>
            <a:r>
              <a:rPr lang="en-US" sz="2500" baseline="-25000" dirty="0" smtClean="0">
                <a:solidFill>
                  <a:srgbClr val="FF0000"/>
                </a:solidFill>
                <a:cs typeface="Arial" pitchFamily="34" charset="0"/>
              </a:rPr>
              <a:t>n</a:t>
            </a:r>
            <a:r>
              <a:rPr lang="en-US" sz="2500" dirty="0" smtClean="0">
                <a:solidFill>
                  <a:srgbClr val="0000FF"/>
                </a:solidFill>
                <a:cs typeface="Arial" pitchFamily="34" charset="0"/>
              </a:rPr>
              <a:t> can be expressed as hydrates of carbon</a:t>
            </a:r>
            <a:endParaRPr lang="en-US" sz="2500" baseline="-25000" dirty="0" smtClean="0">
              <a:solidFill>
                <a:srgbClr val="FF0000"/>
              </a:solidFill>
              <a:cs typeface="Arial" pitchFamily="34" charset="0"/>
            </a:endParaRPr>
          </a:p>
        </p:txBody>
      </p:sp>
      <p:pic>
        <p:nvPicPr>
          <p:cNvPr id="5" name="Picture 3" descr="FG20_000-005"/>
          <p:cNvPicPr>
            <a:picLocks noChangeAspect="1" noChangeArrowheads="1"/>
          </p:cNvPicPr>
          <p:nvPr/>
        </p:nvPicPr>
        <p:blipFill>
          <a:blip r:embed="rId2" cstate="print"/>
          <a:srcRect t="36220" b="38580"/>
          <a:stretch>
            <a:fillRect/>
          </a:stretch>
        </p:blipFill>
        <p:spPr bwMode="auto">
          <a:xfrm>
            <a:off x="214282" y="5399315"/>
            <a:ext cx="7072362" cy="145868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51520" y="620688"/>
            <a:ext cx="8064500" cy="3432175"/>
          </a:xfrm>
        </p:spPr>
        <p:txBody>
          <a:bodyPr>
            <a:normAutofit lnSpcReduction="10000"/>
          </a:bodyPr>
          <a:lstStyle/>
          <a:p>
            <a:pPr marL="533400" indent="-533400" algn="just" rtl="0">
              <a:buClr>
                <a:srgbClr val="FF0000"/>
              </a:buClr>
              <a:buFont typeface="Wingdings" pitchFamily="2" charset="2"/>
              <a:buAutoNum type="arabicParenR"/>
            </a:pPr>
            <a:r>
              <a:rPr lang="en-US" sz="2000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According to nature of carbonyl group:  </a:t>
            </a:r>
          </a:p>
          <a:p>
            <a:pPr marL="533400" indent="-533400" algn="just" rtl="0">
              <a:buClr>
                <a:schemeClr val="tx1"/>
              </a:buClr>
              <a:buFont typeface="Wingdings" pitchFamily="2" charset="2"/>
              <a:buChar char="Ø"/>
            </a:pPr>
            <a:r>
              <a:rPr lang="en-US" sz="20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Carbohydrates are described as </a:t>
            </a:r>
            <a:r>
              <a:rPr lang="en-US" sz="2000" dirty="0" err="1" smtClean="0">
                <a:solidFill>
                  <a:srgbClr val="CC0000"/>
                </a:solidFill>
                <a:latin typeface="Arial" pitchFamily="34" charset="0"/>
                <a:cs typeface="Arial" pitchFamily="34" charset="0"/>
              </a:rPr>
              <a:t>aldoses</a:t>
            </a:r>
            <a:r>
              <a:rPr lang="en-US" sz="20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if they have </a:t>
            </a:r>
            <a:r>
              <a:rPr lang="en-US" sz="2000" dirty="0" err="1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aldehydic</a:t>
            </a:r>
            <a:r>
              <a:rPr lang="en-US" sz="20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group at C-1 and described as </a:t>
            </a:r>
            <a:r>
              <a:rPr lang="en-US" sz="2000" dirty="0" smtClean="0">
                <a:solidFill>
                  <a:srgbClr val="CC0000"/>
                </a:solidFill>
                <a:latin typeface="Arial" pitchFamily="34" charset="0"/>
                <a:cs typeface="Arial" pitchFamily="34" charset="0"/>
              </a:rPr>
              <a:t>ketoses</a:t>
            </a:r>
            <a:r>
              <a:rPr lang="en-US" sz="20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if they have </a:t>
            </a:r>
            <a:r>
              <a:rPr lang="en-US" sz="2000" dirty="0" err="1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ketonic</a:t>
            </a:r>
            <a:r>
              <a:rPr lang="en-US" sz="20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group on C-2</a:t>
            </a:r>
          </a:p>
          <a:p>
            <a:pPr marL="533400" indent="-533400" algn="just" rtl="0">
              <a:buClr>
                <a:srgbClr val="FF0000"/>
              </a:buClr>
              <a:buFont typeface="Wingdings" pitchFamily="2" charset="2"/>
              <a:buAutoNum type="arabicParenR" startAt="2"/>
            </a:pPr>
            <a:r>
              <a:rPr lang="en-US" sz="2000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According to the number of carbon atoms in a given </a:t>
            </a:r>
            <a:r>
              <a:rPr lang="en-US" sz="2000" u="sng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aldose</a:t>
            </a:r>
            <a:r>
              <a:rPr lang="en-US" sz="2000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or </a:t>
            </a:r>
            <a:r>
              <a:rPr lang="en-US" sz="2000" u="sng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ketose</a:t>
            </a:r>
            <a:r>
              <a:rPr lang="en-US" sz="2000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 marL="533400" indent="-533400" algn="just" rtl="0">
              <a:buClr>
                <a:srgbClr val="0000CC"/>
              </a:buClr>
              <a:buFont typeface="Wingdings" pitchFamily="2" charset="2"/>
              <a:buChar char="Ø"/>
            </a:pPr>
            <a:r>
              <a:rPr lang="en-US" sz="20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If a sugar is made of three atoms it is described as </a:t>
            </a:r>
            <a:r>
              <a:rPr lang="en-US" sz="2000" dirty="0" err="1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triose</a:t>
            </a:r>
            <a:r>
              <a:rPr lang="en-US" sz="20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and if it has four atoms it is </a:t>
            </a:r>
            <a:r>
              <a:rPr lang="en-US" sz="2000" dirty="0" err="1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tetrose</a:t>
            </a:r>
            <a:r>
              <a:rPr lang="en-US" sz="20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533400" indent="-533400" algn="just" rtl="0">
              <a:buClr>
                <a:srgbClr val="0000CC"/>
              </a:buClr>
              <a:buFont typeface="Wingdings" pitchFamily="2" charset="2"/>
              <a:buChar char="Ø"/>
            </a:pPr>
            <a:r>
              <a:rPr lang="en-US" sz="2000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The full name of a sugar </a:t>
            </a:r>
            <a:r>
              <a:rPr lang="en-US" sz="20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must has a </a:t>
            </a:r>
            <a:r>
              <a:rPr lang="en-US" sz="2000" dirty="0" smtClean="0">
                <a:solidFill>
                  <a:srgbClr val="CC0000"/>
                </a:solidFill>
                <a:latin typeface="Arial" pitchFamily="34" charset="0"/>
                <a:cs typeface="Arial" pitchFamily="34" charset="0"/>
              </a:rPr>
              <a:t>prefix </a:t>
            </a:r>
            <a:r>
              <a:rPr lang="en-US" sz="20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indicating the nature of the carbonyl group, </a:t>
            </a:r>
            <a:r>
              <a:rPr lang="en-US" sz="2000" dirty="0" smtClean="0">
                <a:solidFill>
                  <a:srgbClr val="CC0000"/>
                </a:solidFill>
                <a:latin typeface="Arial" pitchFamily="34" charset="0"/>
                <a:cs typeface="Arial" pitchFamily="34" charset="0"/>
              </a:rPr>
              <a:t>a Latin word</a:t>
            </a:r>
            <a:r>
              <a:rPr lang="en-US" sz="20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indicating the number of carbons present and </a:t>
            </a:r>
            <a:r>
              <a:rPr lang="en-US" sz="2000" dirty="0" smtClean="0">
                <a:solidFill>
                  <a:srgbClr val="CC0000"/>
                </a:solidFill>
                <a:latin typeface="Arial" pitchFamily="34" charset="0"/>
                <a:cs typeface="Arial" pitchFamily="34" charset="0"/>
              </a:rPr>
              <a:t>a suffix –</a:t>
            </a:r>
            <a:r>
              <a:rPr lang="en-US" sz="2000" dirty="0" err="1" smtClean="0">
                <a:solidFill>
                  <a:srgbClr val="CC0000"/>
                </a:solidFill>
                <a:latin typeface="Arial" pitchFamily="34" charset="0"/>
                <a:cs typeface="Arial" pitchFamily="34" charset="0"/>
              </a:rPr>
              <a:t>ose</a:t>
            </a:r>
            <a:r>
              <a:rPr lang="en-US" sz="2000" dirty="0" smtClean="0">
                <a:solidFill>
                  <a:srgbClr val="CC000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533400" indent="-533400" algn="l" eaLnBrk="1" hangingPunct="1">
              <a:buClr>
                <a:srgbClr val="FF0000"/>
              </a:buClr>
              <a:buFont typeface="Wingdings" pitchFamily="2" charset="2"/>
              <a:buNone/>
            </a:pPr>
            <a:endParaRPr lang="en-US" sz="1800" b="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533400" indent="-533400" algn="just" eaLnBrk="1" hangingPunct="1">
              <a:buClr>
                <a:srgbClr val="FF0000"/>
              </a:buClr>
              <a:buFont typeface="Wingdings" pitchFamily="2" charset="2"/>
              <a:buChar char="Ø"/>
            </a:pPr>
            <a:endParaRPr lang="en-GB" sz="1800" b="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122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2424113" y="4229100"/>
          <a:ext cx="5051425" cy="2311400"/>
        </p:xfrm>
        <a:graphic>
          <a:graphicData uri="http://schemas.openxmlformats.org/presentationml/2006/ole">
            <p:oleObj spid="_x0000_s66562" name="CS ChemDraw Drawing" r:id="rId3" imgW="2294280" imgH="1050120" progId="ChemDraw.Document.6.0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1214422"/>
            <a:ext cx="903649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20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When there is more than one </a:t>
            </a:r>
            <a:r>
              <a:rPr lang="en-US" sz="2000" dirty="0" err="1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chiral</a:t>
            </a:r>
            <a:r>
              <a:rPr lang="en-US" sz="20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centre in a carbohydrate, look at the </a:t>
            </a:r>
            <a:r>
              <a:rPr lang="en-US" sz="2000" dirty="0" err="1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chiral</a:t>
            </a:r>
            <a:r>
              <a:rPr lang="en-US" sz="20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carbon farthest from the carbonyl group in Fischer projection and assign its configuration as D or L as described</a:t>
            </a:r>
            <a:endParaRPr lang="en-US" sz="2000" dirty="0"/>
          </a:p>
        </p:txBody>
      </p:sp>
      <p:graphicFrame>
        <p:nvGraphicFramePr>
          <p:cNvPr id="69634" name="Object 2"/>
          <p:cNvGraphicFramePr>
            <a:graphicFrameLocks noChangeAspect="1"/>
          </p:cNvGraphicFramePr>
          <p:nvPr/>
        </p:nvGraphicFramePr>
        <p:xfrm>
          <a:off x="285720" y="3214686"/>
          <a:ext cx="1523568" cy="2743267"/>
        </p:xfrm>
        <a:graphic>
          <a:graphicData uri="http://schemas.openxmlformats.org/presentationml/2006/ole">
            <p:oleObj spid="_x0000_s69634" r:id="rId3" imgW="1143000" imgH="2057400" progId="Word.Picture.8">
              <p:embed/>
            </p:oleObj>
          </a:graphicData>
        </a:graphic>
      </p:graphicFrame>
      <p:graphicFrame>
        <p:nvGraphicFramePr>
          <p:cNvPr id="69635" name="Object 9"/>
          <p:cNvGraphicFramePr>
            <a:graphicFrameLocks noChangeAspect="1"/>
          </p:cNvGraphicFramePr>
          <p:nvPr/>
        </p:nvGraphicFramePr>
        <p:xfrm>
          <a:off x="2143108" y="2214554"/>
          <a:ext cx="5072098" cy="2500330"/>
        </p:xfrm>
        <a:graphic>
          <a:graphicData uri="http://schemas.openxmlformats.org/presentationml/2006/ole">
            <p:oleObj spid="_x0000_s69635" name="CS ChemDraw Drawing" r:id="rId4" imgW="6238800" imgH="2373120" progId="ChemDraw.Document.6.0">
              <p:embed/>
            </p:oleObj>
          </a:graphicData>
        </a:graphic>
      </p:graphicFrame>
      <p:graphicFrame>
        <p:nvGraphicFramePr>
          <p:cNvPr id="69636" name="Object 4"/>
          <p:cNvGraphicFramePr>
            <a:graphicFrameLocks noChangeAspect="1"/>
          </p:cNvGraphicFramePr>
          <p:nvPr/>
        </p:nvGraphicFramePr>
        <p:xfrm>
          <a:off x="7429520" y="3286124"/>
          <a:ext cx="1508934" cy="2714644"/>
        </p:xfrm>
        <a:graphic>
          <a:graphicData uri="http://schemas.openxmlformats.org/presentationml/2006/ole">
            <p:oleObj spid="_x0000_s69636" r:id="rId5" imgW="1143000" imgH="2057400" progId="Word.Picture.8">
              <p:embed/>
            </p:oleObj>
          </a:graphicData>
        </a:graphic>
      </p:graphicFrame>
      <p:sp>
        <p:nvSpPr>
          <p:cNvPr id="7" name="Rectangle 7"/>
          <p:cNvSpPr>
            <a:spLocks noGrp="1" noChangeArrowheads="1"/>
          </p:cNvSpPr>
          <p:nvPr>
            <p:ph sz="quarter" idx="1"/>
          </p:nvPr>
        </p:nvSpPr>
        <p:spPr>
          <a:xfrm>
            <a:off x="0" y="5638800"/>
            <a:ext cx="4495800" cy="1219200"/>
          </a:xfrm>
        </p:spPr>
        <p:txBody>
          <a:bodyPr>
            <a:normAutofit lnSpcReduction="10000"/>
          </a:bodyPr>
          <a:lstStyle/>
          <a:p>
            <a:pPr marL="0" indent="0" algn="l" rtl="0">
              <a:buFontTx/>
              <a:buNone/>
            </a:pPr>
            <a:endParaRPr lang="en-US" sz="2400" dirty="0" smtClean="0">
              <a:solidFill>
                <a:srgbClr val="000099"/>
              </a:solidFill>
            </a:endParaRPr>
          </a:p>
          <a:p>
            <a:pPr marL="0" indent="0" algn="l" rtl="0">
              <a:buFontTx/>
              <a:buNone/>
            </a:pPr>
            <a:r>
              <a:rPr lang="en-US" sz="2400" dirty="0" err="1" smtClean="0">
                <a:solidFill>
                  <a:srgbClr val="000099"/>
                </a:solidFill>
              </a:rPr>
              <a:t>Aldoses</a:t>
            </a:r>
            <a:r>
              <a:rPr lang="en-US" sz="2400" dirty="0" smtClean="0"/>
              <a:t> </a:t>
            </a:r>
            <a:r>
              <a:rPr lang="en-US" sz="2400" dirty="0"/>
              <a:t>(e.g., glucose) have an </a:t>
            </a:r>
            <a:r>
              <a:rPr lang="en-US" sz="2400" dirty="0" err="1">
                <a:solidFill>
                  <a:srgbClr val="000099"/>
                </a:solidFill>
              </a:rPr>
              <a:t>aldehyde</a:t>
            </a:r>
            <a:r>
              <a:rPr lang="en-US" sz="2400" dirty="0"/>
              <a:t> group at </a:t>
            </a:r>
            <a:r>
              <a:rPr lang="en-US" sz="2400" dirty="0" smtClean="0">
                <a:cs typeface="Arial" pitchFamily="34" charset="0"/>
              </a:rPr>
              <a:t>C-1</a:t>
            </a:r>
            <a:endParaRPr lang="en-US" sz="2400" dirty="0"/>
          </a:p>
        </p:txBody>
      </p:sp>
      <p:sp>
        <p:nvSpPr>
          <p:cNvPr id="8" name="مستطيل 7"/>
          <p:cNvSpPr/>
          <p:nvPr/>
        </p:nvSpPr>
        <p:spPr>
          <a:xfrm>
            <a:off x="4357686" y="6027003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algn="l" rtl="0">
              <a:spcBef>
                <a:spcPct val="20000"/>
              </a:spcBef>
            </a:pPr>
            <a:r>
              <a:rPr lang="en-US" sz="2400" dirty="0" smtClean="0">
                <a:solidFill>
                  <a:srgbClr val="000099"/>
                </a:solidFill>
              </a:rPr>
              <a:t>Ketoses</a:t>
            </a:r>
            <a:r>
              <a:rPr lang="en-US" sz="2400" dirty="0" smtClean="0"/>
              <a:t> (e.g., fructose) have a </a:t>
            </a:r>
            <a:r>
              <a:rPr lang="en-US" sz="2400" dirty="0" err="1" smtClean="0">
                <a:solidFill>
                  <a:srgbClr val="000099"/>
                </a:solidFill>
              </a:rPr>
              <a:t>keto</a:t>
            </a:r>
            <a:r>
              <a:rPr lang="en-US" sz="2400" dirty="0" smtClean="0"/>
              <a:t> group, usually at C-2. </a:t>
            </a:r>
            <a:endParaRPr lang="en-US" sz="2400" dirty="0"/>
          </a:p>
        </p:txBody>
      </p:sp>
      <p:sp>
        <p:nvSpPr>
          <p:cNvPr id="9" name="مستطيل 8"/>
          <p:cNvSpPr/>
          <p:nvPr/>
        </p:nvSpPr>
        <p:spPr>
          <a:xfrm>
            <a:off x="214282" y="357166"/>
            <a:ext cx="850112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l" rtl="0">
              <a:spcBef>
                <a:spcPct val="50000"/>
              </a:spcBef>
              <a:buClr>
                <a:srgbClr val="FF0000"/>
              </a:buClr>
              <a:buFont typeface="Wingdings" pitchFamily="2" charset="2"/>
              <a:buAutoNum type="arabicParenR" startAt="3"/>
            </a:pPr>
            <a:r>
              <a:rPr lang="en-US" sz="2000" b="1" u="sng" dirty="0" smtClean="0">
                <a:solidFill>
                  <a:srgbClr val="FF0000"/>
                </a:solidFill>
              </a:rPr>
              <a:t>According to the configuration of the hydroxyl group attached to the last  </a:t>
            </a:r>
            <a:r>
              <a:rPr lang="en-US" sz="2000" b="1" u="sng" dirty="0" err="1" smtClean="0">
                <a:solidFill>
                  <a:srgbClr val="FF0000"/>
                </a:solidFill>
              </a:rPr>
              <a:t>chiral</a:t>
            </a:r>
            <a:r>
              <a:rPr lang="en-US" sz="2000" b="1" u="sng" dirty="0" smtClean="0">
                <a:solidFill>
                  <a:srgbClr val="FF0000"/>
                </a:solidFill>
              </a:rPr>
              <a:t> carbon atom in a given </a:t>
            </a:r>
            <a:r>
              <a:rPr lang="en-US" sz="2000" b="1" u="sng" dirty="0" err="1" smtClean="0">
                <a:solidFill>
                  <a:srgbClr val="FF0000"/>
                </a:solidFill>
              </a:rPr>
              <a:t>aldose</a:t>
            </a:r>
            <a:r>
              <a:rPr lang="en-US" sz="2000" b="1" u="sng" dirty="0" smtClean="0">
                <a:solidFill>
                  <a:srgbClr val="FF0000"/>
                </a:solidFill>
              </a:rPr>
              <a:t> or </a:t>
            </a:r>
            <a:r>
              <a:rPr lang="en-US" sz="2000" b="1" u="sng" dirty="0" err="1" smtClean="0">
                <a:solidFill>
                  <a:srgbClr val="FF0000"/>
                </a:solidFill>
              </a:rPr>
              <a:t>ketose</a:t>
            </a:r>
            <a:r>
              <a:rPr lang="en-US" sz="2000" b="1" u="sng" dirty="0" smtClean="0">
                <a:solidFill>
                  <a:srgbClr val="FF0000"/>
                </a:solidFill>
              </a:rPr>
              <a:t> drawn as </a:t>
            </a:r>
            <a:r>
              <a:rPr lang="en-US" sz="2000" b="1" u="sng" dirty="0" err="1" smtClean="0">
                <a:solidFill>
                  <a:srgbClr val="FF0000"/>
                </a:solidFill>
              </a:rPr>
              <a:t>fischer</a:t>
            </a:r>
            <a:r>
              <a:rPr lang="en-US" sz="2000" b="1" u="sng" dirty="0" smtClean="0">
                <a:solidFill>
                  <a:srgbClr val="FF0000"/>
                </a:solidFill>
              </a:rPr>
              <a:t> projection</a:t>
            </a:r>
            <a:endParaRPr lang="en-US" sz="2000" b="1" u="sng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 sz="quarter"/>
          </p:nvPr>
        </p:nvSpPr>
        <p:spPr>
          <a:xfrm>
            <a:off x="342900" y="152400"/>
            <a:ext cx="8458200" cy="1143000"/>
          </a:xfrm>
        </p:spPr>
        <p:txBody>
          <a:bodyPr/>
          <a:lstStyle/>
          <a:p>
            <a:r>
              <a:rPr lang="en-US" dirty="0" err="1"/>
              <a:t>Hemiacetal</a:t>
            </a:r>
            <a:r>
              <a:rPr lang="en-US" dirty="0"/>
              <a:t> &amp; </a:t>
            </a:r>
            <a:r>
              <a:rPr lang="en-US" dirty="0" err="1"/>
              <a:t>hemiketal</a:t>
            </a:r>
            <a:r>
              <a:rPr lang="en-US" dirty="0"/>
              <a:t> formation</a:t>
            </a:r>
          </a:p>
        </p:txBody>
      </p:sp>
      <p:sp>
        <p:nvSpPr>
          <p:cNvPr id="13321" name="Rectangle 9"/>
          <p:cNvSpPr>
            <a:spLocks noGrp="1" noChangeArrowheads="1"/>
          </p:cNvSpPr>
          <p:nvPr>
            <p:ph sz="quarter" idx="1"/>
          </p:nvPr>
        </p:nvSpPr>
        <p:spPr>
          <a:xfrm>
            <a:off x="304800" y="2286000"/>
            <a:ext cx="2667000" cy="4114800"/>
          </a:xfrm>
        </p:spPr>
        <p:txBody>
          <a:bodyPr/>
          <a:lstStyle/>
          <a:p>
            <a:pPr marL="0" indent="0">
              <a:spcBef>
                <a:spcPct val="0"/>
              </a:spcBef>
              <a:spcAft>
                <a:spcPct val="95000"/>
              </a:spcAft>
              <a:buFontTx/>
              <a:buNone/>
            </a:pPr>
            <a:r>
              <a:rPr lang="en-US" sz="2800" dirty="0"/>
              <a:t>An </a:t>
            </a:r>
            <a:r>
              <a:rPr lang="en-US" sz="2800" dirty="0" err="1"/>
              <a:t>aldehyde</a:t>
            </a:r>
            <a:r>
              <a:rPr lang="en-US" sz="2800" dirty="0"/>
              <a:t> can react with an alcohol to form  a </a:t>
            </a:r>
            <a:r>
              <a:rPr lang="en-US" sz="2800" dirty="0" err="1">
                <a:solidFill>
                  <a:srgbClr val="000099"/>
                </a:solidFill>
              </a:rPr>
              <a:t>hemiacetal</a:t>
            </a:r>
            <a:r>
              <a:rPr lang="en-US" sz="2800" dirty="0"/>
              <a:t>. </a:t>
            </a:r>
          </a:p>
          <a:p>
            <a:pPr marL="0" indent="0">
              <a:spcBef>
                <a:spcPts val="600"/>
              </a:spcBef>
              <a:spcAft>
                <a:spcPts val="1200"/>
              </a:spcAft>
              <a:buFontTx/>
              <a:buNone/>
            </a:pPr>
            <a:r>
              <a:rPr lang="en-US" sz="2800" dirty="0"/>
              <a:t>A ketone can react with an alcohol to form  a </a:t>
            </a:r>
            <a:r>
              <a:rPr lang="en-US" sz="2800" dirty="0" err="1">
                <a:solidFill>
                  <a:srgbClr val="000099"/>
                </a:solidFill>
              </a:rPr>
              <a:t>hemiketal</a:t>
            </a:r>
            <a:r>
              <a:rPr lang="en-US" sz="2800" dirty="0"/>
              <a:t>.</a:t>
            </a:r>
          </a:p>
        </p:txBody>
      </p:sp>
      <p:graphicFrame>
        <p:nvGraphicFramePr>
          <p:cNvPr id="13328" name="Object 16"/>
          <p:cNvGraphicFramePr>
            <a:graphicFrameLocks noChangeAspect="1"/>
          </p:cNvGraphicFramePr>
          <p:nvPr>
            <p:ph sz="quarter" idx="2"/>
          </p:nvPr>
        </p:nvGraphicFramePr>
        <p:xfrm>
          <a:off x="2971800" y="1981200"/>
          <a:ext cx="6188075" cy="4465638"/>
        </p:xfrm>
        <a:graphic>
          <a:graphicData uri="http://schemas.openxmlformats.org/presentationml/2006/ole">
            <p:oleObj spid="_x0000_s6146" name="Picture" r:id="rId3" imgW="3086280" imgH="2228760" progId="Word.Picture.8">
              <p:embed/>
            </p:oleObj>
          </a:graphicData>
        </a:graphic>
      </p:graphicFrame>
      <p:sp>
        <p:nvSpPr>
          <p:cNvPr id="13330" name="Line 18"/>
          <p:cNvSpPr>
            <a:spLocks noChangeShapeType="1"/>
          </p:cNvSpPr>
          <p:nvPr/>
        </p:nvSpPr>
        <p:spPr bwMode="auto">
          <a:xfrm>
            <a:off x="0" y="1447800"/>
            <a:ext cx="9144000" cy="0"/>
          </a:xfrm>
          <a:prstGeom prst="line">
            <a:avLst/>
          </a:prstGeom>
          <a:noFill/>
          <a:ln w="76200">
            <a:solidFill>
              <a:srgbClr val="99CC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>
          <a:xfrm>
            <a:off x="500034" y="890566"/>
            <a:ext cx="7715250" cy="5967434"/>
          </a:xfrm>
          <a:prstGeom prst="rect">
            <a:avLst/>
          </a:prstGeom>
        </p:spPr>
        <p:txBody>
          <a:bodyPr/>
          <a:lstStyle/>
          <a:p>
            <a:pPr marL="342900" lvl="0" indent="-342900" algn="just" rtl="0">
              <a:lnSpc>
                <a:spcPct val="80000"/>
              </a:lnSpc>
              <a:spcBef>
                <a:spcPct val="20000"/>
              </a:spcBef>
              <a:buClr>
                <a:srgbClr val="0000CC"/>
              </a:buClr>
              <a:buFont typeface="Wingdings" pitchFamily="2" charset="2"/>
              <a:buChar char="Ø"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React the OH group at the last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chiral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carbon </a:t>
            </a:r>
            <a:r>
              <a:rPr lang="en-US" sz="20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US" sz="2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C-5 </a:t>
            </a:r>
            <a:r>
              <a:rPr lang="en-US" sz="20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)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in the Fischer projection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withthe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carbonyl group 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CHO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i.e.  in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aldolses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. This hydroxyl will become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hemiacetal</a:t>
            </a:r>
            <a:r>
              <a:rPr lang="en-US" sz="20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en-US" sz="2000" dirty="0" err="1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anomeric</a:t>
            </a:r>
            <a:r>
              <a:rPr lang="en-US" sz="20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carbon </a:t>
            </a:r>
            <a:r>
              <a:rPr lang="en-US" sz="2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C-1</a:t>
            </a:r>
            <a:r>
              <a:rPr lang="en-US" sz="20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has the OH at the </a:t>
            </a:r>
            <a:r>
              <a:rPr lang="en-US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right</a:t>
            </a:r>
            <a:r>
              <a:rPr lang="en-US" sz="20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in the form </a:t>
            </a:r>
            <a:r>
              <a:rPr lang="el-GR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α</a:t>
            </a:r>
            <a:r>
              <a:rPr lang="en-US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form</a:t>
            </a:r>
            <a:r>
              <a:rPr lang="en-US" sz="20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and at the </a:t>
            </a:r>
            <a:r>
              <a:rPr lang="en-US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left</a:t>
            </a:r>
            <a:r>
              <a:rPr lang="en-US" sz="20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 in the </a:t>
            </a:r>
            <a:r>
              <a:rPr lang="el-GR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β</a:t>
            </a:r>
            <a:r>
              <a:rPr lang="en-US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form </a:t>
            </a:r>
            <a:r>
              <a:rPr lang="en-US" sz="2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for the D-</a:t>
            </a:r>
            <a:r>
              <a:rPr lang="en-US" sz="20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monosaccharides</a:t>
            </a:r>
            <a:r>
              <a:rPr lang="en-US" sz="2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en-US" sz="20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i.e.  in D-glucose).</a:t>
            </a:r>
          </a:p>
          <a:p>
            <a:pPr marL="342900" lvl="0" indent="-342900" algn="just" rtl="0">
              <a:lnSpc>
                <a:spcPct val="80000"/>
              </a:lnSpc>
              <a:spcBef>
                <a:spcPct val="20000"/>
              </a:spcBef>
              <a:buClr>
                <a:srgbClr val="0000CC"/>
              </a:buClr>
              <a:buFont typeface="Wingdings" pitchFamily="2" charset="2"/>
              <a:buChar char="Ø"/>
              <a:defRPr/>
            </a:pPr>
            <a:endParaRPr lang="en-US" sz="2000" dirty="0" smtClean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  <a:p>
            <a:pPr marL="342900" lvl="0" indent="-342900" algn="just" rtl="0">
              <a:lnSpc>
                <a:spcPct val="80000"/>
              </a:lnSpc>
              <a:spcBef>
                <a:spcPct val="20000"/>
              </a:spcBef>
              <a:buClr>
                <a:srgbClr val="0000CC"/>
              </a:buClr>
              <a:buFont typeface="Wingdings" pitchFamily="2" charset="2"/>
              <a:buChar char="Ø"/>
              <a:defRPr/>
            </a:pPr>
            <a:endParaRPr lang="en-US" sz="2000" dirty="0" smtClean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  <a:p>
            <a:pPr marL="342900" lvl="0" indent="-342900" algn="just" rtl="0">
              <a:lnSpc>
                <a:spcPct val="80000"/>
              </a:lnSpc>
              <a:spcBef>
                <a:spcPct val="20000"/>
              </a:spcBef>
              <a:buClr>
                <a:srgbClr val="0000CC"/>
              </a:buClr>
              <a:buFont typeface="Wingdings" pitchFamily="2" charset="2"/>
              <a:buChar char="Ø"/>
              <a:defRPr/>
            </a:pPr>
            <a:endParaRPr lang="en-US" sz="2000" dirty="0" smtClean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  <a:p>
            <a:pPr marL="342900" lvl="0" indent="-342900" algn="just" rtl="0">
              <a:lnSpc>
                <a:spcPct val="80000"/>
              </a:lnSpc>
              <a:spcBef>
                <a:spcPct val="20000"/>
              </a:spcBef>
              <a:buClr>
                <a:srgbClr val="0000CC"/>
              </a:buClr>
              <a:buFont typeface="Wingdings" pitchFamily="2" charset="2"/>
              <a:buChar char="Ø"/>
              <a:defRPr/>
            </a:pPr>
            <a:endParaRPr lang="en-US" sz="200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marL="342900" marR="0" lvl="0" indent="-342900" algn="just" defTabSz="914400" rtl="1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rgbClr val="0000CC"/>
              </a:buClr>
              <a:buSzTx/>
              <a:buFont typeface="Wingdings" pitchFamily="2" charset="2"/>
              <a:buChar char="Ø"/>
              <a:tabLst/>
              <a:defRPr/>
            </a:pP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42900" marR="0" lvl="0" indent="-342900" algn="just" defTabSz="914400" rtl="1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rgbClr val="0000CC"/>
              </a:buClr>
              <a:buSzTx/>
              <a:buFont typeface="Wingdings" pitchFamily="2" charset="2"/>
              <a:buChar char="Ø"/>
              <a:tabLst/>
              <a:defRPr/>
            </a:pP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42900" marR="0" lvl="0" indent="-342900" algn="r" defTabSz="914400" rtl="1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3" name="مستطيل 2"/>
          <p:cNvSpPr/>
          <p:nvPr/>
        </p:nvSpPr>
        <p:spPr>
          <a:xfrm>
            <a:off x="0" y="214290"/>
            <a:ext cx="971556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20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CONVENTIONS For WRITING CYCLIC MONOSACCHRIDE STRUCTURES</a:t>
            </a:r>
            <a:endParaRPr lang="ar-SA" sz="2000" dirty="0">
              <a:solidFill>
                <a:srgbClr val="FF0000"/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" y="2204864"/>
            <a:ext cx="9124950" cy="381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857364"/>
            <a:ext cx="8964488" cy="12557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 rtl="0">
              <a:lnSpc>
                <a:spcPct val="80000"/>
              </a:lnSpc>
              <a:spcBef>
                <a:spcPct val="20000"/>
              </a:spcBef>
              <a:buClr>
                <a:srgbClr val="0000CC"/>
              </a:buClr>
              <a:buFont typeface="Wingdings" pitchFamily="2" charset="2"/>
              <a:buChar char="Ø"/>
              <a:defRPr/>
            </a:pPr>
            <a:r>
              <a:rPr lang="en-US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React the OH group at the last </a:t>
            </a:r>
            <a:r>
              <a:rPr lang="en-US" dirty="0" err="1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chiral</a:t>
            </a:r>
            <a:r>
              <a:rPr lang="en-US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carbon (</a:t>
            </a:r>
            <a:r>
              <a:rPr lang="en-US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C-5 </a:t>
            </a:r>
            <a:r>
              <a:rPr lang="en-US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) in the Fischer projection with the carbonyl group (</a:t>
            </a:r>
            <a:r>
              <a:rPr lang="en-US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ketonic</a:t>
            </a:r>
            <a:r>
              <a:rPr lang="en-US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group </a:t>
            </a:r>
            <a:r>
              <a:rPr lang="en-US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in ketoses</a:t>
            </a:r>
            <a:endParaRPr lang="en-US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marL="342900" lvl="0" indent="-342900" algn="just" rtl="0">
              <a:lnSpc>
                <a:spcPct val="80000"/>
              </a:lnSpc>
              <a:spcBef>
                <a:spcPct val="20000"/>
              </a:spcBef>
              <a:buClr>
                <a:srgbClr val="0000CC"/>
              </a:buClr>
              <a:defRPr/>
            </a:pPr>
            <a:r>
              <a:rPr lang="en-US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    This hydroxyl will become </a:t>
            </a:r>
            <a:r>
              <a:rPr lang="en-US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hemiketal</a:t>
            </a:r>
            <a:r>
              <a:rPr lang="en-US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en-US" dirty="0" err="1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anomeric</a:t>
            </a:r>
            <a:r>
              <a:rPr lang="en-US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carbon </a:t>
            </a:r>
            <a:r>
              <a:rPr lang="en-US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C-2</a:t>
            </a:r>
            <a:r>
              <a:rPr lang="en-US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has the OH at the </a:t>
            </a:r>
            <a: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right</a:t>
            </a:r>
            <a:r>
              <a:rPr lang="en-US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in the form </a:t>
            </a:r>
            <a:r>
              <a:rPr lang="el-GR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α</a:t>
            </a:r>
            <a: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form</a:t>
            </a:r>
            <a:r>
              <a:rPr lang="en-US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and at the </a:t>
            </a:r>
            <a: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left</a:t>
            </a:r>
            <a:r>
              <a:rPr lang="en-US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 in the </a:t>
            </a:r>
            <a:r>
              <a:rPr lang="el-GR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β</a:t>
            </a:r>
            <a: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form </a:t>
            </a:r>
            <a:r>
              <a:rPr lang="en-US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for the D-</a:t>
            </a:r>
            <a:r>
              <a:rPr lang="en-US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monosaccharides</a:t>
            </a:r>
            <a:r>
              <a:rPr lang="en-US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en-US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i.e.  in D-Fructose).</a:t>
            </a:r>
          </a:p>
        </p:txBody>
      </p:sp>
      <p:sp>
        <p:nvSpPr>
          <p:cNvPr id="5" name="مستطيل 4"/>
          <p:cNvSpPr/>
          <p:nvPr/>
        </p:nvSpPr>
        <p:spPr>
          <a:xfrm>
            <a:off x="0" y="714356"/>
            <a:ext cx="9144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 smtClean="0">
                <a:solidFill>
                  <a:schemeClr val="tx2"/>
                </a:solidFill>
              </a:rPr>
              <a:t>Cyclic Structure of </a:t>
            </a:r>
            <a:r>
              <a:rPr lang="en-US" sz="2800" dirty="0" err="1" smtClean="0">
                <a:solidFill>
                  <a:schemeClr val="tx2"/>
                </a:solidFill>
              </a:rPr>
              <a:t>Monosaccharides</a:t>
            </a:r>
            <a:endParaRPr lang="en-US" sz="2800" dirty="0" smtClean="0">
              <a:solidFill>
                <a:schemeClr val="tx2"/>
              </a:solidFill>
            </a:endParaRPr>
          </a:p>
          <a:p>
            <a:pPr algn="ctr"/>
            <a:r>
              <a:rPr lang="en-US" sz="2800" dirty="0" err="1" smtClean="0">
                <a:solidFill>
                  <a:schemeClr val="tx2"/>
                </a:solidFill>
              </a:rPr>
              <a:t>Hemiketal</a:t>
            </a:r>
            <a:r>
              <a:rPr lang="en-US" sz="2800" dirty="0" smtClean="0">
                <a:solidFill>
                  <a:schemeClr val="tx2"/>
                </a:solidFill>
              </a:rPr>
              <a:t> Formation</a:t>
            </a:r>
            <a:endParaRPr lang="ar-SA" sz="2800" dirty="0"/>
          </a:p>
        </p:txBody>
      </p:sp>
      <p:pic>
        <p:nvPicPr>
          <p:cNvPr id="106497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500438"/>
            <a:ext cx="9172575" cy="280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2143108" y="357166"/>
            <a:ext cx="578647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Oxidation of </a:t>
            </a:r>
            <a:r>
              <a:rPr lang="en-US" sz="28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monosaccharides</a:t>
            </a:r>
            <a:endParaRPr lang="ar-SA" sz="2800" dirty="0">
              <a:solidFill>
                <a:srgbClr val="FF0000"/>
              </a:solidFill>
            </a:endParaRPr>
          </a:p>
        </p:txBody>
      </p:sp>
      <p:sp>
        <p:nvSpPr>
          <p:cNvPr id="3" name="مستطيل 2"/>
          <p:cNvSpPr/>
          <p:nvPr/>
        </p:nvSpPr>
        <p:spPr>
          <a:xfrm>
            <a:off x="0" y="857232"/>
            <a:ext cx="8858280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l" rtl="0">
              <a:buFont typeface="Wingdings" pitchFamily="2" charset="2"/>
              <a:buChar char="Ø"/>
            </a:pPr>
            <a:r>
              <a:rPr lang="en-US" sz="2200" dirty="0" err="1" smtClean="0">
                <a:solidFill>
                  <a:srgbClr val="0000CC"/>
                </a:solidFill>
              </a:rPr>
              <a:t>Aldoses</a:t>
            </a:r>
            <a:r>
              <a:rPr lang="en-US" sz="2200" dirty="0" smtClean="0">
                <a:solidFill>
                  <a:srgbClr val="0000CC"/>
                </a:solidFill>
              </a:rPr>
              <a:t> can be oxidized easily but the product of oxidation depends on the oxidizing agent used.</a:t>
            </a:r>
          </a:p>
          <a:p>
            <a:pPr marL="342900" indent="-342900" algn="just" rtl="0">
              <a:buFont typeface="Wingdings" pitchFamily="2" charset="2"/>
              <a:buChar char="Ø"/>
            </a:pPr>
            <a:r>
              <a:rPr lang="en-US" sz="2200" dirty="0" smtClean="0">
                <a:solidFill>
                  <a:srgbClr val="0000CC"/>
                </a:solidFill>
              </a:rPr>
              <a:t> Although </a:t>
            </a:r>
            <a:r>
              <a:rPr lang="en-US" sz="2200" dirty="0" smtClean="0">
                <a:solidFill>
                  <a:srgbClr val="CC0000"/>
                </a:solidFill>
              </a:rPr>
              <a:t>ordinary </a:t>
            </a:r>
            <a:r>
              <a:rPr lang="en-US" sz="2200" dirty="0" err="1" smtClean="0">
                <a:solidFill>
                  <a:srgbClr val="CC0000"/>
                </a:solidFill>
              </a:rPr>
              <a:t>ketones</a:t>
            </a:r>
            <a:r>
              <a:rPr lang="en-US" sz="2200" dirty="0" smtClean="0">
                <a:solidFill>
                  <a:srgbClr val="CC0000"/>
                </a:solidFill>
              </a:rPr>
              <a:t> resist oxidation</a:t>
            </a:r>
            <a:r>
              <a:rPr lang="en-US" sz="2200" dirty="0" smtClean="0">
                <a:solidFill>
                  <a:srgbClr val="0000CC"/>
                </a:solidFill>
              </a:rPr>
              <a:t>, </a:t>
            </a:r>
            <a:r>
              <a:rPr lang="en-US" sz="2200" dirty="0" smtClean="0">
                <a:solidFill>
                  <a:srgbClr val="990099"/>
                </a:solidFill>
              </a:rPr>
              <a:t>ketoses can be </a:t>
            </a:r>
            <a:r>
              <a:rPr lang="en-US" sz="2200" dirty="0" err="1" smtClean="0">
                <a:solidFill>
                  <a:srgbClr val="990099"/>
                </a:solidFill>
              </a:rPr>
              <a:t>oxidised</a:t>
            </a:r>
            <a:r>
              <a:rPr lang="en-US" sz="2200" dirty="0" smtClean="0">
                <a:solidFill>
                  <a:srgbClr val="0000CC"/>
                </a:solidFill>
              </a:rPr>
              <a:t> specially </a:t>
            </a:r>
            <a:r>
              <a:rPr lang="en-US" sz="2200" dirty="0" smtClean="0">
                <a:solidFill>
                  <a:srgbClr val="FF3300"/>
                </a:solidFill>
              </a:rPr>
              <a:t>in the basic medium</a:t>
            </a:r>
            <a:r>
              <a:rPr lang="en-US" sz="2200" dirty="0" smtClean="0">
                <a:solidFill>
                  <a:srgbClr val="0000CC"/>
                </a:solidFill>
              </a:rPr>
              <a:t> due to they will </a:t>
            </a:r>
            <a:r>
              <a:rPr lang="en-US" sz="2200" dirty="0" err="1" smtClean="0">
                <a:solidFill>
                  <a:srgbClr val="0000CC"/>
                </a:solidFill>
              </a:rPr>
              <a:t>isomerize</a:t>
            </a:r>
            <a:r>
              <a:rPr lang="en-US" sz="2200" dirty="0" smtClean="0">
                <a:solidFill>
                  <a:srgbClr val="0000CC"/>
                </a:solidFill>
              </a:rPr>
              <a:t> to </a:t>
            </a:r>
            <a:r>
              <a:rPr lang="en-US" sz="2200" dirty="0" err="1" smtClean="0">
                <a:solidFill>
                  <a:srgbClr val="0000CC"/>
                </a:solidFill>
              </a:rPr>
              <a:t>aldoses</a:t>
            </a:r>
            <a:r>
              <a:rPr lang="en-US" sz="2200" dirty="0" smtClean="0">
                <a:solidFill>
                  <a:srgbClr val="0000CC"/>
                </a:solidFill>
              </a:rPr>
              <a:t> thus being oxidized easily.</a:t>
            </a:r>
            <a:endParaRPr lang="en-US" sz="2200" dirty="0">
              <a:solidFill>
                <a:srgbClr val="0000CC"/>
              </a:solidFill>
            </a:endParaRPr>
          </a:p>
        </p:txBody>
      </p:sp>
      <p:sp>
        <p:nvSpPr>
          <p:cNvPr id="4" name="مستطيل 3"/>
          <p:cNvSpPr/>
          <p:nvPr/>
        </p:nvSpPr>
        <p:spPr>
          <a:xfrm>
            <a:off x="0" y="2643182"/>
            <a:ext cx="91440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0">
              <a:buFont typeface="Wingdings" pitchFamily="2" charset="2"/>
              <a:buNone/>
            </a:pPr>
            <a:r>
              <a:rPr lang="en-US" sz="2400" u="sng" dirty="0" smtClean="0">
                <a:solidFill>
                  <a:srgbClr val="CC0000"/>
                </a:solidFill>
              </a:rPr>
              <a:t>Oxidation by </a:t>
            </a:r>
            <a:r>
              <a:rPr lang="en-US" sz="2400" u="sng" dirty="0" err="1" smtClean="0">
                <a:solidFill>
                  <a:srgbClr val="CC0000"/>
                </a:solidFill>
              </a:rPr>
              <a:t>Tollen’s</a:t>
            </a:r>
            <a:r>
              <a:rPr lang="en-US" sz="2400" u="sng" dirty="0" smtClean="0">
                <a:solidFill>
                  <a:srgbClr val="CC0000"/>
                </a:solidFill>
              </a:rPr>
              <a:t> reagent</a:t>
            </a:r>
          </a:p>
          <a:p>
            <a:pPr algn="just" rtl="0">
              <a:buClr>
                <a:srgbClr val="0000CC"/>
              </a:buClr>
              <a:buFont typeface="Wingdings" pitchFamily="2" charset="2"/>
              <a:buChar char="Ø"/>
            </a:pPr>
            <a:r>
              <a:rPr lang="en-US" sz="2000" u="sng" dirty="0" smtClean="0">
                <a:solidFill>
                  <a:srgbClr val="0000CC"/>
                </a:solidFill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</a:rPr>
              <a:t>Tollen’s</a:t>
            </a:r>
            <a:r>
              <a:rPr lang="en-US" sz="2200" dirty="0" smtClean="0">
                <a:solidFill>
                  <a:srgbClr val="0000CC"/>
                </a:solidFill>
              </a:rPr>
              <a:t> reagent </a:t>
            </a:r>
            <a:r>
              <a:rPr lang="en-US" sz="2200" dirty="0" smtClean="0">
                <a:solidFill>
                  <a:srgbClr val="CC0000"/>
                </a:solidFill>
              </a:rPr>
              <a:t>can be used</a:t>
            </a:r>
            <a:r>
              <a:rPr lang="en-US" sz="2200" dirty="0" smtClean="0">
                <a:solidFill>
                  <a:srgbClr val="0000CC"/>
                </a:solidFill>
              </a:rPr>
              <a:t> to differentiate between </a:t>
            </a:r>
            <a:r>
              <a:rPr lang="en-US" sz="2200" dirty="0" smtClean="0">
                <a:solidFill>
                  <a:srgbClr val="CC0000"/>
                </a:solidFill>
              </a:rPr>
              <a:t>simple </a:t>
            </a:r>
            <a:r>
              <a:rPr lang="en-US" sz="2200" dirty="0" err="1" smtClean="0">
                <a:solidFill>
                  <a:srgbClr val="0000CC"/>
                </a:solidFill>
              </a:rPr>
              <a:t>aldehydes</a:t>
            </a:r>
            <a:r>
              <a:rPr lang="en-US" sz="2200" dirty="0" smtClean="0">
                <a:solidFill>
                  <a:srgbClr val="0000CC"/>
                </a:solidFill>
              </a:rPr>
              <a:t> and</a:t>
            </a:r>
          </a:p>
          <a:p>
            <a:pPr algn="just" rtl="0">
              <a:buClr>
                <a:srgbClr val="0000CC"/>
              </a:buClr>
              <a:buFont typeface="Wingdings" pitchFamily="2" charset="2"/>
              <a:buNone/>
            </a:pPr>
            <a:r>
              <a:rPr lang="en-US" sz="2200" dirty="0" smtClean="0">
                <a:solidFill>
                  <a:srgbClr val="0000CC"/>
                </a:solidFill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</a:rPr>
              <a:t>ketones</a:t>
            </a:r>
            <a:r>
              <a:rPr lang="en-US" sz="2200" dirty="0" smtClean="0">
                <a:solidFill>
                  <a:srgbClr val="0000CC"/>
                </a:solidFill>
              </a:rPr>
              <a:t> where simple </a:t>
            </a:r>
            <a:r>
              <a:rPr lang="en-US" sz="2200" dirty="0" err="1" smtClean="0">
                <a:solidFill>
                  <a:srgbClr val="0000CC"/>
                </a:solidFill>
              </a:rPr>
              <a:t>aldehydes</a:t>
            </a:r>
            <a:r>
              <a:rPr lang="en-US" sz="2200" dirty="0" smtClean="0">
                <a:solidFill>
                  <a:srgbClr val="0000CC"/>
                </a:solidFill>
              </a:rPr>
              <a:t> give +</a:t>
            </a:r>
            <a:r>
              <a:rPr lang="en-US" sz="2200" dirty="0" err="1" smtClean="0">
                <a:solidFill>
                  <a:srgbClr val="0000CC"/>
                </a:solidFill>
              </a:rPr>
              <a:t>ve</a:t>
            </a:r>
            <a:r>
              <a:rPr lang="en-US" sz="2200" dirty="0" smtClean="0">
                <a:solidFill>
                  <a:srgbClr val="0000CC"/>
                </a:solidFill>
              </a:rPr>
              <a:t> result (sliver mirror due to reduction</a:t>
            </a:r>
          </a:p>
          <a:p>
            <a:pPr algn="just" rtl="0">
              <a:buClr>
                <a:srgbClr val="0000CC"/>
              </a:buClr>
              <a:buFont typeface="Wingdings" pitchFamily="2" charset="2"/>
              <a:buNone/>
            </a:pPr>
            <a:r>
              <a:rPr lang="en-US" sz="2200" dirty="0" smtClean="0">
                <a:solidFill>
                  <a:srgbClr val="0000CC"/>
                </a:solidFill>
              </a:rPr>
              <a:t> of Ag</a:t>
            </a:r>
            <a:r>
              <a:rPr lang="en-US" sz="2200" baseline="30000" dirty="0" smtClean="0">
                <a:solidFill>
                  <a:srgbClr val="0000CC"/>
                </a:solidFill>
              </a:rPr>
              <a:t>+1 </a:t>
            </a:r>
            <a:r>
              <a:rPr lang="en-US" sz="2200" dirty="0" smtClean="0">
                <a:solidFill>
                  <a:srgbClr val="0000CC"/>
                </a:solidFill>
              </a:rPr>
              <a:t> ions in the reagent by the </a:t>
            </a:r>
            <a:r>
              <a:rPr lang="en-US" sz="2200" dirty="0" err="1" smtClean="0">
                <a:solidFill>
                  <a:srgbClr val="0000CC"/>
                </a:solidFill>
              </a:rPr>
              <a:t>aldehyde</a:t>
            </a:r>
            <a:r>
              <a:rPr lang="en-US" sz="2200" dirty="0" smtClean="0">
                <a:solidFill>
                  <a:srgbClr val="0000CC"/>
                </a:solidFill>
              </a:rPr>
              <a:t> to Ag</a:t>
            </a:r>
            <a:r>
              <a:rPr lang="en-US" sz="2200" baseline="30000" dirty="0" smtClean="0">
                <a:solidFill>
                  <a:srgbClr val="0000CC"/>
                </a:solidFill>
              </a:rPr>
              <a:t>0</a:t>
            </a:r>
            <a:r>
              <a:rPr lang="en-US" sz="2200" dirty="0" smtClean="0">
                <a:solidFill>
                  <a:srgbClr val="0000CC"/>
                </a:solidFill>
              </a:rPr>
              <a:t>) while </a:t>
            </a:r>
            <a:r>
              <a:rPr lang="en-US" sz="2200" dirty="0" err="1" smtClean="0">
                <a:solidFill>
                  <a:srgbClr val="0000CC"/>
                </a:solidFill>
              </a:rPr>
              <a:t>ketones</a:t>
            </a:r>
            <a:r>
              <a:rPr lang="en-US" sz="2200" dirty="0" smtClean="0">
                <a:solidFill>
                  <a:srgbClr val="0000CC"/>
                </a:solidFill>
              </a:rPr>
              <a:t> give –</a:t>
            </a:r>
            <a:r>
              <a:rPr lang="en-US" sz="2200" dirty="0" err="1" smtClean="0">
                <a:solidFill>
                  <a:srgbClr val="0000CC"/>
                </a:solidFill>
              </a:rPr>
              <a:t>ve</a:t>
            </a:r>
            <a:r>
              <a:rPr lang="en-US" sz="2200" dirty="0" smtClean="0">
                <a:solidFill>
                  <a:srgbClr val="0000CC"/>
                </a:solidFill>
              </a:rPr>
              <a:t> result.</a:t>
            </a:r>
          </a:p>
          <a:p>
            <a:pPr algn="just" rtl="0">
              <a:buClr>
                <a:srgbClr val="0000CC"/>
              </a:buClr>
              <a:buFont typeface="Wingdings" pitchFamily="2" charset="2"/>
              <a:buChar char="Ø"/>
            </a:pPr>
            <a:r>
              <a:rPr lang="en-US" sz="2200" dirty="0" smtClean="0">
                <a:solidFill>
                  <a:srgbClr val="0000CC"/>
                </a:solidFill>
              </a:rPr>
              <a:t> However this reagent </a:t>
            </a:r>
            <a:r>
              <a:rPr lang="en-US" sz="2200" dirty="0" smtClean="0">
                <a:solidFill>
                  <a:srgbClr val="CC0000"/>
                </a:solidFill>
              </a:rPr>
              <a:t>can not be</a:t>
            </a:r>
            <a:r>
              <a:rPr lang="en-US" sz="2200" dirty="0" smtClean="0">
                <a:solidFill>
                  <a:srgbClr val="0000CC"/>
                </a:solidFill>
              </a:rPr>
              <a:t> used to </a:t>
            </a:r>
            <a:r>
              <a:rPr lang="en-US" sz="2200" dirty="0" smtClean="0">
                <a:solidFill>
                  <a:srgbClr val="FF3300"/>
                </a:solidFill>
              </a:rPr>
              <a:t>differentiate between </a:t>
            </a:r>
            <a:r>
              <a:rPr lang="en-US" sz="2200" dirty="0" err="1" smtClean="0">
                <a:solidFill>
                  <a:srgbClr val="FF3300"/>
                </a:solidFill>
              </a:rPr>
              <a:t>aldoses</a:t>
            </a:r>
            <a:r>
              <a:rPr lang="en-US" sz="2200" dirty="0" smtClean="0">
                <a:solidFill>
                  <a:srgbClr val="0000CC"/>
                </a:solidFill>
              </a:rPr>
              <a:t> and </a:t>
            </a:r>
            <a:r>
              <a:rPr lang="en-US" sz="2200" dirty="0" smtClean="0">
                <a:solidFill>
                  <a:srgbClr val="FF3300"/>
                </a:solidFill>
              </a:rPr>
              <a:t>ketoses</a:t>
            </a:r>
            <a:r>
              <a:rPr lang="en-US" sz="2200" dirty="0" smtClean="0">
                <a:solidFill>
                  <a:srgbClr val="0000CC"/>
                </a:solidFill>
              </a:rPr>
              <a:t> since both of them give +</a:t>
            </a:r>
            <a:r>
              <a:rPr lang="en-US" sz="2200" dirty="0" err="1" smtClean="0">
                <a:solidFill>
                  <a:srgbClr val="0000CC"/>
                </a:solidFill>
              </a:rPr>
              <a:t>ve</a:t>
            </a:r>
            <a:r>
              <a:rPr lang="en-US" sz="2200" dirty="0" smtClean="0">
                <a:solidFill>
                  <a:srgbClr val="0000CC"/>
                </a:solidFill>
              </a:rPr>
              <a:t> result this due to ketoses </a:t>
            </a:r>
            <a:r>
              <a:rPr lang="en-US" sz="2200" dirty="0" err="1" smtClean="0">
                <a:solidFill>
                  <a:srgbClr val="0000CC"/>
                </a:solidFill>
              </a:rPr>
              <a:t>isomerize</a:t>
            </a:r>
            <a:r>
              <a:rPr lang="en-US" sz="2200" dirty="0" smtClean="0">
                <a:solidFill>
                  <a:srgbClr val="0000CC"/>
                </a:solidFill>
              </a:rPr>
              <a:t> to </a:t>
            </a:r>
            <a:r>
              <a:rPr lang="en-US" sz="2200" dirty="0" err="1" smtClean="0">
                <a:solidFill>
                  <a:srgbClr val="0000CC"/>
                </a:solidFill>
              </a:rPr>
              <a:t>aldoses</a:t>
            </a:r>
            <a:r>
              <a:rPr lang="en-US" sz="2200" dirty="0" smtClean="0">
                <a:solidFill>
                  <a:srgbClr val="0000CC"/>
                </a:solidFill>
              </a:rPr>
              <a:t> by this reagent which is basic in nature.</a:t>
            </a:r>
          </a:p>
          <a:p>
            <a:pPr algn="just" rtl="0">
              <a:buClr>
                <a:srgbClr val="0000CC"/>
              </a:buClr>
              <a:buFont typeface="Wingdings" pitchFamily="2" charset="2"/>
              <a:buChar char="Ø"/>
            </a:pPr>
            <a:r>
              <a:rPr lang="en-US" sz="2200" dirty="0" smtClean="0">
                <a:solidFill>
                  <a:srgbClr val="0000CC"/>
                </a:solidFill>
              </a:rPr>
              <a:t>Sugars which give +</a:t>
            </a:r>
            <a:r>
              <a:rPr lang="en-US" sz="2200" dirty="0" err="1" smtClean="0">
                <a:solidFill>
                  <a:srgbClr val="0000CC"/>
                </a:solidFill>
              </a:rPr>
              <a:t>ve</a:t>
            </a:r>
            <a:r>
              <a:rPr lang="en-US" sz="2200" dirty="0" smtClean="0">
                <a:solidFill>
                  <a:srgbClr val="0000CC"/>
                </a:solidFill>
              </a:rPr>
              <a:t> results with </a:t>
            </a:r>
            <a:r>
              <a:rPr lang="en-US" sz="2200" dirty="0" err="1" smtClean="0">
                <a:solidFill>
                  <a:srgbClr val="0000CC"/>
                </a:solidFill>
              </a:rPr>
              <a:t>Tollen’s</a:t>
            </a:r>
            <a:r>
              <a:rPr lang="en-US" sz="2200" dirty="0" smtClean="0">
                <a:solidFill>
                  <a:srgbClr val="0000CC"/>
                </a:solidFill>
              </a:rPr>
              <a:t> called reducing sugars.</a:t>
            </a:r>
            <a:endParaRPr lang="en-US" sz="2200" dirty="0">
              <a:solidFill>
                <a:srgbClr val="0000CC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0" y="5733256"/>
            <a:ext cx="892971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2400" dirty="0" smtClean="0">
                <a:solidFill>
                  <a:schemeClr val="accent2"/>
                </a:solidFill>
              </a:rPr>
              <a:t>Reducing sugar</a:t>
            </a:r>
            <a:r>
              <a:rPr lang="en-US" sz="2400" dirty="0" smtClean="0"/>
              <a:t> is </a:t>
            </a:r>
            <a:r>
              <a:rPr lang="en-US" sz="2400" dirty="0" err="1" smtClean="0"/>
              <a:t>suger</a:t>
            </a:r>
            <a:r>
              <a:rPr lang="en-US" sz="2400" dirty="0" smtClean="0"/>
              <a:t> that give positive tests with T </a:t>
            </a:r>
            <a:r>
              <a:rPr lang="en-US" sz="2400" dirty="0" err="1" smtClean="0"/>
              <a:t>Tollen’s</a:t>
            </a:r>
            <a:r>
              <a:rPr lang="en-US" sz="2400" dirty="0" smtClean="0"/>
              <a:t> or Fehling’s or Benedict’s solution</a:t>
            </a:r>
            <a:r>
              <a:rPr lang="en-US" sz="2400" dirty="0" smtClean="0"/>
              <a:t>.</a:t>
            </a:r>
            <a:endParaRPr lang="en-US" sz="2400" dirty="0" smtClean="0"/>
          </a:p>
        </p:txBody>
      </p:sp>
      <p:graphicFrame>
        <p:nvGraphicFramePr>
          <p:cNvPr id="102402" name="Object 6"/>
          <p:cNvGraphicFramePr>
            <a:graphicFrameLocks noChangeAspect="1"/>
          </p:cNvGraphicFramePr>
          <p:nvPr/>
        </p:nvGraphicFramePr>
        <p:xfrm>
          <a:off x="1043608" y="0"/>
          <a:ext cx="5885846" cy="2590729"/>
        </p:xfrm>
        <a:graphic>
          <a:graphicData uri="http://schemas.openxmlformats.org/presentationml/2006/ole">
            <p:oleObj spid="_x0000_s102402" name="CS ChemDraw Drawing" r:id="rId3" imgW="4011840" imgH="1577880" progId="ChemDraw.Document.6.0">
              <p:embed/>
            </p:oleObj>
          </a:graphicData>
        </a:graphic>
      </p:graphicFrame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520" y="2780928"/>
            <a:ext cx="7786742" cy="26544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2C84C1AB31C348A64CEF940749B8B6" ma:contentTypeVersion="0" ma:contentTypeDescription="Create a new document." ma:contentTypeScope="" ma:versionID="d2fefd90d5520186db6dab6c5ffd7ed6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BF573F5-5903-474F-B571-22CD63818AC9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4921E12E-E881-4EA6-AC57-86D9B80E3AA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02268C47-290F-4894-83E5-D2F6CC8BC88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730</TotalTime>
  <Words>610</Words>
  <Application>Microsoft Office PowerPoint</Application>
  <PresentationFormat>On-screen Show (4:3)</PresentationFormat>
  <Paragraphs>42</Paragraphs>
  <Slides>9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Office Theme</vt:lpstr>
      <vt:lpstr>CS ChemDraw Drawing</vt:lpstr>
      <vt:lpstr>Microsoft Word Picture</vt:lpstr>
      <vt:lpstr>Picture</vt:lpstr>
      <vt:lpstr>Slide 1</vt:lpstr>
      <vt:lpstr>Slide 2</vt:lpstr>
      <vt:lpstr>Slide 3</vt:lpstr>
      <vt:lpstr>Slide 4</vt:lpstr>
      <vt:lpstr>Hemiacetal &amp; hemiketal formation</vt:lpstr>
      <vt:lpstr>Slide 6</vt:lpstr>
      <vt:lpstr>Slide 7</vt:lpstr>
      <vt:lpstr>Slide 8</vt:lpstr>
      <vt:lpstr>Slide 9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Noha</dc:creator>
  <cp:lastModifiedBy>shalaqeel</cp:lastModifiedBy>
  <cp:revision>74</cp:revision>
  <dcterms:created xsi:type="dcterms:W3CDTF">2012-04-14T18:05:56Z</dcterms:created>
  <dcterms:modified xsi:type="dcterms:W3CDTF">2017-11-29T07:28:29Z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0x010100C52C84C1AB31C348A64CEF940749B8B6</vt:lpwstr>
  </property>
</Properties>
</file>