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84" r:id="rId3"/>
    <p:sldId id="285" r:id="rId4"/>
    <p:sldId id="286" r:id="rId5"/>
    <p:sldId id="287" r:id="rId6"/>
    <p:sldId id="301" r:id="rId7"/>
    <p:sldId id="297" r:id="rId8"/>
    <p:sldId id="298" r:id="rId9"/>
    <p:sldId id="288" r:id="rId10"/>
    <p:sldId id="289" r:id="rId11"/>
    <p:sldId id="299" r:id="rId12"/>
    <p:sldId id="292" r:id="rId13"/>
    <p:sldId id="300" r:id="rId14"/>
    <p:sldId id="290" r:id="rId15"/>
    <p:sldId id="295" r:id="rId16"/>
    <p:sldId id="293" r:id="rId17"/>
    <p:sldId id="294" r:id="rId18"/>
    <p:sldId id="296" r:id="rId19"/>
    <p:sldId id="30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71" autoAdjust="0"/>
    <p:restoredTop sz="94660"/>
  </p:normalViewPr>
  <p:slideViewPr>
    <p:cSldViewPr snapToGrid="0">
      <p:cViewPr varScale="1">
        <p:scale>
          <a:sx n="72" d="100"/>
          <a:sy n="72" d="100"/>
        </p:scale>
        <p:origin x="70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51601F-8E78-47B1-9827-882AF58DE014}" type="datetimeFigureOut">
              <a:rPr lang="en-GB" smtClean="0"/>
              <a:t>24/03/2019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1350505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51601F-8E78-47B1-9827-882AF58DE014}" type="datetimeFigureOut">
              <a:rPr lang="en-GB" smtClean="0"/>
              <a:t>24/03/2019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4009058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51601F-8E78-47B1-9827-882AF58DE014}" type="datetimeFigureOut">
              <a:rPr lang="en-GB" smtClean="0"/>
              <a:t>24/03/2019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2158370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51601F-8E78-47B1-9827-882AF58DE014}" type="datetimeFigureOut">
              <a:rPr lang="en-GB" smtClean="0"/>
              <a:t>24/03/2019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1556797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351601F-8E78-47B1-9827-882AF58DE014}" type="datetimeFigureOut">
              <a:rPr lang="en-GB" smtClean="0"/>
              <a:t>24/03/2019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2956015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51601F-8E78-47B1-9827-882AF58DE014}" type="datetimeFigureOut">
              <a:rPr lang="en-GB" smtClean="0"/>
              <a:t>24/03/2019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162746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51601F-8E78-47B1-9827-882AF58DE014}" type="datetimeFigureOut">
              <a:rPr lang="en-GB" smtClean="0"/>
              <a:t>24/03/2019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412857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51601F-8E78-47B1-9827-882AF58DE014}" type="datetimeFigureOut">
              <a:rPr lang="en-GB" smtClean="0"/>
              <a:t>24/03/2019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2151648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1601F-8E78-47B1-9827-882AF58DE014}" type="datetimeFigureOut">
              <a:rPr lang="en-GB" smtClean="0"/>
              <a:t>24/03/2019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4091867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51601F-8E78-47B1-9827-882AF58DE014}" type="datetimeFigureOut">
              <a:rPr lang="en-GB" smtClean="0"/>
              <a:t>24/03/2019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793383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51601F-8E78-47B1-9827-882AF58DE014}" type="datetimeFigureOut">
              <a:rPr lang="en-GB" smtClean="0"/>
              <a:t>24/03/2019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4219306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51601F-8E78-47B1-9827-882AF58DE014}" type="datetimeFigureOut">
              <a:rPr lang="en-GB" smtClean="0"/>
              <a:t>24/03/2019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814484-4633-4F2E-BA8A-1D37D8BCC37B}" type="slidenum">
              <a:rPr lang="en-GB" smtClean="0"/>
              <a:t>‹#›</a:t>
            </a:fld>
            <a:endParaRPr lang="en-GB"/>
          </a:p>
        </p:txBody>
      </p:sp>
    </p:spTree>
    <p:extLst>
      <p:ext uri="{BB962C8B-B14F-4D97-AF65-F5344CB8AC3E}">
        <p14:creationId xmlns:p14="http://schemas.microsoft.com/office/powerpoint/2010/main" val="159239260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4AA9D-23C5-4BF4-8A69-D0081B653D87}"/>
              </a:ext>
            </a:extLst>
          </p:cNvPr>
          <p:cNvSpPr>
            <a:spLocks noGrp="1"/>
          </p:cNvSpPr>
          <p:nvPr>
            <p:ph type="ctrTitle"/>
          </p:nvPr>
        </p:nvSpPr>
        <p:spPr>
          <a:xfrm>
            <a:off x="1524000" y="477079"/>
            <a:ext cx="9144000" cy="2252870"/>
          </a:xfrm>
        </p:spPr>
        <p:txBody>
          <a:bodyPr>
            <a:normAutofit fontScale="90000"/>
          </a:bodyPr>
          <a:lstStyle/>
          <a:p>
            <a:br>
              <a:rPr lang="ar-SA" sz="4000" dirty="0"/>
            </a:br>
            <a:br>
              <a:rPr lang="en-GB" sz="4000" dirty="0"/>
            </a:br>
            <a:br>
              <a:rPr lang="en-GB" sz="4000" dirty="0"/>
            </a:br>
            <a:endParaRPr lang="en-GB" sz="4000" dirty="0"/>
          </a:p>
        </p:txBody>
      </p:sp>
      <p:sp>
        <p:nvSpPr>
          <p:cNvPr id="3" name="Subtitle 2">
            <a:extLst>
              <a:ext uri="{FF2B5EF4-FFF2-40B4-BE49-F238E27FC236}">
                <a16:creationId xmlns:a16="http://schemas.microsoft.com/office/drawing/2014/main" id="{5B822AD8-F881-4756-A003-CD0A8702C8E1}"/>
              </a:ext>
            </a:extLst>
          </p:cNvPr>
          <p:cNvSpPr>
            <a:spLocks noGrp="1"/>
          </p:cNvSpPr>
          <p:nvPr>
            <p:ph type="subTitle" idx="1"/>
          </p:nvPr>
        </p:nvSpPr>
        <p:spPr>
          <a:xfrm>
            <a:off x="1431235" y="4725159"/>
            <a:ext cx="9144000" cy="1655762"/>
          </a:xfrm>
        </p:spPr>
        <p:txBody>
          <a:bodyPr/>
          <a:lstStyle/>
          <a:p>
            <a:r>
              <a:rPr lang="ar-SA" dirty="0"/>
              <a:t>د. موضي السبيعي </a:t>
            </a:r>
            <a:endParaRPr lang="en-GB" dirty="0"/>
          </a:p>
        </p:txBody>
      </p:sp>
      <p:sp>
        <p:nvSpPr>
          <p:cNvPr id="5" name="Rectangle 4">
            <a:extLst>
              <a:ext uri="{FF2B5EF4-FFF2-40B4-BE49-F238E27FC236}">
                <a16:creationId xmlns:a16="http://schemas.microsoft.com/office/drawing/2014/main" id="{05F87EF0-281F-4B5C-AAC7-3F19A6F113A8}"/>
              </a:ext>
            </a:extLst>
          </p:cNvPr>
          <p:cNvSpPr/>
          <p:nvPr/>
        </p:nvSpPr>
        <p:spPr>
          <a:xfrm>
            <a:off x="3604590" y="2939428"/>
            <a:ext cx="4346713" cy="119932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dirty="0"/>
              <a:t>Case Formulation</a:t>
            </a:r>
            <a:endParaRPr lang="en-GB" dirty="0"/>
          </a:p>
        </p:txBody>
      </p:sp>
    </p:spTree>
    <p:extLst>
      <p:ext uri="{BB962C8B-B14F-4D97-AF65-F5344CB8AC3E}">
        <p14:creationId xmlns:p14="http://schemas.microsoft.com/office/powerpoint/2010/main" val="4198035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B24B80-6567-41CF-8658-1E0F9B94EB4B}"/>
              </a:ext>
            </a:extLst>
          </p:cNvPr>
          <p:cNvSpPr/>
          <p:nvPr/>
        </p:nvSpPr>
        <p:spPr>
          <a:xfrm>
            <a:off x="8150086" y="1308652"/>
            <a:ext cx="3816627" cy="4611757"/>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u="sng" dirty="0">
                <a:cs typeface="+mj-cs"/>
              </a:rPr>
              <a:t>*4- </a:t>
            </a:r>
            <a:r>
              <a:rPr lang="ar-SA" sz="2200" b="1" u="sng" dirty="0">
                <a:cs typeface="+mj-cs"/>
              </a:rPr>
              <a:t>اختيار نموذج لتفسير التشخيص: </a:t>
            </a:r>
          </a:p>
          <a:p>
            <a:pPr algn="r"/>
            <a:r>
              <a:rPr lang="ar-SA" sz="2200" dirty="0">
                <a:cs typeface="+mj-cs"/>
              </a:rPr>
              <a:t>- تم اختيار نموذج كلارك و ويلز(1995) وريب </a:t>
            </a:r>
            <a:r>
              <a:rPr lang="ar-SA" sz="2200" dirty="0" err="1">
                <a:cs typeface="+mj-cs"/>
              </a:rPr>
              <a:t>وهيمبرج</a:t>
            </a:r>
            <a:r>
              <a:rPr lang="ar-SA" sz="2200" dirty="0">
                <a:cs typeface="+mj-cs"/>
              </a:rPr>
              <a:t> (1997)</a:t>
            </a:r>
          </a:p>
          <a:p>
            <a:pPr algn="r"/>
            <a:r>
              <a:rPr lang="ar-SA" sz="2200" dirty="0">
                <a:cs typeface="+mj-cs"/>
              </a:rPr>
              <a:t>- يفترضون أن القلق الاجتماعي ينتج من التفاعل الداخلي لحساسية العميل البيولوجية والنفسية ، مع الضغوط الاجتماعية والعائلية والثقافية والبيولوجية</a:t>
            </a:r>
          </a:p>
          <a:p>
            <a:pPr algn="r"/>
            <a:r>
              <a:rPr lang="ar-SA" sz="2200" dirty="0">
                <a:cs typeface="+mj-cs"/>
              </a:rPr>
              <a:t>- القلق الاجتماعي يتميز بتجنب المواقف الاجتماعية نتيجة خوف عالي من التقييم السلبي مصاحب بأعراض فسيولوجية قوية</a:t>
            </a:r>
          </a:p>
          <a:p>
            <a:pPr algn="r"/>
            <a:endParaRPr lang="ar-SA" sz="2200" dirty="0">
              <a:cs typeface="+mj-cs"/>
            </a:endParaRPr>
          </a:p>
          <a:p>
            <a:pPr algn="r"/>
            <a:r>
              <a:rPr lang="ar-SA" sz="2200" dirty="0">
                <a:cs typeface="+mj-cs"/>
              </a:rPr>
              <a:t> </a:t>
            </a:r>
          </a:p>
        </p:txBody>
      </p:sp>
      <p:sp>
        <p:nvSpPr>
          <p:cNvPr id="4" name="Rectangle 3">
            <a:extLst>
              <a:ext uri="{FF2B5EF4-FFF2-40B4-BE49-F238E27FC236}">
                <a16:creationId xmlns:a16="http://schemas.microsoft.com/office/drawing/2014/main" id="{3314C120-2380-464C-B468-8AD8C0E7B86A}"/>
              </a:ext>
            </a:extLst>
          </p:cNvPr>
          <p:cNvSpPr/>
          <p:nvPr/>
        </p:nvSpPr>
        <p:spPr>
          <a:xfrm>
            <a:off x="225287" y="1308652"/>
            <a:ext cx="7765774" cy="4611757"/>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t>*5- </a:t>
            </a:r>
            <a:r>
              <a:rPr lang="ar-SA" sz="2200" b="1" u="sng" dirty="0"/>
              <a:t>يعاد تشكيل هذا النموذج ليتناسب مع الحالة:</a:t>
            </a:r>
          </a:p>
          <a:p>
            <a:pPr algn="r"/>
            <a:r>
              <a:rPr lang="ar-SA" sz="2200" dirty="0">
                <a:cs typeface="+mj-cs"/>
              </a:rPr>
              <a:t>- وصف مفصل للعوامل الأساسية (بيولوجية، جسدية، سلوكية، ومعرفية) لمشاكل العميل</a:t>
            </a:r>
          </a:p>
          <a:p>
            <a:pPr algn="r"/>
            <a:r>
              <a:rPr lang="ar-SA" sz="2200" dirty="0">
                <a:cs typeface="+mj-cs"/>
              </a:rPr>
              <a:t>1- بيولوجية وجسدية: دوخة، تعب، احمرار الوجه، ارتعاش، هذه الاعراض تثير القلق لديه مع انها جزء من المشكلة الطبية التي يعاني منها وكذلك من العلاج.</a:t>
            </a:r>
          </a:p>
          <a:p>
            <a:pPr algn="r"/>
            <a:r>
              <a:rPr lang="ar-SA" sz="2200" dirty="0">
                <a:cs typeface="+mj-cs"/>
              </a:rPr>
              <a:t>2- سلوكية: سلوكيات تجنبية</a:t>
            </a:r>
          </a:p>
          <a:p>
            <a:pPr algn="r"/>
            <a:r>
              <a:rPr lang="ar-SA" sz="2200" dirty="0">
                <a:cs typeface="+mj-cs"/>
              </a:rPr>
              <a:t>4- معرفية: مخطوطات ( انا فاشل، عديم الفائدة، العالم كئيب، لا استطيع التحكم في المستقبل)</a:t>
            </a:r>
          </a:p>
          <a:p>
            <a:pPr algn="r"/>
            <a:r>
              <a:rPr lang="ar-SA" sz="2200" dirty="0">
                <a:cs typeface="+mj-cs"/>
              </a:rPr>
              <a:t>أفكار تلقائية: أريد هذه الأشياء أن تنتهي، سوف يعتقدون انني متذمر، الأشخاص الاخرون لديهم مهارات اجتماعية افضل مني وسوف يلاحظون انه ليس لدي مهارات اجتماعية</a:t>
            </a:r>
          </a:p>
        </p:txBody>
      </p:sp>
      <p:sp>
        <p:nvSpPr>
          <p:cNvPr id="6" name="TextBox 5">
            <a:extLst>
              <a:ext uri="{FF2B5EF4-FFF2-40B4-BE49-F238E27FC236}">
                <a16:creationId xmlns:a16="http://schemas.microsoft.com/office/drawing/2014/main" id="{FAF5924E-376C-4D3C-B6C9-072C85BB6BCE}"/>
              </a:ext>
            </a:extLst>
          </p:cNvPr>
          <p:cNvSpPr txBox="1"/>
          <p:nvPr/>
        </p:nvSpPr>
        <p:spPr>
          <a:xfrm>
            <a:off x="198783" y="6104164"/>
            <a:ext cx="7792278" cy="800219"/>
          </a:xfrm>
          <a:prstGeom prst="rect">
            <a:avLst/>
          </a:prstGeom>
          <a:noFill/>
        </p:spPr>
        <p:txBody>
          <a:bodyPr wrap="square" rtlCol="0">
            <a:spAutoFit/>
          </a:bodyPr>
          <a:lstStyle/>
          <a:p>
            <a:r>
              <a:rPr lang="ar-SA" sz="1600" dirty="0">
                <a:cs typeface="+mj-cs"/>
              </a:rPr>
              <a:t>تم ترجمة هذه الحالة وصياغتها من</a:t>
            </a:r>
            <a:r>
              <a:rPr lang="ar-SA" dirty="0"/>
              <a:t> </a:t>
            </a:r>
            <a:endParaRPr lang="ar-SA" sz="1400" b="1" dirty="0">
              <a:cs typeface="+mj-cs"/>
            </a:endParaRPr>
          </a:p>
          <a:p>
            <a:r>
              <a:rPr lang="en-GB" sz="1400" b="1" dirty="0">
                <a:cs typeface="+mj-cs"/>
              </a:rPr>
              <a:t>Cognitive-Behavioural Case Formulation by Persons &amp; Tompkins</a:t>
            </a:r>
            <a:r>
              <a:rPr lang="ar-SA" sz="1400" b="1" dirty="0">
                <a:cs typeface="+mj-cs"/>
              </a:rPr>
              <a:t> </a:t>
            </a:r>
            <a:r>
              <a:rPr lang="en-GB" sz="1400" b="1" dirty="0">
                <a:cs typeface="+mj-cs"/>
              </a:rPr>
              <a:t>(2007) in Handbook of Psychiatry Case Formulation, New York, Guilford.   </a:t>
            </a:r>
          </a:p>
        </p:txBody>
      </p:sp>
      <p:sp>
        <p:nvSpPr>
          <p:cNvPr id="8" name="Rectangle: Rounded Corners 7">
            <a:extLst>
              <a:ext uri="{FF2B5EF4-FFF2-40B4-BE49-F238E27FC236}">
                <a16:creationId xmlns:a16="http://schemas.microsoft.com/office/drawing/2014/main" id="{45E6BC21-55DE-4823-A052-B55FE4D8BF73}"/>
              </a:ext>
            </a:extLst>
          </p:cNvPr>
          <p:cNvSpPr/>
          <p:nvPr/>
        </p:nvSpPr>
        <p:spPr>
          <a:xfrm>
            <a:off x="3684104" y="150950"/>
            <a:ext cx="4094922" cy="69718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صياغة حالة قلق اجتماعي </a:t>
            </a:r>
            <a:endParaRPr lang="en-GB" sz="3200" dirty="0">
              <a:cs typeface="+mj-cs"/>
            </a:endParaRPr>
          </a:p>
        </p:txBody>
      </p:sp>
    </p:spTree>
    <p:extLst>
      <p:ext uri="{BB962C8B-B14F-4D97-AF65-F5344CB8AC3E}">
        <p14:creationId xmlns:p14="http://schemas.microsoft.com/office/powerpoint/2010/main" val="3505053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B24B80-6567-41CF-8658-1E0F9B94EB4B}"/>
              </a:ext>
            </a:extLst>
          </p:cNvPr>
          <p:cNvSpPr/>
          <p:nvPr/>
        </p:nvSpPr>
        <p:spPr>
          <a:xfrm>
            <a:off x="6811614" y="1007166"/>
            <a:ext cx="4704524" cy="5029208"/>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u="sng" dirty="0">
                <a:cs typeface="+mj-cs"/>
              </a:rPr>
              <a:t>*6- </a:t>
            </a:r>
            <a:r>
              <a:rPr lang="ar-SA" sz="2200" b="1" u="sng" dirty="0">
                <a:cs typeface="+mj-cs"/>
              </a:rPr>
              <a:t>وضع فروض أولية حول أساس المشكلة: </a:t>
            </a:r>
          </a:p>
          <a:p>
            <a:pPr algn="r"/>
            <a:r>
              <a:rPr lang="ar-SA" sz="2200" dirty="0">
                <a:cs typeface="+mj-cs"/>
              </a:rPr>
              <a:t>- من خلال الرجوع للتاريخ العائلي والشخصي ...ثم التركيز على أي احداث او مواقف لها علاقة بالمشكلة الحالية</a:t>
            </a:r>
          </a:p>
          <a:p>
            <a:pPr algn="r"/>
            <a:r>
              <a:rPr lang="ar-SA" sz="2200" dirty="0">
                <a:cs typeface="+mj-cs"/>
              </a:rPr>
              <a:t>- مثلا هذا العميل كان الطفل الوحيد لعائلته، من عائلة يابانية هاجرت قبل ولادته. والدة العميل لم تتعلم لغة الدولة التي يعيشون بها لأنها كانت خجولة ولا تفضل الاختلاط بالأخرين</a:t>
            </a:r>
          </a:p>
          <a:p>
            <a:pPr algn="r"/>
            <a:r>
              <a:rPr lang="ar-SA" sz="2200" dirty="0">
                <a:cs typeface="+mj-cs"/>
              </a:rPr>
              <a:t>- والده كان غائب معظم الوقت بسبب العمل، وكان ينتقد العميل بشكل كبير، كان كثيرا ما يناديه (يا فاشل، يا ضعيف)</a:t>
            </a:r>
          </a:p>
          <a:p>
            <a:pPr algn="r"/>
            <a:r>
              <a:rPr lang="ar-SA" sz="2200" dirty="0">
                <a:cs typeface="+mj-cs"/>
              </a:rPr>
              <a:t>- انفصل والديه عندما كان في العاشرة من عمره</a:t>
            </a:r>
          </a:p>
          <a:p>
            <a:pPr algn="r"/>
            <a:r>
              <a:rPr lang="ar-SA" sz="2200" dirty="0">
                <a:cs typeface="+mj-cs"/>
              </a:rPr>
              <a:t>- لم يكن لديهم زوار كثير وكان وحيدا معظم الوقت في طفولته</a:t>
            </a:r>
          </a:p>
          <a:p>
            <a:pPr algn="r"/>
            <a:r>
              <a:rPr lang="ar-SA" sz="2200" dirty="0">
                <a:cs typeface="+mj-cs"/>
              </a:rPr>
              <a:t> </a:t>
            </a:r>
          </a:p>
        </p:txBody>
      </p:sp>
      <p:sp>
        <p:nvSpPr>
          <p:cNvPr id="4" name="Rectangle 3">
            <a:extLst>
              <a:ext uri="{FF2B5EF4-FFF2-40B4-BE49-F238E27FC236}">
                <a16:creationId xmlns:a16="http://schemas.microsoft.com/office/drawing/2014/main" id="{3314C120-2380-464C-B468-8AD8C0E7B86A}"/>
              </a:ext>
            </a:extLst>
          </p:cNvPr>
          <p:cNvSpPr/>
          <p:nvPr/>
        </p:nvSpPr>
        <p:spPr>
          <a:xfrm>
            <a:off x="1311966" y="1149634"/>
            <a:ext cx="4200940" cy="2279366"/>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u="sng" dirty="0">
                <a:cs typeface="+mj-cs"/>
              </a:rPr>
              <a:t>*</a:t>
            </a:r>
            <a:r>
              <a:rPr lang="ar-SA" sz="2200" b="1" u="sng" dirty="0">
                <a:cs typeface="+mj-cs"/>
              </a:rPr>
              <a:t>7-وصف العوامل المفجرة والمديمة للمشكلة الحالية:</a:t>
            </a:r>
          </a:p>
          <a:p>
            <a:pPr algn="r"/>
            <a:r>
              <a:rPr lang="ar-SA" sz="2200" dirty="0">
                <a:cs typeface="+mj-cs"/>
              </a:rPr>
              <a:t>- مشكلة القلق الاجتماعي مزمنة</a:t>
            </a:r>
          </a:p>
          <a:p>
            <a:pPr algn="r"/>
            <a:r>
              <a:rPr lang="ar-SA" sz="2200" dirty="0">
                <a:cs typeface="+mj-cs"/>
              </a:rPr>
              <a:t>- الاكتئاب ظهر بعد سوء حالته الطبية واعتقاده انه لا يوجد شي ممكن يعمل من أجل مساعدته وكذلك عزلته المستمرة</a:t>
            </a:r>
          </a:p>
          <a:p>
            <a:pPr algn="r"/>
            <a:endParaRPr lang="ar-SA" sz="2200" dirty="0">
              <a:cs typeface="+mj-cs"/>
            </a:endParaRPr>
          </a:p>
        </p:txBody>
      </p:sp>
      <p:sp>
        <p:nvSpPr>
          <p:cNvPr id="5" name="TextBox 4">
            <a:extLst>
              <a:ext uri="{FF2B5EF4-FFF2-40B4-BE49-F238E27FC236}">
                <a16:creationId xmlns:a16="http://schemas.microsoft.com/office/drawing/2014/main" id="{769EA670-1AB8-4EB8-8A5B-8529F8E7D2B5}"/>
              </a:ext>
            </a:extLst>
          </p:cNvPr>
          <p:cNvSpPr txBox="1"/>
          <p:nvPr/>
        </p:nvSpPr>
        <p:spPr>
          <a:xfrm>
            <a:off x="198783" y="6057781"/>
            <a:ext cx="7792278" cy="800219"/>
          </a:xfrm>
          <a:prstGeom prst="rect">
            <a:avLst/>
          </a:prstGeom>
          <a:noFill/>
        </p:spPr>
        <p:txBody>
          <a:bodyPr wrap="square" rtlCol="0">
            <a:spAutoFit/>
          </a:bodyPr>
          <a:lstStyle/>
          <a:p>
            <a:r>
              <a:rPr lang="ar-SA" sz="1600" dirty="0">
                <a:cs typeface="+mj-cs"/>
              </a:rPr>
              <a:t>تم ترجمة هذه الحالة وصياغتها من</a:t>
            </a:r>
            <a:r>
              <a:rPr lang="ar-SA" dirty="0"/>
              <a:t> </a:t>
            </a:r>
            <a:endParaRPr lang="ar-SA" sz="1400" b="1" dirty="0">
              <a:cs typeface="+mj-cs"/>
            </a:endParaRPr>
          </a:p>
          <a:p>
            <a:r>
              <a:rPr lang="en-GB" sz="1400" b="1" dirty="0">
                <a:cs typeface="+mj-cs"/>
              </a:rPr>
              <a:t>Cognitive-Behavioural Case Formulation by Persons &amp; Tompkins</a:t>
            </a:r>
            <a:r>
              <a:rPr lang="ar-SA" sz="1400" b="1" dirty="0">
                <a:cs typeface="+mj-cs"/>
              </a:rPr>
              <a:t> </a:t>
            </a:r>
            <a:r>
              <a:rPr lang="en-GB" sz="1400" b="1" dirty="0">
                <a:cs typeface="+mj-cs"/>
              </a:rPr>
              <a:t>(2007) in Handbook of Psychiatry Case Formulation, New York, Guilford.   </a:t>
            </a:r>
          </a:p>
        </p:txBody>
      </p:sp>
      <p:sp>
        <p:nvSpPr>
          <p:cNvPr id="6" name="Rectangle: Rounded Corners 5">
            <a:extLst>
              <a:ext uri="{FF2B5EF4-FFF2-40B4-BE49-F238E27FC236}">
                <a16:creationId xmlns:a16="http://schemas.microsoft.com/office/drawing/2014/main" id="{8DD367CD-7BAF-4DBC-A3FC-2038FE76CA3F}"/>
              </a:ext>
            </a:extLst>
          </p:cNvPr>
          <p:cNvSpPr/>
          <p:nvPr/>
        </p:nvSpPr>
        <p:spPr>
          <a:xfrm>
            <a:off x="3684104" y="150950"/>
            <a:ext cx="4094922" cy="69718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صياغة حالة قلق اجتماعي </a:t>
            </a:r>
            <a:endParaRPr lang="en-GB" sz="3200" dirty="0">
              <a:cs typeface="+mj-cs"/>
            </a:endParaRPr>
          </a:p>
        </p:txBody>
      </p:sp>
      <p:sp>
        <p:nvSpPr>
          <p:cNvPr id="7" name="Rectangle 6">
            <a:extLst>
              <a:ext uri="{FF2B5EF4-FFF2-40B4-BE49-F238E27FC236}">
                <a16:creationId xmlns:a16="http://schemas.microsoft.com/office/drawing/2014/main" id="{ABAE3290-58BC-4C15-9553-78C2B8F5737F}"/>
              </a:ext>
            </a:extLst>
          </p:cNvPr>
          <p:cNvSpPr/>
          <p:nvPr/>
        </p:nvSpPr>
        <p:spPr>
          <a:xfrm>
            <a:off x="1311966" y="3730495"/>
            <a:ext cx="4200940" cy="1538136"/>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b="1" u="sng" dirty="0">
                <a:cs typeface="+mj-cs"/>
              </a:rPr>
              <a:t>*8- جوانب القوة لدى العميل </a:t>
            </a:r>
          </a:p>
          <a:p>
            <a:pPr algn="r"/>
            <a:r>
              <a:rPr lang="ar-SA" sz="2200" dirty="0">
                <a:cs typeface="+mj-cs"/>
              </a:rPr>
              <a:t>- تحديد أي جوانب قوة يمكن ملاحظتها لدى العميل</a:t>
            </a:r>
          </a:p>
          <a:p>
            <a:pPr algn="r"/>
            <a:endParaRPr lang="ar-SA" sz="2200" dirty="0">
              <a:cs typeface="+mj-cs"/>
            </a:endParaRPr>
          </a:p>
        </p:txBody>
      </p:sp>
    </p:spTree>
    <p:extLst>
      <p:ext uri="{BB962C8B-B14F-4D97-AF65-F5344CB8AC3E}">
        <p14:creationId xmlns:p14="http://schemas.microsoft.com/office/powerpoint/2010/main" val="3474119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B24B80-6567-41CF-8658-1E0F9B94EB4B}"/>
              </a:ext>
            </a:extLst>
          </p:cNvPr>
          <p:cNvSpPr/>
          <p:nvPr/>
        </p:nvSpPr>
        <p:spPr>
          <a:xfrm>
            <a:off x="927652" y="1539126"/>
            <a:ext cx="10601740" cy="4242145"/>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 السيدة آن عمرها 39، لديها اكتئاب، تعاني من انخفاض المزاج منذ 5 اشهر والذي ظهر بعد شجار مع زوجها خلال مناسبة عامة</a:t>
            </a:r>
          </a:p>
          <a:p>
            <a:pPr algn="r"/>
            <a:r>
              <a:rPr lang="ar-SA" sz="2200" dirty="0">
                <a:cs typeface="+mj-cs"/>
              </a:rPr>
              <a:t>- رغم ان زوجها يدعمها بشكل كبير ولكن مازالت تعاني من نوبات الاكتئاب ( تستمر 5 أيام في كل مره) </a:t>
            </a:r>
          </a:p>
          <a:p>
            <a:pPr algn="r"/>
            <a:r>
              <a:rPr lang="ar-SA" sz="2200" dirty="0">
                <a:cs typeface="+mj-cs"/>
              </a:rPr>
              <a:t>- في شهر مارس كان لديها أفكار انتحارية والتي سبقت تحويلها الى الطب النفسي</a:t>
            </a:r>
          </a:p>
          <a:p>
            <a:pPr algn="r"/>
            <a:r>
              <a:rPr lang="ar-SA" sz="2200" dirty="0">
                <a:cs typeface="+mj-cs"/>
              </a:rPr>
              <a:t>- خلال المقابلة كانت آن متعاونة مع تواصل بصري و تركيز ضعيفين، وخسارة وزن بشكل ملحوظ</a:t>
            </a:r>
          </a:p>
          <a:p>
            <a:pPr algn="r"/>
            <a:r>
              <a:rPr lang="ar-SA" sz="2200" dirty="0">
                <a:cs typeface="+mj-cs"/>
              </a:rPr>
              <a:t>- تعتبر زيارتها الأولى للطب النفسي مع انها استخدمت مضادات الاكتئاب في 3 مراحل والذي كان يصرف من قبل طبيبها العام </a:t>
            </a:r>
          </a:p>
          <a:p>
            <a:pPr algn="r"/>
            <a:r>
              <a:rPr lang="ar-SA" sz="2200" dirty="0">
                <a:cs typeface="+mj-cs"/>
              </a:rPr>
              <a:t>- ترتيبها في الوسط بين اخوين، اضاعت كثيرا من وقت دراستها بسبب مشكلة الربو التي تعاني منها وكذلك لان أمها تميزت بحماية زائدة، لم تستطع انهاء دراستها وقد تزوجت منذ 14 سنة</a:t>
            </a:r>
          </a:p>
          <a:p>
            <a:pPr algn="r"/>
            <a:r>
              <a:rPr lang="ar-SA" sz="2200" dirty="0">
                <a:cs typeface="+mj-cs"/>
              </a:rPr>
              <a:t> </a:t>
            </a:r>
            <a:r>
              <a:rPr lang="ar-SA" sz="2200" dirty="0"/>
              <a:t>- ترى نفسها غبية، تعتقد زوجها سوف يتركها، تتجنب الناس مع اهمال بالنفس</a:t>
            </a:r>
          </a:p>
          <a:p>
            <a:pPr algn="r"/>
            <a:endParaRPr lang="ar-SA" sz="2200" dirty="0">
              <a:cs typeface="+mj-cs"/>
            </a:endParaRPr>
          </a:p>
        </p:txBody>
      </p:sp>
      <p:sp>
        <p:nvSpPr>
          <p:cNvPr id="3" name="Rectangle: Rounded Corners 2">
            <a:extLst>
              <a:ext uri="{FF2B5EF4-FFF2-40B4-BE49-F238E27FC236}">
                <a16:creationId xmlns:a16="http://schemas.microsoft.com/office/drawing/2014/main" id="{D7FB6EC9-7733-4F9C-9BDA-3F79108D5215}"/>
              </a:ext>
            </a:extLst>
          </p:cNvPr>
          <p:cNvSpPr/>
          <p:nvPr/>
        </p:nvSpPr>
        <p:spPr>
          <a:xfrm>
            <a:off x="3684104" y="362985"/>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صياغة حالة اكتئاب </a:t>
            </a:r>
            <a:endParaRPr lang="en-GB" sz="3200" dirty="0">
              <a:cs typeface="+mj-cs"/>
            </a:endParaRPr>
          </a:p>
        </p:txBody>
      </p:sp>
      <p:sp>
        <p:nvSpPr>
          <p:cNvPr id="4" name="TextBox 3">
            <a:extLst>
              <a:ext uri="{FF2B5EF4-FFF2-40B4-BE49-F238E27FC236}">
                <a16:creationId xmlns:a16="http://schemas.microsoft.com/office/drawing/2014/main" id="{A450BA64-5511-4B26-A30C-976172641B64}"/>
              </a:ext>
            </a:extLst>
          </p:cNvPr>
          <p:cNvSpPr txBox="1"/>
          <p:nvPr/>
        </p:nvSpPr>
        <p:spPr>
          <a:xfrm>
            <a:off x="92766" y="6027003"/>
            <a:ext cx="8176589" cy="830997"/>
          </a:xfrm>
          <a:prstGeom prst="rect">
            <a:avLst/>
          </a:prstGeom>
          <a:noFill/>
        </p:spPr>
        <p:txBody>
          <a:bodyPr wrap="square" rtlCol="0">
            <a:spAutoFit/>
          </a:bodyPr>
          <a:lstStyle/>
          <a:p>
            <a:r>
              <a:rPr lang="ar-SA" sz="1200" b="1" dirty="0">
                <a:cs typeface="+mj-cs"/>
              </a:rPr>
              <a:t>تم ترجمة الحالة وطريقة صياغتها من كتاب </a:t>
            </a:r>
          </a:p>
          <a:p>
            <a:r>
              <a:rPr lang="en-GB" sz="1200" b="1" dirty="0">
                <a:cs typeface="+mj-cs"/>
              </a:rPr>
              <a:t>Case Formulation in Cognitive Behaviour Therapy </a:t>
            </a:r>
            <a:endParaRPr lang="ar-SA" sz="1200" b="1" dirty="0">
              <a:cs typeface="+mj-cs"/>
            </a:endParaRPr>
          </a:p>
          <a:p>
            <a:r>
              <a:rPr lang="ar-SA" sz="1200" b="1" dirty="0">
                <a:cs typeface="+mj-cs"/>
              </a:rPr>
              <a:t>الفصل السادس ل </a:t>
            </a:r>
          </a:p>
          <a:p>
            <a:r>
              <a:rPr lang="en-GB" sz="1200" b="1" dirty="0">
                <a:cs typeface="+mj-cs"/>
              </a:rPr>
              <a:t>Blackburn, James &amp; </a:t>
            </a:r>
            <a:r>
              <a:rPr lang="en-GB" sz="1200" b="1" dirty="0" err="1">
                <a:cs typeface="+mj-cs"/>
              </a:rPr>
              <a:t>Flitcroft</a:t>
            </a:r>
            <a:r>
              <a:rPr lang="en-GB" sz="1200" b="1" dirty="0">
                <a:cs typeface="+mj-cs"/>
              </a:rPr>
              <a:t>)</a:t>
            </a:r>
          </a:p>
        </p:txBody>
      </p:sp>
    </p:spTree>
    <p:extLst>
      <p:ext uri="{BB962C8B-B14F-4D97-AF65-F5344CB8AC3E}">
        <p14:creationId xmlns:p14="http://schemas.microsoft.com/office/powerpoint/2010/main" val="3293408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B24B80-6567-41CF-8658-1E0F9B94EB4B}"/>
              </a:ext>
            </a:extLst>
          </p:cNvPr>
          <p:cNvSpPr/>
          <p:nvPr/>
        </p:nvSpPr>
        <p:spPr>
          <a:xfrm>
            <a:off x="927652" y="1539126"/>
            <a:ext cx="10601740" cy="4242145"/>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200" dirty="0">
                <a:cs typeface="+mj-cs"/>
              </a:rPr>
              <a:t>تطبيق جماعي </a:t>
            </a:r>
          </a:p>
          <a:p>
            <a:pPr algn="ctr"/>
            <a:r>
              <a:rPr lang="ar-SA" sz="2200" dirty="0">
                <a:cs typeface="+mj-cs"/>
              </a:rPr>
              <a:t>كيف يمكن تطبيق صياغة حالة ضمن الاطار المعرفي-السلوكي لهذه الحالة </a:t>
            </a:r>
          </a:p>
        </p:txBody>
      </p:sp>
      <p:sp>
        <p:nvSpPr>
          <p:cNvPr id="3" name="Rectangle: Rounded Corners 2">
            <a:extLst>
              <a:ext uri="{FF2B5EF4-FFF2-40B4-BE49-F238E27FC236}">
                <a16:creationId xmlns:a16="http://schemas.microsoft.com/office/drawing/2014/main" id="{D7FB6EC9-7733-4F9C-9BDA-3F79108D5215}"/>
              </a:ext>
            </a:extLst>
          </p:cNvPr>
          <p:cNvSpPr/>
          <p:nvPr/>
        </p:nvSpPr>
        <p:spPr>
          <a:xfrm>
            <a:off x="3684104" y="362985"/>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صياغة حالة اكتئاب </a:t>
            </a:r>
            <a:endParaRPr lang="en-GB" sz="3200" dirty="0">
              <a:cs typeface="+mj-cs"/>
            </a:endParaRPr>
          </a:p>
        </p:txBody>
      </p:sp>
    </p:spTree>
    <p:extLst>
      <p:ext uri="{BB962C8B-B14F-4D97-AF65-F5344CB8AC3E}">
        <p14:creationId xmlns:p14="http://schemas.microsoft.com/office/powerpoint/2010/main" val="399261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D324783-9CDF-4A7F-8068-11B103C10516}"/>
              </a:ext>
            </a:extLst>
          </p:cNvPr>
          <p:cNvSpPr/>
          <p:nvPr/>
        </p:nvSpPr>
        <p:spPr>
          <a:xfrm>
            <a:off x="6467059" y="1291447"/>
            <a:ext cx="5267737" cy="4151161"/>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b="1" u="sng" dirty="0">
                <a:cs typeface="+mj-cs"/>
              </a:rPr>
              <a:t>* خطوات صياغة الحالة ضمن الاطار المعرفي السلوكي</a:t>
            </a:r>
            <a:r>
              <a:rPr lang="ar-SA" sz="2200" dirty="0">
                <a:cs typeface="+mj-cs"/>
              </a:rPr>
              <a:t>:</a:t>
            </a:r>
          </a:p>
          <a:p>
            <a:pPr algn="r"/>
            <a:r>
              <a:rPr lang="ar-SA" sz="2200" dirty="0">
                <a:cs typeface="+mj-cs"/>
              </a:rPr>
              <a:t>  </a:t>
            </a:r>
          </a:p>
          <a:p>
            <a:pPr algn="r"/>
            <a:r>
              <a:rPr lang="ar-SA" sz="2200" b="1" u="sng" dirty="0">
                <a:cs typeface="+mj-cs"/>
              </a:rPr>
              <a:t>1- تحديد قائمة بالمشاكل والصعوبات لدى العميلة:</a:t>
            </a:r>
          </a:p>
          <a:p>
            <a:pPr algn="r"/>
            <a:r>
              <a:rPr lang="ar-SA" sz="2200" dirty="0">
                <a:cs typeface="+mj-cs"/>
              </a:rPr>
              <a:t>- مكتئبة</a:t>
            </a:r>
          </a:p>
          <a:p>
            <a:pPr algn="r"/>
            <a:r>
              <a:rPr lang="ar-SA" sz="2200" dirty="0">
                <a:cs typeface="+mj-cs"/>
              </a:rPr>
              <a:t>- أفكار انتحارية</a:t>
            </a:r>
          </a:p>
          <a:p>
            <a:pPr algn="r"/>
            <a:r>
              <a:rPr lang="ar-SA" sz="2200" dirty="0">
                <a:cs typeface="+mj-cs"/>
              </a:rPr>
              <a:t>- ترى نفسها غبية</a:t>
            </a:r>
          </a:p>
          <a:p>
            <a:pPr algn="r"/>
            <a:r>
              <a:rPr lang="ar-SA" sz="2200" dirty="0">
                <a:cs typeface="+mj-cs"/>
              </a:rPr>
              <a:t>- تعتقد زوجها سوف يتركها</a:t>
            </a:r>
          </a:p>
          <a:p>
            <a:pPr algn="r"/>
            <a:r>
              <a:rPr lang="ar-SA" sz="2200" dirty="0">
                <a:cs typeface="+mj-cs"/>
              </a:rPr>
              <a:t>- تتجنب الناس</a:t>
            </a:r>
          </a:p>
          <a:p>
            <a:pPr algn="r"/>
            <a:r>
              <a:rPr lang="ar-SA" sz="2200" dirty="0">
                <a:cs typeface="+mj-cs"/>
              </a:rPr>
              <a:t>- لا تتحدث مع زوجها عن مشكلتها</a:t>
            </a:r>
          </a:p>
          <a:p>
            <a:pPr algn="r"/>
            <a:r>
              <a:rPr lang="ar-SA" sz="2200" dirty="0">
                <a:cs typeface="+mj-cs"/>
              </a:rPr>
              <a:t>- مشاعر غضب وأفكار نحو أمها</a:t>
            </a:r>
          </a:p>
          <a:p>
            <a:pPr algn="r"/>
            <a:r>
              <a:rPr lang="ar-SA" sz="2200" dirty="0">
                <a:cs typeface="+mj-cs"/>
              </a:rPr>
              <a:t>- اهمال النفس</a:t>
            </a:r>
          </a:p>
          <a:p>
            <a:pPr algn="r"/>
            <a:r>
              <a:rPr lang="ar-SA" sz="2200" dirty="0">
                <a:cs typeface="+mj-cs"/>
              </a:rPr>
              <a:t>- النعاس المستمر</a:t>
            </a:r>
          </a:p>
        </p:txBody>
      </p:sp>
      <p:sp>
        <p:nvSpPr>
          <p:cNvPr id="7" name="Rectangle 6">
            <a:extLst>
              <a:ext uri="{FF2B5EF4-FFF2-40B4-BE49-F238E27FC236}">
                <a16:creationId xmlns:a16="http://schemas.microsoft.com/office/drawing/2014/main" id="{BE0BC563-6298-4C30-8FFF-BD612D694BFE}"/>
              </a:ext>
            </a:extLst>
          </p:cNvPr>
          <p:cNvSpPr/>
          <p:nvPr/>
        </p:nvSpPr>
        <p:spPr>
          <a:xfrm>
            <a:off x="960785" y="1394613"/>
            <a:ext cx="5267737" cy="2726813"/>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  </a:t>
            </a:r>
          </a:p>
          <a:p>
            <a:pPr algn="r"/>
            <a:r>
              <a:rPr lang="ar-SA" sz="2200" b="1" dirty="0">
                <a:cs typeface="+mj-cs"/>
              </a:rPr>
              <a:t>2- </a:t>
            </a:r>
            <a:r>
              <a:rPr lang="ar-SA" sz="2200" b="1" u="sng" dirty="0"/>
              <a:t>تطبيق المحاور الخمسة للدليل التشخيصي: </a:t>
            </a:r>
            <a:endParaRPr lang="ar-SA" sz="2200" b="1" u="sng" dirty="0">
              <a:cs typeface="+mj-cs"/>
            </a:endParaRPr>
          </a:p>
          <a:p>
            <a:pPr algn="r"/>
            <a:r>
              <a:rPr lang="ar-SA" sz="2200" b="1" u="sng" dirty="0">
                <a:cs typeface="+mj-cs"/>
              </a:rPr>
              <a:t>3-  التشخيص المبدئي (اكتئاب) </a:t>
            </a:r>
          </a:p>
        </p:txBody>
      </p:sp>
      <p:sp>
        <p:nvSpPr>
          <p:cNvPr id="8" name="Rectangle: Rounded Corners 7">
            <a:extLst>
              <a:ext uri="{FF2B5EF4-FFF2-40B4-BE49-F238E27FC236}">
                <a16:creationId xmlns:a16="http://schemas.microsoft.com/office/drawing/2014/main" id="{C434FE80-9C88-4574-8FBF-1E1B3BC6E1AF}"/>
              </a:ext>
            </a:extLst>
          </p:cNvPr>
          <p:cNvSpPr/>
          <p:nvPr/>
        </p:nvSpPr>
        <p:spPr>
          <a:xfrm>
            <a:off x="3843127" y="265539"/>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صياغة حالة اكتئاب </a:t>
            </a:r>
            <a:endParaRPr lang="en-GB" sz="3200" dirty="0">
              <a:cs typeface="+mj-cs"/>
            </a:endParaRPr>
          </a:p>
        </p:txBody>
      </p:sp>
      <p:sp>
        <p:nvSpPr>
          <p:cNvPr id="6" name="TextBox 5">
            <a:extLst>
              <a:ext uri="{FF2B5EF4-FFF2-40B4-BE49-F238E27FC236}">
                <a16:creationId xmlns:a16="http://schemas.microsoft.com/office/drawing/2014/main" id="{65A3F5F7-B71A-4A9B-BE99-004BB92E7428}"/>
              </a:ext>
            </a:extLst>
          </p:cNvPr>
          <p:cNvSpPr txBox="1"/>
          <p:nvPr/>
        </p:nvSpPr>
        <p:spPr>
          <a:xfrm>
            <a:off x="92766" y="5781271"/>
            <a:ext cx="8176589" cy="830997"/>
          </a:xfrm>
          <a:prstGeom prst="rect">
            <a:avLst/>
          </a:prstGeom>
          <a:noFill/>
        </p:spPr>
        <p:txBody>
          <a:bodyPr wrap="square" rtlCol="0">
            <a:spAutoFit/>
          </a:bodyPr>
          <a:lstStyle/>
          <a:p>
            <a:r>
              <a:rPr lang="ar-SA" sz="1200" b="1" dirty="0">
                <a:cs typeface="+mj-cs"/>
              </a:rPr>
              <a:t>تم ترجمة الحالة وطريقة صياغتها من كتاب </a:t>
            </a:r>
          </a:p>
          <a:p>
            <a:r>
              <a:rPr lang="en-GB" sz="1200" b="1" dirty="0">
                <a:cs typeface="+mj-cs"/>
              </a:rPr>
              <a:t>Case Formulation in Cognitive Behaviour Therapy </a:t>
            </a:r>
            <a:endParaRPr lang="ar-SA" sz="1200" b="1" dirty="0">
              <a:cs typeface="+mj-cs"/>
            </a:endParaRPr>
          </a:p>
          <a:p>
            <a:r>
              <a:rPr lang="ar-SA" sz="1200" b="1" dirty="0">
                <a:cs typeface="+mj-cs"/>
              </a:rPr>
              <a:t>الفصل السادس ل </a:t>
            </a:r>
          </a:p>
          <a:p>
            <a:r>
              <a:rPr lang="en-GB" sz="1200" b="1" dirty="0">
                <a:cs typeface="+mj-cs"/>
              </a:rPr>
              <a:t>Blackburn, James &amp; </a:t>
            </a:r>
            <a:r>
              <a:rPr lang="en-GB" sz="1200" b="1" dirty="0" err="1">
                <a:cs typeface="+mj-cs"/>
              </a:rPr>
              <a:t>Flitcroft</a:t>
            </a:r>
            <a:r>
              <a:rPr lang="en-GB" sz="1200" b="1" dirty="0">
                <a:cs typeface="+mj-cs"/>
              </a:rPr>
              <a:t>)</a:t>
            </a:r>
          </a:p>
        </p:txBody>
      </p:sp>
    </p:spTree>
    <p:extLst>
      <p:ext uri="{BB962C8B-B14F-4D97-AF65-F5344CB8AC3E}">
        <p14:creationId xmlns:p14="http://schemas.microsoft.com/office/powerpoint/2010/main" val="151020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B24B80-6567-41CF-8658-1E0F9B94EB4B}"/>
              </a:ext>
            </a:extLst>
          </p:cNvPr>
          <p:cNvSpPr/>
          <p:nvPr/>
        </p:nvSpPr>
        <p:spPr>
          <a:xfrm>
            <a:off x="530087" y="1166191"/>
            <a:ext cx="11131826" cy="4593540"/>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 </a:t>
            </a:r>
            <a:r>
              <a:rPr lang="ar-SA" sz="2200" b="1" u="sng" dirty="0">
                <a:cs typeface="+mj-cs"/>
              </a:rPr>
              <a:t>4- اختيار نموذج لتفسير الحالة او المشكلة: </a:t>
            </a:r>
          </a:p>
          <a:p>
            <a:pPr algn="r"/>
            <a:r>
              <a:rPr lang="ar-SA" sz="2200" dirty="0">
                <a:cs typeface="+mj-cs"/>
              </a:rPr>
              <a:t>تم اختيار نموذج بك للاكتئاب: </a:t>
            </a:r>
          </a:p>
          <a:p>
            <a:pPr algn="r"/>
            <a:r>
              <a:rPr lang="ar-SA" sz="2200" dirty="0">
                <a:cs typeface="+mj-cs"/>
              </a:rPr>
              <a:t>- الصعوبات في الحياة السابقة للعميلة جعلتها تطور حساسية للاكتئاب</a:t>
            </a:r>
          </a:p>
          <a:p>
            <a:pPr algn="r"/>
            <a:r>
              <a:rPr lang="ar-SA" sz="2200" dirty="0">
                <a:cs typeface="+mj-cs"/>
              </a:rPr>
              <a:t>- المشاجرة والتي اثارت نوبة الاكتئاب (كانت العميلة وزوجها يلعبون مع اخرين لعبة معينة ثم قال لها زوجها انت غبية)</a:t>
            </a:r>
          </a:p>
          <a:p>
            <a:pPr algn="r"/>
            <a:r>
              <a:rPr lang="ar-SA" sz="2200" dirty="0">
                <a:cs typeface="+mj-cs"/>
              </a:rPr>
              <a:t>- اخبرت آن المعالج أن ما حدث لها اظهر قصورها ، خلال المقابلة ظهر أن هناك الكثير من المواقف والتي تدور كثير منها حول أنها تعتقد انها غبية </a:t>
            </a:r>
          </a:p>
          <a:p>
            <a:pPr algn="r"/>
            <a:r>
              <a:rPr lang="ar-SA" sz="2200" dirty="0">
                <a:cs typeface="+mj-cs"/>
              </a:rPr>
              <a:t> - لديها افتراضات تؤكد ذلك (مثل ان اخويها انهوا دراستهم بنجاح، </a:t>
            </a:r>
            <a:r>
              <a:rPr lang="ar-SA" sz="2200" dirty="0"/>
              <a:t>جدتها كانت تقول انها غير جيدة في المدرسة ولكنها فتاة لطيفة)</a:t>
            </a:r>
          </a:p>
          <a:p>
            <a:pPr algn="r"/>
            <a:r>
              <a:rPr lang="ar-SA" sz="2200" dirty="0"/>
              <a:t>- أصبحت تتجنب مقابلات الوظائف، القيادة وغيرها</a:t>
            </a:r>
          </a:p>
          <a:p>
            <a:pPr algn="r"/>
            <a:r>
              <a:rPr lang="ar-SA" sz="2200" dirty="0"/>
              <a:t>- لم تكن تجد مخالطة أصدقاء زوجها سهلة لانهم يحملون درجات جامعية وبالتالي كانت حين تجتمع معهم لا </a:t>
            </a:r>
            <a:r>
              <a:rPr lang="ar-SA" sz="2200" dirty="0" err="1"/>
              <a:t>تعبرعن</a:t>
            </a:r>
            <a:r>
              <a:rPr lang="ar-SA" sz="2200" dirty="0"/>
              <a:t> رأيها كثيرا او أن تظل تقرا في الاخبار كثيرا قبل مقابلتهم</a:t>
            </a:r>
          </a:p>
          <a:p>
            <a:pPr algn="r"/>
            <a:endParaRPr lang="ar-SA" sz="2200" dirty="0">
              <a:cs typeface="+mj-cs"/>
            </a:endParaRPr>
          </a:p>
        </p:txBody>
      </p:sp>
      <p:sp>
        <p:nvSpPr>
          <p:cNvPr id="3" name="TextBox 2">
            <a:extLst>
              <a:ext uri="{FF2B5EF4-FFF2-40B4-BE49-F238E27FC236}">
                <a16:creationId xmlns:a16="http://schemas.microsoft.com/office/drawing/2014/main" id="{5D62432B-0120-4D01-9015-129D10DC67B0}"/>
              </a:ext>
            </a:extLst>
          </p:cNvPr>
          <p:cNvSpPr txBox="1"/>
          <p:nvPr/>
        </p:nvSpPr>
        <p:spPr>
          <a:xfrm>
            <a:off x="92766" y="5781271"/>
            <a:ext cx="8176589" cy="830997"/>
          </a:xfrm>
          <a:prstGeom prst="rect">
            <a:avLst/>
          </a:prstGeom>
          <a:noFill/>
        </p:spPr>
        <p:txBody>
          <a:bodyPr wrap="square" rtlCol="0">
            <a:spAutoFit/>
          </a:bodyPr>
          <a:lstStyle/>
          <a:p>
            <a:r>
              <a:rPr lang="ar-SA" sz="1200" b="1" dirty="0">
                <a:cs typeface="+mj-cs"/>
              </a:rPr>
              <a:t>تم ترجمة الحالة وطريقة صياغتها من كتاب </a:t>
            </a:r>
          </a:p>
          <a:p>
            <a:r>
              <a:rPr lang="en-GB" sz="1200" b="1" dirty="0">
                <a:cs typeface="+mj-cs"/>
              </a:rPr>
              <a:t>Case Formulation in Cognitive Behaviour Therapy </a:t>
            </a:r>
            <a:endParaRPr lang="ar-SA" sz="1200" b="1" dirty="0">
              <a:cs typeface="+mj-cs"/>
            </a:endParaRPr>
          </a:p>
          <a:p>
            <a:r>
              <a:rPr lang="ar-SA" sz="1200" b="1" dirty="0">
                <a:cs typeface="+mj-cs"/>
              </a:rPr>
              <a:t>الفصل السادس ل </a:t>
            </a:r>
          </a:p>
          <a:p>
            <a:r>
              <a:rPr lang="en-GB" sz="1200" b="1" dirty="0">
                <a:cs typeface="+mj-cs"/>
              </a:rPr>
              <a:t>Blackburn, James &amp; </a:t>
            </a:r>
            <a:r>
              <a:rPr lang="en-GB" sz="1200" b="1" dirty="0" err="1">
                <a:cs typeface="+mj-cs"/>
              </a:rPr>
              <a:t>Flitcroft</a:t>
            </a:r>
            <a:r>
              <a:rPr lang="en-GB" sz="1200" b="1" dirty="0">
                <a:cs typeface="+mj-cs"/>
              </a:rPr>
              <a:t>)</a:t>
            </a:r>
          </a:p>
        </p:txBody>
      </p:sp>
      <p:sp>
        <p:nvSpPr>
          <p:cNvPr id="5" name="Rectangle: Rounded Corners 4">
            <a:extLst>
              <a:ext uri="{FF2B5EF4-FFF2-40B4-BE49-F238E27FC236}">
                <a16:creationId xmlns:a16="http://schemas.microsoft.com/office/drawing/2014/main" id="{34000AD6-0CE9-4330-9B99-226F5D27EA08}"/>
              </a:ext>
            </a:extLst>
          </p:cNvPr>
          <p:cNvSpPr/>
          <p:nvPr/>
        </p:nvSpPr>
        <p:spPr>
          <a:xfrm>
            <a:off x="3816626" y="93581"/>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صياغة حالة للاكتئاب </a:t>
            </a:r>
            <a:endParaRPr lang="en-GB" sz="3200" dirty="0">
              <a:cs typeface="+mj-cs"/>
            </a:endParaRPr>
          </a:p>
        </p:txBody>
      </p:sp>
    </p:spTree>
    <p:extLst>
      <p:ext uri="{BB962C8B-B14F-4D97-AF65-F5344CB8AC3E}">
        <p14:creationId xmlns:p14="http://schemas.microsoft.com/office/powerpoint/2010/main" val="4175055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B24B80-6567-41CF-8658-1E0F9B94EB4B}"/>
              </a:ext>
            </a:extLst>
          </p:cNvPr>
          <p:cNvSpPr/>
          <p:nvPr/>
        </p:nvSpPr>
        <p:spPr>
          <a:xfrm>
            <a:off x="536713" y="1169514"/>
            <a:ext cx="11118574" cy="4611757"/>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 </a:t>
            </a:r>
            <a:r>
              <a:rPr lang="ar-SA" sz="2200" b="1" u="sng" dirty="0">
                <a:cs typeface="+mj-cs"/>
              </a:rPr>
              <a:t>*5- وضع فروض حول المشكلة، وصف العوامل المفجرة والمديمة:</a:t>
            </a:r>
          </a:p>
          <a:p>
            <a:pPr algn="r"/>
            <a:r>
              <a:rPr lang="ar-SA" sz="2200" dirty="0">
                <a:cs typeface="+mj-cs"/>
              </a:rPr>
              <a:t>- الاعتقاد الأساسي عند آن  ظهر منذ الصغر والذي كان أساسيا في رؤيتها لنفسها </a:t>
            </a:r>
          </a:p>
          <a:p>
            <a:pPr algn="r"/>
            <a:r>
              <a:rPr lang="ar-SA" sz="2200" dirty="0">
                <a:cs typeface="+mj-cs"/>
              </a:rPr>
              <a:t>- طورت آن  افتراضات وفنيات سلوكية حتى تساعد نفسها للتكيف (مثلا لا تثقي بنفسك، لا تعبري ابدا عن نفسك) </a:t>
            </a:r>
          </a:p>
          <a:p>
            <a:pPr algn="r"/>
            <a:r>
              <a:rPr lang="ar-SA" sz="2200" dirty="0">
                <a:cs typeface="+mj-cs"/>
              </a:rPr>
              <a:t>- هذه السلوكيات التجنبية حافظت على الاعتقاد الأساسي (انا غبية)</a:t>
            </a:r>
          </a:p>
          <a:p>
            <a:pPr algn="r"/>
            <a:r>
              <a:rPr lang="ar-SA" sz="2200" dirty="0">
                <a:cs typeface="+mj-cs"/>
              </a:rPr>
              <a:t>- التشوهات المعرفية ( لا تركز على الايجابيات وتشخصن النتائج السلبية)</a:t>
            </a:r>
          </a:p>
          <a:p>
            <a:pPr algn="r"/>
            <a:r>
              <a:rPr lang="ar-SA" sz="2200" dirty="0">
                <a:cs typeface="+mj-cs"/>
              </a:rPr>
              <a:t>- عندما قال زوجها انت غبية امام الناس لامست أسوا مخاوفها</a:t>
            </a:r>
          </a:p>
          <a:p>
            <a:pPr algn="r"/>
            <a:r>
              <a:rPr lang="ar-SA" sz="2200" dirty="0">
                <a:cs typeface="+mj-cs"/>
              </a:rPr>
              <a:t>-  ادركت نفسها انها انكشفت أمام الاخرين فانسحبت وانعزلت</a:t>
            </a:r>
            <a:endParaRPr lang="en-GB" sz="2200" dirty="0">
              <a:cs typeface="+mj-cs"/>
            </a:endParaRPr>
          </a:p>
          <a:p>
            <a:pPr algn="r"/>
            <a:r>
              <a:rPr lang="ar-SA" sz="2200" dirty="0"/>
              <a:t>- بالنسبة لها احساسها السلبي بعدم الأهمية تأكد بسبب هذا الموقف وبالتالي هي غير مفيدة في هذا العالم غير اللطيف مع مستقبل غير جيد (الثالوث المعرفي)</a:t>
            </a:r>
          </a:p>
          <a:p>
            <a:pPr algn="r"/>
            <a:endParaRPr lang="ar-SA" sz="2200" dirty="0">
              <a:cs typeface="+mj-cs"/>
            </a:endParaRPr>
          </a:p>
        </p:txBody>
      </p:sp>
      <p:sp>
        <p:nvSpPr>
          <p:cNvPr id="5" name="TextBox 4">
            <a:extLst>
              <a:ext uri="{FF2B5EF4-FFF2-40B4-BE49-F238E27FC236}">
                <a16:creationId xmlns:a16="http://schemas.microsoft.com/office/drawing/2014/main" id="{0F28022E-699B-47C9-874A-76D57DAA86D4}"/>
              </a:ext>
            </a:extLst>
          </p:cNvPr>
          <p:cNvSpPr txBox="1"/>
          <p:nvPr/>
        </p:nvSpPr>
        <p:spPr>
          <a:xfrm>
            <a:off x="92766" y="5781271"/>
            <a:ext cx="8176589" cy="830997"/>
          </a:xfrm>
          <a:prstGeom prst="rect">
            <a:avLst/>
          </a:prstGeom>
          <a:noFill/>
        </p:spPr>
        <p:txBody>
          <a:bodyPr wrap="square" rtlCol="0">
            <a:spAutoFit/>
          </a:bodyPr>
          <a:lstStyle/>
          <a:p>
            <a:r>
              <a:rPr lang="ar-SA" sz="1200" b="1" dirty="0">
                <a:cs typeface="+mj-cs"/>
              </a:rPr>
              <a:t>تم ترجمة الحالة وطريقة صياغتها من كتاب </a:t>
            </a:r>
          </a:p>
          <a:p>
            <a:r>
              <a:rPr lang="en-GB" sz="1200" b="1" dirty="0">
                <a:cs typeface="+mj-cs"/>
              </a:rPr>
              <a:t>Case Formulation in Cognitive Behaviour Therapy </a:t>
            </a:r>
            <a:endParaRPr lang="ar-SA" sz="1200" b="1" dirty="0">
              <a:cs typeface="+mj-cs"/>
            </a:endParaRPr>
          </a:p>
          <a:p>
            <a:r>
              <a:rPr lang="ar-SA" sz="1200" b="1" dirty="0">
                <a:cs typeface="+mj-cs"/>
              </a:rPr>
              <a:t>الفصل السادس ل </a:t>
            </a:r>
          </a:p>
          <a:p>
            <a:r>
              <a:rPr lang="en-GB" sz="1200" b="1" dirty="0">
                <a:cs typeface="+mj-cs"/>
              </a:rPr>
              <a:t>Blackburn, James &amp; </a:t>
            </a:r>
            <a:r>
              <a:rPr lang="en-GB" sz="1200" b="1" dirty="0" err="1">
                <a:cs typeface="+mj-cs"/>
              </a:rPr>
              <a:t>Flitcroft</a:t>
            </a:r>
            <a:r>
              <a:rPr lang="en-GB" sz="1200" b="1" dirty="0">
                <a:cs typeface="+mj-cs"/>
              </a:rPr>
              <a:t>)</a:t>
            </a:r>
          </a:p>
        </p:txBody>
      </p:sp>
      <p:sp>
        <p:nvSpPr>
          <p:cNvPr id="6" name="Rectangle: Rounded Corners 5">
            <a:extLst>
              <a:ext uri="{FF2B5EF4-FFF2-40B4-BE49-F238E27FC236}">
                <a16:creationId xmlns:a16="http://schemas.microsoft.com/office/drawing/2014/main" id="{3FC90D2B-5D73-46C3-8FBE-13B4D8955EAC}"/>
              </a:ext>
            </a:extLst>
          </p:cNvPr>
          <p:cNvSpPr/>
          <p:nvPr/>
        </p:nvSpPr>
        <p:spPr>
          <a:xfrm>
            <a:off x="3710609" y="93624"/>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صياغة حالة للاكتئاب </a:t>
            </a:r>
            <a:endParaRPr lang="en-GB" sz="3200" dirty="0">
              <a:cs typeface="+mj-cs"/>
            </a:endParaRPr>
          </a:p>
        </p:txBody>
      </p:sp>
    </p:spTree>
    <p:extLst>
      <p:ext uri="{BB962C8B-B14F-4D97-AF65-F5344CB8AC3E}">
        <p14:creationId xmlns:p14="http://schemas.microsoft.com/office/powerpoint/2010/main" val="657054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14C120-2380-464C-B468-8AD8C0E7B86A}"/>
              </a:ext>
            </a:extLst>
          </p:cNvPr>
          <p:cNvSpPr/>
          <p:nvPr/>
        </p:nvSpPr>
        <p:spPr>
          <a:xfrm>
            <a:off x="1046921" y="1162878"/>
            <a:ext cx="10098157" cy="4611757"/>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b="1" u="sng" dirty="0">
                <a:cs typeface="+mj-cs"/>
              </a:rPr>
              <a:t>*6- خطة العلاج</a:t>
            </a:r>
          </a:p>
          <a:p>
            <a:pPr algn="r"/>
            <a:r>
              <a:rPr lang="ar-SA" sz="2200" dirty="0">
                <a:cs typeface="+mj-cs"/>
              </a:rPr>
              <a:t>1- فحص احتمالية الانتحار </a:t>
            </a:r>
          </a:p>
          <a:p>
            <a:pPr algn="r"/>
            <a:r>
              <a:rPr lang="ar-SA" sz="2200" dirty="0">
                <a:cs typeface="+mj-cs"/>
              </a:rPr>
              <a:t>2- الانسحاب من المجتمع والزوج والام وكذلك الياس تعتبر أمور هامة </a:t>
            </a:r>
          </a:p>
          <a:p>
            <a:pPr algn="r"/>
            <a:r>
              <a:rPr lang="ar-SA" sz="2200" dirty="0">
                <a:cs typeface="+mj-cs"/>
              </a:rPr>
              <a:t>3- الأولوية للعمل على الأفكار الانتحارية واليأس</a:t>
            </a:r>
          </a:p>
          <a:p>
            <a:pPr algn="r"/>
            <a:r>
              <a:rPr lang="ar-SA" sz="2200" dirty="0">
                <a:cs typeface="+mj-cs"/>
              </a:rPr>
              <a:t>4- التنشيط السلوكي هدف أساسي باستخدام جداول المتعة والانجاز</a:t>
            </a:r>
          </a:p>
          <a:p>
            <a:pPr algn="r"/>
            <a:r>
              <a:rPr lang="ar-SA" sz="2200" dirty="0">
                <a:cs typeface="+mj-cs"/>
              </a:rPr>
              <a:t>5- التركيز على الجانب المعرفي لابد ان يكون بشكل تدريجي نظرا لوجود الكثير من التحيزات والتفكير غير المنطقي بسبب الاكتئاب</a:t>
            </a:r>
            <a:endParaRPr lang="en-GB" sz="2200" dirty="0">
              <a:cs typeface="+mj-cs"/>
            </a:endParaRPr>
          </a:p>
          <a:p>
            <a:pPr algn="r"/>
            <a:r>
              <a:rPr lang="ar-SA" sz="2200" dirty="0"/>
              <a:t> 6- المشاركة بين المعالج والعميلة في وضع اهداف العلاج </a:t>
            </a:r>
          </a:p>
          <a:p>
            <a:pPr algn="r"/>
            <a:r>
              <a:rPr lang="ar-SA" sz="2200" dirty="0"/>
              <a:t>7- تضمن العلاج بعض الفنيات السلوكية مثل لعب الدور، وبعض الفنيات المعرفية (مثل التخيلي، والمتصل المعرفي).</a:t>
            </a:r>
          </a:p>
          <a:p>
            <a:pPr algn="r"/>
            <a:endParaRPr lang="ar-SA" sz="2200" dirty="0">
              <a:cs typeface="+mj-cs"/>
            </a:endParaRPr>
          </a:p>
        </p:txBody>
      </p:sp>
      <p:sp>
        <p:nvSpPr>
          <p:cNvPr id="6" name="TextBox 5">
            <a:extLst>
              <a:ext uri="{FF2B5EF4-FFF2-40B4-BE49-F238E27FC236}">
                <a16:creationId xmlns:a16="http://schemas.microsoft.com/office/drawing/2014/main" id="{E7DEF3E9-83F7-49EB-B37B-ED701B721E3F}"/>
              </a:ext>
            </a:extLst>
          </p:cNvPr>
          <p:cNvSpPr txBox="1"/>
          <p:nvPr/>
        </p:nvSpPr>
        <p:spPr>
          <a:xfrm>
            <a:off x="92766" y="5781271"/>
            <a:ext cx="8176589" cy="830997"/>
          </a:xfrm>
          <a:prstGeom prst="rect">
            <a:avLst/>
          </a:prstGeom>
          <a:noFill/>
        </p:spPr>
        <p:txBody>
          <a:bodyPr wrap="square" rtlCol="0">
            <a:spAutoFit/>
          </a:bodyPr>
          <a:lstStyle/>
          <a:p>
            <a:r>
              <a:rPr lang="ar-SA" sz="1200" b="1" dirty="0">
                <a:cs typeface="+mj-cs"/>
              </a:rPr>
              <a:t>تم ترجمة الحالة وطريقة صياغتها من كتاب </a:t>
            </a:r>
          </a:p>
          <a:p>
            <a:r>
              <a:rPr lang="en-GB" sz="1200" b="1" dirty="0">
                <a:cs typeface="+mj-cs"/>
              </a:rPr>
              <a:t>Case Formulation in Cognitive Behaviour Therapy </a:t>
            </a:r>
            <a:endParaRPr lang="ar-SA" sz="1200" b="1" dirty="0">
              <a:cs typeface="+mj-cs"/>
            </a:endParaRPr>
          </a:p>
          <a:p>
            <a:r>
              <a:rPr lang="ar-SA" sz="1200" b="1" dirty="0">
                <a:cs typeface="+mj-cs"/>
              </a:rPr>
              <a:t>الفصل السادس ل </a:t>
            </a:r>
          </a:p>
          <a:p>
            <a:r>
              <a:rPr lang="en-GB" sz="1200" b="1" dirty="0">
                <a:cs typeface="+mj-cs"/>
              </a:rPr>
              <a:t>Blackburn, James &amp; </a:t>
            </a:r>
            <a:r>
              <a:rPr lang="en-GB" sz="1200" b="1" dirty="0" err="1">
                <a:cs typeface="+mj-cs"/>
              </a:rPr>
              <a:t>Flitcroft</a:t>
            </a:r>
            <a:r>
              <a:rPr lang="en-GB" sz="1200" b="1" dirty="0">
                <a:cs typeface="+mj-cs"/>
              </a:rPr>
              <a:t>)</a:t>
            </a:r>
          </a:p>
        </p:txBody>
      </p:sp>
      <p:sp>
        <p:nvSpPr>
          <p:cNvPr id="7" name="Rectangle: Rounded Corners 6">
            <a:extLst>
              <a:ext uri="{FF2B5EF4-FFF2-40B4-BE49-F238E27FC236}">
                <a16:creationId xmlns:a16="http://schemas.microsoft.com/office/drawing/2014/main" id="{88B44F01-CF15-4E68-94B7-E0CA6F1F74F3}"/>
              </a:ext>
            </a:extLst>
          </p:cNvPr>
          <p:cNvSpPr/>
          <p:nvPr/>
        </p:nvSpPr>
        <p:spPr>
          <a:xfrm>
            <a:off x="3670851" y="110181"/>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صياغة حالة للاكتئاب </a:t>
            </a:r>
            <a:endParaRPr lang="en-GB" sz="3200" dirty="0">
              <a:cs typeface="+mj-cs"/>
            </a:endParaRPr>
          </a:p>
        </p:txBody>
      </p:sp>
    </p:spTree>
    <p:extLst>
      <p:ext uri="{BB962C8B-B14F-4D97-AF65-F5344CB8AC3E}">
        <p14:creationId xmlns:p14="http://schemas.microsoft.com/office/powerpoint/2010/main" val="4169720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14C120-2380-464C-B468-8AD8C0E7B86A}"/>
              </a:ext>
            </a:extLst>
          </p:cNvPr>
          <p:cNvSpPr/>
          <p:nvPr/>
        </p:nvSpPr>
        <p:spPr>
          <a:xfrm>
            <a:off x="874643" y="1795669"/>
            <a:ext cx="10098157" cy="4611757"/>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b="1" u="sng" dirty="0">
                <a:cs typeface="+mj-cs"/>
              </a:rPr>
              <a:t>*بعض من الجوانب التي يتم التركيز عليها:</a:t>
            </a:r>
          </a:p>
          <a:p>
            <a:pPr algn="r"/>
            <a:r>
              <a:rPr lang="ar-SA" sz="2200" b="1" dirty="0">
                <a:cs typeface="+mj-cs"/>
              </a:rPr>
              <a:t>1- الحصول على معلومات كافية عن العميل</a:t>
            </a:r>
          </a:p>
          <a:p>
            <a:pPr algn="r"/>
            <a:r>
              <a:rPr lang="ar-SA" sz="2200" b="1" dirty="0">
                <a:cs typeface="+mj-cs"/>
              </a:rPr>
              <a:t>2- وضع قائمة بمشكلات العميل:</a:t>
            </a:r>
          </a:p>
          <a:p>
            <a:pPr algn="r"/>
            <a:r>
              <a:rPr lang="ar-SA" sz="2200" dirty="0">
                <a:cs typeface="+mj-cs"/>
              </a:rPr>
              <a:t> - من المهم معرفة المشاكل التي يود العميل البدء فيها في مرحلة مبكرة من العلاج</a:t>
            </a:r>
          </a:p>
          <a:p>
            <a:pPr algn="r"/>
            <a:r>
              <a:rPr lang="ar-SA" sz="2200" b="1" dirty="0">
                <a:cs typeface="+mj-cs"/>
              </a:rPr>
              <a:t>3- تحديد اهداف العلاج:</a:t>
            </a:r>
          </a:p>
          <a:p>
            <a:pPr algn="r"/>
            <a:r>
              <a:rPr lang="ar-SA" sz="2200" dirty="0">
                <a:cs typeface="+mj-cs"/>
              </a:rPr>
              <a:t> - هنا التحالف العلاجي مهم/ يعطي مؤشرعن مشاكل العميل، التوقعات والعقبات التي ممكن تواجه العلاج</a:t>
            </a:r>
          </a:p>
          <a:p>
            <a:pPr algn="r"/>
            <a:r>
              <a:rPr lang="ar-SA" sz="2200" b="1" dirty="0">
                <a:cs typeface="+mj-cs"/>
              </a:rPr>
              <a:t>4- وضع قائمة بالمشاعر المصاحبة للمشكلة:</a:t>
            </a:r>
          </a:p>
          <a:p>
            <a:pPr algn="r"/>
            <a:r>
              <a:rPr lang="ar-SA" sz="2200" dirty="0">
                <a:cs typeface="+mj-cs"/>
              </a:rPr>
              <a:t> - التمييز بين الانفعالات السلبية الصحية (هم، حزن، ندم، غيرة صحية) والانفعالات السلبية غير الصحية (قلق، اكتئاب، شعور بالذنب، غيرة غير صحية) والتركيز على الانفعالات السلبية غير الصحية</a:t>
            </a:r>
          </a:p>
          <a:p>
            <a:pPr algn="r"/>
            <a:r>
              <a:rPr lang="ar-SA" sz="2200" b="1" dirty="0">
                <a:cs typeface="+mj-cs"/>
              </a:rPr>
              <a:t>5- وضع قائمة بالمواقف التي تنتج عنها المشاعر المصاحبة للمشكلة:</a:t>
            </a:r>
          </a:p>
          <a:p>
            <a:pPr algn="r"/>
            <a:r>
              <a:rPr lang="ar-SA" sz="2200" dirty="0">
                <a:cs typeface="+mj-cs"/>
              </a:rPr>
              <a:t>-الاحداث الحاسمة (المنشطة ) التي ينتج عنها المشاعر السلبية ( طلاق، خسارة وظيفة....)</a:t>
            </a:r>
          </a:p>
          <a:p>
            <a:pPr algn="r"/>
            <a:endParaRPr lang="ar-SA" sz="2200" b="1" dirty="0">
              <a:cs typeface="+mj-cs"/>
            </a:endParaRPr>
          </a:p>
        </p:txBody>
      </p:sp>
      <p:sp>
        <p:nvSpPr>
          <p:cNvPr id="6" name="Rectangle: Rounded Corners 5">
            <a:extLst>
              <a:ext uri="{FF2B5EF4-FFF2-40B4-BE49-F238E27FC236}">
                <a16:creationId xmlns:a16="http://schemas.microsoft.com/office/drawing/2014/main" id="{95928873-1723-449B-B63F-BCC4C9D28893}"/>
              </a:ext>
            </a:extLst>
          </p:cNvPr>
          <p:cNvSpPr/>
          <p:nvPr/>
        </p:nvSpPr>
        <p:spPr>
          <a:xfrm>
            <a:off x="2782956" y="442498"/>
            <a:ext cx="5632174"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صياغة الحالة ضمن اطار العلاج العقلاني-الانفعالي- السلوكي</a:t>
            </a:r>
            <a:endParaRPr lang="en-GB" sz="3200" dirty="0">
              <a:cs typeface="+mj-cs"/>
            </a:endParaRPr>
          </a:p>
        </p:txBody>
      </p:sp>
    </p:spTree>
    <p:extLst>
      <p:ext uri="{BB962C8B-B14F-4D97-AF65-F5344CB8AC3E}">
        <p14:creationId xmlns:p14="http://schemas.microsoft.com/office/powerpoint/2010/main" val="2061642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14C120-2380-464C-B468-8AD8C0E7B86A}"/>
              </a:ext>
            </a:extLst>
          </p:cNvPr>
          <p:cNvSpPr/>
          <p:nvPr/>
        </p:nvSpPr>
        <p:spPr>
          <a:xfrm>
            <a:off x="874643" y="1795669"/>
            <a:ext cx="10098157" cy="4843670"/>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b="1" u="sng" dirty="0">
                <a:cs typeface="+mj-cs"/>
              </a:rPr>
              <a:t>*بعض من الجوانب التي يتم التركيز عليها:</a:t>
            </a:r>
          </a:p>
          <a:p>
            <a:pPr algn="r"/>
            <a:r>
              <a:rPr lang="ar-SA" sz="2200" b="1" dirty="0">
                <a:cs typeface="+mj-cs"/>
              </a:rPr>
              <a:t>6- التعرف على الاعتقادات غير المنطقية:</a:t>
            </a:r>
          </a:p>
          <a:p>
            <a:pPr algn="r"/>
            <a:r>
              <a:rPr lang="ar-SA" sz="2200" dirty="0">
                <a:cs typeface="+mj-cs"/>
              </a:rPr>
              <a:t>- التركيز على الاعتقادات غير العقلانية الجوهرية (موجودة لدى العميل في مواقف مختلفة)</a:t>
            </a:r>
          </a:p>
          <a:p>
            <a:pPr algn="r"/>
            <a:r>
              <a:rPr lang="ar-SA" sz="2200" b="1" dirty="0">
                <a:cs typeface="+mj-cs"/>
              </a:rPr>
              <a:t>7- التعرف على المشكلات السلوكية:</a:t>
            </a:r>
          </a:p>
          <a:p>
            <a:pPr algn="r"/>
            <a:r>
              <a:rPr lang="ar-SA" sz="2200" dirty="0">
                <a:cs typeface="+mj-cs"/>
              </a:rPr>
              <a:t>- السلوكيات المصاحبة للانفعالات السلبية والاعتقادات غير العقلانية </a:t>
            </a:r>
          </a:p>
          <a:p>
            <a:pPr algn="r"/>
            <a:r>
              <a:rPr lang="ar-SA" sz="2200" b="1" dirty="0">
                <a:cs typeface="+mj-cs"/>
              </a:rPr>
              <a:t>8- التعرف على طبيعة الهدف من المشكلات السلوكية:</a:t>
            </a:r>
          </a:p>
          <a:p>
            <a:pPr algn="r"/>
            <a:r>
              <a:rPr lang="ar-SA" sz="2200" dirty="0">
                <a:cs typeface="+mj-cs"/>
              </a:rPr>
              <a:t>- ما هو الغرض من السلوك (مثلا الانسحاب من الاخرين للتخلص من مشاعر مزعجة او لتجنب تهديد بين شخصي)</a:t>
            </a:r>
            <a:endParaRPr lang="ar-SA" sz="2200" b="1" dirty="0">
              <a:cs typeface="+mj-cs"/>
            </a:endParaRPr>
          </a:p>
          <a:p>
            <a:pPr algn="r"/>
            <a:r>
              <a:rPr lang="ar-SA" sz="2200" b="1" dirty="0">
                <a:cs typeface="+mj-cs"/>
              </a:rPr>
              <a:t>9- التعرف على طرق العميل لمنع المعاناة من المشكلة:</a:t>
            </a:r>
          </a:p>
          <a:p>
            <a:pPr algn="r"/>
            <a:r>
              <a:rPr lang="ar-SA" sz="2200" dirty="0">
                <a:cs typeface="+mj-cs"/>
              </a:rPr>
              <a:t>يكون التركيز على الطرق المعرفية والسلوكية التي يقوم بها العميل لمنع بداية المشكلة او استمراريتها، مثال: الانسحاب، الانغماس في العمل، تخيل أوقات فيها الشعور بالسيطرة...)</a:t>
            </a:r>
          </a:p>
          <a:p>
            <a:pPr algn="r"/>
            <a:r>
              <a:rPr lang="ar-SA" sz="2200" dirty="0">
                <a:cs typeface="+mj-cs"/>
              </a:rPr>
              <a:t>(لبقية الجوانب ولحالة تطبيقية بالإمكان الرجوع لكتاب من التشخيص الى صياغة الحالة لمايكل بروش وفرانك بوند، ترجمة د. فلاح العنزي و د. شرف الدين الملك، ص 63-97) </a:t>
            </a:r>
          </a:p>
        </p:txBody>
      </p:sp>
      <p:sp>
        <p:nvSpPr>
          <p:cNvPr id="6" name="Rectangle: Rounded Corners 5">
            <a:extLst>
              <a:ext uri="{FF2B5EF4-FFF2-40B4-BE49-F238E27FC236}">
                <a16:creationId xmlns:a16="http://schemas.microsoft.com/office/drawing/2014/main" id="{95928873-1723-449B-B63F-BCC4C9D28893}"/>
              </a:ext>
            </a:extLst>
          </p:cNvPr>
          <p:cNvSpPr/>
          <p:nvPr/>
        </p:nvSpPr>
        <p:spPr>
          <a:xfrm>
            <a:off x="2782956" y="442498"/>
            <a:ext cx="5632174"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صياغة الحالة ضمن اطار العلاج العقلاني-الانفعالي- السلوكي</a:t>
            </a:r>
            <a:endParaRPr lang="en-GB" sz="3200" dirty="0">
              <a:cs typeface="+mj-cs"/>
            </a:endParaRPr>
          </a:p>
        </p:txBody>
      </p:sp>
    </p:spTree>
    <p:extLst>
      <p:ext uri="{BB962C8B-B14F-4D97-AF65-F5344CB8AC3E}">
        <p14:creationId xmlns:p14="http://schemas.microsoft.com/office/powerpoint/2010/main" val="1093345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B24B80-6567-41CF-8658-1E0F9B94EB4B}"/>
              </a:ext>
            </a:extLst>
          </p:cNvPr>
          <p:cNvSpPr/>
          <p:nvPr/>
        </p:nvSpPr>
        <p:spPr>
          <a:xfrm>
            <a:off x="1285461" y="1908313"/>
            <a:ext cx="9899374" cy="4108174"/>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 اول من وضع مصطلح صياغة الحالة هو تركات </a:t>
            </a:r>
          </a:p>
          <a:p>
            <a:pPr algn="r"/>
            <a:r>
              <a:rPr lang="ar-SA" sz="2200" dirty="0">
                <a:cs typeface="+mj-cs"/>
              </a:rPr>
              <a:t>- تعريف صياغة الحالة:  </a:t>
            </a:r>
            <a:r>
              <a:rPr lang="ar-SA" sz="2200" dirty="0">
                <a:solidFill>
                  <a:schemeClr val="accent3">
                    <a:lumMod val="75000"/>
                  </a:schemeClr>
                </a:solidFill>
                <a:cs typeface="+mj-cs"/>
              </a:rPr>
              <a:t>ليست إجراءات علاجية</a:t>
            </a:r>
            <a:r>
              <a:rPr lang="ar-SA" sz="2200" dirty="0">
                <a:cs typeface="+mj-cs"/>
              </a:rPr>
              <a:t> </a:t>
            </a:r>
            <a:r>
              <a:rPr lang="ar-SA" sz="2200" dirty="0">
                <a:solidFill>
                  <a:schemeClr val="accent5">
                    <a:lumMod val="60000"/>
                    <a:lumOff val="40000"/>
                  </a:schemeClr>
                </a:solidFill>
                <a:cs typeface="+mj-cs"/>
              </a:rPr>
              <a:t>بل هي منهج لفهم العميل ومشكلاته، </a:t>
            </a:r>
            <a:r>
              <a:rPr lang="ar-SA" sz="2200" dirty="0">
                <a:solidFill>
                  <a:schemeClr val="accent2">
                    <a:lumMod val="75000"/>
                  </a:schemeClr>
                </a:solidFill>
                <a:cs typeface="+mj-cs"/>
              </a:rPr>
              <a:t>تمكننا من انتقاء إجراءات وفنيات علاجية </a:t>
            </a:r>
            <a:r>
              <a:rPr lang="ar-SA" sz="2200" dirty="0">
                <a:cs typeface="+mj-cs"/>
              </a:rPr>
              <a:t>تعتمد على المعرفة بالحالة </a:t>
            </a:r>
          </a:p>
          <a:p>
            <a:pPr algn="r"/>
            <a:r>
              <a:rPr lang="ar-SA" sz="2200" dirty="0">
                <a:cs typeface="+mj-cs"/>
              </a:rPr>
              <a:t> </a:t>
            </a:r>
            <a:r>
              <a:rPr lang="en-GB" sz="2200" dirty="0">
                <a:cs typeface="+mj-cs"/>
              </a:rPr>
              <a:t>(Adams, 1996, p. 78)</a:t>
            </a:r>
            <a:endParaRPr lang="ar-SA" sz="2200" dirty="0">
              <a:cs typeface="+mj-cs"/>
            </a:endParaRPr>
          </a:p>
          <a:p>
            <a:pPr algn="r"/>
            <a:r>
              <a:rPr lang="ar-SA" sz="2200" dirty="0"/>
              <a:t>- صياغة الحالة فرضيات حول (</a:t>
            </a:r>
            <a:r>
              <a:rPr lang="ar-SA" sz="2200" dirty="0">
                <a:solidFill>
                  <a:schemeClr val="accent2">
                    <a:lumMod val="75000"/>
                  </a:schemeClr>
                </a:solidFill>
              </a:rPr>
              <a:t>العوامل المفجرة/المعجلة،</a:t>
            </a:r>
            <a:r>
              <a:rPr lang="ar-SA" sz="2200" dirty="0"/>
              <a:t> </a:t>
            </a:r>
            <a:r>
              <a:rPr lang="ar-SA" sz="2200" dirty="0">
                <a:solidFill>
                  <a:schemeClr val="accent3">
                    <a:lumMod val="75000"/>
                  </a:schemeClr>
                </a:solidFill>
              </a:rPr>
              <a:t>والعوامل المديمة/المحافظة، </a:t>
            </a:r>
            <a:r>
              <a:rPr lang="ar-SA" sz="2200" dirty="0">
                <a:solidFill>
                  <a:schemeClr val="accent5">
                    <a:lumMod val="60000"/>
                    <a:lumOff val="40000"/>
                  </a:schemeClr>
                </a:solidFill>
              </a:rPr>
              <a:t>والعوامل التي قد تكون مهيئة او أساسا)</a:t>
            </a:r>
            <a:r>
              <a:rPr lang="ar-SA" sz="2200" dirty="0"/>
              <a:t> لمشاكل العميل النفسية، السلوكية والبين شخصية</a:t>
            </a:r>
          </a:p>
          <a:p>
            <a:pPr algn="r"/>
            <a:r>
              <a:rPr lang="ar-SA" sz="2200" dirty="0"/>
              <a:t>- صياغة الحالة أداة إكلينيكية تساعد في تنظيم المعلومات المعقدة حول الشخص</a:t>
            </a:r>
          </a:p>
          <a:p>
            <a:pPr algn="r"/>
            <a:endParaRPr lang="en-GB" sz="2200" dirty="0">
              <a:cs typeface="+mj-cs"/>
            </a:endParaRPr>
          </a:p>
        </p:txBody>
      </p:sp>
      <p:sp>
        <p:nvSpPr>
          <p:cNvPr id="3" name="Rectangle: Rounded Corners 2">
            <a:extLst>
              <a:ext uri="{FF2B5EF4-FFF2-40B4-BE49-F238E27FC236}">
                <a16:creationId xmlns:a16="http://schemas.microsoft.com/office/drawing/2014/main" id="{D7FB6EC9-7733-4F9C-9BDA-3F79108D5215}"/>
              </a:ext>
            </a:extLst>
          </p:cNvPr>
          <p:cNvSpPr/>
          <p:nvPr/>
        </p:nvSpPr>
        <p:spPr>
          <a:xfrm>
            <a:off x="3684104" y="681037"/>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صياغة الحالة</a:t>
            </a:r>
            <a:endParaRPr lang="en-GB" sz="3200" dirty="0">
              <a:cs typeface="+mj-cs"/>
            </a:endParaRPr>
          </a:p>
          <a:p>
            <a:pPr algn="ctr"/>
            <a:r>
              <a:rPr lang="en-GB" sz="3200" dirty="0">
                <a:cs typeface="+mj-cs"/>
              </a:rPr>
              <a:t>Case Formulation </a:t>
            </a:r>
          </a:p>
        </p:txBody>
      </p:sp>
    </p:spTree>
    <p:extLst>
      <p:ext uri="{BB962C8B-B14F-4D97-AF65-F5344CB8AC3E}">
        <p14:creationId xmlns:p14="http://schemas.microsoft.com/office/powerpoint/2010/main" val="2645177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B24B80-6567-41CF-8658-1E0F9B94EB4B}"/>
              </a:ext>
            </a:extLst>
          </p:cNvPr>
          <p:cNvSpPr/>
          <p:nvPr/>
        </p:nvSpPr>
        <p:spPr>
          <a:xfrm>
            <a:off x="1285461" y="1908313"/>
            <a:ext cx="9899374" cy="4108174"/>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 تهدف صياغة الحالة الى وضع نظرية عيادية حول مشكلة العميل ويتم ذلك ضمن اطار منهج معين (سلوكي، معرفي-سلوكي...)</a:t>
            </a:r>
          </a:p>
          <a:p>
            <a:pPr algn="r"/>
            <a:r>
              <a:rPr lang="ar-SA" sz="2200" dirty="0">
                <a:cs typeface="+mj-cs"/>
              </a:rPr>
              <a:t> - وبالتالي هي </a:t>
            </a:r>
            <a:r>
              <a:rPr lang="ar-SA" sz="2200" dirty="0"/>
              <a:t>أداة تربط النظرية بالممارسة</a:t>
            </a:r>
          </a:p>
          <a:p>
            <a:pPr algn="r"/>
            <a:r>
              <a:rPr lang="ar-SA" sz="2200" dirty="0">
                <a:cs typeface="+mj-cs"/>
              </a:rPr>
              <a:t>- مازال هناك اختلاف في ماذا يجب أن تحتوي صياغة الحالة الجيدة، كيفية بناءها، وماهي الأهداف</a:t>
            </a:r>
          </a:p>
          <a:p>
            <a:pPr algn="r"/>
            <a:r>
              <a:rPr lang="ar-SA" sz="2200" dirty="0"/>
              <a:t>- لا يوجد اهتمام كبير في التدريب على صياغة الحالة في العلاج النفسي</a:t>
            </a:r>
          </a:p>
          <a:p>
            <a:pPr algn="r"/>
            <a:r>
              <a:rPr lang="ar-SA" sz="2200" dirty="0"/>
              <a:t>- وجدت دراسات أن صياغة الحالة تعتبر من المهارات الصعبة  </a:t>
            </a:r>
          </a:p>
          <a:p>
            <a:pPr algn="r"/>
            <a:r>
              <a:rPr lang="ar-SA" sz="2200" dirty="0">
                <a:cs typeface="+mj-cs"/>
              </a:rPr>
              <a:t>- أصبحت </a:t>
            </a:r>
            <a:r>
              <a:rPr lang="ar-SA" sz="2200" dirty="0"/>
              <a:t>طرق صياغة الحالة تبنى على التوجه العلاجي ( سلوكي، معرفي-سلوكي، بين شخصي، تحليلي....) غالبا</a:t>
            </a:r>
          </a:p>
          <a:p>
            <a:pPr algn="r"/>
            <a:r>
              <a:rPr lang="ar-SA" sz="2200" dirty="0">
                <a:cs typeface="+mj-cs"/>
              </a:rPr>
              <a:t> </a:t>
            </a:r>
          </a:p>
        </p:txBody>
      </p:sp>
      <p:sp>
        <p:nvSpPr>
          <p:cNvPr id="4" name="Rectangle: Rounded Corners 3">
            <a:extLst>
              <a:ext uri="{FF2B5EF4-FFF2-40B4-BE49-F238E27FC236}">
                <a16:creationId xmlns:a16="http://schemas.microsoft.com/office/drawing/2014/main" id="{518E6AD8-D12F-4FE1-8F4B-B5A001C32932}"/>
              </a:ext>
            </a:extLst>
          </p:cNvPr>
          <p:cNvSpPr/>
          <p:nvPr/>
        </p:nvSpPr>
        <p:spPr>
          <a:xfrm>
            <a:off x="3684104" y="681037"/>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صياغة الحالة</a:t>
            </a:r>
            <a:endParaRPr lang="en-GB" sz="3200" dirty="0">
              <a:cs typeface="+mj-cs"/>
            </a:endParaRPr>
          </a:p>
          <a:p>
            <a:pPr algn="ctr"/>
            <a:r>
              <a:rPr lang="en-GB" sz="3200" dirty="0">
                <a:cs typeface="+mj-cs"/>
              </a:rPr>
              <a:t>Case Formulation </a:t>
            </a:r>
          </a:p>
        </p:txBody>
      </p:sp>
    </p:spTree>
    <p:extLst>
      <p:ext uri="{BB962C8B-B14F-4D97-AF65-F5344CB8AC3E}">
        <p14:creationId xmlns:p14="http://schemas.microsoft.com/office/powerpoint/2010/main" val="3693045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B24B80-6567-41CF-8658-1E0F9B94EB4B}"/>
              </a:ext>
            </a:extLst>
          </p:cNvPr>
          <p:cNvSpPr/>
          <p:nvPr/>
        </p:nvSpPr>
        <p:spPr>
          <a:xfrm>
            <a:off x="1285461" y="1908313"/>
            <a:ext cx="9899374" cy="4108174"/>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u="sng" dirty="0">
                <a:cs typeface="+mj-cs"/>
              </a:rPr>
              <a:t>* </a:t>
            </a:r>
            <a:r>
              <a:rPr lang="ar-SA" sz="2200" b="1" u="sng" dirty="0">
                <a:cs typeface="+mj-cs"/>
              </a:rPr>
              <a:t>بعض من الجوانب التي قد تكون مشتركة بين الطرق المختلفة لصياغة الحالة</a:t>
            </a:r>
          </a:p>
          <a:p>
            <a:pPr algn="r"/>
            <a:r>
              <a:rPr lang="ar-SA" sz="2200" dirty="0">
                <a:cs typeface="+mj-cs"/>
              </a:rPr>
              <a:t>1- الاعراض أو المشاكل</a:t>
            </a:r>
          </a:p>
          <a:p>
            <a:pPr algn="r"/>
            <a:r>
              <a:rPr lang="ar-SA" sz="2200" dirty="0">
                <a:cs typeface="+mj-cs"/>
              </a:rPr>
              <a:t>2- الاحداث أو المواقف المفجرة أو المعجلة</a:t>
            </a:r>
          </a:p>
          <a:p>
            <a:pPr algn="r"/>
            <a:r>
              <a:rPr lang="ar-SA" sz="2200" dirty="0">
                <a:cs typeface="+mj-cs"/>
              </a:rPr>
              <a:t>3- الاحداث أو الضغوط المديمة أو المحافظة (تساعد في استمرارية المشكلة) </a:t>
            </a:r>
          </a:p>
          <a:p>
            <a:pPr algn="r"/>
            <a:r>
              <a:rPr lang="ar-SA" sz="2200" dirty="0">
                <a:cs typeface="+mj-cs"/>
              </a:rPr>
              <a:t>4- العوامل التي قد تكون مهيئة او أساس للمشكلة </a:t>
            </a:r>
          </a:p>
          <a:p>
            <a:pPr algn="r"/>
            <a:endParaRPr lang="ar-SA" sz="2200" dirty="0">
              <a:cs typeface="+mj-cs"/>
            </a:endParaRPr>
          </a:p>
          <a:p>
            <a:pPr algn="ctr"/>
            <a:r>
              <a:rPr lang="ar-SA" sz="2200" dirty="0">
                <a:cs typeface="+mj-cs"/>
              </a:rPr>
              <a:t>تطبيق</a:t>
            </a:r>
          </a:p>
          <a:p>
            <a:pPr algn="ctr"/>
            <a:r>
              <a:rPr lang="ar-SA" sz="2200" dirty="0">
                <a:cs typeface="+mj-cs"/>
              </a:rPr>
              <a:t>اعطي مثال يشمل هذه النقاط الأربعة  </a:t>
            </a:r>
          </a:p>
        </p:txBody>
      </p:sp>
      <p:sp>
        <p:nvSpPr>
          <p:cNvPr id="4" name="Rectangle: Rounded Corners 3">
            <a:extLst>
              <a:ext uri="{FF2B5EF4-FFF2-40B4-BE49-F238E27FC236}">
                <a16:creationId xmlns:a16="http://schemas.microsoft.com/office/drawing/2014/main" id="{324FB47D-D7AF-4D05-8C8D-BF1FC98CFE2D}"/>
              </a:ext>
            </a:extLst>
          </p:cNvPr>
          <p:cNvSpPr/>
          <p:nvPr/>
        </p:nvSpPr>
        <p:spPr>
          <a:xfrm>
            <a:off x="3684104" y="681037"/>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صياغة الحالة</a:t>
            </a:r>
            <a:endParaRPr lang="en-GB" sz="3200" dirty="0">
              <a:cs typeface="+mj-cs"/>
            </a:endParaRPr>
          </a:p>
          <a:p>
            <a:pPr algn="ctr"/>
            <a:r>
              <a:rPr lang="en-GB" sz="3200" dirty="0">
                <a:cs typeface="+mj-cs"/>
              </a:rPr>
              <a:t>Case Formulation </a:t>
            </a:r>
          </a:p>
        </p:txBody>
      </p:sp>
    </p:spTree>
    <p:extLst>
      <p:ext uri="{BB962C8B-B14F-4D97-AF65-F5344CB8AC3E}">
        <p14:creationId xmlns:p14="http://schemas.microsoft.com/office/powerpoint/2010/main" val="3485839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B24B80-6567-41CF-8658-1E0F9B94EB4B}"/>
              </a:ext>
            </a:extLst>
          </p:cNvPr>
          <p:cNvSpPr/>
          <p:nvPr/>
        </p:nvSpPr>
        <p:spPr>
          <a:xfrm>
            <a:off x="331304" y="1537252"/>
            <a:ext cx="11529392" cy="3326296"/>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b="1" dirty="0">
                <a:cs typeface="+mj-cs"/>
              </a:rPr>
              <a:t>*</a:t>
            </a:r>
            <a:r>
              <a:rPr lang="ar-SA" sz="2200" b="1" u="sng" dirty="0">
                <a:cs typeface="+mj-cs"/>
              </a:rPr>
              <a:t>صياغة الحالة في العلاج المعرفي السلوكي تتكون من:</a:t>
            </a:r>
          </a:p>
          <a:p>
            <a:pPr algn="r"/>
            <a:r>
              <a:rPr lang="ar-SA" sz="2200" dirty="0">
                <a:cs typeface="+mj-cs"/>
              </a:rPr>
              <a:t>أ- التقييم أو الفحص النفسي: المعلومات المستمدة من الفحص تساعد في انشاء الصياغة أي النظرية والتي هي أساس العلاج. لا بد من الرجوع باستمرار الى الفحص لتعديل الصياغة وخطة العلاج </a:t>
            </a:r>
          </a:p>
          <a:p>
            <a:pPr algn="r"/>
            <a:r>
              <a:rPr lang="ar-SA" sz="2200" dirty="0">
                <a:cs typeface="+mj-cs"/>
              </a:rPr>
              <a:t>ب- صياغة الحالة</a:t>
            </a:r>
          </a:p>
          <a:p>
            <a:pPr algn="r"/>
            <a:r>
              <a:rPr lang="ar-SA" sz="2200" dirty="0">
                <a:cs typeface="+mj-cs"/>
              </a:rPr>
              <a:t>ج-  خطة العلاج</a:t>
            </a:r>
          </a:p>
        </p:txBody>
      </p:sp>
      <p:sp>
        <p:nvSpPr>
          <p:cNvPr id="3" name="Rectangle: Rounded Corners 2">
            <a:extLst>
              <a:ext uri="{FF2B5EF4-FFF2-40B4-BE49-F238E27FC236}">
                <a16:creationId xmlns:a16="http://schemas.microsoft.com/office/drawing/2014/main" id="{2B8530AC-E2D6-49C3-A5B1-BCB34FD7E6E9}"/>
              </a:ext>
            </a:extLst>
          </p:cNvPr>
          <p:cNvSpPr/>
          <p:nvPr/>
        </p:nvSpPr>
        <p:spPr>
          <a:xfrm>
            <a:off x="3352800" y="124446"/>
            <a:ext cx="5632174"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صياغة الحالة ضمن اطار العلاج المعرفي-السلوكي</a:t>
            </a:r>
            <a:endParaRPr lang="en-GB" sz="3200" dirty="0">
              <a:cs typeface="+mj-cs"/>
            </a:endParaRPr>
          </a:p>
        </p:txBody>
      </p:sp>
    </p:spTree>
    <p:extLst>
      <p:ext uri="{BB962C8B-B14F-4D97-AF65-F5344CB8AC3E}">
        <p14:creationId xmlns:p14="http://schemas.microsoft.com/office/powerpoint/2010/main" val="1318679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B24B80-6567-41CF-8658-1E0F9B94EB4B}"/>
              </a:ext>
            </a:extLst>
          </p:cNvPr>
          <p:cNvSpPr/>
          <p:nvPr/>
        </p:nvSpPr>
        <p:spPr>
          <a:xfrm>
            <a:off x="331304" y="1196456"/>
            <a:ext cx="11529392" cy="4011648"/>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u="sng" dirty="0">
                <a:cs typeface="+mj-cs"/>
              </a:rPr>
              <a:t>*</a:t>
            </a:r>
            <a:r>
              <a:rPr lang="ar-SA" sz="2200" b="1" u="sng" dirty="0">
                <a:cs typeface="+mj-cs"/>
              </a:rPr>
              <a:t>احدى طرق صياغة الحالة بناء على العلاج المعرفي السلوكي: </a:t>
            </a:r>
          </a:p>
          <a:p>
            <a:pPr algn="r"/>
            <a:r>
              <a:rPr lang="ar-SA" sz="2200" dirty="0">
                <a:cs typeface="+mj-cs"/>
              </a:rPr>
              <a:t>1- وضع قائمة بالمشكلات الحالية لدى العميل</a:t>
            </a:r>
          </a:p>
          <a:p>
            <a:pPr algn="r"/>
            <a:r>
              <a:rPr lang="ar-SA" sz="2200" dirty="0">
                <a:cs typeface="+mj-cs"/>
              </a:rPr>
              <a:t>2- تطبيق المحاور الخمسة للدليل التشخيصي والاحصائي الرابع</a:t>
            </a:r>
          </a:p>
          <a:p>
            <a:pPr algn="r"/>
            <a:r>
              <a:rPr lang="ar-SA" sz="2200" dirty="0">
                <a:cs typeface="+mj-cs"/>
              </a:rPr>
              <a:t>3- التوصل الى تشخيص</a:t>
            </a:r>
          </a:p>
          <a:p>
            <a:pPr algn="r"/>
            <a:r>
              <a:rPr lang="ar-SA" sz="2200" dirty="0">
                <a:cs typeface="+mj-cs"/>
              </a:rPr>
              <a:t>4- اختيار نموذج لتفسير المشكلة</a:t>
            </a:r>
          </a:p>
          <a:p>
            <a:pPr algn="r"/>
            <a:r>
              <a:rPr lang="ar-SA" sz="2200" dirty="0">
                <a:cs typeface="+mj-cs"/>
              </a:rPr>
              <a:t>5- يعاد تشكيل هذا النموذج ليتناسب مع الحالة</a:t>
            </a:r>
          </a:p>
          <a:p>
            <a:pPr algn="r"/>
            <a:r>
              <a:rPr lang="ar-SA" sz="2200" dirty="0">
                <a:cs typeface="+mj-cs"/>
              </a:rPr>
              <a:t>6- وضع فروض مبدئية حول أساس المشكلة </a:t>
            </a:r>
            <a:r>
              <a:rPr lang="ar-SA" sz="2200" dirty="0"/>
              <a:t>( قد تكون الخبرات السابقة ، العلاقات مع الاسرة خلال مراحل النمو، خبرات الفشل وغيرها )</a:t>
            </a:r>
            <a:endParaRPr lang="ar-SA" sz="2200" dirty="0">
              <a:cs typeface="+mj-cs"/>
            </a:endParaRPr>
          </a:p>
          <a:p>
            <a:pPr algn="r"/>
            <a:r>
              <a:rPr lang="ar-SA" sz="2200" dirty="0">
                <a:cs typeface="+mj-cs"/>
              </a:rPr>
              <a:t>7-  وصف 1- العوامل المفجرة/المعجلة ( أي احداث او مواقف حدثت قبل ظهور المشكلة)، 2- والعوامل المديمة/ المحافظة على استمراريتها (ضغوط معينة...) </a:t>
            </a:r>
            <a:endParaRPr lang="en-GB" sz="2200" dirty="0">
              <a:cs typeface="+mj-cs"/>
            </a:endParaRPr>
          </a:p>
          <a:p>
            <a:pPr algn="r"/>
            <a:r>
              <a:rPr lang="ar-SA" sz="2200" dirty="0">
                <a:cs typeface="+mj-cs"/>
              </a:rPr>
              <a:t>8- جوانب القوة لدى العميل</a:t>
            </a:r>
          </a:p>
          <a:p>
            <a:pPr algn="r"/>
            <a:r>
              <a:rPr lang="ar-SA" sz="2200" dirty="0">
                <a:cs typeface="+mj-cs"/>
              </a:rPr>
              <a:t>9- وضع الخطة العلاجية  (شرح للعلاج بشكل عام وللفنيات بشكل مختصر)</a:t>
            </a:r>
          </a:p>
        </p:txBody>
      </p:sp>
      <p:sp>
        <p:nvSpPr>
          <p:cNvPr id="3" name="Rectangle: Rounded Corners 2">
            <a:extLst>
              <a:ext uri="{FF2B5EF4-FFF2-40B4-BE49-F238E27FC236}">
                <a16:creationId xmlns:a16="http://schemas.microsoft.com/office/drawing/2014/main" id="{2B8530AC-E2D6-49C3-A5B1-BCB34FD7E6E9}"/>
              </a:ext>
            </a:extLst>
          </p:cNvPr>
          <p:cNvSpPr/>
          <p:nvPr/>
        </p:nvSpPr>
        <p:spPr>
          <a:xfrm>
            <a:off x="3352800" y="124446"/>
            <a:ext cx="5632174"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صياغة الحالة ضمن اطار العلاج المعرفي-السلوكي</a:t>
            </a:r>
            <a:endParaRPr lang="en-GB" sz="3200" dirty="0">
              <a:cs typeface="+mj-cs"/>
            </a:endParaRPr>
          </a:p>
        </p:txBody>
      </p:sp>
    </p:spTree>
    <p:extLst>
      <p:ext uri="{BB962C8B-B14F-4D97-AF65-F5344CB8AC3E}">
        <p14:creationId xmlns:p14="http://schemas.microsoft.com/office/powerpoint/2010/main" val="2333930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B24B80-6567-41CF-8658-1E0F9B94EB4B}"/>
              </a:ext>
            </a:extLst>
          </p:cNvPr>
          <p:cNvSpPr/>
          <p:nvPr/>
        </p:nvSpPr>
        <p:spPr>
          <a:xfrm>
            <a:off x="901147" y="1033671"/>
            <a:ext cx="10972800" cy="5070494"/>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ar-SA" sz="2200" dirty="0">
              <a:cs typeface="+mj-cs"/>
            </a:endParaRPr>
          </a:p>
          <a:p>
            <a:pPr algn="r"/>
            <a:r>
              <a:rPr lang="ar-SA" sz="2200" dirty="0">
                <a:cs typeface="+mj-cs"/>
              </a:rPr>
              <a:t>- ج عمره 37 سنة، غير متزوج، يعيش بمفرده، يعمل بشكل مستقل كمصمم مواقع على الانترنت، يعاني من التهاب الكبد سي</a:t>
            </a:r>
          </a:p>
          <a:p>
            <a:pPr algn="r"/>
            <a:r>
              <a:rPr lang="ar-SA" sz="2200" dirty="0">
                <a:cs typeface="+mj-cs"/>
              </a:rPr>
              <a:t>- حول للعيادة النفسية من قبل طبيبه لعلاج الاكتئاب وكذلك لعدم الالتزام بالعلاج الطبي</a:t>
            </a:r>
          </a:p>
          <a:p>
            <a:pPr algn="r"/>
            <a:r>
              <a:rPr lang="ar-SA" sz="2200" dirty="0">
                <a:cs typeface="+mj-cs"/>
              </a:rPr>
              <a:t>- من خلال المقابلة الإكلينيكية مع العميل:</a:t>
            </a:r>
          </a:p>
          <a:p>
            <a:pPr algn="r"/>
            <a:r>
              <a:rPr lang="ar-SA" sz="2200" dirty="0">
                <a:cs typeface="+mj-cs"/>
              </a:rPr>
              <a:t>- يوجد أفكار انتحارية (ما لهدف من الحياة، لا يوجد شي يمكن ان يفعل من اجلي، اريد كل هذه الأشياء تنتهي فقط، اذا هذه الحياة اريد الخروج)، هذه الأفكار تظهر بسبب المشكلة الطبية، وازدادت خلال الستة شهور الماضية مع ازدياد مشكلة الكبد سوءا)</a:t>
            </a:r>
          </a:p>
          <a:p>
            <a:pPr algn="r"/>
            <a:r>
              <a:rPr lang="ar-SA" sz="2200" dirty="0">
                <a:cs typeface="+mj-cs"/>
              </a:rPr>
              <a:t>- أصيب بالكبدي سي نتيجة نقل دم ملوث ويعاني من الدوخة والتعب نتيجة هذا المرض</a:t>
            </a:r>
          </a:p>
          <a:p>
            <a:pPr algn="r"/>
            <a:r>
              <a:rPr lang="ar-SA" sz="2200" dirty="0">
                <a:cs typeface="+mj-cs"/>
              </a:rPr>
              <a:t>- غير ملتزم بالتعليمات الطبية بشكل كامل</a:t>
            </a:r>
          </a:p>
          <a:p>
            <a:pPr algn="r"/>
            <a:r>
              <a:rPr lang="ar-SA" sz="2200" dirty="0">
                <a:cs typeface="+mj-cs"/>
              </a:rPr>
              <a:t>- لديه اعراض اكتئابية مثل الحزن، عدم الأهمية، واليأس، وفقدان الاهتمام، التعب، ومشاكل في النوم، وانخفاض الشهية للأكل</a:t>
            </a:r>
          </a:p>
          <a:p>
            <a:pPr algn="r"/>
            <a:r>
              <a:rPr lang="ar-SA" sz="2200" dirty="0">
                <a:cs typeface="+mj-cs"/>
              </a:rPr>
              <a:t>- حصل على درجة 32 على مقياس بك للاكتئاب (شديد)، قليل التفاعل مع الاخرين ويجلس معظم الوقت في البيت </a:t>
            </a:r>
          </a:p>
          <a:p>
            <a:pPr algn="r"/>
            <a:r>
              <a:rPr lang="ar-SA" sz="2200" dirty="0"/>
              <a:t>- لديه قلق اجتماعي لذلك لم يلتحق بالبرنامج الجماعي للكبدي سي، او الاجتماع بفريق العلاج، كان يجد صعوبة في اجراء مكالمات لذلك لم يكن يستطيع تغيير موعد او أخذ موعد جديد، لم يكن لديه أصدقاء في طفولته</a:t>
            </a:r>
          </a:p>
          <a:p>
            <a:pPr algn="r"/>
            <a:r>
              <a:rPr lang="ar-SA" sz="2200" dirty="0"/>
              <a:t>- حصل على درجة عالية ( 47) على مقياس الخوف الاجتماعي</a:t>
            </a:r>
          </a:p>
          <a:p>
            <a:pPr algn="r"/>
            <a:endParaRPr lang="ar-SA" sz="2200" dirty="0">
              <a:cs typeface="+mj-cs"/>
            </a:endParaRPr>
          </a:p>
        </p:txBody>
      </p:sp>
      <p:sp>
        <p:nvSpPr>
          <p:cNvPr id="3" name="Rectangle: Rounded Corners 2">
            <a:extLst>
              <a:ext uri="{FF2B5EF4-FFF2-40B4-BE49-F238E27FC236}">
                <a16:creationId xmlns:a16="http://schemas.microsoft.com/office/drawing/2014/main" id="{D7FB6EC9-7733-4F9C-9BDA-3F79108D5215}"/>
              </a:ext>
            </a:extLst>
          </p:cNvPr>
          <p:cNvSpPr/>
          <p:nvPr/>
        </p:nvSpPr>
        <p:spPr>
          <a:xfrm>
            <a:off x="3684104" y="150950"/>
            <a:ext cx="4094922" cy="69718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صياغة حالة قلق اجتماعي </a:t>
            </a:r>
            <a:endParaRPr lang="en-GB" sz="3200" dirty="0">
              <a:cs typeface="+mj-cs"/>
            </a:endParaRPr>
          </a:p>
        </p:txBody>
      </p:sp>
      <p:sp>
        <p:nvSpPr>
          <p:cNvPr id="4" name="TextBox 3">
            <a:extLst>
              <a:ext uri="{FF2B5EF4-FFF2-40B4-BE49-F238E27FC236}">
                <a16:creationId xmlns:a16="http://schemas.microsoft.com/office/drawing/2014/main" id="{7907DE3C-ED0D-476F-90CD-146CB7E5517F}"/>
              </a:ext>
            </a:extLst>
          </p:cNvPr>
          <p:cNvSpPr txBox="1"/>
          <p:nvPr/>
        </p:nvSpPr>
        <p:spPr>
          <a:xfrm>
            <a:off x="198783" y="6104164"/>
            <a:ext cx="7792278" cy="800219"/>
          </a:xfrm>
          <a:prstGeom prst="rect">
            <a:avLst/>
          </a:prstGeom>
          <a:noFill/>
        </p:spPr>
        <p:txBody>
          <a:bodyPr wrap="square" rtlCol="0">
            <a:spAutoFit/>
          </a:bodyPr>
          <a:lstStyle/>
          <a:p>
            <a:r>
              <a:rPr lang="ar-SA" sz="1600" dirty="0">
                <a:cs typeface="+mj-cs"/>
              </a:rPr>
              <a:t>تم ترجمة هذه الحالة وصياغتها من</a:t>
            </a:r>
            <a:r>
              <a:rPr lang="ar-SA" dirty="0"/>
              <a:t> </a:t>
            </a:r>
            <a:endParaRPr lang="ar-SA" sz="1400" b="1" dirty="0">
              <a:cs typeface="+mj-cs"/>
            </a:endParaRPr>
          </a:p>
          <a:p>
            <a:r>
              <a:rPr lang="en-GB" sz="1400" b="1" dirty="0">
                <a:cs typeface="+mj-cs"/>
              </a:rPr>
              <a:t>Cognitive-Behavioural Case Formulation by Persons &amp; Tompkins</a:t>
            </a:r>
            <a:r>
              <a:rPr lang="ar-SA" sz="1400" b="1" dirty="0">
                <a:cs typeface="+mj-cs"/>
              </a:rPr>
              <a:t> </a:t>
            </a:r>
            <a:r>
              <a:rPr lang="en-GB" sz="1400" b="1" dirty="0">
                <a:cs typeface="+mj-cs"/>
              </a:rPr>
              <a:t>(2007) in Handbook of Psychiatry Case Formulation, New York, Guilford.   </a:t>
            </a:r>
          </a:p>
        </p:txBody>
      </p:sp>
    </p:spTree>
    <p:extLst>
      <p:ext uri="{BB962C8B-B14F-4D97-AF65-F5344CB8AC3E}">
        <p14:creationId xmlns:p14="http://schemas.microsoft.com/office/powerpoint/2010/main" val="1450526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B24B80-6567-41CF-8658-1E0F9B94EB4B}"/>
              </a:ext>
            </a:extLst>
          </p:cNvPr>
          <p:cNvSpPr/>
          <p:nvPr/>
        </p:nvSpPr>
        <p:spPr>
          <a:xfrm>
            <a:off x="755373" y="1179443"/>
            <a:ext cx="10893287" cy="4717773"/>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t>- يعتقد العميل أن ليس لديه مهارات اجتماعية جيدة، وأن الاخرين لديهم أفضل مهارات منه (الأشخاص الاخرون لديهم مهارات اجتماعية افضل مني وسوف يلاحظون أنه ليس لدي مهارات اجتماعية)</a:t>
            </a:r>
          </a:p>
          <a:p>
            <a:pPr algn="r"/>
            <a:r>
              <a:rPr lang="ar-SA" sz="2200" dirty="0"/>
              <a:t>- لاحظ المعالج من خلال المقابلات أن لدى ج مهارات اجتماعية جيدة </a:t>
            </a:r>
          </a:p>
          <a:p>
            <a:pPr algn="r"/>
            <a:endParaRPr lang="ar-SA" sz="2200" dirty="0"/>
          </a:p>
          <a:p>
            <a:pPr algn="r"/>
            <a:r>
              <a:rPr lang="ar-SA" sz="2200" dirty="0"/>
              <a:t>- لديه بعض الأعراض الجسدية كالتعرق، والدوخة، واحمرار الوجه و التي ترجع أساسا لمشكلة الكبدي والعلاج الطبي ولكن هذه الأعراض تنشط القلق الاجتماعي لديه</a:t>
            </a:r>
          </a:p>
          <a:p>
            <a:pPr marL="342900" indent="-342900" algn="r">
              <a:buFontTx/>
              <a:buChar char="-"/>
            </a:pPr>
            <a:endParaRPr lang="ar-SA" sz="2200" dirty="0">
              <a:cs typeface="+mj-cs"/>
            </a:endParaRPr>
          </a:p>
          <a:p>
            <a:pPr algn="r"/>
            <a:r>
              <a:rPr lang="ar-SA" sz="2200" dirty="0">
                <a:cs typeface="+mj-cs"/>
              </a:rPr>
              <a:t>-غير مؤكد لذاته: يقبل بتصميم عدد كبير من المواقع على الانترنت اكثر من الوقت المتاح له، لا يطلب تغيير في علاجه رغم انه غير مستفيد من ذلك العلاج (</a:t>
            </a:r>
            <a:r>
              <a:rPr lang="ar-SA" sz="2200" dirty="0"/>
              <a:t>سوف يعتقدون أنني متذمر)</a:t>
            </a:r>
          </a:p>
          <a:p>
            <a:pPr algn="r"/>
            <a:endParaRPr lang="ar-SA" sz="2200" dirty="0">
              <a:cs typeface="+mj-cs"/>
            </a:endParaRPr>
          </a:p>
          <a:p>
            <a:pPr algn="r"/>
            <a:r>
              <a:rPr lang="ar-SA" sz="2200" dirty="0">
                <a:cs typeface="+mj-cs"/>
              </a:rPr>
              <a:t>- يشرب الكحول باستمرار رغم أن طبيبه حذره من تأثيره على مشكلة الكبد لديه (لماذا اتوقف لا فائدة)</a:t>
            </a:r>
          </a:p>
          <a:p>
            <a:pPr algn="r"/>
            <a:endParaRPr lang="ar-SA" sz="2200" dirty="0">
              <a:cs typeface="+mj-cs"/>
            </a:endParaRPr>
          </a:p>
          <a:p>
            <a:pPr algn="r"/>
            <a:r>
              <a:rPr lang="ar-SA" sz="2200" dirty="0">
                <a:cs typeface="+mj-cs"/>
              </a:rPr>
              <a:t> </a:t>
            </a:r>
          </a:p>
        </p:txBody>
      </p:sp>
      <p:sp>
        <p:nvSpPr>
          <p:cNvPr id="5" name="TextBox 4">
            <a:extLst>
              <a:ext uri="{FF2B5EF4-FFF2-40B4-BE49-F238E27FC236}">
                <a16:creationId xmlns:a16="http://schemas.microsoft.com/office/drawing/2014/main" id="{145DA368-1C5D-49DB-B283-F2CBC2DC8875}"/>
              </a:ext>
            </a:extLst>
          </p:cNvPr>
          <p:cNvSpPr txBox="1"/>
          <p:nvPr/>
        </p:nvSpPr>
        <p:spPr>
          <a:xfrm>
            <a:off x="198783" y="6104164"/>
            <a:ext cx="7792278" cy="800219"/>
          </a:xfrm>
          <a:prstGeom prst="rect">
            <a:avLst/>
          </a:prstGeom>
          <a:noFill/>
        </p:spPr>
        <p:txBody>
          <a:bodyPr wrap="square" rtlCol="0">
            <a:spAutoFit/>
          </a:bodyPr>
          <a:lstStyle/>
          <a:p>
            <a:r>
              <a:rPr lang="ar-SA" sz="1600" dirty="0">
                <a:cs typeface="+mj-cs"/>
              </a:rPr>
              <a:t>تم ترجمة هذه الحالة وصياغتها من</a:t>
            </a:r>
            <a:r>
              <a:rPr lang="ar-SA" dirty="0"/>
              <a:t> </a:t>
            </a:r>
            <a:endParaRPr lang="ar-SA" sz="1400" b="1" dirty="0">
              <a:cs typeface="+mj-cs"/>
            </a:endParaRPr>
          </a:p>
          <a:p>
            <a:r>
              <a:rPr lang="en-GB" sz="1400" b="1" dirty="0">
                <a:cs typeface="+mj-cs"/>
              </a:rPr>
              <a:t>Cognitive-Behavioural Case Formulation by Persons &amp; Tompkins</a:t>
            </a:r>
            <a:r>
              <a:rPr lang="ar-SA" sz="1400" b="1" dirty="0">
                <a:cs typeface="+mj-cs"/>
              </a:rPr>
              <a:t> </a:t>
            </a:r>
            <a:r>
              <a:rPr lang="en-GB" sz="1400" b="1" dirty="0">
                <a:cs typeface="+mj-cs"/>
              </a:rPr>
              <a:t>(2007) in Handbook of Psychiatry Case Formulation, New York, Guilford.   </a:t>
            </a:r>
          </a:p>
        </p:txBody>
      </p:sp>
      <p:sp>
        <p:nvSpPr>
          <p:cNvPr id="6" name="Rectangle: Rounded Corners 5">
            <a:extLst>
              <a:ext uri="{FF2B5EF4-FFF2-40B4-BE49-F238E27FC236}">
                <a16:creationId xmlns:a16="http://schemas.microsoft.com/office/drawing/2014/main" id="{E2557841-82FA-413E-A300-68796CC212D5}"/>
              </a:ext>
            </a:extLst>
          </p:cNvPr>
          <p:cNvSpPr/>
          <p:nvPr/>
        </p:nvSpPr>
        <p:spPr>
          <a:xfrm>
            <a:off x="3684104" y="150950"/>
            <a:ext cx="4094922" cy="69718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صياغة حالة قلق اجتماعي </a:t>
            </a:r>
            <a:endParaRPr lang="en-GB" sz="3200" dirty="0">
              <a:cs typeface="+mj-cs"/>
            </a:endParaRPr>
          </a:p>
        </p:txBody>
      </p:sp>
    </p:spTree>
    <p:extLst>
      <p:ext uri="{BB962C8B-B14F-4D97-AF65-F5344CB8AC3E}">
        <p14:creationId xmlns:p14="http://schemas.microsoft.com/office/powerpoint/2010/main" val="3844608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B24B80-6567-41CF-8658-1E0F9B94EB4B}"/>
              </a:ext>
            </a:extLst>
          </p:cNvPr>
          <p:cNvSpPr/>
          <p:nvPr/>
        </p:nvSpPr>
        <p:spPr>
          <a:xfrm>
            <a:off x="6665843" y="1175739"/>
            <a:ext cx="3816627" cy="4611757"/>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u="sng" dirty="0">
                <a:cs typeface="+mj-cs"/>
              </a:rPr>
              <a:t>* </a:t>
            </a:r>
            <a:r>
              <a:rPr lang="ar-SA" sz="2200" b="1" u="sng" dirty="0">
                <a:cs typeface="+mj-cs"/>
              </a:rPr>
              <a:t>1- تحديد قائمة بمشاكل العميل: </a:t>
            </a:r>
          </a:p>
          <a:p>
            <a:pPr algn="r"/>
            <a:r>
              <a:rPr lang="ar-SA" sz="2200" dirty="0">
                <a:cs typeface="+mj-cs"/>
              </a:rPr>
              <a:t>1- أفكار ورغبات انتحارية</a:t>
            </a:r>
          </a:p>
          <a:p>
            <a:pPr algn="r"/>
            <a:r>
              <a:rPr lang="ar-SA" sz="2200" dirty="0">
                <a:cs typeface="+mj-cs"/>
              </a:rPr>
              <a:t>2- الكبدي سي</a:t>
            </a:r>
          </a:p>
          <a:p>
            <a:pPr algn="r"/>
            <a:r>
              <a:rPr lang="ar-SA" sz="2200" dirty="0">
                <a:cs typeface="+mj-cs"/>
              </a:rPr>
              <a:t>3- عدم التزام بالعلاج الدوائي</a:t>
            </a:r>
          </a:p>
          <a:p>
            <a:pPr algn="r"/>
            <a:r>
              <a:rPr lang="ar-SA" sz="2200" dirty="0">
                <a:cs typeface="+mj-cs"/>
              </a:rPr>
              <a:t>4- اعراض </a:t>
            </a:r>
            <a:r>
              <a:rPr lang="ar-SA" sz="2200">
                <a:cs typeface="+mj-cs"/>
              </a:rPr>
              <a:t>اكتئابية</a:t>
            </a:r>
            <a:endParaRPr lang="ar-SA" sz="2200" dirty="0">
              <a:cs typeface="+mj-cs"/>
            </a:endParaRPr>
          </a:p>
          <a:p>
            <a:pPr algn="r"/>
            <a:r>
              <a:rPr lang="ar-SA" sz="2200" dirty="0">
                <a:cs typeface="+mj-cs"/>
              </a:rPr>
              <a:t>5- قلق اجتماعي وعزلة</a:t>
            </a:r>
          </a:p>
          <a:p>
            <a:pPr algn="r"/>
            <a:r>
              <a:rPr lang="ar-SA" sz="2200" dirty="0">
                <a:cs typeface="+mj-cs"/>
              </a:rPr>
              <a:t>6- سلوكيات غير توكيدية</a:t>
            </a:r>
          </a:p>
          <a:p>
            <a:pPr algn="r"/>
            <a:r>
              <a:rPr lang="ar-SA" sz="2200" dirty="0">
                <a:cs typeface="+mj-cs"/>
              </a:rPr>
              <a:t>7- استخدام الكحول</a:t>
            </a:r>
          </a:p>
          <a:p>
            <a:pPr algn="r"/>
            <a:endParaRPr lang="ar-SA" sz="2200" dirty="0">
              <a:cs typeface="+mj-cs"/>
            </a:endParaRPr>
          </a:p>
          <a:p>
            <a:pPr algn="r"/>
            <a:r>
              <a:rPr lang="ar-SA" sz="2200" dirty="0">
                <a:cs typeface="+mj-cs"/>
              </a:rPr>
              <a:t> </a:t>
            </a:r>
          </a:p>
        </p:txBody>
      </p:sp>
      <p:sp>
        <p:nvSpPr>
          <p:cNvPr id="4" name="Rectangle 3">
            <a:extLst>
              <a:ext uri="{FF2B5EF4-FFF2-40B4-BE49-F238E27FC236}">
                <a16:creationId xmlns:a16="http://schemas.microsoft.com/office/drawing/2014/main" id="{3314C120-2380-464C-B468-8AD8C0E7B86A}"/>
              </a:ext>
            </a:extLst>
          </p:cNvPr>
          <p:cNvSpPr/>
          <p:nvPr/>
        </p:nvSpPr>
        <p:spPr>
          <a:xfrm>
            <a:off x="781879" y="1178828"/>
            <a:ext cx="4558748" cy="3517527"/>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u="sng" dirty="0">
                <a:cs typeface="+mj-cs"/>
              </a:rPr>
              <a:t>*</a:t>
            </a:r>
            <a:r>
              <a:rPr lang="ar-SA" sz="2200" b="1" u="sng" dirty="0">
                <a:cs typeface="+mj-cs"/>
              </a:rPr>
              <a:t>2- تطبيق المحاور الخمسة للدليل التشخيصي: </a:t>
            </a:r>
          </a:p>
          <a:p>
            <a:pPr algn="r"/>
            <a:r>
              <a:rPr lang="ar-SA" sz="2200" dirty="0">
                <a:cs typeface="+mj-cs"/>
              </a:rPr>
              <a:t>محور 1: قلق اجتماعي (عام)، اكتئاب رئيس (متكرر)، اكتئاب مزمن شديد (بداية مبكره)، استخدام الكحول</a:t>
            </a:r>
          </a:p>
          <a:p>
            <a:pPr algn="r"/>
            <a:r>
              <a:rPr lang="ar-SA" sz="2200" dirty="0">
                <a:cs typeface="+mj-cs"/>
              </a:rPr>
              <a:t>محور 2: اضطراب شخصية تجنبية</a:t>
            </a:r>
          </a:p>
          <a:p>
            <a:pPr algn="r"/>
            <a:r>
              <a:rPr lang="ar-SA" sz="2200" dirty="0">
                <a:cs typeface="+mj-cs"/>
              </a:rPr>
              <a:t>محور 3: كبدي سي </a:t>
            </a:r>
          </a:p>
          <a:p>
            <a:pPr algn="r"/>
            <a:r>
              <a:rPr lang="ar-SA" sz="2200" dirty="0">
                <a:cs typeface="+mj-cs"/>
              </a:rPr>
              <a:t>محور 4: دعم اجتماعي غير مناسب وصعوبات ماليه </a:t>
            </a:r>
          </a:p>
          <a:p>
            <a:pPr algn="r"/>
            <a:r>
              <a:rPr lang="ar-SA" sz="2200" dirty="0">
                <a:cs typeface="+mj-cs"/>
              </a:rPr>
              <a:t>محور5 : 45</a:t>
            </a:r>
          </a:p>
          <a:p>
            <a:pPr algn="r"/>
            <a:r>
              <a:rPr lang="ar-SA" sz="2200" dirty="0">
                <a:cs typeface="+mj-cs"/>
              </a:rPr>
              <a:t> </a:t>
            </a:r>
          </a:p>
        </p:txBody>
      </p:sp>
      <p:sp>
        <p:nvSpPr>
          <p:cNvPr id="5" name="Rectangle 4">
            <a:extLst>
              <a:ext uri="{FF2B5EF4-FFF2-40B4-BE49-F238E27FC236}">
                <a16:creationId xmlns:a16="http://schemas.microsoft.com/office/drawing/2014/main" id="{AD324783-9CDF-4A7F-8068-11B103C10516}"/>
              </a:ext>
            </a:extLst>
          </p:cNvPr>
          <p:cNvSpPr/>
          <p:nvPr/>
        </p:nvSpPr>
        <p:spPr>
          <a:xfrm>
            <a:off x="781880" y="4973256"/>
            <a:ext cx="4558748" cy="892368"/>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u="sng" dirty="0">
                <a:cs typeface="+mj-cs"/>
              </a:rPr>
              <a:t>*</a:t>
            </a:r>
            <a:r>
              <a:rPr lang="ar-SA" sz="2200" b="1" u="sng" dirty="0">
                <a:cs typeface="+mj-cs"/>
              </a:rPr>
              <a:t>3- التوصل الى تشخيص (مبدئي):</a:t>
            </a:r>
          </a:p>
          <a:p>
            <a:pPr algn="r"/>
            <a:r>
              <a:rPr lang="ar-SA" sz="2200" dirty="0">
                <a:cs typeface="+mj-cs"/>
              </a:rPr>
              <a:t>- قلق اجتماعي </a:t>
            </a:r>
          </a:p>
          <a:p>
            <a:pPr algn="r"/>
            <a:r>
              <a:rPr lang="ar-SA" sz="2200" dirty="0">
                <a:cs typeface="+mj-cs"/>
              </a:rPr>
              <a:t> </a:t>
            </a:r>
          </a:p>
        </p:txBody>
      </p:sp>
      <p:sp>
        <p:nvSpPr>
          <p:cNvPr id="7" name="TextBox 6">
            <a:extLst>
              <a:ext uri="{FF2B5EF4-FFF2-40B4-BE49-F238E27FC236}">
                <a16:creationId xmlns:a16="http://schemas.microsoft.com/office/drawing/2014/main" id="{4A3248B4-A836-4E58-83B6-95DC808C0450}"/>
              </a:ext>
            </a:extLst>
          </p:cNvPr>
          <p:cNvSpPr txBox="1"/>
          <p:nvPr/>
        </p:nvSpPr>
        <p:spPr>
          <a:xfrm>
            <a:off x="198783" y="6104164"/>
            <a:ext cx="7792278" cy="800219"/>
          </a:xfrm>
          <a:prstGeom prst="rect">
            <a:avLst/>
          </a:prstGeom>
          <a:noFill/>
        </p:spPr>
        <p:txBody>
          <a:bodyPr wrap="square" rtlCol="0">
            <a:spAutoFit/>
          </a:bodyPr>
          <a:lstStyle/>
          <a:p>
            <a:r>
              <a:rPr lang="ar-SA" sz="1600" dirty="0">
                <a:cs typeface="+mj-cs"/>
              </a:rPr>
              <a:t>تم ترجمة هذه الحالة وصياغتها من</a:t>
            </a:r>
            <a:r>
              <a:rPr lang="ar-SA" dirty="0"/>
              <a:t> </a:t>
            </a:r>
            <a:endParaRPr lang="ar-SA" sz="1400" b="1" dirty="0">
              <a:cs typeface="+mj-cs"/>
            </a:endParaRPr>
          </a:p>
          <a:p>
            <a:r>
              <a:rPr lang="en-GB" sz="1400" b="1" dirty="0">
                <a:cs typeface="+mj-cs"/>
              </a:rPr>
              <a:t>Cognitive-Behavioural Case Formulation by Persons &amp; Tompkins</a:t>
            </a:r>
            <a:r>
              <a:rPr lang="ar-SA" sz="1400" b="1" dirty="0">
                <a:cs typeface="+mj-cs"/>
              </a:rPr>
              <a:t> </a:t>
            </a:r>
            <a:r>
              <a:rPr lang="en-GB" sz="1400" b="1" dirty="0">
                <a:cs typeface="+mj-cs"/>
              </a:rPr>
              <a:t>(2007) in Handbook of Psychiatry Case Formulation, New York, Guilford.   </a:t>
            </a:r>
          </a:p>
        </p:txBody>
      </p:sp>
      <p:sp>
        <p:nvSpPr>
          <p:cNvPr id="8" name="Rectangle: Rounded Corners 7">
            <a:extLst>
              <a:ext uri="{FF2B5EF4-FFF2-40B4-BE49-F238E27FC236}">
                <a16:creationId xmlns:a16="http://schemas.microsoft.com/office/drawing/2014/main" id="{73EC9F6B-5A4C-4C48-A3BA-8236CCEBCDCC}"/>
              </a:ext>
            </a:extLst>
          </p:cNvPr>
          <p:cNvSpPr/>
          <p:nvPr/>
        </p:nvSpPr>
        <p:spPr>
          <a:xfrm>
            <a:off x="3684104" y="150950"/>
            <a:ext cx="4094922" cy="69718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صياغة حالة قلق اجتماعي  </a:t>
            </a:r>
            <a:endParaRPr lang="en-GB" sz="3200" dirty="0">
              <a:cs typeface="+mj-cs"/>
            </a:endParaRPr>
          </a:p>
        </p:txBody>
      </p:sp>
    </p:spTree>
    <p:extLst>
      <p:ext uri="{BB962C8B-B14F-4D97-AF65-F5344CB8AC3E}">
        <p14:creationId xmlns:p14="http://schemas.microsoft.com/office/powerpoint/2010/main" val="9201994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2351</Words>
  <Application>Microsoft Office PowerPoint</Application>
  <PresentationFormat>Widescreen</PresentationFormat>
  <Paragraphs>221</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Module:</dc:title>
  <dc:creator>modi alsubaie</dc:creator>
  <cp:lastModifiedBy>modi alsubaie</cp:lastModifiedBy>
  <cp:revision>221</cp:revision>
  <dcterms:created xsi:type="dcterms:W3CDTF">2018-08-14T17:01:13Z</dcterms:created>
  <dcterms:modified xsi:type="dcterms:W3CDTF">2019-03-24T19:15:16Z</dcterms:modified>
</cp:coreProperties>
</file>