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6"/>
  </p:notesMasterIdLst>
  <p:sldIdLst>
    <p:sldId id="260" r:id="rId2"/>
    <p:sldId id="280" r:id="rId3"/>
    <p:sldId id="279" r:id="rId4"/>
    <p:sldId id="28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371" autoAdjust="0"/>
  </p:normalViewPr>
  <p:slideViewPr>
    <p:cSldViewPr snapToGrid="0">
      <p:cViewPr varScale="1">
        <p:scale>
          <a:sx n="63" d="100"/>
          <a:sy n="6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7C203-FF13-434F-A8F1-7AEC0E181657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51AD2-9A95-44D2-B89C-B64E6411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2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7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Compatibility is an essential psychological-</a:t>
            </a:r>
            <a:r>
              <a:rPr lang="en-US" baseline="0" dirty="0" smtClean="0"/>
              <a:t>HFE</a:t>
            </a:r>
            <a:r>
              <a:rPr lang="en-US" dirty="0" smtClean="0"/>
              <a:t> part of any successful design (see the</a:t>
            </a:r>
            <a:r>
              <a:rPr lang="en-US" baseline="0" dirty="0" smtClean="0"/>
              <a:t> lecture slides that are relevant to psychological HFE)</a:t>
            </a:r>
          </a:p>
          <a:p>
            <a:r>
              <a:rPr lang="en-US" dirty="0" smtClean="0"/>
              <a:t>More fun psychological tests are available</a:t>
            </a:r>
            <a:r>
              <a:rPr lang="en-US" baseline="0" dirty="0" smtClean="0"/>
              <a:t> here: </a:t>
            </a:r>
            <a:r>
              <a:rPr lang="en-US" b="1" baseline="0" dirty="0" smtClean="0"/>
              <a:t>http://www.psytoolkit.org/lessons/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51AD2-9A95-44D2-B89C-B64E6411C7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2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9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A6D0D-F05A-4209-97B7-7F98C6D8FD3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2/15/2019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6C2C1-9001-4F0F-8BA3-971EB5A0B68B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5" y="381001"/>
            <a:ext cx="1143299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F51FF-500C-4B43-A881-126974DFD38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2/15/2019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6074-6DC7-42ED-A437-561A6BB351B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32D2A-4289-43CE-9C4E-9D545A9440D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2/15/2019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7D48E-930C-4088-B246-07F73341CA7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9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2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E1C9D-3320-42A2-8B0B-0EB413E5064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2/15/2019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EC69E-5A84-4806-B392-BF6B413AC3B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8AB3-125A-4B93-8D62-C9417F76792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2/15/2019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2B246-6183-49D8-83F8-F22B1308422C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50FCD-1965-4F79-AAE7-344E6A3C835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2/15/2019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10304-8F58-4622-BEFD-41139B5DDF88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6404B-95EF-4EA3-B21E-7FFA399C094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2/15/2019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983FF-F692-40FF-ABA6-2C3F43311E2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2/15/2019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DB0FD-C127-4A77-AC7A-4A947B7DD632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9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6505C-171E-4086-A1D7-60D2113DA1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2/15/2019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EFF6-50FD-4E26-831E-0FC9A5FE5A59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F17AB-C572-4F4F-AB5F-68108F5697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2/15/2019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39DB3-9D5F-418B-B8AA-D7BA20736DF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2D2D2F-385B-4CD2-AFB0-9B8B4F3E1EA9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2/15/2019</a:t>
            </a:fld>
            <a:endParaRPr lang="en-GB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6400800"/>
            <a:ext cx="62881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900F57-C2D1-4824-B86B-748581A4726E}" type="slidenum">
              <a:rPr lang="en-GB" alt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58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831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69" indent="-16430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96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716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558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7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toolkit.org/lessons/experiment_stroop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psytoolkit.org/lessons/experiment_compatibilit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VIYlxTowq8" TargetMode="External"/><Relationship Id="rId2" Type="http://schemas.openxmlformats.org/officeDocument/2006/relationships/hyperlink" Target="https://youtu.be/LAKlmdMHpd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.be/syFev-ojRnQ" TargetMode="External"/><Relationship Id="rId5" Type="http://schemas.openxmlformats.org/officeDocument/2006/relationships/hyperlink" Target="https://youtu.be/1KEse_x1Sko" TargetMode="External"/><Relationship Id="rId4" Type="http://schemas.openxmlformats.org/officeDocument/2006/relationships/hyperlink" Target="https://youtu.be/c5fGOP5Jo1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6856" y="3146749"/>
            <a:ext cx="6365081" cy="1772905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6.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Human Factors Engineering</a:t>
            </a:r>
            <a:endParaRPr lang="en-US" sz="3300" i="1" dirty="0"/>
          </a:p>
        </p:txBody>
      </p:sp>
      <p:sp>
        <p:nvSpPr>
          <p:cNvPr id="6" name="Rectangle 5"/>
          <p:cNvSpPr/>
          <p:nvPr/>
        </p:nvSpPr>
        <p:spPr>
          <a:xfrm>
            <a:off x="334564" y="1651918"/>
            <a:ext cx="4039315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Teacher: Dr. Raja Rizwan Hussain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Course: GE105</a:t>
            </a:r>
            <a:endParaRPr lang="en-US" sz="1500" spc="56" dirty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5" y="336396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75097" y="5462492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year</a:t>
            </a:r>
            <a:r>
              <a:rPr lang="en-US" sz="2000" dirty="0" smtClean="0"/>
              <a:t> 2019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70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421" y="794802"/>
            <a:ext cx="446499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ym typeface="Symbol" panose="05050102010706020507" pitchFamily="18" charset="2"/>
                <a:hlinkClick r:id="rId3"/>
              </a:rPr>
              <a:t>Stroop Test</a:t>
            </a:r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  <a:br>
              <a:rPr lang="en-US" altLang="en-US" sz="3200" dirty="0" smtClean="0">
                <a:sym typeface="Symbol" panose="05050102010706020507" pitchFamily="18" charset="2"/>
              </a:rPr>
            </a:br>
            <a:r>
              <a:rPr lang="en-US" altLang="en-US" sz="3200" dirty="0" smtClean="0">
                <a:sym typeface="Symbol" panose="05050102010706020507" pitchFamily="18" charset="2"/>
              </a:rPr>
              <a:t>(test for color compatibility):</a:t>
            </a:r>
          </a:p>
          <a:p>
            <a:pPr lvl="1"/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</a:p>
          <a:p>
            <a:pPr lvl="1"/>
            <a:endParaRPr lang="en-US" altLang="en-US" sz="3200" dirty="0" smtClean="0"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ym typeface="Symbol" panose="05050102010706020507" pitchFamily="18" charset="2"/>
                <a:hlinkClick r:id="rId4"/>
              </a:rPr>
              <a:t>The </a:t>
            </a:r>
            <a:r>
              <a:rPr lang="en-US" altLang="en-US" sz="3200" dirty="0">
                <a:sym typeface="Symbol" panose="05050102010706020507" pitchFamily="18" charset="2"/>
                <a:hlinkClick r:id="rId4"/>
              </a:rPr>
              <a:t>Simon </a:t>
            </a:r>
            <a:r>
              <a:rPr lang="en-US" altLang="en-US" sz="3200" dirty="0" smtClean="0">
                <a:sym typeface="Symbol" panose="05050102010706020507" pitchFamily="18" charset="2"/>
                <a:hlinkClick r:id="rId4"/>
              </a:rPr>
              <a:t>Task</a:t>
            </a:r>
            <a:r>
              <a:rPr lang="en-US" altLang="en-US" sz="3200" dirty="0" smtClean="0">
                <a:sym typeface="Symbol" panose="05050102010706020507" pitchFamily="18" charset="2"/>
              </a:rPr>
              <a:t>: (s</a:t>
            </a:r>
            <a:r>
              <a:rPr lang="en-US" sz="3200" dirty="0" smtClean="0"/>
              <a:t>timulus-response compatibility)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ym typeface="Symbol" panose="05050102010706020507" pitchFamily="18" charset="2"/>
              </a:rPr>
              <a:t>Q: why are there</a:t>
            </a:r>
            <a:br>
              <a:rPr lang="en-US" altLang="en-US" sz="3200" dirty="0" smtClean="0">
                <a:sym typeface="Symbol" panose="05050102010706020507" pitchFamily="18" charset="2"/>
              </a:rPr>
            </a:br>
            <a:r>
              <a:rPr lang="en-US" altLang="en-US" sz="3200" dirty="0" smtClean="0">
                <a:sym typeface="Symbol" panose="05050102010706020507" pitchFamily="18" charset="2"/>
              </a:rPr>
              <a:t>tests important?*</a:t>
            </a:r>
            <a:endParaRPr lang="en-US" altLang="en-US" sz="3200" dirty="0">
              <a:sym typeface="Symbol" panose="05050102010706020507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24" y="914400"/>
            <a:ext cx="3561075" cy="241559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8707" y="148492"/>
            <a:ext cx="7757607" cy="617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685800">
              <a:lnSpc>
                <a:spcPct val="90000"/>
              </a:lnSpc>
              <a:spcBef>
                <a:spcPct val="0"/>
              </a:spcBef>
            </a:pPr>
            <a:r>
              <a:rPr lang="en-US" sz="3200" dirty="0"/>
              <a:t>Fun Human Factors Exercises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4" y="3584774"/>
            <a:ext cx="4278085" cy="226738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5500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420" y="794802"/>
            <a:ext cx="747761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Educational Videos</a:t>
            </a:r>
            <a:r>
              <a:rPr lang="en-US" sz="3200" dirty="0" smtClean="0"/>
              <a:t>:</a:t>
            </a:r>
            <a:endParaRPr lang="en-US" sz="3200" dirty="0"/>
          </a:p>
          <a:p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ym typeface="Symbol" panose="05050102010706020507" pitchFamily="18" charset="2"/>
              </a:rPr>
              <a:t>“Ergonomics and Design</a:t>
            </a:r>
            <a:r>
              <a:rPr lang="en-US" altLang="en-US" sz="3200" dirty="0" smtClean="0">
                <a:sym typeface="Symbol" panose="05050102010706020507" pitchFamily="18" charset="2"/>
              </a:rPr>
              <a:t>”</a:t>
            </a:r>
            <a:endParaRPr lang="en-US" altLang="en-US" sz="3200" dirty="0">
              <a:sym typeface="Symbol" panose="05050102010706020507" pitchFamily="18" charset="2"/>
            </a:endParaRP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2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2"/>
              </a:rPr>
              <a:t>youtu.be/LAKlmdMHpdE</a:t>
            </a:r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sz="3200" dirty="0" smtClean="0">
                <a:sym typeface="Symbol" panose="05050102010706020507" pitchFamily="18" charset="2"/>
              </a:rPr>
              <a:t>(00:00 – 16:31)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ym typeface="Symbol" panose="05050102010706020507" pitchFamily="18" charset="2"/>
              </a:rPr>
              <a:t>“Human Factors in Aviation”</a:t>
            </a: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3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3"/>
              </a:rPr>
              <a:t>youtu.be/4VIYlxTowq8</a:t>
            </a:r>
            <a:endParaRPr lang="en-US" altLang="en-US" sz="32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4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4"/>
              </a:rPr>
              <a:t>youtu.be/c5fGOP5Jo1o</a:t>
            </a:r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Symbol" panose="05050102010706020507" pitchFamily="18" charset="2"/>
              </a:rPr>
              <a:t>Entertaining/Practical Examples:</a:t>
            </a:r>
          </a:p>
          <a:p>
            <a:pPr lvl="1"/>
            <a:r>
              <a:rPr lang="en-US" sz="3200" dirty="0">
                <a:hlinkClick r:id="rId5"/>
              </a:rPr>
              <a:t>https://</a:t>
            </a:r>
            <a:r>
              <a:rPr lang="en-US" sz="3200" dirty="0" smtClean="0">
                <a:hlinkClick r:id="rId5"/>
              </a:rPr>
              <a:t>youtu.be/1KEse_x1Sko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>
                <a:hlinkClick r:id="rId6"/>
              </a:rPr>
              <a:t>https://</a:t>
            </a:r>
            <a:r>
              <a:rPr lang="en-US" sz="3200" dirty="0" smtClean="0">
                <a:hlinkClick r:id="rId6"/>
              </a:rPr>
              <a:t>youtu.be/syFev-ojRnQ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90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10987" y="377092"/>
            <a:ext cx="4028831" cy="617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Assignment</a:t>
            </a:r>
            <a:endParaRPr lang="en-US" altLang="en-US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4586" y="1227724"/>
            <a:ext cx="5818555" cy="4031873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Watch </a:t>
            </a:r>
            <a:r>
              <a:rPr lang="en-US" altLang="en-US" sz="3200" dirty="0" smtClean="0"/>
              <a:t>a number of </a:t>
            </a:r>
            <a:r>
              <a:rPr lang="en-US" altLang="en-US" sz="3200" u="sng" dirty="0" smtClean="0"/>
              <a:t>documentary movies on Human Factors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Make sure to </a:t>
            </a:r>
            <a:r>
              <a:rPr lang="en-US" altLang="en-US" sz="3200" u="sng" dirty="0" smtClean="0"/>
              <a:t>take notes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O</a:t>
            </a:r>
            <a:r>
              <a:rPr lang="en-US" altLang="en-US" sz="3200" u="sng" dirty="0" smtClean="0"/>
              <a:t>pen discussion</a:t>
            </a:r>
            <a:endParaRPr lang="en-US" alt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u="sng" dirty="0" smtClean="0"/>
              <a:t>Identify </a:t>
            </a:r>
            <a:r>
              <a:rPr lang="en-US" altLang="en-US" sz="3200" u="sng" dirty="0" smtClean="0"/>
              <a:t>human factors</a:t>
            </a:r>
            <a:r>
              <a:rPr lang="en-US" altLang="en-US" sz="3200" dirty="0" smtClean="0"/>
              <a:t> applicable to your final design project</a:t>
            </a:r>
            <a:endParaRPr lang="en-US" alt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310340" y="6419528"/>
            <a:ext cx="628814" cy="276228"/>
          </a:xfrm>
        </p:spPr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z="1600" b="1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 altLang="en-US" sz="1600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1884</TotalTime>
  <Words>136</Words>
  <Application>Microsoft Office PowerPoint</Application>
  <PresentationFormat>On-screen Show (4:3)</PresentationFormat>
  <Paragraphs>37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Symbol</vt:lpstr>
      <vt:lpstr>Digital Blue Tunnel 16x9</vt:lpstr>
      <vt:lpstr>Studio 6.  Human Factors Engineering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ABA-</dc:creator>
  <cp:lastModifiedBy>Dr. Raja Rizwan Hussain</cp:lastModifiedBy>
  <cp:revision>59</cp:revision>
  <dcterms:created xsi:type="dcterms:W3CDTF">2014-09-27T08:42:25Z</dcterms:created>
  <dcterms:modified xsi:type="dcterms:W3CDTF">2019-02-16T15:59:19Z</dcterms:modified>
</cp:coreProperties>
</file>