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20"/>
  </p:notesMasterIdLst>
  <p:sldIdLst>
    <p:sldId id="258" r:id="rId2"/>
    <p:sldId id="259" r:id="rId3"/>
    <p:sldId id="261" r:id="rId4"/>
    <p:sldId id="263" r:id="rId5"/>
    <p:sldId id="277" r:id="rId6"/>
    <p:sldId id="278" r:id="rId7"/>
    <p:sldId id="264" r:id="rId8"/>
    <p:sldId id="265" r:id="rId9"/>
    <p:sldId id="266" r:id="rId10"/>
    <p:sldId id="268" r:id="rId11"/>
    <p:sldId id="270" r:id="rId12"/>
    <p:sldId id="271" r:id="rId13"/>
    <p:sldId id="272" r:id="rId14"/>
    <p:sldId id="273" r:id="rId15"/>
    <p:sldId id="279" r:id="rId16"/>
    <p:sldId id="280" r:id="rId17"/>
    <p:sldId id="282" r:id="rId18"/>
    <p:sldId id="283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58" d="100"/>
          <a:sy n="58" d="100"/>
        </p:scale>
        <p:origin x="17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A2013-DF7B-4FD9-9D5F-6C5080B5356D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AF77B-2F13-4AFF-B767-14F47FFEF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5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f-N6_eUOGQ?list=PL5KFORSeVL__zNQvwB--531SxuJah5H50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6AFEC7-F63B-436D-B516-973363F3F6C0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81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Can you name any such</a:t>
            </a:r>
            <a:r>
              <a:rPr lang="en-US" baseline="0" dirty="0" smtClean="0"/>
              <a:t>, similar cases that you know happened to an engineer?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AF77B-2F13-4AFF-B767-14F47FFEFF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88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i.e. your boss tries</a:t>
            </a:r>
            <a:r>
              <a:rPr lang="en-US" baseline="0" dirty="0" smtClean="0"/>
              <a:t> to even make it look like it is the “ethical” thing to do to modify the report!!!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AF77B-2F13-4AFF-B767-14F47FFEFF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20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en-US" baseline="0" dirty="0" smtClean="0"/>
              <a:t> i.e. as a person who has a duty to his family (e.g. earning a living)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AF77B-2F13-4AFF-B767-14F47FFEFF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27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3462F7-8A22-45EF-9EC0-A33DCAF5679C}" type="slidenum">
              <a:rPr lang="en-US" altLang="en-US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3583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5665CA-CF3C-4A75-8821-3213D4877E80}" type="slidenum">
              <a:rPr lang="en-US" altLang="en-US" smtClean="0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16</a:t>
            </a:fld>
            <a:endParaRPr lang="en-US" altLang="en-US" smtClean="0">
              <a:ea typeface="MS PGothic" panose="020B0600070205080204" pitchFamily="34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MS PGothic" panose="020B0600070205080204" pitchFamily="34" charset="-128"/>
              </a:rPr>
              <a:t>Watch it here: </a:t>
            </a:r>
            <a:r>
              <a:rPr lang="en-US" altLang="en-US" b="1" dirty="0" smtClean="0">
                <a:ea typeface="MS PGothic" panose="020B0600070205080204" pitchFamily="34" charset="-128"/>
              </a:rPr>
              <a:t>https://youtu.be/QbtY_Wl-hYI?list=PLA61bxD8Jg-1qNd6xBY6A4_mD-fOOMwAI</a:t>
            </a:r>
          </a:p>
        </p:txBody>
      </p:sp>
    </p:spTree>
    <p:extLst>
      <p:ext uri="{BB962C8B-B14F-4D97-AF65-F5344CB8AC3E}">
        <p14:creationId xmlns:p14="http://schemas.microsoft.com/office/powerpoint/2010/main" val="51489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AF77B-2F13-4AFF-B767-14F47FFEFF9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72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https://youtu.be/df-N6_eUOGQ?list=PL5KFORSeVL__zNQvwB--531SxuJah5H50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AF77B-2F13-4AFF-B767-14F47FFEFF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72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F2D0BD6-376F-4E4B-BC97-36DC095231F8}" type="slidenum">
              <a:rPr kumimoji="0"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</a:t>
            </a:fld>
            <a:endParaRPr kumimoji="0" lang="en-US" altLang="en-US">
              <a:latin typeface="Tahoma" panose="020B0604030504040204" pitchFamily="34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Moral: </a:t>
            </a:r>
            <a:r>
              <a:rPr lang="ar-SA" dirty="0" smtClean="0"/>
              <a:t>قيم</a:t>
            </a:r>
            <a:r>
              <a:rPr lang="en-US" dirty="0" smtClean="0"/>
              <a:t>; ethics: </a:t>
            </a:r>
            <a:r>
              <a:rPr lang="ar-SA" dirty="0" smtClean="0"/>
              <a:t>أخلاقيات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992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7DF2D04-CB24-4E90-8C0A-DA0435A57819}" type="slidenum">
              <a:rPr kumimoji="0"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</a:t>
            </a:fld>
            <a:endParaRPr kumimoji="0" lang="en-US" altLang="en-US">
              <a:latin typeface="Tahoma" panose="020B0604030504040204" pitchFamily="34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Note,</a:t>
            </a:r>
            <a:r>
              <a:rPr lang="en-US" baseline="0" dirty="0" smtClean="0"/>
              <a:t> Ethics: are the science of morals (e.g. ethics at your job), and Morals: are the practice of ethics (e.g. what is considered right or wrong in your society)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061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F97367D-70D3-4C45-9E3A-2EBD72C80D8A}" type="slidenum">
              <a:rPr kumimoji="0"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4</a:t>
            </a:fld>
            <a:endParaRPr kumimoji="0" lang="en-US" altLang="en-US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10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Should he</a:t>
            </a:r>
            <a:r>
              <a:rPr lang="en-US" baseline="0" dirty="0" smtClean="0"/>
              <a:t> just use it for a while then delete it? A: it is unethical to use what you have no right to use (it’s just another form of stealing)!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AF77B-2F13-4AFF-B767-14F47FFEFF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60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A: it’s just like piracy,</a:t>
            </a:r>
            <a:r>
              <a:rPr lang="en-US" baseline="0" dirty="0" smtClean="0"/>
              <a:t> just another form of stealing!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AF77B-2F13-4AFF-B767-14F47FFEFF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20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5C5667A-FF0F-47D9-BF08-FD8B6C742B19}" type="slidenum">
              <a:rPr kumimoji="0"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7</a:t>
            </a:fld>
            <a:endParaRPr kumimoji="0" lang="en-US" altLang="en-US">
              <a:latin typeface="Tahoma" panose="020B0604030504040204" pitchFamily="34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en-US" baseline="0" dirty="0" smtClean="0"/>
              <a:t> Can you name some other examples of such legal but immoral cases? Most unethical situations are like that, BTW!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340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CEB377A-7D3C-462A-863D-E73344EC860E}" type="slidenum">
              <a:rPr kumimoji="0"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8</a:t>
            </a:fld>
            <a:endParaRPr kumimoji="0" lang="en-US" altLang="en-US">
              <a:latin typeface="Tahoma" panose="020B0604030504040204" pitchFamily="34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Would you do it?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511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This is called “extortion” (i.e. making it easy for you to make the wrong decision </a:t>
            </a:r>
            <a:r>
              <a:rPr lang="en-US" dirty="0" smtClean="0">
                <a:sym typeface="Wingdings" panose="05000000000000000000" pitchFamily="2" charset="2"/>
              </a:rPr>
              <a:t>);</a:t>
            </a:r>
            <a:r>
              <a:rPr lang="en-US" baseline="0" dirty="0" smtClean="0">
                <a:sym typeface="Wingdings" panose="05000000000000000000" pitchFamily="2" charset="2"/>
              </a:rPr>
              <a:t> A: this is of course extremely unethical, given of course the possibility of “moderate earthquakes”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AF77B-2F13-4AFF-B767-14F47FFEFF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01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/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5724616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76AC2-5EE6-42FD-A677-6033812A3C45}" type="datetime1">
              <a:rPr lang="en-US" smtClean="0"/>
              <a:t>3/26/2019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9CDA3-54D5-481A-A478-C8DE7D56FA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0599493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BEB26-0F93-4D5B-BE85-0015CA4D4ADA}" type="datetime1">
              <a:rPr lang="en-US" smtClean="0"/>
              <a:t>3/26/2019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12578-651F-4F66-8B5D-3662E7C112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5721850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BEC99-E14B-4805-98FE-A437494EC095}" type="datetime1">
              <a:rPr lang="en-US" smtClean="0"/>
              <a:t>3/26/2019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0392" y="6400799"/>
            <a:ext cx="630238" cy="276225"/>
          </a:xfrm>
        </p:spPr>
        <p:txBody>
          <a:bodyPr/>
          <a:lstStyle>
            <a:lvl1pPr>
              <a:defRPr sz="1600" b="1"/>
            </a:lvl1pPr>
          </a:lstStyle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50458852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/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AB598-7DFC-4AD5-9041-153F36CA83C7}" type="datetime1">
              <a:rPr lang="en-US" smtClean="0"/>
              <a:t>3/26/2019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E88C0-2C81-4575-A17A-7EE9B2B64F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2339011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377B0-5726-455B-B147-F3E80BBB0343}" type="datetime1">
              <a:rPr lang="en-US" smtClean="0"/>
              <a:t>3/26/2019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FCFD9-3FC2-4B2D-98B9-7930B9CCA8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8793154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BC85F-36E0-4369-B0D8-BE521C07F214}" type="datetime1">
              <a:rPr lang="en-US" smtClean="0"/>
              <a:t>3/26/2019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C9285-9A37-4CB7-97BE-DAB0882740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4914309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4091D-B883-4794-B57F-93B478AC3D81}" type="datetime1">
              <a:rPr lang="en-US" smtClean="0"/>
              <a:t>3/26/2019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0104A-9872-4743-8133-BBB5647F91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2492683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B3080-B7B1-4667-B5D0-13D2A46C99BB}" type="datetime1">
              <a:rPr lang="en-US" smtClean="0"/>
              <a:t>3/26/2019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2D90E-EC3F-4D17-81EB-B5681B89B2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6631206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80586-4FE1-4D7E-9363-A5217EE9E4C7}" type="datetime1">
              <a:rPr lang="en-US" smtClean="0"/>
              <a:t>3/26/2019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B4796-C709-4265-8A88-DC90A2543D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0566479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/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/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A802A-7C27-4D0D-8B1E-3D9BE66249CD}" type="datetime1">
              <a:rPr lang="en-US" smtClean="0"/>
              <a:t>3/26/2019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5AECC-800A-4B34-950B-0D4C137283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074304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381000"/>
            <a:ext cx="6861175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905000"/>
            <a:ext cx="6853237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400800"/>
            <a:ext cx="108585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B05D49-64C7-42FE-9844-109D0679B273}" type="datetime1">
              <a:rPr lang="en-US" smtClean="0"/>
              <a:t>3/26/2019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6400800"/>
            <a:ext cx="4916487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400800"/>
            <a:ext cx="630238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B8CBF1-E3CB-435B-8E93-F69EE0F5B0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0" r:id="rId2"/>
    <p:sldLayoutId id="2147483777" r:id="rId3"/>
    <p:sldLayoutId id="2147483771" r:id="rId4"/>
    <p:sldLayoutId id="2147483772" r:id="rId5"/>
    <p:sldLayoutId id="2147483773" r:id="rId6"/>
    <p:sldLayoutId id="2147483778" r:id="rId7"/>
    <p:sldLayoutId id="2147483779" r:id="rId8"/>
    <p:sldLayoutId id="2147483780" r:id="rId9"/>
    <p:sldLayoutId id="2147483774" r:id="rId10"/>
    <p:sldLayoutId id="2147483775" r:id="rId11"/>
  </p:sldLayoutIdLst>
  <p:transition spd="med"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 kern="1200" spc="75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66688" indent="-166688" algn="l" defTabSz="685800" rtl="0" fontAlgn="base">
        <a:lnSpc>
          <a:spcPct val="90000"/>
        </a:lnSpc>
        <a:spcBef>
          <a:spcPts val="13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038" algn="l" defTabSz="685800" rtl="0" fontAlgn="base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175" indent="-163513" algn="l" defTabSz="685800" rtl="0" fontAlgn="base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175" algn="l" defTabSz="685800" rtl="0" fontAlgn="base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128588" algn="l" defTabSz="685800" rtl="0" fontAlgn="base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f-N6_eUOGQ?list=PL5KFORSeVL__zNQvwB--531SxuJah5H5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270" y="2996803"/>
            <a:ext cx="6365081" cy="1944365"/>
          </a:xfrm>
        </p:spPr>
        <p:txBody>
          <a:bodyPr/>
          <a:lstStyle/>
          <a:p>
            <a:pPr algn="ctr" defTabSz="514487">
              <a:defRPr/>
            </a:pPr>
            <a:r>
              <a:rPr lang="en-US" altLang="en-US" sz="3300" dirty="0"/>
              <a:t>Studio </a:t>
            </a:r>
            <a:r>
              <a:rPr lang="en-US" altLang="en-US" sz="3300" dirty="0" smtClean="0"/>
              <a:t>12.</a:t>
            </a:r>
            <a:r>
              <a:rPr lang="en-US" altLang="en-US" sz="3300" b="1" dirty="0" smtClean="0"/>
              <a:t/>
            </a:r>
            <a:br>
              <a:rPr lang="en-US" altLang="en-US" sz="3300" b="1" dirty="0" smtClean="0"/>
            </a:br>
            <a:r>
              <a:rPr lang="en-US" altLang="en-US" sz="3300" b="1" dirty="0"/>
              <a:t/>
            </a:r>
            <a:br>
              <a:rPr lang="en-US" altLang="en-US" sz="3300" b="1" dirty="0"/>
            </a:br>
            <a:r>
              <a:rPr lang="en-US" sz="3600" b="1" i="1" dirty="0" smtClean="0"/>
              <a:t>Engineering Ethics: </a:t>
            </a:r>
            <a:br>
              <a:rPr lang="en-US" sz="3600" b="1" i="1" dirty="0" smtClean="0"/>
            </a:br>
            <a:r>
              <a:rPr lang="en-US" sz="3600" b="1" i="1" dirty="0" smtClean="0"/>
              <a:t>Case Studies</a:t>
            </a:r>
            <a:endParaRPr lang="en-US" sz="33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5210894"/>
            <a:ext cx="5886450" cy="131445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sz="1600" dirty="0" smtClean="0"/>
              <a:t>year 2019</a:t>
            </a:r>
            <a:endParaRPr lang="en-US" sz="1600" dirty="0"/>
          </a:p>
          <a:p>
            <a:pPr defTabSz="514487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9512" y="127983"/>
            <a:ext cx="3429000" cy="14542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500" spc="56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Teacher: Dr. Raja Rizwan Hussain</a:t>
            </a:r>
          </a:p>
          <a:p>
            <a:pPr>
              <a:defRPr/>
            </a:pPr>
            <a:r>
              <a:rPr lang="en-US" sz="1500" spc="56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Subject: GE105</a:t>
            </a:r>
            <a:endParaRPr lang="en-US" sz="1500" spc="56" dirty="0">
              <a:solidFill>
                <a:srgbClr val="56C5FF">
                  <a:lumMod val="60000"/>
                  <a:lumOff val="40000"/>
                </a:srgbClr>
              </a:solidFill>
            </a:endParaRPr>
          </a:p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Introduction to Engineering Design College of Engineering</a:t>
            </a:r>
          </a:p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King Saud University</a:t>
            </a:r>
          </a:p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741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419" y="0"/>
            <a:ext cx="2364581" cy="92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31466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5628" y="1052736"/>
            <a:ext cx="8120063" cy="4892675"/>
          </a:xfrm>
        </p:spPr>
        <p:txBody>
          <a:bodyPr>
            <a:normAutofit/>
          </a:bodyPr>
          <a:lstStyle/>
          <a:p>
            <a:pPr marL="685800" indent="-347663" algn="just" eaLnBrk="1" fontAlgn="auto" hangingPunct="1">
              <a:spcAft>
                <a:spcPts val="0"/>
              </a:spcAft>
              <a:buSzPct val="90000"/>
              <a:buFont typeface="+mj-lt"/>
              <a:buAutoNum type="alphaUcPeriod"/>
              <a:defRPr/>
            </a:pPr>
            <a:r>
              <a:rPr lang="en-US" sz="2800" dirty="0" smtClean="0"/>
              <a:t>Your duty to your fellow employees vs. your duty to your boss</a:t>
            </a:r>
          </a:p>
          <a:p>
            <a:pPr marL="685800" indent="-347663" algn="just" eaLnBrk="1" fontAlgn="auto" hangingPunct="1">
              <a:spcAft>
                <a:spcPts val="0"/>
              </a:spcAft>
              <a:buSzPct val="90000"/>
              <a:buFont typeface="+mj-lt"/>
              <a:buAutoNum type="alphaUcPeriod"/>
              <a:defRPr/>
            </a:pPr>
            <a:r>
              <a:rPr lang="en-US" sz="2800" dirty="0" smtClean="0"/>
              <a:t>Your duty to society vs. your loyalty to your own career </a:t>
            </a:r>
          </a:p>
          <a:p>
            <a:pPr marL="685800" indent="-347663" algn="just" eaLnBrk="1" fontAlgn="auto" hangingPunct="1">
              <a:spcAft>
                <a:spcPts val="0"/>
              </a:spcAft>
              <a:buSzPct val="90000"/>
              <a:buFont typeface="+mj-lt"/>
              <a:buAutoNum type="alphaUcPeriod"/>
              <a:defRPr/>
            </a:pPr>
            <a:r>
              <a:rPr lang="en-US" sz="2800" dirty="0" smtClean="0"/>
              <a:t>Uncertainty about the maximum magnitude of an earthquake vs. the need to ensure a safe structure.</a:t>
            </a:r>
          </a:p>
          <a:p>
            <a:pPr marL="685800" indent="-347663" algn="just" eaLnBrk="1" fontAlgn="auto" hangingPunct="1">
              <a:spcAft>
                <a:spcPts val="0"/>
              </a:spcAft>
              <a:buSzPct val="90000"/>
              <a:buFont typeface="+mj-lt"/>
              <a:buAutoNum type="alphaUcPeriod"/>
              <a:defRPr/>
            </a:pPr>
            <a:r>
              <a:rPr lang="en-US" sz="2800" dirty="0" smtClean="0"/>
              <a:t>Your duty to be honest to clients vs. your duty to complete the project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10</a:t>
            </a:fld>
            <a:endParaRPr lang="en-GB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4903" y="260648"/>
            <a:ext cx="3934643" cy="55584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What is the conflict?</a:t>
            </a:r>
          </a:p>
        </p:txBody>
      </p:sp>
    </p:spTree>
    <p:extLst>
      <p:ext uri="{BB962C8B-B14F-4D97-AF65-F5344CB8AC3E}">
        <p14:creationId xmlns:p14="http://schemas.microsoft.com/office/powerpoint/2010/main" val="75908151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5524599" cy="7235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What is more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7467600" cy="4873625"/>
          </a:xfrm>
        </p:spPr>
        <p:txBody>
          <a:bodyPr>
            <a:normAutofit/>
          </a:bodyPr>
          <a:lstStyle/>
          <a:p>
            <a:pPr marL="457200" indent="-457200" algn="just" eaLnBrk="0" hangingPunct="0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The </a:t>
            </a:r>
            <a:r>
              <a:rPr lang="en-US" sz="2800" u="sng" dirty="0">
                <a:latin typeface="+mj-lt"/>
                <a:cs typeface="Arial" panose="020B0604020202020204" pitchFamily="34" charset="0"/>
              </a:rPr>
              <a:t>conflict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is between your future </a:t>
            </a:r>
            <a:r>
              <a:rPr lang="en-US" sz="2800" u="sng" dirty="0">
                <a:latin typeface="+mj-lt"/>
                <a:cs typeface="Arial" panose="020B0604020202020204" pitchFamily="34" charset="0"/>
              </a:rPr>
              <a:t>employment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and the employment of others in your company, and the </a:t>
            </a:r>
            <a:r>
              <a:rPr lang="en-US" sz="2800" u="sng" dirty="0">
                <a:latin typeface="+mj-lt"/>
                <a:cs typeface="Arial" panose="020B0604020202020204" pitchFamily="34" charset="0"/>
              </a:rPr>
              <a:t>welfare of society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indent="-457200" algn="just" eaLnBrk="0" hangingPunct="0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The </a:t>
            </a:r>
            <a:r>
              <a:rPr lang="en-US" altLang="en-US" sz="2800" u="sng" dirty="0">
                <a:cs typeface="Arial" panose="020B0604020202020204" pitchFamily="34" charset="0"/>
              </a:rPr>
              <a:t>code of ethics</a:t>
            </a:r>
            <a:r>
              <a:rPr lang="en-US" altLang="en-US" sz="2800" dirty="0">
                <a:cs typeface="Arial" panose="020B0604020202020204" pitchFamily="34" charset="0"/>
              </a:rPr>
              <a:t> for engineers </a:t>
            </a:r>
            <a:r>
              <a:rPr lang="en-US" altLang="en-US" sz="2800" dirty="0" smtClean="0">
                <a:cs typeface="Arial" panose="020B0604020202020204" pitchFamily="34" charset="0"/>
              </a:rPr>
              <a:t>requires</a:t>
            </a:r>
            <a:r>
              <a:rPr lang="en-US" altLang="en-US" sz="2800" dirty="0">
                <a:cs typeface="Arial" panose="020B0604020202020204" pitchFamily="34" charset="0"/>
              </a:rPr>
              <a:t/>
            </a:r>
            <a:br>
              <a:rPr lang="en-US" altLang="en-US" sz="2800" dirty="0">
                <a:cs typeface="Arial" panose="020B0604020202020204" pitchFamily="34" charset="0"/>
              </a:rPr>
            </a:br>
            <a:r>
              <a:rPr lang="en-US" altLang="en-US" sz="2800" dirty="0">
                <a:cs typeface="Arial" panose="020B0604020202020204" pitchFamily="34" charset="0"/>
              </a:rPr>
              <a:t>You to take the </a:t>
            </a:r>
            <a:r>
              <a:rPr lang="en-US" altLang="en-US" sz="2800" u="sng" dirty="0">
                <a:cs typeface="Arial" panose="020B0604020202020204" pitchFamily="34" charset="0"/>
              </a:rPr>
              <a:t>safety of society as being of </a:t>
            </a:r>
            <a:r>
              <a:rPr lang="en-US" altLang="en-US" sz="2800" u="sng" dirty="0" smtClean="0">
                <a:cs typeface="Arial" panose="020B0604020202020204" pitchFamily="34" charset="0"/>
              </a:rPr>
              <a:t>“paramount importance”</a:t>
            </a:r>
            <a:r>
              <a:rPr lang="en-US" altLang="en-US" sz="2800" dirty="0" smtClean="0">
                <a:cs typeface="Arial" panose="020B0604020202020204" pitchFamily="34" charset="0"/>
              </a:rPr>
              <a:t>*.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marL="457200" indent="-457200" algn="just" eaLnBrk="0" hangingPunct="0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In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a case like this the </a:t>
            </a:r>
            <a:r>
              <a:rPr lang="en-US" sz="2800" u="sng" dirty="0">
                <a:latin typeface="+mj-lt"/>
                <a:cs typeface="Arial" panose="020B0604020202020204" pitchFamily="34" charset="0"/>
              </a:rPr>
              <a:t>welfare of society comes first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0" indent="0" eaLnBrk="0" hangingPunct="0">
              <a:lnSpc>
                <a:spcPct val="100000"/>
              </a:lnSpc>
              <a:spcBef>
                <a:spcPts val="1200"/>
              </a:spcBef>
              <a:buNone/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   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11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0415018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391027" cy="77187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Case </a:t>
            </a: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Study 9: Truth 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 Public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6847" y="980728"/>
            <a:ext cx="7745413" cy="5420071"/>
          </a:xfrm>
        </p:spPr>
        <p:txBody>
          <a:bodyPr>
            <a:normAutofit/>
          </a:bodyPr>
          <a:lstStyle/>
          <a:p>
            <a:pPr marL="457200" indent="-457200" algn="just" eaLnBrk="0" hangingPunct="0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You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are asked by the government to verify that a certain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industry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will not leak toxic substances into the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environment 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indent="-457200" algn="just" eaLnBrk="0" hangingPunct="0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After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doing a study you discover that:</a:t>
            </a:r>
          </a:p>
          <a:p>
            <a:pPr marL="855663" indent="-457200" algn="just" eaLnBrk="0" hangingPunct="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The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industry will </a:t>
            </a:r>
            <a:r>
              <a:rPr lang="en-US" sz="2800" u="sng" dirty="0">
                <a:cs typeface="Arial" panose="020B0604020202020204" pitchFamily="34" charset="0"/>
              </a:rPr>
              <a:t>likely </a:t>
            </a:r>
            <a:r>
              <a:rPr lang="en-US" sz="2800" u="sng" dirty="0" smtClean="0">
                <a:latin typeface="+mj-lt"/>
                <a:cs typeface="Arial" panose="020B0604020202020204" pitchFamily="34" charset="0"/>
              </a:rPr>
              <a:t>cause harm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within the coming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5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years, but there is </a:t>
            </a:r>
            <a:r>
              <a:rPr lang="en-US" sz="2800" u="sng" dirty="0">
                <a:latin typeface="+mj-lt"/>
                <a:cs typeface="Arial" panose="020B0604020202020204" pitchFamily="34" charset="0"/>
              </a:rPr>
              <a:t>significant uncertainty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855663" indent="-457200" algn="just" eaLnBrk="0" hangingPunct="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The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industry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cannot be evaluated more carefully unless it is </a:t>
            </a:r>
            <a:r>
              <a:rPr lang="en-US" sz="2800" u="sng" dirty="0">
                <a:latin typeface="+mj-lt"/>
                <a:cs typeface="Arial" panose="020B0604020202020204" pitchFamily="34" charset="0"/>
              </a:rPr>
              <a:t>shut down immediately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855663" indent="-457200" algn="just" eaLnBrk="0" hangingPunct="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Both the </a:t>
            </a:r>
            <a:r>
              <a:rPr lang="en-US" sz="2800" u="sng" dirty="0" smtClean="0">
                <a:latin typeface="+mj-lt"/>
                <a:cs typeface="Arial" panose="020B0604020202020204" pitchFamily="34" charset="0"/>
              </a:rPr>
              <a:t>environment </a:t>
            </a:r>
            <a:r>
              <a:rPr lang="en-US" sz="2800" u="sng" dirty="0">
                <a:latin typeface="+mj-lt"/>
                <a:cs typeface="Arial" panose="020B0604020202020204" pitchFamily="34" charset="0"/>
              </a:rPr>
              <a:t>and the neighboring community are at </a:t>
            </a:r>
            <a:r>
              <a:rPr lang="en-US" sz="2800" u="sng" dirty="0" smtClean="0">
                <a:latin typeface="+mj-lt"/>
                <a:cs typeface="Arial" panose="020B0604020202020204" pitchFamily="34" charset="0"/>
              </a:rPr>
              <a:t>risk</a:t>
            </a:r>
            <a:endParaRPr lang="en-US" sz="2800" u="sng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12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1309134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7638"/>
            <a:ext cx="7467600" cy="4873625"/>
          </a:xfrm>
        </p:spPr>
        <p:txBody>
          <a:bodyPr/>
          <a:lstStyle/>
          <a:p>
            <a:pPr marL="457200" indent="-457200" algn="just" eaLnBrk="0" hangingPunct="0">
              <a:spcBef>
                <a:spcPct val="0"/>
              </a:spcBef>
            </a:pPr>
            <a:r>
              <a:rPr lang="en-US" altLang="en-US" sz="2800" dirty="0" smtClean="0">
                <a:latin typeface="+mj-lt"/>
                <a:cs typeface="Arial" panose="020B0604020202020204" pitchFamily="34" charset="0"/>
              </a:rPr>
              <a:t>After reading </a:t>
            </a:r>
            <a:r>
              <a:rPr lang="en-US" altLang="en-US" sz="2800" dirty="0">
                <a:latin typeface="+mj-lt"/>
                <a:cs typeface="Arial" panose="020B0604020202020204" pitchFamily="34" charset="0"/>
              </a:rPr>
              <a:t>your report, </a:t>
            </a:r>
            <a:r>
              <a:rPr lang="en-US" altLang="en-US" sz="2800" dirty="0" smtClean="0">
                <a:latin typeface="+mj-lt"/>
                <a:cs typeface="Arial" panose="020B0604020202020204" pitchFamily="34" charset="0"/>
              </a:rPr>
              <a:t>the </a:t>
            </a:r>
            <a:r>
              <a:rPr lang="en-US" altLang="en-US" sz="2800" u="sng" dirty="0" smtClean="0">
                <a:latin typeface="+mj-lt"/>
                <a:cs typeface="Arial" panose="020B0604020202020204" pitchFamily="34" charset="0"/>
              </a:rPr>
              <a:t>boss</a:t>
            </a:r>
            <a:r>
              <a:rPr lang="en-US" altLang="en-US" sz="2800" dirty="0" smtClean="0">
                <a:latin typeface="+mj-lt"/>
                <a:cs typeface="Arial" panose="020B0604020202020204" pitchFamily="34" charset="0"/>
              </a:rPr>
              <a:t> asks </a:t>
            </a:r>
            <a:r>
              <a:rPr lang="en-US" altLang="en-US" sz="2800" dirty="0">
                <a:latin typeface="+mj-lt"/>
                <a:cs typeface="Arial" panose="020B0604020202020204" pitchFamily="34" charset="0"/>
              </a:rPr>
              <a:t>you to </a:t>
            </a:r>
            <a:r>
              <a:rPr lang="en-US" altLang="en-US" sz="2800" u="sng" dirty="0">
                <a:latin typeface="+mj-lt"/>
                <a:cs typeface="Arial" panose="020B0604020202020204" pitchFamily="34" charset="0"/>
              </a:rPr>
              <a:t>modify your report so as to reflect that the </a:t>
            </a:r>
            <a:r>
              <a:rPr lang="en-US" altLang="en-US" sz="2800" u="sng" dirty="0" smtClean="0">
                <a:latin typeface="+mj-lt"/>
                <a:cs typeface="Arial" panose="020B0604020202020204" pitchFamily="34" charset="0"/>
              </a:rPr>
              <a:t>industry </a:t>
            </a:r>
            <a:r>
              <a:rPr lang="en-US" altLang="en-US" sz="2800" u="sng" dirty="0">
                <a:latin typeface="+mj-lt"/>
                <a:cs typeface="Arial" panose="020B0604020202020204" pitchFamily="34" charset="0"/>
              </a:rPr>
              <a:t>is actually safe</a:t>
            </a:r>
            <a:r>
              <a:rPr lang="en-US" altLang="en-US" sz="28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457200" indent="-457200" algn="just" eaLnBrk="0" hangingPunct="0">
              <a:spcBef>
                <a:spcPct val="0"/>
              </a:spcBef>
            </a:pPr>
            <a:endParaRPr lang="en-US" altLang="en-US" sz="2800" dirty="0">
              <a:latin typeface="+mj-lt"/>
              <a:cs typeface="Arial" panose="020B0604020202020204" pitchFamily="34" charset="0"/>
            </a:endParaRPr>
          </a:p>
          <a:p>
            <a:pPr marL="457200" indent="-457200" algn="just" eaLnBrk="0" hangingPunct="0">
              <a:spcBef>
                <a:spcPct val="0"/>
              </a:spcBef>
            </a:pPr>
            <a:r>
              <a:rPr lang="en-US" altLang="en-US" sz="2800" dirty="0" smtClean="0">
                <a:latin typeface="+mj-lt"/>
                <a:cs typeface="Arial" panose="020B0604020202020204" pitchFamily="34" charset="0"/>
              </a:rPr>
              <a:t>He claims </a:t>
            </a:r>
            <a:r>
              <a:rPr lang="en-US" altLang="en-US" sz="2800" dirty="0">
                <a:latin typeface="+mj-lt"/>
                <a:cs typeface="Arial" panose="020B0604020202020204" pitchFamily="34" charset="0"/>
              </a:rPr>
              <a:t>that </a:t>
            </a:r>
            <a:r>
              <a:rPr lang="en-US" altLang="en-US" sz="2800" dirty="0" smtClean="0">
                <a:latin typeface="+mj-lt"/>
                <a:cs typeface="Arial" panose="020B0604020202020204" pitchFamily="34" charset="0"/>
              </a:rPr>
              <a:t>changing </a:t>
            </a:r>
            <a:r>
              <a:rPr lang="en-US" altLang="en-US" sz="2800" dirty="0">
                <a:latin typeface="+mj-lt"/>
                <a:cs typeface="Arial" panose="020B0604020202020204" pitchFamily="34" charset="0"/>
              </a:rPr>
              <a:t>the </a:t>
            </a:r>
            <a:r>
              <a:rPr lang="en-US" altLang="en-US" sz="2800" u="sng" dirty="0">
                <a:latin typeface="+mj-lt"/>
                <a:cs typeface="Arial" panose="020B0604020202020204" pitchFamily="34" charset="0"/>
              </a:rPr>
              <a:t>report will protect the public</a:t>
            </a:r>
            <a:r>
              <a:rPr lang="en-US" altLang="en-US" sz="2800" dirty="0">
                <a:latin typeface="+mj-lt"/>
                <a:cs typeface="Arial" panose="020B0604020202020204" pitchFamily="34" charset="0"/>
              </a:rPr>
              <a:t> in the area, </a:t>
            </a:r>
            <a:r>
              <a:rPr lang="en-US" altLang="en-US" sz="2800" u="sng" dirty="0">
                <a:latin typeface="+mj-lt"/>
                <a:cs typeface="Arial" panose="020B0604020202020204" pitchFamily="34" charset="0"/>
              </a:rPr>
              <a:t>preventing </a:t>
            </a:r>
            <a:r>
              <a:rPr lang="en-US" altLang="en-US" sz="2800" u="sng" dirty="0" smtClean="0">
                <a:latin typeface="+mj-lt"/>
                <a:cs typeface="Arial" panose="020B0604020202020204" pitchFamily="34" charset="0"/>
              </a:rPr>
              <a:t>panic</a:t>
            </a:r>
            <a:r>
              <a:rPr lang="en-US" altLang="en-US" sz="2800" dirty="0" smtClean="0">
                <a:latin typeface="+mj-lt"/>
                <a:cs typeface="Arial" panose="020B0604020202020204" pitchFamily="34" charset="0"/>
              </a:rPr>
              <a:t>* </a:t>
            </a:r>
            <a:r>
              <a:rPr lang="en-US" altLang="en-US" sz="2800" dirty="0">
                <a:latin typeface="+mj-lt"/>
                <a:cs typeface="Arial" panose="020B0604020202020204" pitchFamily="34" charset="0"/>
              </a:rPr>
              <a:t>while the government attempts to shut down and fix the facility.</a:t>
            </a:r>
          </a:p>
          <a:p>
            <a:pPr marL="457200" indent="-457200" eaLnBrk="0" hangingPunct="0">
              <a:spcBef>
                <a:spcPct val="0"/>
              </a:spcBef>
            </a:pPr>
            <a:endParaRPr lang="en-US" altLang="en-US" sz="2800" dirty="0">
              <a:latin typeface="+mj-lt"/>
              <a:cs typeface="Arial" panose="020B0604020202020204" pitchFamily="34" charset="0"/>
            </a:endParaRPr>
          </a:p>
          <a:p>
            <a:pPr marL="457200" indent="-457200" eaLnBrk="0" hangingPunct="0">
              <a:spcBef>
                <a:spcPct val="0"/>
              </a:spcBef>
            </a:pPr>
            <a:r>
              <a:rPr lang="en-US" altLang="en-US" sz="2800" dirty="0">
                <a:latin typeface="+mj-lt"/>
                <a:cs typeface="Arial" panose="020B0604020202020204" pitchFamily="34" charset="0"/>
              </a:rPr>
              <a:t>	What do you do?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13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7496584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6166891" cy="48384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What</a:t>
            </a:r>
            <a:r>
              <a:rPr lang="en-US" dirty="0" smtClean="0"/>
              <a:t> 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is</a:t>
            </a:r>
            <a:r>
              <a:rPr lang="en-US" dirty="0" smtClean="0"/>
              <a:t> 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the</a:t>
            </a:r>
            <a:r>
              <a:rPr lang="en-US" dirty="0" smtClean="0"/>
              <a:t> 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Conflict?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7776864" cy="5112568"/>
          </a:xfrm>
        </p:spPr>
        <p:txBody>
          <a:bodyPr>
            <a:noAutofit/>
          </a:bodyPr>
          <a:lstStyle/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The conflict is between your </a:t>
            </a:r>
            <a:r>
              <a:rPr lang="en-US" altLang="en-US" sz="2800" u="sng" dirty="0">
                <a:cs typeface="Arial" panose="020B0604020202020204" pitchFamily="34" charset="0"/>
              </a:rPr>
              <a:t>obligations as an engineer</a:t>
            </a:r>
            <a:r>
              <a:rPr lang="en-US" altLang="en-US" sz="2800" dirty="0">
                <a:cs typeface="Arial" panose="020B0604020202020204" pitchFamily="34" charset="0"/>
              </a:rPr>
              <a:t> and your </a:t>
            </a:r>
            <a:r>
              <a:rPr lang="en-US" altLang="en-US" sz="2800" u="sng" dirty="0">
                <a:cs typeface="Arial" panose="020B0604020202020204" pitchFamily="34" charset="0"/>
              </a:rPr>
              <a:t>obligations as a </a:t>
            </a:r>
            <a:r>
              <a:rPr lang="en-US" altLang="en-US" sz="2800" u="sng" dirty="0" smtClean="0">
                <a:cs typeface="Arial" panose="020B0604020202020204" pitchFamily="34" charset="0"/>
              </a:rPr>
              <a:t>citizen</a:t>
            </a:r>
            <a:r>
              <a:rPr lang="en-US" altLang="en-US" sz="2800" dirty="0" smtClean="0">
                <a:cs typeface="Arial" panose="020B0604020202020204" pitchFamily="34" charset="0"/>
              </a:rPr>
              <a:t>*. 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sz="2800" spc="75" dirty="0" smtClean="0">
                <a:latin typeface="+mj-lt"/>
                <a:ea typeface="+mj-ea"/>
                <a:cs typeface="+mj-cs"/>
              </a:rPr>
              <a:t>The </a:t>
            </a:r>
            <a:r>
              <a:rPr lang="en-US" sz="2800" spc="75" dirty="0">
                <a:latin typeface="+mj-lt"/>
                <a:ea typeface="+mj-ea"/>
                <a:cs typeface="+mj-cs"/>
              </a:rPr>
              <a:t>code of ethics requires that </a:t>
            </a:r>
            <a:r>
              <a:rPr lang="en-US" sz="2800" spc="75" dirty="0" smtClean="0">
                <a:latin typeface="+mj-lt"/>
                <a:ea typeface="+mj-ea"/>
                <a:cs typeface="+mj-cs"/>
              </a:rPr>
              <a:t>you </a:t>
            </a:r>
            <a:r>
              <a:rPr lang="en-US" sz="2800" u="sng" dirty="0">
                <a:latin typeface="+mj-lt"/>
                <a:cs typeface="Arial" panose="020B0604020202020204" pitchFamily="34" charset="0"/>
              </a:rPr>
              <a:t>s</a:t>
            </a:r>
            <a:r>
              <a:rPr lang="en-US" sz="2800" u="sng" dirty="0" smtClean="0">
                <a:latin typeface="+mj-lt"/>
                <a:cs typeface="Arial" panose="020B0604020202020204" pitchFamily="34" charset="0"/>
              </a:rPr>
              <a:t>afeguard </a:t>
            </a:r>
            <a:r>
              <a:rPr lang="en-US" sz="2800" u="sng" dirty="0">
                <a:latin typeface="+mj-lt"/>
                <a:cs typeface="Arial" panose="020B0604020202020204" pitchFamily="34" charset="0"/>
              </a:rPr>
              <a:t>the public’s </a:t>
            </a:r>
            <a:r>
              <a:rPr lang="en-US" sz="2800" u="sng" dirty="0" smtClean="0">
                <a:latin typeface="+mj-lt"/>
                <a:cs typeface="Arial" panose="020B0604020202020204" pitchFamily="34" charset="0"/>
              </a:rPr>
              <a:t>welfare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. It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also requires that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you </a:t>
            </a:r>
            <a:r>
              <a:rPr lang="en-US" sz="2800" u="sng" dirty="0" smtClean="0">
                <a:latin typeface="+mj-lt"/>
                <a:cs typeface="Arial" panose="020B0604020202020204" pitchFamily="34" charset="0"/>
              </a:rPr>
              <a:t>tell the truth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when making public statements concerning your area of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engineering.</a:t>
            </a:r>
          </a:p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cs typeface="Arial" panose="020B0604020202020204" pitchFamily="34" charset="0"/>
              </a:rPr>
              <a:t>This means that you </a:t>
            </a:r>
            <a:r>
              <a:rPr lang="en-US" altLang="en-US" sz="2800" u="sng" dirty="0">
                <a:cs typeface="Arial" panose="020B0604020202020204" pitchFamily="34" charset="0"/>
              </a:rPr>
              <a:t>cannot alter data</a:t>
            </a:r>
            <a:r>
              <a:rPr lang="en-US" altLang="en-US" sz="2800" dirty="0">
                <a:cs typeface="Arial" panose="020B0604020202020204" pitchFamily="34" charset="0"/>
              </a:rPr>
              <a:t> as an engineer, and that you must </a:t>
            </a:r>
            <a:r>
              <a:rPr lang="en-US" altLang="en-US" sz="2800" u="sng" dirty="0">
                <a:cs typeface="Arial" panose="020B0604020202020204" pitchFamily="34" charset="0"/>
              </a:rPr>
              <a:t>tell the truth about the </a:t>
            </a:r>
            <a:r>
              <a:rPr lang="en-US" altLang="en-US" sz="2800" u="sng" dirty="0" smtClean="0">
                <a:cs typeface="Arial" panose="020B0604020202020204" pitchFamily="34" charset="0"/>
              </a:rPr>
              <a:t>facility</a:t>
            </a:r>
            <a:r>
              <a:rPr lang="en-US" altLang="en-US" sz="2800" dirty="0" smtClean="0">
                <a:cs typeface="Arial" panose="020B0604020202020204" pitchFamily="34" charset="0"/>
              </a:rPr>
              <a:t>. </a:t>
            </a:r>
          </a:p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sz="2800" dirty="0" smtClean="0">
                <a:cs typeface="Arial" panose="020B0604020202020204" pitchFamily="34" charset="0"/>
              </a:rPr>
              <a:t>In </a:t>
            </a:r>
            <a:r>
              <a:rPr lang="en-US" sz="2800" dirty="0">
                <a:cs typeface="Arial" panose="020B0604020202020204" pitchFamily="34" charset="0"/>
              </a:rPr>
              <a:t>this case your duty as an engineer to </a:t>
            </a:r>
            <a:r>
              <a:rPr lang="en-US" sz="2800" u="sng" dirty="0">
                <a:cs typeface="Arial" panose="020B0604020202020204" pitchFamily="34" charset="0"/>
              </a:rPr>
              <a:t>tell the truth when making public statement </a:t>
            </a:r>
            <a:r>
              <a:rPr lang="en-US" sz="2800" u="sng" dirty="0" smtClean="0">
                <a:cs typeface="Arial" panose="020B0604020202020204" pitchFamily="34" charset="0"/>
              </a:rPr>
              <a:t>should win over </a:t>
            </a:r>
            <a:r>
              <a:rPr lang="en-US" sz="2800" u="sng" dirty="0">
                <a:cs typeface="Arial" panose="020B0604020202020204" pitchFamily="34" charset="0"/>
              </a:rPr>
              <a:t>your civic </a:t>
            </a:r>
            <a:r>
              <a:rPr lang="en-US" sz="2800" u="sng" dirty="0" smtClean="0">
                <a:cs typeface="Arial" panose="020B0604020202020204" pitchFamily="34" charset="0"/>
              </a:rPr>
              <a:t>duty</a:t>
            </a:r>
          </a:p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sz="2800" dirty="0">
                <a:cs typeface="Arial" panose="020B0604020202020204" pitchFamily="34" charset="0"/>
              </a:rPr>
              <a:t>Role </a:t>
            </a:r>
            <a:r>
              <a:rPr lang="en-US" sz="2800" u="sng" dirty="0">
                <a:cs typeface="Arial" panose="020B0604020202020204" pitchFamily="34" charset="0"/>
              </a:rPr>
              <a:t>conflicts are hard</a:t>
            </a:r>
            <a:r>
              <a:rPr lang="en-US" sz="2800" dirty="0">
                <a:cs typeface="Arial" panose="020B0604020202020204" pitchFamily="34" charset="0"/>
              </a:rPr>
              <a:t>!!!</a:t>
            </a:r>
          </a:p>
          <a:p>
            <a:pPr marL="0" indent="0" eaLnBrk="0" hangingPunct="0">
              <a:spcBef>
                <a:spcPct val="0"/>
              </a:spcBef>
              <a:buNone/>
              <a:defRPr/>
            </a:pPr>
            <a:endParaRPr lang="en-US" altLang="en-US" sz="2800" dirty="0">
              <a:cs typeface="Arial" panose="020B0604020202020204" pitchFamily="34" charset="0"/>
            </a:endParaRPr>
          </a:p>
          <a:p>
            <a:pPr marL="457200" indent="-457200" eaLnBrk="0" hangingPunct="0">
              <a:spcBef>
                <a:spcPct val="0"/>
              </a:spcBef>
              <a:defRPr/>
            </a:pP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lvl="1" indent="-457200" eaLnBrk="0" hangingPunct="0">
              <a:spcBef>
                <a:spcPct val="0"/>
              </a:spcBef>
              <a:defRPr/>
            </a:pP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lvl="1" indent="-457200" eaLnBrk="0" hangingPunct="0">
              <a:spcBef>
                <a:spcPct val="0"/>
              </a:spcBef>
              <a:defRPr/>
            </a:pP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14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1987845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12986" y="174829"/>
            <a:ext cx="8723509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48F67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CCEBD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10. A </a:t>
            </a:r>
            <a:r>
              <a:rPr lang="en-US" alt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famous </a:t>
            </a:r>
            <a:r>
              <a:rPr lang="en-US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case: “</a:t>
            </a:r>
            <a:r>
              <a:rPr lang="en-US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Osaka" pitchFamily="84" charset="-128"/>
              </a:rPr>
              <a:t>The </a:t>
            </a:r>
            <a:r>
              <a:rPr lang="en-US" alt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Osaka" pitchFamily="84" charset="-128"/>
              </a:rPr>
              <a:t>Challenger </a:t>
            </a:r>
            <a:r>
              <a:rPr lang="en-US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Osaka" pitchFamily="84" charset="-128"/>
              </a:rPr>
              <a:t>Disaster” </a:t>
            </a:r>
            <a:r>
              <a:rPr lang="en-US" altLang="en-US" sz="1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Osaka" pitchFamily="84" charset="-128"/>
              </a:rPr>
              <a:t>(January 28, 1986) </a:t>
            </a:r>
            <a:r>
              <a:rPr lang="en-US" alt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: </a:t>
            </a:r>
            <a:endParaRPr lang="en-US" altLang="en-US" sz="2800" b="1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981346" y="3462402"/>
            <a:ext cx="2851202" cy="2680891"/>
            <a:chOff x="6329310" y="1763581"/>
            <a:chExt cx="2851202" cy="268089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6216" y="1763581"/>
              <a:ext cx="2455159" cy="199357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329310" y="3798141"/>
              <a:ext cx="285120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 smtClean="0">
                  <a:latin typeface="+mj-lt"/>
                </a:rPr>
                <a:t>Explodes 73 </a:t>
              </a:r>
              <a:r>
                <a:rPr lang="en-US" altLang="en-US" b="1" dirty="0">
                  <a:latin typeface="+mj-lt"/>
                </a:rPr>
                <a:t>seconds after launching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3480052" y="5465985"/>
            <a:ext cx="2347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48F67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CCEBD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+mj-lt"/>
              </a:rPr>
              <a:t>Challenger lifts off at 11:37 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999" y="1700808"/>
            <a:ext cx="2243430" cy="1752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4025" y="2500656"/>
            <a:ext cx="1612839" cy="290150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340200" y="1890776"/>
            <a:ext cx="2480272" cy="156271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13866" y="860007"/>
            <a:ext cx="2240272" cy="2376264"/>
            <a:chOff x="3064485" y="1196752"/>
            <a:chExt cx="2731651" cy="3600400"/>
          </a:xfrm>
        </p:grpSpPr>
        <p:grpSp>
          <p:nvGrpSpPr>
            <p:cNvPr id="16" name="Group 15"/>
            <p:cNvGrpSpPr/>
            <p:nvPr/>
          </p:nvGrpSpPr>
          <p:grpSpPr>
            <a:xfrm>
              <a:off x="3070871" y="1479355"/>
              <a:ext cx="1895304" cy="3119214"/>
              <a:chOff x="964669" y="413137"/>
              <a:chExt cx="2533317" cy="3749040"/>
            </a:xfrm>
          </p:grpSpPr>
          <p:pic>
            <p:nvPicPr>
              <p:cNvPr id="17" name="Picture 4" descr="GAPOPENING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00" t="5999" r="66249" b="12001"/>
              <a:stretch/>
            </p:blipFill>
            <p:spPr bwMode="auto">
              <a:xfrm>
                <a:off x="2217826" y="413137"/>
                <a:ext cx="1280160" cy="3749040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 Box 6"/>
              <p:cNvSpPr txBox="1">
                <a:spLocks noChangeArrowheads="1"/>
              </p:cNvSpPr>
              <p:nvPr/>
            </p:nvSpPr>
            <p:spPr bwMode="auto">
              <a:xfrm>
                <a:off x="964669" y="1773752"/>
                <a:ext cx="2096339" cy="672586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648F67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BCCEBD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D4E2D4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4E2D4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4E2D4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4E2D4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4E2D4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 dirty="0" smtClean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O-rings</a:t>
                </a:r>
                <a:endParaRPr lang="en-US" altLang="en-US" sz="1800" b="1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Line 7"/>
              <p:cNvSpPr>
                <a:spLocks noChangeShapeType="1"/>
              </p:cNvSpPr>
              <p:nvPr/>
            </p:nvSpPr>
            <p:spPr bwMode="auto">
              <a:xfrm flipV="1">
                <a:off x="2072001" y="1211245"/>
                <a:ext cx="424673" cy="51506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8"/>
              <p:cNvSpPr>
                <a:spLocks noChangeShapeType="1"/>
              </p:cNvSpPr>
              <p:nvPr/>
            </p:nvSpPr>
            <p:spPr bwMode="auto">
              <a:xfrm flipV="1">
                <a:off x="2072001" y="1546207"/>
                <a:ext cx="451661" cy="18010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3064485" y="1196752"/>
              <a:ext cx="2731651" cy="3600400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2682020" y="2532558"/>
            <a:ext cx="1709184" cy="70371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3" descr="Fi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56" y="3436969"/>
            <a:ext cx="1450400" cy="154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09230" y="5061875"/>
            <a:ext cx="3193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b="1" dirty="0">
                <a:latin typeface="+mj-lt"/>
              </a:rPr>
              <a:t>Roger </a:t>
            </a:r>
            <a:r>
              <a:rPr lang="en-US" altLang="en-US" b="1" dirty="0" err="1">
                <a:latin typeface="+mj-lt"/>
              </a:rPr>
              <a:t>Boisjoly</a:t>
            </a:r>
            <a:r>
              <a:rPr lang="en-US" altLang="en-US" b="1" dirty="0">
                <a:latin typeface="+mj-lt"/>
              </a:rPr>
              <a:t>, chief O-ring </a:t>
            </a:r>
            <a:br>
              <a:rPr lang="en-US" altLang="en-US" b="1" dirty="0">
                <a:latin typeface="+mj-lt"/>
              </a:rPr>
            </a:br>
            <a:r>
              <a:rPr lang="en-US" altLang="en-US" b="1" dirty="0">
                <a:latin typeface="+mj-lt"/>
              </a:rPr>
              <a:t>engineer, had warned his </a:t>
            </a:r>
            <a:br>
              <a:rPr lang="en-US" altLang="en-US" b="1" dirty="0">
                <a:latin typeface="+mj-lt"/>
              </a:rPr>
            </a:br>
            <a:r>
              <a:rPr lang="en-US" altLang="en-US" b="1" dirty="0">
                <a:latin typeface="+mj-lt"/>
              </a:rPr>
              <a:t>colleagues that O-rings fail at </a:t>
            </a:r>
            <a:br>
              <a:rPr lang="en-US" altLang="en-US" b="1" dirty="0">
                <a:latin typeface="+mj-lt"/>
              </a:rPr>
            </a:br>
            <a:r>
              <a:rPr lang="en-US" altLang="en-US" b="1" dirty="0">
                <a:latin typeface="+mj-lt"/>
              </a:rPr>
              <a:t>relatively low temperatures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19872" y="893271"/>
            <a:ext cx="2952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b="1" u="sng" dirty="0">
                <a:latin typeface="+mj-lt"/>
              </a:rPr>
              <a:t>Economic considerations</a:t>
            </a:r>
          </a:p>
          <a:p>
            <a:pPr algn="just"/>
            <a:r>
              <a:rPr lang="en-US" altLang="en-US" b="1" u="sng" dirty="0">
                <a:latin typeface="+mj-lt"/>
              </a:rPr>
              <a:t>Political pressures</a:t>
            </a:r>
          </a:p>
          <a:p>
            <a:pPr algn="just"/>
            <a:r>
              <a:rPr lang="en-US" altLang="en-US" b="1" u="sng" dirty="0">
                <a:latin typeface="+mj-lt"/>
              </a:rPr>
              <a:t>Scheduling difficulties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US" altLang="en-US" b="1" u="sng" dirty="0">
                <a:latin typeface="+mj-lt"/>
                <a:sym typeface="Wingdings" panose="05000000000000000000" pitchFamily="2" charset="2"/>
              </a:rPr>
              <a:t>NASA decides to launch anyway</a:t>
            </a:r>
            <a:endParaRPr lang="en-US" altLang="en-US" b="1" u="sng" dirty="0">
              <a:latin typeface="+mj-lt"/>
            </a:endParaRPr>
          </a:p>
        </p:txBody>
      </p:sp>
      <p:cxnSp>
        <p:nvCxnSpPr>
          <p:cNvPr id="25" name="Straight Arrow Connector 24"/>
          <p:cNvCxnSpPr>
            <a:stCxn id="7" idx="2"/>
          </p:cNvCxnSpPr>
          <p:nvPr/>
        </p:nvCxnSpPr>
        <p:spPr>
          <a:xfrm flipH="1">
            <a:off x="4444003" y="2672132"/>
            <a:ext cx="1896197" cy="99149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15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7120869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3"/>
          <p:cNvSpPr>
            <a:spLocks noGrp="1"/>
          </p:cNvSpPr>
          <p:nvPr>
            <p:ph sz="quarter" idx="1"/>
          </p:nvPr>
        </p:nvSpPr>
        <p:spPr>
          <a:xfrm>
            <a:off x="395536" y="692696"/>
            <a:ext cx="8208912" cy="5112568"/>
          </a:xfrm>
        </p:spPr>
        <p:txBody>
          <a:bodyPr>
            <a:noAutofit/>
          </a:bodyPr>
          <a:lstStyle/>
          <a:p>
            <a:pPr algn="just"/>
            <a:r>
              <a:rPr lang="en-US" altLang="en-US" sz="2800" u="sng" spc="75" dirty="0" smtClean="0">
                <a:latin typeface="+mj-lt"/>
                <a:ea typeface="+mj-ea"/>
                <a:cs typeface="+mj-cs"/>
              </a:rPr>
              <a:t>O-ring seal indeed failed</a:t>
            </a:r>
            <a:r>
              <a:rPr lang="en-US" altLang="en-US" sz="2800" spc="75" dirty="0" smtClean="0">
                <a:latin typeface="+mj-lt"/>
                <a:ea typeface="+mj-ea"/>
                <a:cs typeface="+mj-cs"/>
              </a:rPr>
              <a:t>, flames burned the adjacent components and ignited the liquid hydrogen and oxygen in the external fuel tank; which caused orbiter to break apart</a:t>
            </a:r>
          </a:p>
          <a:p>
            <a:pPr algn="just"/>
            <a:r>
              <a:rPr lang="en-US" sz="2800" spc="75" dirty="0" smtClean="0">
                <a:latin typeface="+mj-lt"/>
                <a:ea typeface="+mj-ea"/>
                <a:cs typeface="+mj-cs"/>
              </a:rPr>
              <a:t>Do you think NASA should have launched? </a:t>
            </a:r>
            <a:r>
              <a:rPr lang="en-US" altLang="en-US" sz="2800" u="sng" spc="75" dirty="0" smtClean="0">
                <a:latin typeface="+mj-lt"/>
                <a:ea typeface="+mj-ea"/>
                <a:cs typeface="+mj-cs"/>
              </a:rPr>
              <a:t>Is there a clear moral issue here</a:t>
            </a:r>
            <a:r>
              <a:rPr lang="en-US" altLang="en-US" sz="2800" spc="75" dirty="0" smtClean="0">
                <a:latin typeface="+mj-lt"/>
                <a:ea typeface="+mj-ea"/>
                <a:cs typeface="+mj-cs"/>
              </a:rPr>
              <a:t>?</a:t>
            </a:r>
          </a:p>
          <a:p>
            <a:pPr algn="just"/>
            <a:r>
              <a:rPr lang="en-US" altLang="en-US" sz="2800" spc="75" dirty="0" smtClean="0">
                <a:latin typeface="+mj-lt"/>
                <a:ea typeface="+mj-ea"/>
                <a:cs typeface="+mj-cs"/>
              </a:rPr>
              <a:t>Did NASA take unnecessary risks because of external pressure?</a:t>
            </a:r>
          </a:p>
          <a:p>
            <a:pPr algn="just"/>
            <a:r>
              <a:rPr lang="en-US" altLang="en-US" sz="2800" u="sng" spc="75" dirty="0" smtClean="0">
                <a:latin typeface="+mj-lt"/>
                <a:ea typeface="+mj-ea"/>
                <a:cs typeface="+mj-cs"/>
              </a:rPr>
              <a:t>Did the engineers violate their duty</a:t>
            </a:r>
            <a:r>
              <a:rPr lang="en-US" altLang="en-US" sz="2800" spc="75" dirty="0" smtClean="0">
                <a:latin typeface="+mj-lt"/>
                <a:ea typeface="+mj-ea"/>
                <a:cs typeface="+mj-cs"/>
              </a:rPr>
              <a:t> to put public safety first?</a:t>
            </a:r>
            <a:endParaRPr lang="en-US" altLang="en-US" sz="2800" spc="75" dirty="0"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16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9397561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476672"/>
            <a:ext cx="770485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+mj-lt"/>
              </a:rPr>
              <a:t>Did </a:t>
            </a:r>
            <a:r>
              <a:rPr lang="en-US" altLang="en-US" sz="2800" dirty="0">
                <a:latin typeface="+mj-lt"/>
              </a:rPr>
              <a:t>NASA manager think </a:t>
            </a:r>
            <a:r>
              <a:rPr lang="en-US" altLang="en-US" sz="2800" dirty="0" smtClean="0">
                <a:latin typeface="+mj-lt"/>
              </a:rPr>
              <a:t>of the </a:t>
            </a:r>
            <a:r>
              <a:rPr lang="en-US" altLang="en-US" sz="2800" u="sng" dirty="0">
                <a:latin typeface="+mj-lt"/>
              </a:rPr>
              <a:t>potential </a:t>
            </a:r>
            <a:r>
              <a:rPr lang="en-US" altLang="en-US" sz="2800" u="sng" dirty="0" smtClean="0">
                <a:latin typeface="+mj-lt"/>
              </a:rPr>
              <a:t>costs</a:t>
            </a:r>
            <a:r>
              <a:rPr lang="en-US" altLang="en-US" sz="2800" dirty="0" smtClean="0">
                <a:latin typeface="+mj-lt"/>
              </a:rPr>
              <a:t>?</a:t>
            </a:r>
            <a:endParaRPr lang="en-US" altLang="en-US" sz="2800" dirty="0">
              <a:latin typeface="+mj-lt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j-lt"/>
              </a:rPr>
              <a:t>Human </a:t>
            </a:r>
            <a:r>
              <a:rPr lang="en-US" altLang="en-US" sz="2800" u="sng" dirty="0">
                <a:latin typeface="+mj-lt"/>
              </a:rPr>
              <a:t>lives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j-lt"/>
              </a:rPr>
              <a:t>His </a:t>
            </a:r>
            <a:r>
              <a:rPr lang="en-US" altLang="en-US" sz="2800" u="sng" dirty="0">
                <a:latin typeface="+mj-lt"/>
              </a:rPr>
              <a:t>reputation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altLang="en-US" sz="2800" u="sng" dirty="0">
                <a:latin typeface="+mj-lt"/>
              </a:rPr>
              <a:t>Criminal charges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j-lt"/>
              </a:rPr>
              <a:t>100% of the blame on him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j-lt"/>
              </a:rPr>
              <a:t>Suspension of the </a:t>
            </a:r>
            <a:r>
              <a:rPr lang="en-US" altLang="en-US" sz="2800" u="sng" dirty="0">
                <a:latin typeface="+mj-lt"/>
              </a:rPr>
              <a:t>shuttle </a:t>
            </a:r>
            <a:r>
              <a:rPr lang="en-US" altLang="en-US" sz="2800" u="sng" dirty="0" smtClean="0">
                <a:latin typeface="+mj-lt"/>
              </a:rPr>
              <a:t>program</a:t>
            </a:r>
          </a:p>
          <a:p>
            <a:pPr marL="341313" indent="-285750" algn="just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+mj-lt"/>
              </a:rPr>
              <a:t>How about other elements such as </a:t>
            </a:r>
            <a:r>
              <a:rPr lang="en-US" altLang="en-US" sz="2800" u="sng" dirty="0" smtClean="0">
                <a:latin typeface="+mj-lt"/>
              </a:rPr>
              <a:t>“whistle blowing”?</a:t>
            </a:r>
            <a:endParaRPr lang="en-US" altLang="en-US" sz="2800" u="sng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800" b="1" i="1" dirty="0" smtClean="0">
                <a:latin typeface="+mj-lt"/>
              </a:rPr>
              <a:t>It is a hard </a:t>
            </a:r>
            <a:r>
              <a:rPr lang="en-US" altLang="en-US" sz="2800" b="1" i="1" dirty="0">
                <a:latin typeface="+mj-lt"/>
              </a:rPr>
              <a:t>choice</a:t>
            </a:r>
            <a:r>
              <a:rPr lang="en-US" altLang="en-US" sz="2800" dirty="0">
                <a:latin typeface="+mj-lt"/>
              </a:rPr>
              <a:t>. You have to </a:t>
            </a:r>
            <a:r>
              <a:rPr lang="en-US" altLang="en-US" sz="2800" u="sng" dirty="0">
                <a:latin typeface="+mj-lt"/>
              </a:rPr>
              <a:t>choose between the lesser of two evils</a:t>
            </a:r>
            <a:r>
              <a:rPr lang="en-US" altLang="en-US" sz="2800" dirty="0" smtClean="0">
                <a:latin typeface="+mj-lt"/>
              </a:rPr>
              <a:t>.</a:t>
            </a:r>
            <a:endParaRPr lang="en-US" sz="28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j-lt"/>
              </a:rPr>
              <a:t>In the Challenger disaster, obviously the lesser of two evils choice should have been to </a:t>
            </a:r>
            <a:r>
              <a:rPr lang="en-US" altLang="en-US" sz="2800" u="sng" dirty="0">
                <a:solidFill>
                  <a:srgbClr val="FF0000"/>
                </a:solidFill>
                <a:latin typeface="+mj-lt"/>
              </a:rPr>
              <a:t>delay the launch</a:t>
            </a:r>
            <a:r>
              <a:rPr lang="en-US" altLang="en-US" sz="2800" dirty="0"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17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3609478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476672"/>
            <a:ext cx="842493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11</a:t>
            </a:r>
            <a:r>
              <a:rPr lang="en-US" alt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. </a:t>
            </a:r>
            <a:r>
              <a:rPr lang="en-US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“Toyota </a:t>
            </a:r>
            <a:r>
              <a:rPr lang="en-US" alt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Unintended </a:t>
            </a:r>
            <a:r>
              <a:rPr lang="en-US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Acceleration” Case Study</a:t>
            </a:r>
            <a:endParaRPr lang="en-US" altLang="en-US" sz="2800" dirty="0" smtClean="0">
              <a:latin typeface="+mj-lt"/>
            </a:endParaRPr>
          </a:p>
          <a:p>
            <a:pPr algn="just"/>
            <a:endParaRPr lang="en-US" altLang="en-US" sz="2800" dirty="0" smtClean="0">
              <a:latin typeface="+mj-lt"/>
            </a:endParaRPr>
          </a:p>
          <a:p>
            <a:pPr algn="just"/>
            <a:r>
              <a:rPr lang="en-US" altLang="en-US" sz="2800" dirty="0" smtClean="0">
                <a:latin typeface="+mj-lt"/>
              </a:rPr>
              <a:t>Watch the following clip:</a:t>
            </a:r>
          </a:p>
          <a:p>
            <a:r>
              <a:rPr lang="en-US" altLang="en-US" sz="2800" dirty="0" smtClean="0">
                <a:latin typeface="+mj-lt"/>
              </a:rPr>
              <a:t>“</a:t>
            </a:r>
            <a:r>
              <a:rPr lang="en-US" altLang="en-US" sz="2800" dirty="0" smtClean="0">
                <a:latin typeface="+mj-lt"/>
                <a:hlinkClick r:id="rId3"/>
              </a:rPr>
              <a:t>Toyota </a:t>
            </a:r>
            <a:r>
              <a:rPr lang="en-US" altLang="en-US" sz="2800" dirty="0">
                <a:latin typeface="+mj-lt"/>
                <a:hlinkClick r:id="rId3"/>
              </a:rPr>
              <a:t>Unintended </a:t>
            </a:r>
            <a:r>
              <a:rPr lang="en-US" altLang="en-US" sz="2800" dirty="0" smtClean="0">
                <a:latin typeface="+mj-lt"/>
                <a:hlinkClick r:id="rId3"/>
              </a:rPr>
              <a:t>Acceleration Case</a:t>
            </a:r>
            <a:r>
              <a:rPr lang="en-US" altLang="en-US" sz="2800" dirty="0" smtClean="0">
                <a:latin typeface="+mj-lt"/>
              </a:rPr>
              <a:t>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+mj-lt"/>
              </a:rPr>
              <a:t>What ethical issues are involved here?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+mj-lt"/>
              </a:rPr>
              <a:t>Did the people involved take the proper decision?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+mj-lt"/>
              </a:rPr>
              <a:t>What would you do in a similar situation?</a:t>
            </a:r>
          </a:p>
          <a:p>
            <a:endParaRPr lang="en-US" altLang="en-US" sz="2800" dirty="0" smtClean="0">
              <a:latin typeface="+mj-lt"/>
            </a:endParaRPr>
          </a:p>
          <a:p>
            <a:r>
              <a:rPr lang="en-US" altLang="en-US" sz="2800" dirty="0" smtClean="0">
                <a:latin typeface="+mj-lt"/>
              </a:rPr>
              <a:t> </a:t>
            </a:r>
            <a:endParaRPr lang="en-US" altLang="en-US" sz="28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18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0914637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382000" cy="5638800"/>
          </a:xfrm>
        </p:spPr>
        <p:txBody>
          <a:bodyPr lIns="90488" tIns="44450" rIns="90488" bIns="44450"/>
          <a:lstStyle/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sz="2800" b="1" spc="75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Case </a:t>
            </a:r>
            <a:r>
              <a:rPr lang="en-US" sz="2800" b="1" spc="75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Study 1:  </a:t>
            </a:r>
            <a:r>
              <a:rPr lang="en-US" sz="2800" b="1" spc="75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Murder </a:t>
            </a:r>
          </a:p>
          <a:p>
            <a:pPr marL="457200" lvl="1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Legal?  </a:t>
            </a:r>
          </a:p>
          <a:p>
            <a:pPr marL="457200" lvl="1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Moral?  </a:t>
            </a:r>
          </a:p>
          <a:p>
            <a:pPr marL="457200" lvl="1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Ethical?</a:t>
            </a:r>
          </a:p>
          <a:p>
            <a:pPr marL="457200" lvl="1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Good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Etiquette</a:t>
            </a:r>
            <a:r>
              <a:rPr lang="en-US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?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85800" lvl="1" indent="-228600"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lvl="1" indent="0" eaLnBrk="0" hangingPunct="0">
              <a:spcBef>
                <a:spcPct val="0"/>
              </a:spcBef>
              <a:buNone/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Answer: 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lvl="2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Illegal</a:t>
            </a:r>
          </a:p>
          <a:p>
            <a:pPr marL="457200" lvl="2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Immoral</a:t>
            </a:r>
          </a:p>
          <a:p>
            <a:pPr marL="457200" lvl="2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Unethical</a:t>
            </a:r>
          </a:p>
          <a:p>
            <a:pPr marL="457200" lvl="2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Bad etiquette!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5749900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381000"/>
            <a:ext cx="8382000" cy="5638800"/>
          </a:xfrm>
        </p:spPr>
        <p:txBody>
          <a:bodyPr lIns="90488" tIns="44450" rIns="90488" bIns="44450"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2800" b="1" spc="75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Case </a:t>
            </a:r>
            <a:r>
              <a:rPr lang="en-US" sz="2800" b="1" spc="75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Study 2:  </a:t>
            </a:r>
            <a:r>
              <a:rPr lang="en-US" sz="2800" b="1" spc="75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Driving over the speed limit when you are late for class</a:t>
            </a: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Legal?  </a:t>
            </a: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Moral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?*  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Ethical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?*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Good Etiquette? </a:t>
            </a: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0" lvl="1" indent="0" eaLnBrk="0" hangingPunct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Answer: 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lvl="2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Illegal</a:t>
            </a:r>
          </a:p>
          <a:p>
            <a:pPr marL="457200" lvl="2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Moral to some, immoral to others</a:t>
            </a:r>
          </a:p>
          <a:p>
            <a:pPr marL="457200" lvl="2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Unethical</a:t>
            </a:r>
          </a:p>
          <a:p>
            <a:pPr marL="457200" lvl="2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Bad etiquette if it effects other drivers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7868079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381000"/>
            <a:ext cx="8382000" cy="5638800"/>
          </a:xfrm>
        </p:spPr>
        <p:txBody>
          <a:bodyPr lIns="90488" tIns="44450" rIns="90488" bIns="44450"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2800" b="1" spc="75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Case </a:t>
            </a:r>
            <a:r>
              <a:rPr lang="en-US" sz="2800" b="1" spc="75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Study 3:  </a:t>
            </a:r>
            <a:r>
              <a:rPr lang="en-US" sz="2800" b="1" spc="75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Driving over the speed limit going to hospital for an emergency case.</a:t>
            </a: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Legal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?  </a:t>
            </a: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Moral?  </a:t>
            </a: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Ethical?</a:t>
            </a: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Good Etiquette? </a:t>
            </a: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endParaRPr lang="en-US" sz="2800" dirty="0" smtClean="0">
              <a:latin typeface="+mj-lt"/>
              <a:cs typeface="Arial" panose="020B0604020202020204" pitchFamily="34" charset="0"/>
            </a:endParaRPr>
          </a:p>
          <a:p>
            <a:pPr marL="0" lvl="1" indent="0" eaLnBrk="0" hangingPunct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Answer: 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lvl="2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Illegal</a:t>
            </a:r>
          </a:p>
          <a:p>
            <a:pPr marL="457200" lvl="2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Moral </a:t>
            </a:r>
          </a:p>
          <a:p>
            <a:pPr marL="457200" lvl="2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Ethical</a:t>
            </a:r>
          </a:p>
          <a:p>
            <a:pPr marL="457200" lvl="2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Etiquette does not apply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5529236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397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Case Study 4: Software piracy</a:t>
            </a:r>
            <a:endParaRPr lang="en-US" sz="2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14388"/>
            <a:ext cx="7467600" cy="5659437"/>
          </a:xfrm>
        </p:spPr>
        <p:txBody>
          <a:bodyPr>
            <a:normAutofit fontScale="92500" lnSpcReduction="10000"/>
          </a:bodyPr>
          <a:lstStyle/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Ahmed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was showing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Ali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a copy of a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software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package he got from a friend. </a:t>
            </a:r>
          </a:p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Ali says, “this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is great, but you didn’t pay for it, you shouldn’t really be using it.”</a:t>
            </a:r>
          </a:p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Ahmed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says, “Look, I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can’t buy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it because it is too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expensive,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so the company hasn’t lost a sale. Besides I didn’t take a physical object, so it isn’t stealing.”</a:t>
            </a:r>
          </a:p>
          <a:p>
            <a:pPr marL="0" indent="0" eaLnBrk="0" hangingPunct="0">
              <a:spcBef>
                <a:spcPct val="0"/>
              </a:spcBef>
              <a:buNone/>
              <a:defRPr/>
            </a:pPr>
            <a:endParaRPr lang="en-US" sz="2800" dirty="0" smtClean="0">
              <a:latin typeface="+mj-lt"/>
              <a:cs typeface="Arial" panose="020B0604020202020204" pitchFamily="34" charset="0"/>
            </a:endParaRPr>
          </a:p>
          <a:p>
            <a:pPr marL="0" indent="0" eaLnBrk="0" hangingPunct="0">
              <a:spcBef>
                <a:spcPct val="0"/>
              </a:spcBef>
              <a:buNone/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What do you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think:</a:t>
            </a:r>
          </a:p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Ahmed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is right – there is no problem, he isn’t stealing from the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company?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Ahmed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should delete the software from his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computer?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Ahmed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shouldn’t pirate software, but the company is not going to find out, so he should not delete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it?*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AutoNum type="alphaLcParenR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2611581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84" y="260648"/>
            <a:ext cx="7467600" cy="699864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Case Study </a:t>
            </a: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5: Not paying for merchandise</a:t>
            </a:r>
            <a:endParaRPr lang="en-US" sz="2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32792" y="1268760"/>
            <a:ext cx="7467600" cy="4873625"/>
          </a:xfrm>
        </p:spPr>
        <p:txBody>
          <a:bodyPr>
            <a:normAutofit/>
          </a:bodyPr>
          <a:lstStyle/>
          <a:p>
            <a:pPr marL="0" indent="0" algn="just" eaLnBrk="0" hangingPunct="0">
              <a:spcBef>
                <a:spcPct val="0"/>
              </a:spcBef>
              <a:buNone/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On his way home from work,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Ahmed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goes into a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store,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picks up a candy bar and walks out without paying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.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Ethically, is this the same as pirating software?</a:t>
            </a:r>
          </a:p>
          <a:p>
            <a:pPr marL="0" indent="0" eaLnBrk="0" hangingPunct="0">
              <a:spcBef>
                <a:spcPct val="0"/>
              </a:spcBef>
              <a:buNone/>
              <a:defRPr/>
            </a:pPr>
            <a:endParaRPr lang="en-US" sz="2800" dirty="0" smtClean="0">
              <a:latin typeface="+mj-lt"/>
              <a:cs typeface="Arial" panose="020B0604020202020204" pitchFamily="34" charset="0"/>
            </a:endParaRPr>
          </a:p>
          <a:p>
            <a:pPr marL="0" indent="0" eaLnBrk="0" hangingPunct="0">
              <a:spcBef>
                <a:spcPct val="0"/>
              </a:spcBef>
              <a:buNone/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Answer*?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  <a:buClr>
                <a:schemeClr val="accent2">
                  <a:lumMod val="40000"/>
                  <a:lumOff val="60000"/>
                </a:schemeClr>
              </a:buClr>
              <a:buSzPct val="90000"/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YES</a:t>
            </a:r>
          </a:p>
          <a:p>
            <a:pPr eaLnBrk="0" hangingPunct="0">
              <a:spcBef>
                <a:spcPct val="0"/>
              </a:spcBef>
              <a:buClr>
                <a:schemeClr val="accent2">
                  <a:lumMod val="40000"/>
                  <a:lumOff val="60000"/>
                </a:schemeClr>
              </a:buClr>
              <a:buSzPct val="90000"/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NO</a:t>
            </a:r>
          </a:p>
          <a:p>
            <a:pPr eaLnBrk="0" hangingPunct="0">
              <a:spcBef>
                <a:spcPct val="0"/>
              </a:spcBef>
              <a:buClr>
                <a:schemeClr val="accent2">
                  <a:lumMod val="40000"/>
                  <a:lumOff val="60000"/>
                </a:schemeClr>
              </a:buClr>
              <a:buSzPct val="90000"/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In some ways yes and some ways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no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0483384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476672"/>
            <a:ext cx="8515672" cy="5695528"/>
          </a:xfrm>
        </p:spPr>
        <p:txBody>
          <a:bodyPr lIns="90488" tIns="44450" rIns="90488" bIns="44450">
            <a:normAutofit/>
          </a:bodyPr>
          <a:lstStyle/>
          <a:p>
            <a:pPr marL="0" indent="0" eaLnBrk="0" hangingPunct="0">
              <a:spcBef>
                <a:spcPct val="0"/>
              </a:spcBef>
              <a:buNone/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Case Study </a:t>
            </a: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6: Non-listed toxin </a:t>
            </a:r>
            <a:endParaRPr lang="en-US" sz="2800" b="1" spc="75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  <a:p>
            <a:pPr marL="457200" lvl="1" indent="-457200" algn="just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A chemical company develops a new process that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results in some waste. Their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internal studies show this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waste can cause cancer.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lvl="1" indent="-457200" algn="just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However,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this type of waste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is not on a government list of banned chemicals because it is new.</a:t>
            </a:r>
          </a:p>
          <a:p>
            <a:pPr marL="0" lvl="1" indent="0" eaLnBrk="0" hangingPunct="0">
              <a:spcBef>
                <a:spcPct val="0"/>
              </a:spcBef>
              <a:buNone/>
              <a:defRPr/>
            </a:pPr>
            <a:endParaRPr lang="en-US" sz="2800" dirty="0" smtClean="0">
              <a:latin typeface="+mj-lt"/>
              <a:cs typeface="Arial" panose="020B0604020202020204" pitchFamily="34" charset="0"/>
            </a:endParaRPr>
          </a:p>
          <a:p>
            <a:pPr marL="457200" lvl="1" indent="-457200" eaLnBrk="0" hangingPunct="0">
              <a:spcBef>
                <a:spcPct val="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Legal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?  Moral?		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+mj-lt"/>
                <a:cs typeface="Arial" panose="020B0604020202020204" pitchFamily="34" charset="0"/>
              </a:rPr>
            </a:b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0" lvl="1" indent="0" eaLnBrk="0" hangingPunct="0">
              <a:spcBef>
                <a:spcPct val="0"/>
              </a:spcBef>
              <a:buNone/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Answer: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lvl="2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Legal but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immoral (and unethical)*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2083938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51520" y="404664"/>
            <a:ext cx="8208912" cy="5562600"/>
          </a:xfrm>
        </p:spPr>
        <p:txBody>
          <a:bodyPr lIns="90488" tIns="44450" rIns="90488" bIns="44450">
            <a:normAutofit/>
          </a:bodyPr>
          <a:lstStyle/>
          <a:p>
            <a:pPr marL="0" indent="0" eaLnBrk="0" hangingPunct="0">
              <a:spcBef>
                <a:spcPct val="0"/>
              </a:spcBef>
              <a:buNone/>
              <a:defRPr/>
            </a:pPr>
            <a:r>
              <a:rPr lang="en-US" sz="2800" b="1" spc="75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Case Study 7: Reimbursed payments</a:t>
            </a:r>
          </a:p>
          <a:p>
            <a:pPr marL="0" indent="0" eaLnBrk="0" hangingPunct="0">
              <a:spcBef>
                <a:spcPct val="0"/>
              </a:spcBef>
              <a:buNone/>
              <a:defRPr/>
            </a:pP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lvl="1" indent="-457200" algn="just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Government self-regulations require that all purchases be made through purchasing agents.</a:t>
            </a:r>
          </a:p>
          <a:p>
            <a:pPr marL="457200" lvl="1" indent="-457200" algn="just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An engineer wishes to purchase an old alternator from a junkyard and does so with his own money.</a:t>
            </a:r>
          </a:p>
          <a:p>
            <a:pPr marL="457200" lvl="1" indent="-457200" algn="just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He reimburses himself with computer disks of equivalent value.</a:t>
            </a:r>
          </a:p>
          <a:p>
            <a:pPr marL="0" lvl="1" indent="0" eaLnBrk="0" hangingPunct="0">
              <a:spcBef>
                <a:spcPct val="0"/>
              </a:spcBef>
              <a:buNone/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+mj-lt"/>
                <a:cs typeface="Arial" panose="020B0604020202020204" pitchFamily="34" charset="0"/>
              </a:rPr>
            </a:br>
            <a:r>
              <a:rPr lang="en-US" sz="2800" dirty="0" smtClean="0">
                <a:latin typeface="+mj-lt"/>
                <a:cs typeface="Arial" panose="020B0604020202020204" pitchFamily="34" charset="0"/>
              </a:rPr>
              <a:t>Legal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?  Moral?		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+mj-lt"/>
                <a:cs typeface="Arial" panose="020B0604020202020204" pitchFamily="34" charset="0"/>
              </a:rPr>
            </a:br>
            <a:endParaRPr lang="en-US" sz="2800" dirty="0" smtClean="0">
              <a:latin typeface="+mj-lt"/>
              <a:cs typeface="Arial" panose="020B0604020202020204" pitchFamily="34" charset="0"/>
            </a:endParaRPr>
          </a:p>
          <a:p>
            <a:pPr marL="0" lvl="1" indent="0" eaLnBrk="0" hangingPunct="0">
              <a:spcBef>
                <a:spcPct val="0"/>
              </a:spcBef>
              <a:buNone/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Answer: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lvl="2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Moral but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illegal*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5293092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53" y="-99392"/>
            <a:ext cx="7992888" cy="72008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Case </a:t>
            </a: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study 8: 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Protecting </a:t>
            </a: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Safety 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of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620688"/>
            <a:ext cx="7467600" cy="6056336"/>
          </a:xfrm>
        </p:spPr>
        <p:txBody>
          <a:bodyPr>
            <a:normAutofit/>
          </a:bodyPr>
          <a:lstStyle/>
          <a:p>
            <a:pPr marL="457200" indent="-457200" algn="just" eaLnBrk="0" hangingPunct="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Your employer asks you to design a bridge that will not exceed </a:t>
            </a:r>
            <a:r>
              <a:rPr lang="en-US" sz="2800" u="sng" dirty="0">
                <a:latin typeface="+mj-lt"/>
                <a:cs typeface="Arial" panose="020B0604020202020204" pitchFamily="34" charset="0"/>
              </a:rPr>
              <a:t>$1 million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to build. After doing a study you determine the following:</a:t>
            </a:r>
          </a:p>
          <a:p>
            <a:pPr marL="914400" lvl="1" indent="-457200" algn="just" eaLnBrk="0" hangingPunc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An ideal bridge can be built for </a:t>
            </a:r>
            <a:r>
              <a:rPr lang="en-US" sz="2800" u="sng" dirty="0">
                <a:latin typeface="+mj-lt"/>
                <a:cs typeface="Arial" panose="020B0604020202020204" pitchFamily="34" charset="0"/>
              </a:rPr>
              <a:t>$1.5 million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914400" lvl="1" indent="-457200" algn="just" eaLnBrk="0" hangingPunc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Given the design constraints, a bridge built for $1 million will collapse in a moderate earthquake.</a:t>
            </a:r>
          </a:p>
          <a:p>
            <a:pPr marL="457200" indent="-457200" algn="just" eaLnBrk="0" hangingPunct="0">
              <a:lnSpc>
                <a:spcPct val="100000"/>
              </a:lnSpc>
              <a:spcBef>
                <a:spcPts val="600"/>
              </a:spcBef>
            </a:pPr>
            <a:r>
              <a:rPr lang="en-US" altLang="en-US" sz="2800" dirty="0" smtClean="0">
                <a:cs typeface="Arial" panose="020B0604020202020204" pitchFamily="34" charset="0"/>
              </a:rPr>
              <a:t>Your </a:t>
            </a:r>
            <a:r>
              <a:rPr lang="en-US" altLang="en-US" sz="2800" dirty="0">
                <a:cs typeface="Arial" panose="020B0604020202020204" pitchFamily="34" charset="0"/>
              </a:rPr>
              <a:t>employer says, “if we don’t build the bridge for $1 million, then we are going to have to </a:t>
            </a:r>
            <a:r>
              <a:rPr lang="en-US" altLang="en-US" sz="2800" u="sng" dirty="0" smtClean="0">
                <a:cs typeface="Arial" panose="020B0604020202020204" pitchFamily="34" charset="0"/>
              </a:rPr>
              <a:t>fire </a:t>
            </a:r>
            <a:r>
              <a:rPr lang="en-US" altLang="en-US" sz="2800" u="sng" dirty="0">
                <a:cs typeface="Arial" panose="020B0604020202020204" pitchFamily="34" charset="0"/>
              </a:rPr>
              <a:t>half of the staff</a:t>
            </a:r>
            <a:r>
              <a:rPr lang="en-US" altLang="en-US" sz="2800" dirty="0">
                <a:cs typeface="Arial" panose="020B0604020202020204" pitchFamily="34" charset="0"/>
              </a:rPr>
              <a:t>, including you</a:t>
            </a:r>
            <a:r>
              <a:rPr lang="en-US" altLang="en-US" sz="2800" dirty="0" smtClean="0">
                <a:cs typeface="Arial" panose="020B0604020202020204" pitchFamily="34" charset="0"/>
              </a:rPr>
              <a:t>.”*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marL="457200" indent="-457200" algn="just" eaLnBrk="0" hangingPunct="0">
              <a:lnSpc>
                <a:spcPct val="100000"/>
              </a:lnSpc>
              <a:spcBef>
                <a:spcPts val="600"/>
              </a:spcBef>
            </a:pPr>
            <a:r>
              <a:rPr lang="en-US" altLang="en-US" sz="2800" dirty="0" smtClean="0">
                <a:cs typeface="Arial" panose="020B0604020202020204" pitchFamily="34" charset="0"/>
              </a:rPr>
              <a:t>He </a:t>
            </a:r>
            <a:r>
              <a:rPr lang="en-US" altLang="en-US" sz="2800" dirty="0">
                <a:cs typeface="Arial" panose="020B0604020202020204" pitchFamily="34" charset="0"/>
              </a:rPr>
              <a:t>further asks you to </a:t>
            </a:r>
            <a:r>
              <a:rPr lang="en-US" altLang="en-US" sz="2800" u="sng" dirty="0">
                <a:cs typeface="Arial" panose="020B0604020202020204" pitchFamily="34" charset="0"/>
              </a:rPr>
              <a:t>go ahead</a:t>
            </a:r>
            <a:r>
              <a:rPr lang="en-US" altLang="en-US" sz="2800" dirty="0">
                <a:cs typeface="Arial" panose="020B0604020202020204" pitchFamily="34" charset="0"/>
              </a:rPr>
              <a:t> with the next stage of the </a:t>
            </a:r>
            <a:r>
              <a:rPr lang="en-US" altLang="en-US" sz="2800" dirty="0" smtClean="0">
                <a:cs typeface="Arial" panose="020B0604020202020204" pitchFamily="34" charset="0"/>
              </a:rPr>
              <a:t>project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marL="457200" indent="-457200" algn="just" eaLnBrk="0" hangingPunct="0">
              <a:lnSpc>
                <a:spcPct val="100000"/>
              </a:lnSpc>
              <a:spcBef>
                <a:spcPts val="600"/>
              </a:spcBef>
            </a:pPr>
            <a:r>
              <a:rPr lang="en-US" altLang="en-US" sz="2800" dirty="0" smtClean="0">
                <a:cs typeface="Arial" panose="020B0604020202020204" pitchFamily="34" charset="0"/>
              </a:rPr>
              <a:t>What </a:t>
            </a:r>
            <a:r>
              <a:rPr lang="en-US" altLang="en-US" sz="2800" dirty="0">
                <a:cs typeface="Arial" panose="020B0604020202020204" pitchFamily="34" charset="0"/>
              </a:rPr>
              <a:t>do you do?</a:t>
            </a:r>
          </a:p>
          <a:p>
            <a:pPr marL="457200" lvl="1" indent="0" eaLnBrk="0" hangingPunct="0">
              <a:spcBef>
                <a:spcPct val="0"/>
              </a:spcBef>
              <a:buNone/>
              <a:defRPr/>
            </a:pPr>
            <a:endParaRPr lang="en-US" sz="25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8336923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template_105</Template>
  <TotalTime>428</TotalTime>
  <Words>1366</Words>
  <Application>Microsoft Office PowerPoint</Application>
  <PresentationFormat>On-screen Show (4:3)</PresentationFormat>
  <Paragraphs>181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MS PGothic</vt:lpstr>
      <vt:lpstr>Arial</vt:lpstr>
      <vt:lpstr>Calibri</vt:lpstr>
      <vt:lpstr>Corbel</vt:lpstr>
      <vt:lpstr>Osaka</vt:lpstr>
      <vt:lpstr>Tahoma</vt:lpstr>
      <vt:lpstr>Wingdings</vt:lpstr>
      <vt:lpstr>Digital Blue Tunnel 16x9</vt:lpstr>
      <vt:lpstr>Studio 12.  Engineering Ethics:  Case Studies</vt:lpstr>
      <vt:lpstr>PowerPoint Presentation</vt:lpstr>
      <vt:lpstr>PowerPoint Presentation</vt:lpstr>
      <vt:lpstr>PowerPoint Presentation</vt:lpstr>
      <vt:lpstr>Case Study 4: Software piracy</vt:lpstr>
      <vt:lpstr>Case Study 5: Not paying for merchandise</vt:lpstr>
      <vt:lpstr>PowerPoint Presentation</vt:lpstr>
      <vt:lpstr>PowerPoint Presentation</vt:lpstr>
      <vt:lpstr>Case study 8: Protecting the Safety of Society</vt:lpstr>
      <vt:lpstr>What is the conflict?</vt:lpstr>
      <vt:lpstr>What is more important?</vt:lpstr>
      <vt:lpstr>Case Study 9: Truth In Public Statements</vt:lpstr>
      <vt:lpstr>PowerPoint Presentation</vt:lpstr>
      <vt:lpstr>What is the Conflict?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Khafaji</dc:creator>
  <cp:lastModifiedBy>Dr. Raja Rizwan Hussain</cp:lastModifiedBy>
  <cp:revision>52</cp:revision>
  <dcterms:created xsi:type="dcterms:W3CDTF">2009-11-13T13:05:21Z</dcterms:created>
  <dcterms:modified xsi:type="dcterms:W3CDTF">2019-03-26T21:27:53Z</dcterms:modified>
</cp:coreProperties>
</file>