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3"/>
  </p:notesMasterIdLst>
  <p:sldIdLst>
    <p:sldId id="501" r:id="rId2"/>
    <p:sldId id="683" r:id="rId3"/>
    <p:sldId id="522" r:id="rId4"/>
    <p:sldId id="504" r:id="rId5"/>
    <p:sldId id="505" r:id="rId6"/>
    <p:sldId id="523" r:id="rId7"/>
    <p:sldId id="524" r:id="rId8"/>
    <p:sldId id="506" r:id="rId9"/>
    <p:sldId id="507" r:id="rId10"/>
    <p:sldId id="525" r:id="rId11"/>
    <p:sldId id="526" r:id="rId12"/>
    <p:sldId id="527" r:id="rId13"/>
    <p:sldId id="528" r:id="rId14"/>
    <p:sldId id="529" r:id="rId15"/>
    <p:sldId id="530" r:id="rId16"/>
    <p:sldId id="531" r:id="rId17"/>
    <p:sldId id="532" r:id="rId18"/>
    <p:sldId id="533" r:id="rId19"/>
    <p:sldId id="534" r:id="rId20"/>
    <p:sldId id="535" r:id="rId21"/>
    <p:sldId id="536" r:id="rId22"/>
    <p:sldId id="537" r:id="rId23"/>
    <p:sldId id="538" r:id="rId24"/>
    <p:sldId id="540" r:id="rId25"/>
    <p:sldId id="539" r:id="rId26"/>
    <p:sldId id="553" r:id="rId27"/>
    <p:sldId id="554" r:id="rId28"/>
    <p:sldId id="555" r:id="rId29"/>
    <p:sldId id="556" r:id="rId30"/>
    <p:sldId id="557" r:id="rId31"/>
    <p:sldId id="558" r:id="rId32"/>
    <p:sldId id="560" r:id="rId33"/>
    <p:sldId id="559" r:id="rId34"/>
    <p:sldId id="561" r:id="rId35"/>
    <p:sldId id="562" r:id="rId36"/>
    <p:sldId id="564" r:id="rId37"/>
    <p:sldId id="563" r:id="rId38"/>
    <p:sldId id="565" r:id="rId39"/>
    <p:sldId id="566" r:id="rId40"/>
    <p:sldId id="567" r:id="rId41"/>
    <p:sldId id="568" r:id="rId42"/>
    <p:sldId id="570" r:id="rId43"/>
    <p:sldId id="569" r:id="rId44"/>
    <p:sldId id="571" r:id="rId45"/>
    <p:sldId id="572" r:id="rId46"/>
    <p:sldId id="573" r:id="rId47"/>
    <p:sldId id="574"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7" r:id="rId67"/>
    <p:sldId id="628" r:id="rId68"/>
    <p:sldId id="640" r:id="rId69"/>
    <p:sldId id="594" r:id="rId70"/>
    <p:sldId id="596" r:id="rId71"/>
    <p:sldId id="595" r:id="rId72"/>
    <p:sldId id="670" r:id="rId73"/>
    <p:sldId id="663" r:id="rId74"/>
    <p:sldId id="667" r:id="rId75"/>
    <p:sldId id="668" r:id="rId76"/>
    <p:sldId id="673" r:id="rId77"/>
    <p:sldId id="671" r:id="rId78"/>
    <p:sldId id="674" r:id="rId79"/>
    <p:sldId id="681" r:id="rId80"/>
    <p:sldId id="676" r:id="rId81"/>
    <p:sldId id="678" r:id="rId82"/>
    <p:sldId id="682" r:id="rId83"/>
    <p:sldId id="599" r:id="rId84"/>
    <p:sldId id="642" r:id="rId85"/>
    <p:sldId id="643" r:id="rId86"/>
    <p:sldId id="600" r:id="rId87"/>
    <p:sldId id="601" r:id="rId88"/>
    <p:sldId id="604" r:id="rId89"/>
    <p:sldId id="605" r:id="rId90"/>
    <p:sldId id="647" r:id="rId91"/>
    <p:sldId id="648" r:id="rId92"/>
    <p:sldId id="650" r:id="rId93"/>
    <p:sldId id="608" r:id="rId94"/>
    <p:sldId id="609" r:id="rId95"/>
    <p:sldId id="611" r:id="rId96"/>
    <p:sldId id="610" r:id="rId97"/>
    <p:sldId id="612" r:id="rId98"/>
    <p:sldId id="613" r:id="rId99"/>
    <p:sldId id="614" r:id="rId100"/>
    <p:sldId id="616" r:id="rId101"/>
    <p:sldId id="618" r:id="rId102"/>
    <p:sldId id="619" r:id="rId103"/>
    <p:sldId id="620" r:id="rId104"/>
    <p:sldId id="621" r:id="rId105"/>
    <p:sldId id="622" r:id="rId106"/>
    <p:sldId id="623" r:id="rId107"/>
    <p:sldId id="624" r:id="rId108"/>
    <p:sldId id="625" r:id="rId109"/>
    <p:sldId id="652" r:id="rId110"/>
    <p:sldId id="653" r:id="rId111"/>
    <p:sldId id="627" r:id="rId112"/>
    <p:sldId id="629" r:id="rId113"/>
    <p:sldId id="630" r:id="rId114"/>
    <p:sldId id="634" r:id="rId115"/>
    <p:sldId id="631" r:id="rId116"/>
    <p:sldId id="632" r:id="rId117"/>
    <p:sldId id="633" r:id="rId118"/>
    <p:sldId id="635" r:id="rId119"/>
    <p:sldId id="636" r:id="rId120"/>
    <p:sldId id="637" r:id="rId121"/>
    <p:sldId id="638" r:id="rId122"/>
    <p:sldId id="639" r:id="rId123"/>
    <p:sldId id="654" r:id="rId124"/>
    <p:sldId id="655" r:id="rId125"/>
    <p:sldId id="656" r:id="rId126"/>
    <p:sldId id="657" r:id="rId127"/>
    <p:sldId id="658" r:id="rId128"/>
    <p:sldId id="659" r:id="rId129"/>
    <p:sldId id="660" r:id="rId130"/>
    <p:sldId id="662" r:id="rId131"/>
    <p:sldId id="661" r:id="rId1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2" autoAdjust="0"/>
    <p:restoredTop sz="94660"/>
  </p:normalViewPr>
  <p:slideViewPr>
    <p:cSldViewPr>
      <p:cViewPr varScale="1">
        <p:scale>
          <a:sx n="50" d="100"/>
          <a:sy n="50" d="100"/>
        </p:scale>
        <p:origin x="142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15CEE0-2843-4AE7-A41B-24CA9D66E009}" type="datetimeFigureOut">
              <a:rPr lang="en-US" smtClean="0"/>
              <a:pPr/>
              <a:t>1/13/2019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D9F968-D956-43A1-8B21-80579425C22D}" type="slidenum">
              <a:rPr lang="en-US" smtClean="0"/>
              <a:pPr/>
              <a:t>‹#›</a:t>
            </a:fld>
            <a:endParaRPr lang="en-US"/>
          </a:p>
        </p:txBody>
      </p:sp>
    </p:spTree>
    <p:extLst>
      <p:ext uri="{BB962C8B-B14F-4D97-AF65-F5344CB8AC3E}">
        <p14:creationId xmlns:p14="http://schemas.microsoft.com/office/powerpoint/2010/main" val="168430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47382-2AFA-48CB-BF8F-9F23D252702C}"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8BDE48E-08DE-4C8E-8BAA-08A52644E0B1}"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BDE48E-08DE-4C8E-8BAA-08A52644E0B1}"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BDE48E-08DE-4C8E-8BAA-08A52644E0B1}"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BDE48E-08DE-4C8E-8BAA-08A52644E0B1}"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8BDE48E-08DE-4C8E-8BAA-08A52644E0B1}"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DE48E-08DE-4C8E-8BAA-08A52644E0B1}" type="datetimeFigureOut">
              <a:rPr lang="en-US" smtClean="0"/>
              <a:pPr/>
              <a:t>1/13/2019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FF2A9A8-7E47-45C8-9664-DC18007B06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4.wmf"/><Relationship Id="rId5" Type="http://schemas.openxmlformats.org/officeDocument/2006/relationships/oleObject" Target="../embeddings/oleObject34.bin"/><Relationship Id="rId4" Type="http://schemas.openxmlformats.org/officeDocument/2006/relationships/image" Target="../media/image103.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image" Target="../media/image109.emf"/></Relationships>
</file>

<file path=ppt/slides/_rels/slide104.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8.wmf"/><Relationship Id="rId5" Type="http://schemas.openxmlformats.org/officeDocument/2006/relationships/oleObject" Target="../embeddings/oleObject37.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39.bin"/></Relationships>
</file>

<file path=ppt/slides/_rels/slide113.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2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1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30.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31.wmf"/><Relationship Id="rId5" Type="http://schemas.openxmlformats.org/officeDocument/2006/relationships/oleObject" Target="../embeddings/oleObject43.bin"/><Relationship Id="rId4" Type="http://schemas.openxmlformats.org/officeDocument/2006/relationships/image" Target="../media/image130.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0.wmf"/><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63.wmf"/><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6.png"/><Relationship Id="rId4" Type="http://schemas.openxmlformats.org/officeDocument/2006/relationships/image" Target="../media/image65.wmf"/></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6.wmf"/><Relationship Id="rId5" Type="http://schemas.openxmlformats.org/officeDocument/2006/relationships/oleObject" Target="../embeddings/oleObject14.bin"/><Relationship Id="rId4" Type="http://schemas.openxmlformats.org/officeDocument/2006/relationships/image" Target="../media/image7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78.wmf"/><Relationship Id="rId5" Type="http://schemas.openxmlformats.org/officeDocument/2006/relationships/oleObject" Target="../embeddings/oleObject16.bin"/><Relationship Id="rId4" Type="http://schemas.openxmlformats.org/officeDocument/2006/relationships/image" Target="../media/image7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78.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79.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81.wmf"/><Relationship Id="rId5" Type="http://schemas.openxmlformats.org/officeDocument/2006/relationships/oleObject" Target="../embeddings/oleObject20.bin"/><Relationship Id="rId4" Type="http://schemas.openxmlformats.org/officeDocument/2006/relationships/image" Target="../media/image8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3.wmf"/><Relationship Id="rId5" Type="http://schemas.openxmlformats.org/officeDocument/2006/relationships/oleObject" Target="../embeddings/oleObject22.bin"/><Relationship Id="rId4" Type="http://schemas.openxmlformats.org/officeDocument/2006/relationships/image" Target="../media/image8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5.wmf"/><Relationship Id="rId5" Type="http://schemas.openxmlformats.org/officeDocument/2006/relationships/oleObject" Target="../embeddings/oleObject24.bin"/><Relationship Id="rId4" Type="http://schemas.openxmlformats.org/officeDocument/2006/relationships/image" Target="../media/image84.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1.wmf"/><Relationship Id="rId5" Type="http://schemas.openxmlformats.org/officeDocument/2006/relationships/oleObject" Target="../embeddings/oleObject26.bin"/><Relationship Id="rId4" Type="http://schemas.openxmlformats.org/officeDocument/2006/relationships/image" Target="../media/image90.wmf"/></Relationships>
</file>

<file path=ppt/slides/_rels/slide91.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93.wmf"/><Relationship Id="rId5" Type="http://schemas.openxmlformats.org/officeDocument/2006/relationships/oleObject" Target="../embeddings/oleObject28.bin"/><Relationship Id="rId4" Type="http://schemas.openxmlformats.org/officeDocument/2006/relationships/image" Target="../media/image92.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5.wmf"/></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2.wmf"/><Relationship Id="rId5" Type="http://schemas.openxmlformats.org/officeDocument/2006/relationships/oleObject" Target="../embeddings/oleObject32.bin"/><Relationship Id="rId4" Type="http://schemas.openxmlformats.org/officeDocument/2006/relationships/image" Target="../media/image101.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http://www.thailand-business-news.com/wp-content/uploads/2009/03/ptt-petch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nvSpPr>
        <p:spPr>
          <a:xfrm>
            <a:off x="1752600" y="4343400"/>
            <a:ext cx="5745494" cy="1295400"/>
          </a:xfrm>
          <a:prstGeom prst="rect">
            <a:avLst/>
          </a:prstGeom>
          <a:solidFill>
            <a:schemeClr val="accent6">
              <a:lumMod val="40000"/>
              <a:lumOff val="60000"/>
            </a:schemeClr>
          </a:solidFill>
          <a:effectLst>
            <a:reflection blurRad="6350" stA="50000" endA="300" endPos="90000" dir="5400000" sy="-100000" algn="bl" rotWithShape="0"/>
          </a:effectLst>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rtl="1"/>
            <a:r>
              <a:rPr lang="ar-SA" sz="2800" b="1" dirty="0">
                <a:solidFill>
                  <a:schemeClr val="tx1"/>
                </a:solidFill>
                <a:latin typeface="Arial" pitchFamily="34" charset="0"/>
                <a:ea typeface="Tahoma" pitchFamily="34" charset="0"/>
                <a:cs typeface="Arial" pitchFamily="34" charset="0"/>
              </a:rPr>
              <a:t>د. محمد النويهي		أ.د. سالم الذياب</a:t>
            </a:r>
          </a:p>
          <a:p>
            <a:pPr rtl="1"/>
            <a:r>
              <a:rPr lang="ar-SA" sz="2000" b="1" dirty="0">
                <a:solidFill>
                  <a:schemeClr val="tx1"/>
                </a:solidFill>
                <a:latin typeface="Arial" pitchFamily="34" charset="0"/>
                <a:ea typeface="Tahoma" pitchFamily="34" charset="0"/>
                <a:cs typeface="Arial" pitchFamily="34" charset="0"/>
              </a:rPr>
              <a:t>قسم الكيمياء – كلية العلوم – جامعة الملك سعود</a:t>
            </a:r>
          </a:p>
          <a:p>
            <a:pPr rtl="1"/>
            <a:r>
              <a:rPr lang="en-US" sz="2400" b="1" dirty="0">
                <a:solidFill>
                  <a:schemeClr val="tx1"/>
                </a:solidFill>
                <a:latin typeface="Arabic Typesetting" panose="03020402040406030203" pitchFamily="66" charset="-78"/>
                <a:cs typeface="Arabic Typesetting" panose="03020402040406030203" pitchFamily="66" charset="-78"/>
              </a:rPr>
              <a:t>http://fac.ksu.edu.sa/melnewehy</a:t>
            </a:r>
            <a:endParaRPr lang="ar-SA" sz="2400" b="1" dirty="0">
              <a:solidFill>
                <a:schemeClr val="tx1"/>
              </a:solidFill>
              <a:latin typeface="Arabic Typesetting" panose="03020402040406030203" pitchFamily="66" charset="-78"/>
              <a:cs typeface="Arabic Typesetting" panose="03020402040406030203" pitchFamily="66" charset="-78"/>
            </a:endParaRPr>
          </a:p>
        </p:txBody>
      </p:sp>
      <p:pic>
        <p:nvPicPr>
          <p:cNvPr id="10" name="Picture 2" descr="http://medicalcity.ksu.edu.sa/images/uploads/news/KSU_BackgroundLogo_(2).png"/>
          <p:cNvPicPr>
            <a:picLocks noChangeAspect="1" noChangeArrowheads="1"/>
          </p:cNvPicPr>
          <p:nvPr/>
        </p:nvPicPr>
        <p:blipFill>
          <a:blip r:embed="rId3"/>
          <a:srcRect l="16842" t="20000" r="13684" b="28000"/>
          <a:stretch>
            <a:fillRect/>
          </a:stretch>
        </p:blipFill>
        <p:spPr bwMode="auto">
          <a:xfrm>
            <a:off x="6283569" y="76200"/>
            <a:ext cx="2708031" cy="1066800"/>
          </a:xfrm>
          <a:prstGeom prst="rect">
            <a:avLst/>
          </a:prstGeom>
          <a:solidFill>
            <a:schemeClr val="accent4">
              <a:lumMod val="40000"/>
              <a:lumOff val="60000"/>
            </a:schemeClr>
          </a:solidFill>
          <a:effectLst>
            <a:glow rad="228600">
              <a:srgbClr val="FFC000">
                <a:alpha val="40000"/>
              </a:srgbClr>
            </a:glow>
            <a:reflection blurRad="6350" stA="50000" endA="300" endPos="90000" dir="5400000" sy="-100000" algn="bl" rotWithShape="0"/>
          </a:effectLst>
          <a:scene3d>
            <a:camera prst="perspectiveRelaxedModerately"/>
            <a:lightRig rig="threePt" dir="t"/>
          </a:scene3d>
        </p:spPr>
      </p:pic>
      <p:sp>
        <p:nvSpPr>
          <p:cNvPr id="2" name="Rectangle 1"/>
          <p:cNvSpPr/>
          <p:nvPr/>
        </p:nvSpPr>
        <p:spPr>
          <a:xfrm>
            <a:off x="0" y="1906968"/>
            <a:ext cx="7391400" cy="584775"/>
          </a:xfrm>
          <a:prstGeom prst="rect">
            <a:avLst/>
          </a:prstGeom>
          <a:solidFill>
            <a:srgbClr val="7030A0"/>
          </a:solidFill>
        </p:spPr>
        <p:txBody>
          <a:bodyPr wrap="square">
            <a:spAutoFit/>
          </a:bodyPr>
          <a:lstStyle/>
          <a:p>
            <a:pPr algn="ctr" rtl="1"/>
            <a:r>
              <a:rPr lang="ar-SA" sz="3200" b="1" dirty="0">
                <a:solidFill>
                  <a:schemeClr val="bg1"/>
                </a:solidFill>
              </a:rPr>
              <a:t>كيمياء البوليمرات العضوية</a:t>
            </a:r>
            <a:endParaRPr lang="en-US" sz="3200" b="1" dirty="0">
              <a:solidFill>
                <a:schemeClr val="bg1"/>
              </a:solidFill>
            </a:endParaRPr>
          </a:p>
        </p:txBody>
      </p:sp>
      <p:sp>
        <p:nvSpPr>
          <p:cNvPr id="8" name="Rectangle 7"/>
          <p:cNvSpPr/>
          <p:nvPr/>
        </p:nvSpPr>
        <p:spPr>
          <a:xfrm>
            <a:off x="2819400" y="2576536"/>
            <a:ext cx="2010487" cy="584775"/>
          </a:xfrm>
          <a:prstGeom prst="rect">
            <a:avLst/>
          </a:prstGeom>
          <a:solidFill>
            <a:srgbClr val="7030A0"/>
          </a:solidFill>
        </p:spPr>
        <p:txBody>
          <a:bodyPr wrap="none">
            <a:spAutoFit/>
          </a:bodyPr>
          <a:lstStyle/>
          <a:p>
            <a:pPr algn="ctr" rtl="1"/>
            <a:r>
              <a:rPr lang="en-US" sz="3200" b="1" dirty="0">
                <a:solidFill>
                  <a:schemeClr val="bg1"/>
                </a:solidFill>
              </a:rPr>
              <a:t>342 </a:t>
            </a:r>
            <a:r>
              <a:rPr lang="ar-SA" sz="3200" b="1" dirty="0">
                <a:solidFill>
                  <a:schemeClr val="bg1"/>
                </a:solidFill>
              </a:rPr>
              <a:t> كيم</a:t>
            </a:r>
            <a:endParaRPr lang="en-US" sz="3200" b="1" dirty="0">
              <a:solidFill>
                <a:schemeClr val="bg1"/>
              </a:solidFill>
            </a:endParaRPr>
          </a:p>
        </p:txBody>
      </p:sp>
    </p:spTree>
    <p:extLst>
      <p:ext uri="{BB962C8B-B14F-4D97-AF65-F5344CB8AC3E}">
        <p14:creationId xmlns:p14="http://schemas.microsoft.com/office/powerpoint/2010/main" val="154114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600200"/>
            <a:ext cx="7924800" cy="1938992"/>
          </a:xfrm>
          <a:prstGeom prst="rect">
            <a:avLst/>
          </a:prstGeom>
          <a:noFill/>
        </p:spPr>
        <p:txBody>
          <a:bodyPr wrap="square" rtlCol="0">
            <a:spAutoFit/>
          </a:bodyPr>
          <a:lstStyle/>
          <a:p>
            <a:pPr algn="just" rtl="1">
              <a:lnSpc>
                <a:spcPct val="150000"/>
              </a:lnSpc>
            </a:pPr>
            <a:r>
              <a:rPr lang="ar-SA" sz="2400" b="1" u="sng" dirty="0">
                <a:solidFill>
                  <a:srgbClr val="00B0F0"/>
                </a:solidFill>
                <a:latin typeface="Times New Roman" panose="02020603050405020304" pitchFamily="18" charset="0"/>
                <a:cs typeface="Times New Roman" panose="02020603050405020304" pitchFamily="18" charset="0"/>
              </a:rPr>
              <a:t>و طبقا للتركيب الكيميائي للسلسلة الاساس</a:t>
            </a:r>
            <a:r>
              <a:rPr lang="ar-SA" sz="2400" b="1" dirty="0">
                <a:solidFill>
                  <a:srgbClr val="00B0F0"/>
                </a:solidFill>
                <a:latin typeface="Times New Roman" panose="02020603050405020304" pitchFamily="18" charset="0"/>
                <a:cs typeface="Times New Roman" panose="02020603050405020304" pitchFamily="18" charset="0"/>
              </a:rPr>
              <a:t> تنقسم البوليمرات الي قسمين:</a:t>
            </a:r>
          </a:p>
          <a:p>
            <a:pPr marL="342900" indent="-342900" algn="just" rtl="1">
              <a:lnSpc>
                <a:spcPct val="150000"/>
              </a:lnSpc>
            </a:pPr>
            <a:r>
              <a:rPr lang="ar-SA" sz="2000" b="1" dirty="0">
                <a:solidFill>
                  <a:srgbClr val="00B050"/>
                </a:solidFill>
                <a:latin typeface="Times New Roman" panose="02020603050405020304" pitchFamily="18" charset="0"/>
                <a:cs typeface="Times New Roman" panose="02020603050405020304" pitchFamily="18" charset="0"/>
              </a:rPr>
              <a:t>1) المجموعة المتجانسة</a:t>
            </a:r>
          </a:p>
          <a:p>
            <a:pPr marL="342900" indent="3175" algn="just" rtl="1">
              <a:lnSpc>
                <a:spcPct val="150000"/>
              </a:lnSpc>
            </a:pPr>
            <a:r>
              <a:rPr lang="ar-SA" b="1" dirty="0">
                <a:latin typeface="Times New Roman" panose="02020603050405020304" pitchFamily="18" charset="0"/>
                <a:cs typeface="Times New Roman" panose="02020603050405020304" pitchFamily="18" charset="0"/>
              </a:rPr>
              <a:t>تتكون فيها السلسلة الاساس من ذرات كربون فقط.</a:t>
            </a:r>
          </a:p>
          <a:p>
            <a:pPr marL="342900" indent="3175" algn="just" rtl="1">
              <a:lnSpc>
                <a:spcPct val="150000"/>
              </a:lnSpc>
            </a:pPr>
            <a:r>
              <a:rPr lang="ar-SA" b="1" dirty="0">
                <a:solidFill>
                  <a:srgbClr val="FF0000"/>
                </a:solidFill>
                <a:latin typeface="Times New Roman" panose="02020603050405020304" pitchFamily="18" charset="0"/>
                <a:cs typeface="Times New Roman" panose="02020603050405020304" pitchFamily="18" charset="0"/>
              </a:rPr>
              <a:t>مثل: </a:t>
            </a:r>
            <a:r>
              <a:rPr lang="ar-SA" b="1" dirty="0">
                <a:latin typeface="Times New Roman" panose="02020603050405020304" pitchFamily="18" charset="0"/>
                <a:cs typeface="Times New Roman" panose="02020603050405020304" pitchFamily="18" charset="0"/>
              </a:rPr>
              <a:t>بولي ايثيلين و بولي (فاينيل كلوريد)</a:t>
            </a:r>
          </a:p>
        </p:txBody>
      </p:sp>
      <p:sp>
        <p:nvSpPr>
          <p:cNvPr id="10" name="TextBox 9"/>
          <p:cNvSpPr txBox="1"/>
          <p:nvPr/>
        </p:nvSpPr>
        <p:spPr>
          <a:xfrm>
            <a:off x="6781800" y="1235701"/>
            <a:ext cx="1752600" cy="461665"/>
          </a:xfrm>
          <a:prstGeom prst="rect">
            <a:avLst/>
          </a:prstGeom>
          <a:noFill/>
        </p:spPr>
        <p:txBody>
          <a:bodyPr wrap="square" rtlCol="0">
            <a:spAutoFit/>
          </a:bodyPr>
          <a:lstStyle/>
          <a:p>
            <a:pPr algn="just" rtl="1">
              <a:buFont typeface="Wingdings" pitchFamily="2" charset="2"/>
              <a:buChar char="v"/>
            </a:pPr>
            <a:r>
              <a:rPr lang="ar-SA" sz="2400" b="1" dirty="0">
                <a:solidFill>
                  <a:srgbClr val="C00000"/>
                </a:solidFill>
                <a:latin typeface="Times New Roman" panose="02020603050405020304" pitchFamily="18" charset="0"/>
                <a:cs typeface="Times New Roman" panose="02020603050405020304" pitchFamily="18" charset="0"/>
              </a:rPr>
              <a:t> التصنيف</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مستطيل 10"/>
          <p:cNvSpPr/>
          <p:nvPr/>
        </p:nvSpPr>
        <p:spPr>
          <a:xfrm>
            <a:off x="4800600" y="5943600"/>
            <a:ext cx="2133600" cy="338554"/>
          </a:xfrm>
          <a:prstGeom prst="rect">
            <a:avLst/>
          </a:prstGeom>
        </p:spPr>
        <p:txBody>
          <a:bodyPr wrap="square">
            <a:spAutoFit/>
          </a:bodyPr>
          <a:lstStyle/>
          <a:p>
            <a:pPr algn="ctr"/>
            <a:r>
              <a:rPr lang="en-US" sz="1600" b="1" dirty="0">
                <a:solidFill>
                  <a:srgbClr val="C00000"/>
                </a:solidFill>
                <a:latin typeface="Times New Roman" pitchFamily="18" charset="0"/>
                <a:cs typeface="Times New Roman" pitchFamily="18" charset="0"/>
              </a:rPr>
              <a:t>PVC </a:t>
            </a:r>
            <a:r>
              <a:rPr lang="ar-SA" sz="1600" b="1" dirty="0">
                <a:solidFill>
                  <a:srgbClr val="C00000"/>
                </a:solidFill>
                <a:latin typeface="Times New Roman" pitchFamily="18" charset="0"/>
                <a:cs typeface="Times New Roman" pitchFamily="18" charset="0"/>
              </a:rPr>
              <a:t>عديد كلوريد </a:t>
            </a:r>
            <a:r>
              <a:rPr lang="ar-SA" sz="1600" b="1" dirty="0" err="1">
                <a:solidFill>
                  <a:srgbClr val="C00000"/>
                </a:solidFill>
                <a:latin typeface="Times New Roman" pitchFamily="18" charset="0"/>
                <a:cs typeface="Times New Roman" pitchFamily="18" charset="0"/>
              </a:rPr>
              <a:t>الفنيل</a:t>
            </a:r>
            <a:r>
              <a:rPr lang="en-US" sz="1600" b="1" dirty="0">
                <a:solidFill>
                  <a:srgbClr val="C00000"/>
                </a:solidFill>
                <a:latin typeface="Times New Roman" pitchFamily="18" charset="0"/>
                <a:cs typeface="Times New Roman" pitchFamily="18" charset="0"/>
              </a:rPr>
              <a:t> </a:t>
            </a:r>
            <a:endParaRPr lang="ar-SA" sz="1600" dirty="0">
              <a:latin typeface="Times New Roman" pitchFamily="18" charset="0"/>
              <a:cs typeface="Times New Roman" pitchFamily="18" charset="0"/>
            </a:endParaRPr>
          </a:p>
        </p:txBody>
      </p:sp>
      <p:grpSp>
        <p:nvGrpSpPr>
          <p:cNvPr id="25" name="Group 24"/>
          <p:cNvGrpSpPr/>
          <p:nvPr/>
        </p:nvGrpSpPr>
        <p:grpSpPr>
          <a:xfrm>
            <a:off x="2133600" y="3505200"/>
            <a:ext cx="4979941" cy="1153160"/>
            <a:chOff x="76200" y="3581400"/>
            <a:chExt cx="4979941" cy="1153160"/>
          </a:xfrm>
        </p:grpSpPr>
        <p:pic>
          <p:nvPicPr>
            <p:cNvPr id="7" name="Picture 7" descr="http://www.chemheritage.org/Discover/Online-Resources/Conflicts-in-Chemistry/The-Case-of-Plastics/asset_upload_file486_82616.gif"/>
            <p:cNvPicPr/>
            <p:nvPr/>
          </p:nvPicPr>
          <p:blipFill>
            <a:blip r:embed="rId2">
              <a:extLst>
                <a:ext uri="{28A0092B-C50C-407E-A947-70E740481C1C}">
                  <a14:useLocalDpi xmlns:a14="http://schemas.microsoft.com/office/drawing/2010/main" val="0"/>
                </a:ext>
              </a:extLst>
            </a:blip>
            <a:srcRect/>
            <a:stretch>
              <a:fillRect/>
            </a:stretch>
          </p:blipFill>
          <p:spPr bwMode="auto">
            <a:xfrm>
              <a:off x="76200" y="3581400"/>
              <a:ext cx="3336290" cy="1153160"/>
            </a:xfrm>
            <a:prstGeom prst="rect">
              <a:avLst/>
            </a:prstGeom>
            <a:noFill/>
            <a:ln>
              <a:noFill/>
            </a:ln>
          </p:spPr>
        </p:pic>
        <p:sp>
          <p:nvSpPr>
            <p:cNvPr id="14" name="مستطيل 11"/>
            <p:cNvSpPr/>
            <p:nvPr/>
          </p:nvSpPr>
          <p:spPr>
            <a:xfrm>
              <a:off x="3429000" y="3761176"/>
              <a:ext cx="1627141" cy="923330"/>
            </a:xfrm>
            <a:prstGeom prst="rect">
              <a:avLst/>
            </a:prstGeom>
          </p:spPr>
          <p:style>
            <a:lnRef idx="0">
              <a:scrgbClr r="0" g="0" b="0"/>
            </a:lnRef>
            <a:fillRef idx="1001">
              <a:schemeClr val="lt1"/>
            </a:fillRef>
            <a:effectRef idx="0">
              <a:scrgbClr r="0" g="0" b="0"/>
            </a:effectRef>
            <a:fontRef idx="major"/>
          </p:style>
          <p:txBody>
            <a:bodyPr wrap="square">
              <a:spAutoFit/>
            </a:bodyPr>
            <a:lstStyle/>
            <a:p>
              <a:endParaRPr lang="ar-SA" b="1" dirty="0">
                <a:solidFill>
                  <a:srgbClr val="C00000"/>
                </a:solidFill>
              </a:endParaRPr>
            </a:p>
            <a:p>
              <a:endParaRPr lang="ar-SA" b="1" dirty="0">
                <a:solidFill>
                  <a:srgbClr val="C00000"/>
                </a:solidFill>
              </a:endParaRPr>
            </a:p>
            <a:p>
              <a:r>
                <a:rPr lang="ar-SA" b="1" dirty="0">
                  <a:solidFill>
                    <a:srgbClr val="C00000"/>
                  </a:solidFill>
                </a:rPr>
                <a:t> </a:t>
              </a:r>
              <a:endParaRPr lang="ar-SA" dirty="0"/>
            </a:p>
          </p:txBody>
        </p:sp>
        <p:sp>
          <p:nvSpPr>
            <p:cNvPr id="17" name="مستطيل 14"/>
            <p:cNvSpPr/>
            <p:nvPr/>
          </p:nvSpPr>
          <p:spPr>
            <a:xfrm>
              <a:off x="3200400" y="4025350"/>
              <a:ext cx="609600" cy="369332"/>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ar-SA" b="1" dirty="0"/>
                <a:t>=</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998631"/>
              <a:ext cx="1447800" cy="42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ستطيل 16"/>
            <p:cNvSpPr/>
            <p:nvPr/>
          </p:nvSpPr>
          <p:spPr>
            <a:xfrm>
              <a:off x="4593622" y="3998631"/>
              <a:ext cx="300082" cy="369332"/>
            </a:xfrm>
            <a:prstGeom prst="rect">
              <a:avLst/>
            </a:prstGeom>
          </p:spPr>
          <p:txBody>
            <a:bodyPr wrap="none">
              <a:spAutoFit/>
            </a:bodyPr>
            <a:lstStyle/>
            <a:p>
              <a:r>
                <a:rPr lang="en-US" dirty="0">
                  <a:solidFill>
                    <a:srgbClr val="002060"/>
                  </a:solidFill>
                </a:rPr>
                <a:t>–</a:t>
              </a:r>
              <a:endParaRPr lang="ar-SA" sz="1100" dirty="0">
                <a:solidFill>
                  <a:srgbClr val="002060"/>
                </a:solidFill>
              </a:endParaRPr>
            </a:p>
          </p:txBody>
        </p:sp>
        <p:sp>
          <p:nvSpPr>
            <p:cNvPr id="20" name="مستطيل 17"/>
            <p:cNvSpPr/>
            <p:nvPr/>
          </p:nvSpPr>
          <p:spPr>
            <a:xfrm>
              <a:off x="3505200" y="3998631"/>
              <a:ext cx="300082" cy="369332"/>
            </a:xfrm>
            <a:prstGeom prst="rect">
              <a:avLst/>
            </a:prstGeom>
          </p:spPr>
          <p:txBody>
            <a:bodyPr wrap="none">
              <a:spAutoFit/>
            </a:bodyPr>
            <a:lstStyle/>
            <a:p>
              <a:r>
                <a:rPr lang="en-US" dirty="0">
                  <a:solidFill>
                    <a:srgbClr val="002060"/>
                  </a:solidFill>
                </a:rPr>
                <a:t>–</a:t>
              </a:r>
              <a:endParaRPr lang="ar-SA" sz="1100" dirty="0">
                <a:solidFill>
                  <a:srgbClr val="002060"/>
                </a:solidFill>
              </a:endParaRPr>
            </a:p>
          </p:txBody>
        </p:sp>
      </p:grpSp>
      <p:sp>
        <p:nvSpPr>
          <p:cNvPr id="21" name="مستطيل 18"/>
          <p:cNvSpPr/>
          <p:nvPr/>
        </p:nvSpPr>
        <p:spPr>
          <a:xfrm>
            <a:off x="5715000" y="4343400"/>
            <a:ext cx="1228221" cy="338554"/>
          </a:xfrm>
          <a:prstGeom prst="rect">
            <a:avLst/>
          </a:prstGeom>
        </p:spPr>
        <p:txBody>
          <a:bodyPr wrap="none">
            <a:spAutoFit/>
          </a:bodyPr>
          <a:lstStyle/>
          <a:p>
            <a:r>
              <a:rPr lang="en-US" sz="1600" b="1" dirty="0">
                <a:solidFill>
                  <a:srgbClr val="C00000"/>
                </a:solidFill>
                <a:latin typeface="Times New Roman" pitchFamily="18" charset="0"/>
                <a:cs typeface="Times New Roman" pitchFamily="18" charset="0"/>
              </a:rPr>
              <a:t>PE</a:t>
            </a:r>
            <a:r>
              <a:rPr lang="ar-SA" sz="1600" b="1" dirty="0">
                <a:solidFill>
                  <a:srgbClr val="C00000"/>
                </a:solidFill>
                <a:latin typeface="Times New Roman" pitchFamily="18" charset="0"/>
                <a:cs typeface="Times New Roman" pitchFamily="18" charset="0"/>
              </a:rPr>
              <a:t>عديد اثيلين </a:t>
            </a:r>
            <a:endParaRPr lang="ar-SA" sz="1600" dirty="0">
              <a:latin typeface="Times New Roman" pitchFamily="18" charset="0"/>
              <a:cs typeface="Times New Roman" pitchFamily="18" charset="0"/>
            </a:endParaRPr>
          </a:p>
        </p:txBody>
      </p:sp>
      <p:grpSp>
        <p:nvGrpSpPr>
          <p:cNvPr id="24" name="Group 23"/>
          <p:cNvGrpSpPr/>
          <p:nvPr/>
        </p:nvGrpSpPr>
        <p:grpSpPr>
          <a:xfrm>
            <a:off x="2895600" y="5105400"/>
            <a:ext cx="3733800" cy="848360"/>
            <a:chOff x="3733800" y="5181600"/>
            <a:chExt cx="3733800" cy="84836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26501" t="-9868" r="29330"/>
            <a:stretch>
              <a:fillRect/>
            </a:stretch>
          </p:blipFill>
          <p:spPr bwMode="auto">
            <a:xfrm>
              <a:off x="3733800" y="5181600"/>
              <a:ext cx="1905000" cy="84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ستطيل 12"/>
            <p:cNvSpPr/>
            <p:nvPr/>
          </p:nvSpPr>
          <p:spPr>
            <a:xfrm>
              <a:off x="5486400" y="5334000"/>
              <a:ext cx="457200" cy="369332"/>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ar-SA" b="1" dirty="0"/>
                <a:t>=</a:t>
              </a:r>
            </a:p>
          </p:txBody>
        </p:sp>
        <p:pic>
          <p:nvPicPr>
            <p:cNvPr id="22" name="Picture 11" descr="http://pslc.ws/macrog/images/pvc01.gif"/>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34000"/>
              <a:ext cx="1676400" cy="685800"/>
            </a:xfrm>
            <a:prstGeom prst="rect">
              <a:avLst/>
            </a:prstGeom>
            <a:ln>
              <a:noFill/>
            </a:ln>
          </p:spPr>
          <p:style>
            <a:lnRef idx="0">
              <a:scrgbClr r="0" g="0" b="0"/>
            </a:lnRef>
            <a:fillRef idx="1001">
              <a:schemeClr val="lt1"/>
            </a:fillRef>
            <a:effectRef idx="0">
              <a:scrgbClr r="0" g="0" b="0"/>
            </a:effectRef>
            <a:fontRef idx="major"/>
          </p:style>
        </p:pic>
      </p:grpSp>
      <p:sp>
        <p:nvSpPr>
          <p:cNvPr id="27" name="TextBox 26"/>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010400" y="403558"/>
            <a:ext cx="1752600" cy="769441"/>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anose="02020603050405020304" pitchFamily="18" charset="0"/>
                <a:cs typeface="Times New Roman" panose="02020603050405020304" pitchFamily="18" charset="0"/>
              </a:rPr>
              <a:t>التصنيف</a:t>
            </a:r>
          </a:p>
          <a:p>
            <a:pPr algn="ctr" rtl="1"/>
            <a:r>
              <a:rPr lang="ar-SA" sz="1400" b="1" dirty="0">
                <a:solidFill>
                  <a:srgbClr val="0070C0"/>
                </a:solidFill>
                <a:latin typeface="Times New Roman" panose="02020603050405020304" pitchFamily="18" charset="0"/>
                <a:cs typeface="Times New Roman" panose="02020603050405020304" pitchFamily="18" charset="0"/>
              </a:rPr>
              <a:t>طبقا للتركيب الكيميائي للسلسلة الاساس</a:t>
            </a:r>
            <a:endParaRPr lang="en-US" sz="1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58" name="Object 2"/>
          <p:cNvGraphicFramePr>
            <a:graphicFrameLocks noChangeAspect="1"/>
          </p:cNvGraphicFramePr>
          <p:nvPr/>
        </p:nvGraphicFramePr>
        <p:xfrm>
          <a:off x="2667000" y="1824072"/>
          <a:ext cx="4419600" cy="1300128"/>
        </p:xfrm>
        <a:graphic>
          <a:graphicData uri="http://schemas.openxmlformats.org/presentationml/2006/ole">
            <mc:AlternateContent xmlns:mc="http://schemas.openxmlformats.org/markup-compatibility/2006">
              <mc:Choice xmlns:v="urn:schemas-microsoft-com:vml" Requires="v">
                <p:oleObj spid="_x0000_s992282" name="CS ChemDraw Drawing" r:id="rId3" imgW="5512308" imgH="1420368" progId="ChemDraw.Document.6.0">
                  <p:embed/>
                </p:oleObj>
              </mc:Choice>
              <mc:Fallback>
                <p:oleObj name="CS ChemDraw Drawing" r:id="rId3" imgW="5512308" imgH="1420368"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4072"/>
                        <a:ext cx="4419600" cy="13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2259" name="Object 3"/>
          <p:cNvGraphicFramePr>
            <a:graphicFrameLocks noChangeAspect="1"/>
          </p:cNvGraphicFramePr>
          <p:nvPr/>
        </p:nvGraphicFramePr>
        <p:xfrm>
          <a:off x="2168525" y="3566574"/>
          <a:ext cx="6061075" cy="1081626"/>
        </p:xfrm>
        <a:graphic>
          <a:graphicData uri="http://schemas.openxmlformats.org/presentationml/2006/ole">
            <mc:AlternateContent xmlns:mc="http://schemas.openxmlformats.org/markup-compatibility/2006">
              <mc:Choice xmlns:v="urn:schemas-microsoft-com:vml" Requires="v">
                <p:oleObj spid="_x0000_s992283" name="CS ChemDraw Drawing" r:id="rId5" imgW="6106668" imgH="1088136" progId="ChemDraw.Document.6.0">
                  <p:embed/>
                </p:oleObj>
              </mc:Choice>
              <mc:Fallback>
                <p:oleObj name="CS ChemDraw Drawing" r:id="rId5" imgW="6106668" imgH="1088136"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3566574"/>
                        <a:ext cx="6061075" cy="108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2260" name="Object 4"/>
          <p:cNvGraphicFramePr>
            <a:graphicFrameLocks noChangeAspect="1"/>
          </p:cNvGraphicFramePr>
          <p:nvPr/>
        </p:nvGraphicFramePr>
        <p:xfrm>
          <a:off x="2509837" y="5181600"/>
          <a:ext cx="4881563" cy="1325536"/>
        </p:xfrm>
        <a:graphic>
          <a:graphicData uri="http://schemas.openxmlformats.org/presentationml/2006/ole">
            <mc:AlternateContent xmlns:mc="http://schemas.openxmlformats.org/markup-compatibility/2006">
              <mc:Choice xmlns:v="urn:schemas-microsoft-com:vml" Requires="v">
                <p:oleObj spid="_x0000_s992284" name="CS ChemDraw Drawing" r:id="rId7" imgW="5088636" imgH="1380744" progId="ChemDraw.Document.6.0">
                  <p:embed/>
                </p:oleObj>
              </mc:Choice>
              <mc:Fallback>
                <p:oleObj name="CS ChemDraw Drawing" r:id="rId7" imgW="5088636" imgH="1380744" progId="ChemDraw.Document.6.0">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9837" y="5181600"/>
                        <a:ext cx="4881563" cy="132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04800" y="3124200"/>
            <a:ext cx="1676400" cy="369332"/>
          </a:xfrm>
          <a:prstGeom prst="rect">
            <a:avLst/>
          </a:prstGeom>
          <a:noFill/>
          <a:ln>
            <a:solidFill>
              <a:schemeClr val="accent1"/>
            </a:solidFill>
          </a:ln>
        </p:spPr>
        <p:txBody>
          <a:bodyPr wrap="square" rtlCol="0">
            <a:spAutoFit/>
          </a:bodyPr>
          <a:lstStyle/>
          <a:p>
            <a:pPr algn="just"/>
            <a:r>
              <a:rPr lang="en-US" b="1" i="1" dirty="0">
                <a:solidFill>
                  <a:srgbClr val="FF0000"/>
                </a:solidFill>
                <a:latin typeface="Times New Roman" pitchFamily="18" charset="0"/>
                <a:cs typeface="Times New Roman" pitchFamily="18" charset="0"/>
                <a:sym typeface="Symbol"/>
              </a:rPr>
              <a:t>Initiation Step;</a:t>
            </a:r>
          </a:p>
        </p:txBody>
      </p:sp>
      <p:sp>
        <p:nvSpPr>
          <p:cNvPr id="11" name="TextBox 10"/>
          <p:cNvSpPr txBox="1"/>
          <p:nvPr/>
        </p:nvSpPr>
        <p:spPr>
          <a:xfrm>
            <a:off x="304800" y="4888468"/>
            <a:ext cx="1905000" cy="369332"/>
          </a:xfrm>
          <a:prstGeom prst="rect">
            <a:avLst/>
          </a:prstGeom>
          <a:noFill/>
          <a:ln>
            <a:solidFill>
              <a:schemeClr val="accent1"/>
            </a:solidFill>
          </a:ln>
        </p:spPr>
        <p:txBody>
          <a:bodyPr wrap="square" rtlCol="0">
            <a:spAutoFit/>
          </a:bodyPr>
          <a:lstStyle/>
          <a:p>
            <a:pPr algn="just"/>
            <a:r>
              <a:rPr lang="en-US" b="1" i="1" dirty="0">
                <a:solidFill>
                  <a:srgbClr val="FF0000"/>
                </a:solidFill>
                <a:latin typeface="Times New Roman" pitchFamily="18" charset="0"/>
                <a:cs typeface="Times New Roman" pitchFamily="18" charset="0"/>
                <a:sym typeface="Symbol"/>
              </a:rPr>
              <a:t>Propagation Step;</a:t>
            </a:r>
          </a:p>
        </p:txBody>
      </p:sp>
      <p:sp>
        <p:nvSpPr>
          <p:cNvPr id="12" name="Rectangle 11"/>
          <p:cNvSpPr/>
          <p:nvPr/>
        </p:nvSpPr>
        <p:spPr>
          <a:xfrm>
            <a:off x="304800" y="1307068"/>
            <a:ext cx="4038600" cy="369332"/>
          </a:xfrm>
          <a:prstGeom prst="rect">
            <a:avLst/>
          </a:prstGeom>
          <a:ln>
            <a:solidFill>
              <a:schemeClr val="accent1"/>
            </a:solidFill>
          </a:ln>
        </p:spPr>
        <p:txBody>
          <a:bodyPr wrap="square">
            <a:spAutoFit/>
          </a:bodyPr>
          <a:lstStyle/>
          <a:p>
            <a:r>
              <a:rPr lang="en-US" b="1" dirty="0">
                <a:solidFill>
                  <a:srgbClr val="FF0000"/>
                </a:solidFill>
                <a:latin typeface="Times New Roman" pitchFamily="18" charset="0"/>
                <a:cs typeface="Times New Roman" pitchFamily="18" charset="0"/>
                <a:sym typeface="Symbol"/>
              </a:rPr>
              <a:t>Alkylation of Ti</a:t>
            </a:r>
            <a:r>
              <a:rPr lang="en-US" b="1" baseline="30000" dirty="0">
                <a:solidFill>
                  <a:srgbClr val="FF0000"/>
                </a:solidFill>
                <a:latin typeface="Times New Roman" pitchFamily="18" charset="0"/>
                <a:cs typeface="Times New Roman" pitchFamily="18" charset="0"/>
                <a:sym typeface="Symbol"/>
              </a:rPr>
              <a:t>3+</a:t>
            </a:r>
            <a:r>
              <a:rPr lang="en-US" b="1" dirty="0">
                <a:solidFill>
                  <a:srgbClr val="FF0000"/>
                </a:solidFill>
                <a:latin typeface="Times New Roman" pitchFamily="18" charset="0"/>
                <a:cs typeface="Times New Roman" pitchFamily="18" charset="0"/>
                <a:sym typeface="Symbol"/>
              </a:rPr>
              <a:t> </a:t>
            </a:r>
            <a:r>
              <a:rPr lang="en-US" b="1" dirty="0">
                <a:solidFill>
                  <a:srgbClr val="00B050"/>
                </a:solidFill>
                <a:latin typeface="Times New Roman" pitchFamily="18" charset="0"/>
                <a:cs typeface="Times New Roman" pitchFamily="18" charset="0"/>
                <a:sym typeface="Symbol"/>
              </a:rPr>
              <a:t>with a vacant orbital </a:t>
            </a:r>
            <a:endParaRPr lang="en-US" dirty="0">
              <a:latin typeface="Times New Roman" pitchFamily="18" charset="0"/>
              <a:cs typeface="Times New Roman" pitchFamily="18" charset="0"/>
            </a:endParaRP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5" name="TextBox 1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4) البلمرة باستخدام عامل الحفز التناسقي</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53954"/>
            <a:ext cx="8153400" cy="5170646"/>
          </a:xfrm>
          <a:prstGeom prst="rect">
            <a:avLst/>
          </a:prstGeom>
        </p:spPr>
        <p:txBody>
          <a:bodyPr wrap="square">
            <a:spAutoFit/>
          </a:bodyPr>
          <a:lstStyle/>
          <a:p>
            <a:pPr algn="r" rtl="1">
              <a:lnSpc>
                <a:spcPct val="150000"/>
              </a:lnSpc>
            </a:pPr>
            <a:r>
              <a:rPr lang="ar-SA" sz="2000" b="1" dirty="0">
                <a:solidFill>
                  <a:srgbClr val="0070C0"/>
                </a:solidFill>
                <a:latin typeface="Times New Roman" pitchFamily="18" charset="0"/>
                <a:cs typeface="Times New Roman" pitchFamily="18" charset="0"/>
              </a:rPr>
              <a:t>هناك مواد أخرى حفازة  تقوم بدور في عملية البلمرة من أمثلة هذه المواد:</a:t>
            </a:r>
            <a:endParaRPr lang="ar-EG" sz="2000" b="1" dirty="0">
              <a:solidFill>
                <a:srgbClr val="0070C0"/>
              </a:solidFill>
              <a:latin typeface="Times New Roman" pitchFamily="18" charset="0"/>
              <a:cs typeface="Times New Roman" pitchFamily="18" charset="0"/>
            </a:endParaRPr>
          </a:p>
          <a:p>
            <a:pPr algn="r" rtl="1">
              <a:lnSpc>
                <a:spcPct val="150000"/>
              </a:lnSpc>
            </a:pPr>
            <a:r>
              <a:rPr lang="ar-EG" sz="2000" b="1" dirty="0">
                <a:solidFill>
                  <a:srgbClr val="C00000"/>
                </a:solidFill>
                <a:latin typeface="Times New Roman" pitchFamily="18" charset="0"/>
                <a:cs typeface="Times New Roman" pitchFamily="18" charset="0"/>
              </a:rPr>
              <a:t>1</a:t>
            </a:r>
            <a:r>
              <a:rPr lang="ar-SA" sz="2000" b="1" dirty="0">
                <a:solidFill>
                  <a:srgbClr val="C00000"/>
                </a:solidFill>
                <a:latin typeface="Times New Roman" pitchFamily="18" charset="0"/>
                <a:cs typeface="Times New Roman" pitchFamily="18" charset="0"/>
              </a:rPr>
              <a:t>- هاليدات المعادن الانتقالية وتشمل كل من :</a:t>
            </a:r>
            <a:endParaRPr lang="en-US" sz="2000" b="1" dirty="0">
              <a:solidFill>
                <a:srgbClr val="C0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Vanadium oxy chloride     </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VOCl</a:t>
            </a:r>
            <a:endParaRPr lang="en-US"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Molybdenum </a:t>
            </a:r>
            <a:r>
              <a:rPr lang="en-US" sz="2000" dirty="0" err="1">
                <a:latin typeface="Times New Roman" pitchFamily="18" charset="0"/>
                <a:cs typeface="Times New Roman" pitchFamily="18" charset="0"/>
              </a:rPr>
              <a:t>pentachloride</a:t>
            </a:r>
            <a:r>
              <a:rPr lang="en-US" sz="2000" dirty="0">
                <a:latin typeface="Times New Roman" pitchFamily="18" charset="0"/>
                <a:cs typeface="Times New Roman" pitchFamily="18" charset="0"/>
              </a:rPr>
              <a:t>    MoCl</a:t>
            </a:r>
            <a:r>
              <a:rPr lang="en-US" sz="2000" baseline="-25000" dirty="0">
                <a:latin typeface="Times New Roman" pitchFamily="18" charset="0"/>
                <a:cs typeface="Times New Roman" pitchFamily="18" charset="0"/>
              </a:rPr>
              <a:t>5</a:t>
            </a:r>
            <a:endParaRPr lang="ar-EG" sz="2000" b="1" dirty="0">
              <a:latin typeface="Times New Roman" pitchFamily="18" charset="0"/>
              <a:cs typeface="Times New Roman" pitchFamily="18" charset="0"/>
            </a:endParaRPr>
          </a:p>
          <a:p>
            <a:r>
              <a:rPr lang="en-US" sz="2000" dirty="0" err="1">
                <a:latin typeface="Times New Roman" pitchFamily="18" charset="0"/>
                <a:cs typeface="Times New Roman" pitchFamily="18" charset="0"/>
              </a:rPr>
              <a:t>Tungesten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hexachloride</a:t>
            </a:r>
            <a:r>
              <a:rPr lang="en-US" sz="2000" dirty="0">
                <a:latin typeface="Times New Roman" pitchFamily="18" charset="0"/>
                <a:cs typeface="Times New Roman" pitchFamily="18" charset="0"/>
              </a:rPr>
              <a:t>    </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  WCl</a:t>
            </a:r>
            <a:r>
              <a:rPr lang="en-US" sz="2000" baseline="-25000" dirty="0">
                <a:latin typeface="Times New Roman" pitchFamily="18" charset="0"/>
                <a:cs typeface="Times New Roman" pitchFamily="18" charset="0"/>
              </a:rPr>
              <a:t>6</a:t>
            </a:r>
            <a:endParaRPr lang="en-US" sz="2000" b="1" dirty="0">
              <a:latin typeface="Times New Roman" pitchFamily="18" charset="0"/>
              <a:cs typeface="Times New Roman" pitchFamily="18" charset="0"/>
            </a:endParaRPr>
          </a:p>
          <a:p>
            <a:pPr algn="r" rtl="1">
              <a:lnSpc>
                <a:spcPct val="150000"/>
              </a:lnSpc>
            </a:pPr>
            <a:r>
              <a:rPr lang="ar-SA" sz="2000" b="1" dirty="0">
                <a:solidFill>
                  <a:srgbClr val="C00000"/>
                </a:solidFill>
                <a:latin typeface="Times New Roman" pitchFamily="18" charset="0"/>
                <a:cs typeface="Times New Roman" pitchFamily="18" charset="0"/>
              </a:rPr>
              <a:t> 2- الكيلات أو فينيلات المعادن وتشمل كل من : </a:t>
            </a:r>
            <a:endParaRPr lang="ar-EG" sz="2000" b="1" dirty="0">
              <a:solidFill>
                <a:srgbClr val="C0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Diethyl </a:t>
            </a:r>
            <a:r>
              <a:rPr lang="en-US" sz="2000" dirty="0" err="1">
                <a:latin typeface="Times New Roman" pitchFamily="18" charset="0"/>
                <a:cs typeface="Times New Roman" pitchFamily="18" charset="0"/>
              </a:rPr>
              <a:t>berylium</a:t>
            </a:r>
            <a:r>
              <a:rPr lang="en-US" sz="2000" dirty="0">
                <a:latin typeface="Times New Roman" pitchFamily="18" charset="0"/>
                <a:cs typeface="Times New Roman" pitchFamily="18" charset="0"/>
              </a:rPr>
              <a:t>  </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Be(CH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2</a:t>
            </a:r>
            <a:endParaRPr lang="en-US" sz="2000" b="1" dirty="0">
              <a:latin typeface="Times New Roman" pitchFamily="18" charset="0"/>
              <a:cs typeface="Times New Roman" pitchFamily="18" charset="0"/>
            </a:endParaRPr>
          </a:p>
          <a:p>
            <a:r>
              <a:rPr lang="en-US" sz="2000" dirty="0" err="1">
                <a:latin typeface="Times New Roman" pitchFamily="18" charset="0"/>
                <a:cs typeface="Times New Roman" pitchFamily="18" charset="0"/>
              </a:rPr>
              <a:t>Dimethyl</a:t>
            </a:r>
            <a:r>
              <a:rPr lang="en-US" sz="2000" dirty="0">
                <a:latin typeface="Times New Roman" pitchFamily="18" charset="0"/>
                <a:cs typeface="Times New Roman" pitchFamily="18" charset="0"/>
              </a:rPr>
              <a:t> diethyl titanium  (CH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Ti(CH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2</a:t>
            </a:r>
            <a:endParaRPr lang="en-US"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Phenyl lithium  </a:t>
            </a:r>
            <a:endParaRPr lang="ar-EG" sz="2000" b="1" dirty="0">
              <a:latin typeface="Times New Roman" pitchFamily="18" charset="0"/>
              <a:cs typeface="Times New Roman" pitchFamily="18" charset="0"/>
            </a:endParaRPr>
          </a:p>
          <a:p>
            <a:pPr algn="just" rtl="1">
              <a:lnSpc>
                <a:spcPct val="150000"/>
              </a:lnSpc>
            </a:pPr>
            <a:endParaRPr lang="ar-SA" sz="2000" dirty="0">
              <a:latin typeface="Times New Roman" pitchFamily="18" charset="0"/>
              <a:cs typeface="Times New Roman" pitchFamily="18" charset="0"/>
            </a:endParaRPr>
          </a:p>
          <a:p>
            <a:pPr algn="just" rtl="1">
              <a:lnSpc>
                <a:spcPct val="150000"/>
              </a:lnSpc>
            </a:pPr>
            <a:r>
              <a:rPr lang="ar-SA" sz="2000" b="1" dirty="0">
                <a:latin typeface="Times New Roman" pitchFamily="18" charset="0"/>
                <a:cs typeface="Times New Roman" pitchFamily="18" charset="0"/>
              </a:rPr>
              <a:t>تجدر  الإشارة إلى أن </a:t>
            </a:r>
            <a:r>
              <a:rPr lang="ar-SA" sz="2000" b="1" u="sng" dirty="0">
                <a:latin typeface="Times New Roman" pitchFamily="18" charset="0"/>
                <a:cs typeface="Times New Roman" pitchFamily="18" charset="0"/>
              </a:rPr>
              <a:t>قابلية ذرة التيتانيوم </a:t>
            </a:r>
            <a:r>
              <a:rPr lang="ar-SA" sz="2000" b="1" dirty="0">
                <a:latin typeface="Times New Roman" pitchFamily="18" charset="0"/>
                <a:cs typeface="Times New Roman" pitchFamily="18" charset="0"/>
              </a:rPr>
              <a:t>لهذا النوع من التفاعل هو </a:t>
            </a:r>
            <a:r>
              <a:rPr lang="ar-SA" sz="2000" b="1" i="1" dirty="0">
                <a:latin typeface="Times New Roman" pitchFamily="18" charset="0"/>
                <a:cs typeface="Times New Roman" pitchFamily="18" charset="0"/>
              </a:rPr>
              <a:t>نتيجة لإحتوائها </a:t>
            </a:r>
            <a:r>
              <a:rPr lang="ar-SA" sz="2000" b="1" dirty="0">
                <a:latin typeface="Times New Roman" pitchFamily="18" charset="0"/>
                <a:cs typeface="Times New Roman" pitchFamily="18" charset="0"/>
              </a:rPr>
              <a:t>على دارتين فارغتين من </a:t>
            </a:r>
            <a:r>
              <a:rPr lang="ar-SA" sz="2000" b="1" dirty="0">
                <a:solidFill>
                  <a:srgbClr val="0070C0"/>
                </a:solidFill>
                <a:latin typeface="Times New Roman" pitchFamily="18" charset="0"/>
                <a:cs typeface="Times New Roman" pitchFamily="18" charset="0"/>
              </a:rPr>
              <a:t>نوع  </a:t>
            </a:r>
            <a:r>
              <a:rPr lang="en-US" sz="2000" b="1" dirty="0">
                <a:solidFill>
                  <a:srgbClr val="0070C0"/>
                </a:solidFill>
                <a:latin typeface="Times New Roman" pitchFamily="18" charset="0"/>
                <a:cs typeface="Times New Roman" pitchFamily="18" charset="0"/>
                <a:sym typeface="Symbol"/>
              </a:rPr>
              <a:t></a:t>
            </a:r>
            <a:r>
              <a:rPr lang="ar-SA" sz="2000" b="1" dirty="0">
                <a:latin typeface="Times New Roman" pitchFamily="18" charset="0"/>
                <a:cs typeface="Times New Roman" pitchFamily="18" charset="0"/>
              </a:rPr>
              <a:t> يمكنها أكتساب أزواج إلكترونات ممنوحة من جزيئات أخرى كالاحاديات  </a:t>
            </a:r>
            <a:r>
              <a:rPr lang="en-US" sz="2000" b="1" dirty="0">
                <a:latin typeface="Times New Roman" pitchFamily="18" charset="0"/>
                <a:cs typeface="Times New Roman" pitchFamily="18" charset="0"/>
              </a:rPr>
              <a:t>monomers</a:t>
            </a:r>
            <a:r>
              <a:rPr lang="ar-SA" sz="2000" b="1" dirty="0">
                <a:latin typeface="Times New Roman" pitchFamily="18" charset="0"/>
                <a:cs typeface="Times New Roman" pitchFamily="18" charset="0"/>
              </a:rPr>
              <a:t>  لتكوّن روابط تناسقية  </a:t>
            </a:r>
            <a:r>
              <a:rPr lang="en-US" sz="2000" b="1" dirty="0">
                <a:latin typeface="Times New Roman" pitchFamily="18" charset="0"/>
                <a:cs typeface="Times New Roman" pitchFamily="18" charset="0"/>
              </a:rPr>
              <a:t>Coordination bonds </a:t>
            </a: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0070C0"/>
                </a:solidFill>
                <a:latin typeface="Times New Roman" pitchFamily="18" charset="0"/>
                <a:cs typeface="Times New Roman" pitchFamily="18" charset="0"/>
              </a:rPr>
              <a:t>ميكانيكية التفاعل</a:t>
            </a:r>
          </a:p>
        </p:txBody>
      </p:sp>
      <p:sp>
        <p:nvSpPr>
          <p:cNvPr id="5" name="TextBox 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4) البلمرة باستخدام عامل الحفز التناسقي</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33471"/>
            <a:ext cx="8229600" cy="1231106"/>
          </a:xfrm>
          <a:prstGeom prst="rect">
            <a:avLst/>
          </a:prstGeom>
        </p:spPr>
        <p:txBody>
          <a:bodyPr wrap="square">
            <a:spAutoFit/>
          </a:bodyPr>
          <a:lstStyle/>
          <a:p>
            <a:pPr algn="r" rtl="1"/>
            <a:r>
              <a:rPr lang="ar-SA" sz="2000" b="1" dirty="0">
                <a:solidFill>
                  <a:srgbClr val="FF0000"/>
                </a:solidFill>
                <a:latin typeface="Times New Roman" pitchFamily="18" charset="0"/>
                <a:cs typeface="Times New Roman" pitchFamily="18" charset="0"/>
              </a:rPr>
              <a:t>1) بلمرة الإيثرات الحلقية:</a:t>
            </a:r>
            <a:endParaRPr lang="en-US" sz="2000" b="1" dirty="0">
              <a:solidFill>
                <a:srgbClr val="FF0000"/>
              </a:solidFill>
              <a:latin typeface="Times New Roman" pitchFamily="18" charset="0"/>
              <a:cs typeface="Times New Roman" pitchFamily="18" charset="0"/>
            </a:endParaRPr>
          </a:p>
          <a:p>
            <a:pPr marL="228600" algn="just" rtl="1"/>
            <a:r>
              <a:rPr lang="ar-SA" b="1" dirty="0">
                <a:solidFill>
                  <a:srgbClr val="004A82"/>
                </a:solidFill>
                <a:latin typeface="Times New Roman" pitchFamily="18" charset="0"/>
                <a:cs typeface="Times New Roman" pitchFamily="18" charset="0"/>
              </a:rPr>
              <a:t>تتبلمر الإيثرات الحلقية باستخدام مواد حافزة كاتيونية فيما عدا </a:t>
            </a:r>
            <a:r>
              <a:rPr lang="ar-SA" b="1" u="sng" dirty="0">
                <a:solidFill>
                  <a:srgbClr val="004A82"/>
                </a:solidFill>
                <a:latin typeface="Times New Roman" pitchFamily="18" charset="0"/>
                <a:cs typeface="Times New Roman" pitchFamily="18" charset="0"/>
              </a:rPr>
              <a:t>الإبوكسيدات</a:t>
            </a:r>
            <a:r>
              <a:rPr lang="ar-SA" b="1" dirty="0">
                <a:solidFill>
                  <a:srgbClr val="004A82"/>
                </a:solidFill>
                <a:latin typeface="Times New Roman" pitchFamily="18" charset="0"/>
                <a:cs typeface="Times New Roman" pitchFamily="18" charset="0"/>
              </a:rPr>
              <a:t> التي يمكنها أيضاً أن تتبلمر بوساطة المواد الأنيونية الحافزة ، يعود ذلك إلى وجود التوتر العالي في الحلقة الثلاثية هذا ويتحدد الوزن الجزيئي للبوليمر الناتج بكمية المذيب الموجود ، وتتم البلمرة كما يلي :</a:t>
            </a:r>
            <a:endParaRPr lang="en-US" b="1" dirty="0">
              <a:solidFill>
                <a:srgbClr val="004A82"/>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t="2703"/>
          <a:stretch>
            <a:fillRect/>
          </a:stretch>
        </p:blipFill>
        <p:spPr bwMode="auto">
          <a:xfrm>
            <a:off x="1600200" y="3733800"/>
            <a:ext cx="6172200" cy="25642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1314271"/>
            <a:ext cx="8229600" cy="1200329"/>
          </a:xfrm>
          <a:prstGeom prst="rect">
            <a:avLst/>
          </a:prstGeom>
        </p:spPr>
        <p:txBody>
          <a:bodyPr wrap="square">
            <a:spAutoFit/>
          </a:bodyPr>
          <a:lstStyle/>
          <a:p>
            <a:pPr algn="just" rtl="1"/>
            <a:r>
              <a:rPr lang="ar-SA" b="1" dirty="0">
                <a:solidFill>
                  <a:srgbClr val="004A82"/>
                </a:solidFill>
                <a:latin typeface="Times New Roman" pitchFamily="18" charset="0"/>
                <a:cs typeface="Times New Roman" pitchFamily="18" charset="0"/>
              </a:rPr>
              <a:t>تستخدم في عملية البلمرة هذه مواد حافزة اما انيونية او كاتيونية و تتوقف هذه العملية على:</a:t>
            </a:r>
          </a:p>
          <a:p>
            <a:pPr marL="228600" algn="just" rtl="1"/>
            <a:r>
              <a:rPr lang="ar-SA" b="1" dirty="0">
                <a:solidFill>
                  <a:srgbClr val="004A82"/>
                </a:solidFill>
                <a:latin typeface="Times New Roman" pitchFamily="18" charset="0"/>
                <a:cs typeface="Times New Roman" pitchFamily="18" charset="0"/>
              </a:rPr>
              <a:t>- حجم الحلقة</a:t>
            </a:r>
          </a:p>
          <a:p>
            <a:pPr marL="228600" algn="just" rtl="1"/>
            <a:r>
              <a:rPr lang="ar-SA" b="1" dirty="0">
                <a:solidFill>
                  <a:srgbClr val="004A82"/>
                </a:solidFill>
                <a:latin typeface="Times New Roman" pitchFamily="18" charset="0"/>
                <a:cs typeface="Times New Roman" pitchFamily="18" charset="0"/>
              </a:rPr>
              <a:t>- فعالية المجموعات الفعالة في تلك الحلقة</a:t>
            </a:r>
          </a:p>
          <a:p>
            <a:pPr marL="228600" algn="just" rtl="1"/>
            <a:r>
              <a:rPr lang="ar-SA" b="1" dirty="0">
                <a:solidFill>
                  <a:srgbClr val="004A82"/>
                </a:solidFill>
                <a:latin typeface="Times New Roman" pitchFamily="18" charset="0"/>
                <a:cs typeface="Times New Roman" pitchFamily="18" charset="0"/>
              </a:rPr>
              <a:t>- نوع المادة الحافزة المستخدمة لبدء التفاعل.</a:t>
            </a:r>
          </a:p>
        </p:txBody>
      </p:sp>
      <p:sp>
        <p:nvSpPr>
          <p:cNvPr id="15" name="TextBox 14"/>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C00000"/>
                </a:solidFill>
                <a:latin typeface="Times New Roman" pitchFamily="18" charset="0"/>
                <a:cs typeface="Times New Roman" pitchFamily="18" charset="0"/>
              </a:rPr>
              <a:t>5) البلمرة بفتح الحلقة</a:t>
            </a:r>
            <a:br>
              <a:rPr lang="en-US" sz="2400" b="1" dirty="0">
                <a:solidFill>
                  <a:srgbClr val="C00000"/>
                </a:solidFill>
                <a:latin typeface="Times New Roman" pitchFamily="18" charset="0"/>
                <a:cs typeface="Times New Roman" pitchFamily="18" charset="0"/>
              </a:rPr>
            </a:br>
            <a:r>
              <a:rPr lang="en-US" sz="2000" b="1" dirty="0">
                <a:solidFill>
                  <a:srgbClr val="C00000"/>
                </a:solidFill>
                <a:latin typeface="Times New Roman" pitchFamily="18" charset="0"/>
                <a:cs typeface="Times New Roman" pitchFamily="18" charset="0"/>
              </a:rPr>
              <a:t>Ring Opening Polymerization</a:t>
            </a:r>
            <a:endParaRPr lang="en-US" sz="2400" b="1" dirty="0">
              <a:solidFill>
                <a:srgbClr val="C00000"/>
              </a:solidFill>
              <a:latin typeface="Times New Roman" pitchFamily="18" charset="0"/>
              <a:cs typeface="Times New Roman" pitchFamily="18" charset="0"/>
            </a:endParaRPr>
          </a:p>
        </p:txBody>
      </p:sp>
      <p:sp>
        <p:nvSpPr>
          <p:cNvPr id="16" name="TextBox 15"/>
          <p:cNvSpPr txBox="1"/>
          <p:nvPr/>
        </p:nvSpPr>
        <p:spPr>
          <a:xfrm>
            <a:off x="6477000" y="381000"/>
            <a:ext cx="23295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95400"/>
            <a:ext cx="8077200" cy="707886"/>
          </a:xfrm>
          <a:prstGeom prst="rect">
            <a:avLst/>
          </a:prstGeom>
        </p:spPr>
        <p:txBody>
          <a:bodyPr wrap="square">
            <a:spAutoFit/>
          </a:bodyPr>
          <a:lstStyle/>
          <a:p>
            <a:pPr algn="r" rtl="1"/>
            <a:r>
              <a:rPr lang="ar-SA" sz="2000" b="1" dirty="0">
                <a:solidFill>
                  <a:srgbClr val="004A82"/>
                </a:solidFill>
                <a:latin typeface="Times New Roman" pitchFamily="18" charset="0"/>
                <a:cs typeface="Times New Roman" pitchFamily="18" charset="0"/>
              </a:rPr>
              <a:t>من الأمثلة</a:t>
            </a:r>
            <a:r>
              <a:rPr lang="en-US" sz="2000" b="1" dirty="0">
                <a:solidFill>
                  <a:srgbClr val="004A82"/>
                </a:solidFill>
                <a:latin typeface="Times New Roman" pitchFamily="18" charset="0"/>
                <a:cs typeface="Times New Roman" pitchFamily="18" charset="0"/>
              </a:rPr>
              <a:t> </a:t>
            </a:r>
            <a:r>
              <a:rPr lang="ar-SA" sz="2000" b="1" dirty="0">
                <a:solidFill>
                  <a:srgbClr val="004A82"/>
                </a:solidFill>
                <a:latin typeface="Times New Roman" pitchFamily="18" charset="0"/>
                <a:cs typeface="Times New Roman" pitchFamily="18" charset="0"/>
              </a:rPr>
              <a:t>الاخرى على بلمرة الأيثرات الحلقية بالطريقـة الكاتيونيـة هو </a:t>
            </a:r>
            <a:r>
              <a:rPr lang="ar-SA" sz="2000" b="1" u="sng" dirty="0">
                <a:solidFill>
                  <a:srgbClr val="004A82"/>
                </a:solidFill>
                <a:latin typeface="Times New Roman" pitchFamily="18" charset="0"/>
                <a:cs typeface="Times New Roman" pitchFamily="18" charset="0"/>
              </a:rPr>
              <a:t>بلمرة المركب</a:t>
            </a:r>
            <a:endParaRPr lang="ar-EG" sz="2000" b="1" u="sng" dirty="0">
              <a:solidFill>
                <a:srgbClr val="004A82"/>
              </a:solidFill>
              <a:latin typeface="Times New Roman" pitchFamily="18" charset="0"/>
              <a:cs typeface="Times New Roman" pitchFamily="18" charset="0"/>
            </a:endParaRPr>
          </a:p>
          <a:p>
            <a:pPr algn="just"/>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3.3-bis (</a:t>
            </a:r>
            <a:r>
              <a:rPr lang="en-US" sz="2000" b="1" dirty="0" err="1">
                <a:solidFill>
                  <a:srgbClr val="C00000"/>
                </a:solidFill>
                <a:latin typeface="Times New Roman" pitchFamily="18" charset="0"/>
                <a:cs typeface="Times New Roman" pitchFamily="18" charset="0"/>
              </a:rPr>
              <a:t>chloromethylene</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oxa</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cyclobutane</a:t>
            </a:r>
            <a:endParaRPr lang="ar-EG" sz="2000" b="1" dirty="0">
              <a:solidFill>
                <a:srgbClr val="C00000"/>
              </a:solidFill>
              <a:latin typeface="Times New Roman" pitchFamily="18" charset="0"/>
              <a:cs typeface="Times New Roman" pitchFamily="18" charset="0"/>
            </a:endParaRPr>
          </a:p>
        </p:txBody>
      </p:sp>
      <p:grpSp>
        <p:nvGrpSpPr>
          <p:cNvPr id="9" name="Group 8"/>
          <p:cNvGrpSpPr/>
          <p:nvPr/>
        </p:nvGrpSpPr>
        <p:grpSpPr>
          <a:xfrm>
            <a:off x="2209800" y="2100322"/>
            <a:ext cx="5094748" cy="914400"/>
            <a:chOff x="1600200" y="2209800"/>
            <a:chExt cx="5780548" cy="144780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5780548" cy="1143000"/>
            </a:xfrm>
            <a:prstGeom prst="rect">
              <a:avLst/>
            </a:prstGeom>
            <a:solidFill>
              <a:schemeClr val="bg2">
                <a:lumMod val="90000"/>
              </a:schemeClr>
            </a:solidFill>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t="3194" b="16134"/>
            <a:stretch>
              <a:fillRect/>
            </a:stretch>
          </p:blipFill>
          <p:spPr bwMode="auto">
            <a:xfrm>
              <a:off x="1981200" y="3276600"/>
              <a:ext cx="5123432"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471055" y="3090922"/>
            <a:ext cx="4386945" cy="3352800"/>
            <a:chOff x="1981200" y="3200400"/>
            <a:chExt cx="4844145" cy="3657600"/>
          </a:xfrm>
        </p:grpSpPr>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t="7198" b="6423"/>
            <a:stretch>
              <a:fillRect/>
            </a:stretch>
          </p:blipFill>
          <p:spPr bwMode="auto">
            <a:xfrm>
              <a:off x="1981200" y="3200400"/>
              <a:ext cx="4840989" cy="914400"/>
            </a:xfrm>
            <a:prstGeom prst="rect">
              <a:avLst/>
            </a:prstGeom>
            <a:solidFill>
              <a:schemeClr val="bg2">
                <a:lumMod val="90000"/>
              </a:schemeClr>
            </a:solidFill>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b="3156"/>
            <a:stretch>
              <a:fillRect/>
            </a:stretch>
          </p:blipFill>
          <p:spPr bwMode="auto">
            <a:xfrm>
              <a:off x="1984356" y="4114800"/>
              <a:ext cx="4840989" cy="2743200"/>
            </a:xfrm>
            <a:prstGeom prst="rect">
              <a:avLst/>
            </a:prstGeom>
            <a:solidFill>
              <a:schemeClr val="bg2">
                <a:lumMod val="90000"/>
              </a:schemeClr>
            </a:solidFill>
            <a:extLst/>
          </p:spPr>
        </p:pic>
      </p:grpSp>
      <p:sp>
        <p:nvSpPr>
          <p:cNvPr id="15" name="Rectangle 14"/>
          <p:cNvSpPr/>
          <p:nvPr/>
        </p:nvSpPr>
        <p:spPr>
          <a:xfrm>
            <a:off x="7010400" y="2862322"/>
            <a:ext cx="1752600" cy="507831"/>
          </a:xfrm>
          <a:prstGeom prst="rect">
            <a:avLst/>
          </a:prstGeom>
        </p:spPr>
        <p:txBody>
          <a:bodyPr wrap="square">
            <a:spAutoFit/>
          </a:bodyPr>
          <a:lstStyle/>
          <a:p>
            <a:pPr algn="r" rtl="1">
              <a:lnSpc>
                <a:spcPct val="150000"/>
              </a:lnSpc>
            </a:pPr>
            <a:r>
              <a:rPr lang="ar-SA" b="1" dirty="0">
                <a:solidFill>
                  <a:srgbClr val="002060"/>
                </a:solidFill>
                <a:latin typeface="Times New Roman" pitchFamily="18" charset="0"/>
                <a:cs typeface="Times New Roman" pitchFamily="18" charset="0"/>
              </a:rPr>
              <a:t>ميكانيكية التفاعل:</a:t>
            </a:r>
            <a:endParaRPr lang="ar-SA" dirty="0">
              <a:solidFill>
                <a:prstClr val="black"/>
              </a:solidFill>
              <a:latin typeface="Times New Roman" pitchFamily="18" charset="0"/>
              <a:cs typeface="Times New Roman" pitchFamily="18" charset="0"/>
            </a:endParaRPr>
          </a:p>
        </p:txBody>
      </p:sp>
      <p:sp>
        <p:nvSpPr>
          <p:cNvPr id="16" name="TextBox 1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1) بلمرة الإيثرات الحلقية</a:t>
            </a:r>
            <a:endParaRPr lang="en-US" sz="2400" b="1" dirty="0">
              <a:solidFill>
                <a:srgbClr val="0070C0"/>
              </a:solidFill>
              <a:latin typeface="Times New Roman" pitchFamily="18" charset="0"/>
              <a:cs typeface="Times New Roman" pitchFamily="18" charset="0"/>
            </a:endParaRPr>
          </a:p>
        </p:txBody>
      </p:sp>
      <p:sp>
        <p:nvSpPr>
          <p:cNvPr id="17" name="TextBox 16"/>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5) البلمرة بفتح الحلقة</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270337"/>
            <a:ext cx="8077200" cy="1015663"/>
          </a:xfrm>
          <a:prstGeom prst="rect">
            <a:avLst/>
          </a:prstGeom>
        </p:spPr>
        <p:txBody>
          <a:bodyPr wrap="square">
            <a:spAutoFit/>
          </a:bodyPr>
          <a:lstStyle/>
          <a:p>
            <a:pPr marL="515938" indent="-287338"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تتبلمر الاميدات الحلقية باستخدام مواد حافزة كاتيونية و استخدام الماء (على سبيل المثال) كعامل حفز.</a:t>
            </a:r>
            <a:endParaRPr lang="en-US" sz="2000" b="1" dirty="0">
              <a:solidFill>
                <a:srgbClr val="004A82"/>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t="2174"/>
          <a:stretch>
            <a:fillRect/>
          </a:stretch>
        </p:blipFill>
        <p:spPr bwMode="auto">
          <a:xfrm>
            <a:off x="1186603" y="2209800"/>
            <a:ext cx="6738197"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2) بلمرة الاميدات الحلقية</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5) البلمرة بفتح الحلقة</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346537"/>
            <a:ext cx="8229600" cy="1015663"/>
          </a:xfrm>
          <a:prstGeom prst="rect">
            <a:avLst/>
          </a:prstGeom>
        </p:spPr>
        <p:txBody>
          <a:bodyPr wrap="square">
            <a:spAutoFit/>
          </a:bodyPr>
          <a:lstStyle/>
          <a:p>
            <a:pPr marL="287338" indent="-287338" algn="just" rtl="1">
              <a:buFont typeface="Wingdings" pitchFamily="2" charset="2"/>
              <a:buChar char="q"/>
            </a:pPr>
            <a:r>
              <a:rPr lang="ar-SA" sz="2000" b="1" dirty="0">
                <a:latin typeface="Times New Roman" pitchFamily="18" charset="0"/>
                <a:cs typeface="Times New Roman" pitchFamily="18" charset="0"/>
              </a:rPr>
              <a:t>يتبلمر الأسيتال الحلقي بسهولة عن طريق البلمرة الكاتيونية كما في بلمرة الأكسان الثلاثي </a:t>
            </a:r>
            <a:r>
              <a:rPr lang="en-US" sz="2000" b="1" dirty="0" err="1">
                <a:latin typeface="Times New Roman" pitchFamily="18" charset="0"/>
                <a:cs typeface="Times New Roman" pitchFamily="18" charset="0"/>
              </a:rPr>
              <a:t>Trioxane</a:t>
            </a:r>
            <a:r>
              <a:rPr lang="ar-SA" sz="2000" b="1" dirty="0">
                <a:latin typeface="Times New Roman" pitchFamily="18" charset="0"/>
                <a:cs typeface="Times New Roman" pitchFamily="18" charset="0"/>
              </a:rPr>
              <a:t> (أي الفورمالدهيد السداسي الحلقي) بوجود حمض لويس كعامل مساعد حيث يتكون بولي أكسي مثيلين.</a:t>
            </a:r>
            <a:endParaRPr lang="ar-EG" sz="2000" b="1"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6907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148" t="5655" b="3872"/>
          <a:stretch>
            <a:fillRect/>
          </a:stretch>
        </p:blipFill>
        <p:spPr bwMode="auto">
          <a:xfrm>
            <a:off x="1752600" y="4123541"/>
            <a:ext cx="5791200" cy="21518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3810000"/>
            <a:ext cx="1981200" cy="507831"/>
          </a:xfrm>
          <a:prstGeom prst="rect">
            <a:avLst/>
          </a:prstGeom>
        </p:spPr>
        <p:txBody>
          <a:bodyPr wrap="square">
            <a:spAutoFit/>
          </a:bodyPr>
          <a:lstStyle/>
          <a:p>
            <a:pPr algn="r" rtl="1">
              <a:lnSpc>
                <a:spcPct val="150000"/>
              </a:lnSpc>
              <a:buFont typeface="Wingdings" pitchFamily="2" charset="2"/>
              <a:buChar char="q"/>
            </a:pPr>
            <a:r>
              <a:rPr lang="ar-SA" sz="2000" b="1" dirty="0">
                <a:solidFill>
                  <a:srgbClr val="00B050"/>
                </a:solidFill>
                <a:latin typeface="Times New Roman" pitchFamily="18" charset="0"/>
                <a:cs typeface="Times New Roman" pitchFamily="18" charset="0"/>
              </a:rPr>
              <a:t> ميكانيكية التفاعل:</a:t>
            </a:r>
            <a:endParaRPr lang="ar-SA" sz="2000" dirty="0">
              <a:solidFill>
                <a:srgbClr val="00B050"/>
              </a:solidFill>
              <a:latin typeface="Times New Roman" pitchFamily="18" charset="0"/>
              <a:cs typeface="Times New Roman" pitchFamily="18" charset="0"/>
            </a:endParaRPr>
          </a:p>
        </p:txBody>
      </p:sp>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3) بلمرة الاسيتال الحلقي</a:t>
            </a:r>
            <a:endParaRPr lang="en-US" sz="2400" b="1" dirty="0">
              <a:solidFill>
                <a:srgbClr val="0070C0"/>
              </a:solidFill>
              <a:latin typeface="Times New Roman" pitchFamily="18" charset="0"/>
              <a:cs typeface="Times New Roman" pitchFamily="18" charset="0"/>
            </a:endParaRPr>
          </a:p>
        </p:txBody>
      </p:sp>
      <p:sp>
        <p:nvSpPr>
          <p:cNvPr id="13" name="TextBox 12"/>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5) البلمرة بفتح الحلقة</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295400"/>
            <a:ext cx="8153400" cy="5139869"/>
          </a:xfrm>
          <a:prstGeom prst="rect">
            <a:avLst/>
          </a:prstGeom>
        </p:spPr>
        <p:txBody>
          <a:bodyPr wrap="square">
            <a:spAutoFit/>
          </a:bodyPr>
          <a:lstStyle/>
          <a:p>
            <a:pPr marL="287338" lvl="0" indent="-287338" algn="just" defTabSz="914293" rtl="1">
              <a:lnSpc>
                <a:spcPct val="150000"/>
              </a:lnSpc>
              <a:spcBef>
                <a:spcPct val="20000"/>
              </a:spcBef>
              <a:buFont typeface="Wingdings" pitchFamily="2" charset="2"/>
              <a:buChar char="q"/>
              <a:tabLst>
                <a:tab pos="287338" algn="l"/>
              </a:tabLst>
            </a:pPr>
            <a:r>
              <a:rPr lang="ar-SA" sz="2000" b="1" dirty="0">
                <a:solidFill>
                  <a:srgbClr val="004A82"/>
                </a:solidFill>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التحوير: </a:t>
            </a:r>
            <a:r>
              <a:rPr lang="ar-SA" sz="2000" b="1" dirty="0">
                <a:solidFill>
                  <a:srgbClr val="004A82"/>
                </a:solidFill>
                <a:latin typeface="Times New Roman" pitchFamily="18" charset="0"/>
                <a:cs typeface="Times New Roman" pitchFamily="18" charset="0"/>
              </a:rPr>
              <a:t>تتحول البوليمرات الطبيعية و الصناعية الى بوليمرات اخرى اذا ما خضعت الى تفاعلات كيميائية </a:t>
            </a:r>
          </a:p>
          <a:p>
            <a:pPr marL="287338" lvl="0" indent="-287338" algn="just" defTabSz="914293" rtl="1">
              <a:lnSpc>
                <a:spcPct val="150000"/>
              </a:lnSpc>
              <a:spcBef>
                <a:spcPct val="20000"/>
              </a:spcBef>
              <a:buFont typeface="Wingdings" pitchFamily="2" charset="2"/>
              <a:buChar char="q"/>
              <a:tabLst>
                <a:tab pos="287338" algn="l"/>
              </a:tabLst>
            </a:pPr>
            <a:r>
              <a:rPr lang="ar-SA" sz="2000" b="1" dirty="0">
                <a:solidFill>
                  <a:srgbClr val="004A82"/>
                </a:solidFill>
                <a:latin typeface="Times New Roman" pitchFamily="18" charset="0"/>
                <a:cs typeface="Times New Roman" pitchFamily="18" charset="0"/>
              </a:rPr>
              <a:t>من الامثلة:</a:t>
            </a:r>
            <a:endParaRPr lang="en-US" sz="2000" b="1" dirty="0">
              <a:solidFill>
                <a:srgbClr val="004A82"/>
              </a:solidFill>
              <a:latin typeface="Times New Roman" pitchFamily="18" charset="0"/>
              <a:cs typeface="Times New Roman" pitchFamily="18" charset="0"/>
            </a:endParaRPr>
          </a:p>
          <a:p>
            <a:pPr marL="746125" lvl="0" indent="-341313" algn="just" defTabSz="914293" rtl="1">
              <a:lnSpc>
                <a:spcPct val="150000"/>
              </a:lnSpc>
              <a:spcBef>
                <a:spcPct val="20000"/>
              </a:spcBef>
              <a:buFont typeface="Arial" pitchFamily="34" charset="0"/>
              <a:buChar char="•"/>
            </a:pPr>
            <a:r>
              <a:rPr lang="ar-SA" sz="2000" b="1" dirty="0">
                <a:solidFill>
                  <a:srgbClr val="C00000"/>
                </a:solidFill>
                <a:latin typeface="Times New Roman" pitchFamily="18" charset="0"/>
                <a:cs typeface="Times New Roman" pitchFamily="18" charset="0"/>
              </a:rPr>
              <a:t>حلمهة (خلات الفاينيل المتعدد)  </a:t>
            </a:r>
            <a:r>
              <a:rPr lang="en-US" sz="2000" b="1" dirty="0">
                <a:solidFill>
                  <a:srgbClr val="C00000"/>
                </a:solidFill>
                <a:latin typeface="Times New Roman" pitchFamily="18" charset="0"/>
                <a:cs typeface="Times New Roman" pitchFamily="18" charset="0"/>
              </a:rPr>
              <a:t> acetate)</a:t>
            </a:r>
            <a:r>
              <a:rPr lang="ar-EG"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Hydrolysis of Poly(vinyl</a:t>
            </a:r>
            <a:r>
              <a:rPr lang="ar-SA" sz="2000" b="1" dirty="0">
                <a:solidFill>
                  <a:srgbClr val="004A82"/>
                </a:solidFill>
                <a:latin typeface="Times New Roman" pitchFamily="18" charset="0"/>
                <a:cs typeface="Times New Roman" pitchFamily="18" charset="0"/>
              </a:rPr>
              <a:t> </a:t>
            </a:r>
          </a:p>
          <a:p>
            <a:pPr marL="746125" lvl="0" indent="-341313" algn="just" defTabSz="914293" rtl="1">
              <a:lnSpc>
                <a:spcPct val="150000"/>
              </a:lnSpc>
              <a:spcBef>
                <a:spcPct val="20000"/>
              </a:spcBef>
              <a:buFont typeface="Arial" pitchFamily="34" charset="0"/>
              <a:buChar char="•"/>
            </a:pPr>
            <a:r>
              <a:rPr lang="ar-SA" sz="2000" b="1" dirty="0">
                <a:solidFill>
                  <a:srgbClr val="004A82"/>
                </a:solidFill>
                <a:latin typeface="Times New Roman" pitchFamily="18" charset="0"/>
                <a:cs typeface="Times New Roman" pitchFamily="18" charset="0"/>
              </a:rPr>
              <a:t>وسيتم التركيز على هذا النوع كأحد الامثلة على تحوير البوليمر </a:t>
            </a:r>
          </a:p>
          <a:p>
            <a:pPr marL="746125" lvl="0" indent="-458788" algn="just" defTabSz="914293" rtl="1">
              <a:lnSpc>
                <a:spcPct val="150000"/>
              </a:lnSpc>
              <a:spcBef>
                <a:spcPct val="20000"/>
              </a:spcBef>
            </a:pPr>
            <a:r>
              <a:rPr lang="ar-SA" sz="2000" b="1" dirty="0">
                <a:solidFill>
                  <a:srgbClr val="004A82"/>
                </a:solidFill>
                <a:latin typeface="Times New Roman" pitchFamily="18" charset="0"/>
                <a:cs typeface="Times New Roman" pitchFamily="18" charset="0"/>
              </a:rPr>
              <a:t>ومن الامثلة الاخري على تحوير البوليمر </a:t>
            </a:r>
          </a:p>
          <a:p>
            <a:pPr marL="746125" lvl="0" indent="-341313" algn="just" defTabSz="914293" rtl="1">
              <a:lnSpc>
                <a:spcPct val="150000"/>
              </a:lnSpc>
              <a:spcBef>
                <a:spcPct val="20000"/>
              </a:spcBef>
              <a:buFont typeface="Arial" panose="020B0604020202020204" pitchFamily="34" charset="0"/>
              <a:buChar char="•"/>
            </a:pPr>
            <a:r>
              <a:rPr lang="ar-SA" sz="2000" b="1" dirty="0">
                <a:solidFill>
                  <a:srgbClr val="004A82"/>
                </a:solidFill>
                <a:latin typeface="Times New Roman" pitchFamily="18" charset="0"/>
                <a:cs typeface="Times New Roman" pitchFamily="18" charset="0"/>
              </a:rPr>
              <a:t>هلجنة الإثيلين المتعدد والمطاط </a:t>
            </a:r>
            <a:r>
              <a:rPr lang="en-US" sz="2000" b="1" dirty="0" err="1">
                <a:solidFill>
                  <a:srgbClr val="004A82"/>
                </a:solidFill>
                <a:latin typeface="Times New Roman" pitchFamily="18" charset="0"/>
                <a:cs typeface="Times New Roman" pitchFamily="18" charset="0"/>
              </a:rPr>
              <a:t>Halogenation</a:t>
            </a:r>
            <a:r>
              <a:rPr lang="en-US" sz="2000" b="1" dirty="0">
                <a:solidFill>
                  <a:srgbClr val="004A82"/>
                </a:solidFill>
                <a:latin typeface="Times New Roman" pitchFamily="18" charset="0"/>
                <a:cs typeface="Times New Roman" pitchFamily="18" charset="0"/>
              </a:rPr>
              <a:t> of Polyethylene and Rubber</a:t>
            </a:r>
          </a:p>
          <a:p>
            <a:pPr marL="746125" lvl="0" indent="-341313" algn="just" defTabSz="914293" rtl="1">
              <a:lnSpc>
                <a:spcPct val="150000"/>
              </a:lnSpc>
              <a:spcBef>
                <a:spcPct val="20000"/>
              </a:spcBef>
              <a:buFont typeface="Arial" panose="020B0604020202020204" pitchFamily="34" charset="0"/>
              <a:buChar char="•"/>
            </a:pPr>
            <a:r>
              <a:rPr lang="ar-SA" sz="2000" b="1" dirty="0">
                <a:solidFill>
                  <a:srgbClr val="004A82"/>
                </a:solidFill>
                <a:latin typeface="Times New Roman" pitchFamily="18" charset="0"/>
                <a:cs typeface="Times New Roman" pitchFamily="18" charset="0"/>
              </a:rPr>
              <a:t>أسترة وأيثرة السيلولوز </a:t>
            </a:r>
            <a:r>
              <a:rPr lang="en-US" sz="2000" b="1" dirty="0" err="1">
                <a:solidFill>
                  <a:srgbClr val="004A82"/>
                </a:solidFill>
                <a:latin typeface="Times New Roman" pitchFamily="18" charset="0"/>
                <a:cs typeface="Times New Roman" pitchFamily="18" charset="0"/>
              </a:rPr>
              <a:t>Esterification</a:t>
            </a:r>
            <a:r>
              <a:rPr lang="en-US" sz="2000" b="1" dirty="0">
                <a:solidFill>
                  <a:srgbClr val="004A82"/>
                </a:solidFill>
                <a:latin typeface="Times New Roman" pitchFamily="18" charset="0"/>
                <a:cs typeface="Times New Roman" pitchFamily="18" charset="0"/>
              </a:rPr>
              <a:t> and Etherification of Cellulose</a:t>
            </a:r>
          </a:p>
          <a:p>
            <a:pPr marL="746125" lvl="0" indent="-341313" algn="just" defTabSz="914293" rtl="1">
              <a:lnSpc>
                <a:spcPct val="150000"/>
              </a:lnSpc>
              <a:spcBef>
                <a:spcPct val="20000"/>
              </a:spcBef>
              <a:buFont typeface="Arial" panose="020B0604020202020204" pitchFamily="34" charset="0"/>
              <a:buChar char="•"/>
            </a:pPr>
            <a:r>
              <a:rPr lang="ar-SA" sz="2000" b="1" dirty="0">
                <a:solidFill>
                  <a:srgbClr val="004A82"/>
                </a:solidFill>
                <a:latin typeface="Times New Roman" pitchFamily="18" charset="0"/>
                <a:cs typeface="Times New Roman" pitchFamily="18" charset="0"/>
              </a:rPr>
              <a:t>تفاعلات التقاطع (التشابك) للبولي أسترات غير المشبعة </a:t>
            </a:r>
            <a:r>
              <a:rPr lang="en-US" sz="2000" b="1" dirty="0" err="1">
                <a:solidFill>
                  <a:srgbClr val="004A82"/>
                </a:solidFill>
                <a:latin typeface="Times New Roman" pitchFamily="18" charset="0"/>
                <a:cs typeface="Times New Roman" pitchFamily="18" charset="0"/>
              </a:rPr>
              <a:t>Crosslinking</a:t>
            </a:r>
            <a:r>
              <a:rPr lang="en-US" sz="2000" b="1" dirty="0">
                <a:solidFill>
                  <a:srgbClr val="004A82"/>
                </a:solidFill>
                <a:latin typeface="Times New Roman" pitchFamily="18" charset="0"/>
                <a:cs typeface="Times New Roman" pitchFamily="18" charset="0"/>
              </a:rPr>
              <a:t> of unsaturated polyesters</a:t>
            </a: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800" b="1" dirty="0">
                <a:solidFill>
                  <a:srgbClr val="C00000"/>
                </a:solidFill>
                <a:latin typeface="Times New Roman" pitchFamily="18" charset="0"/>
                <a:cs typeface="Times New Roman" pitchFamily="18" charset="0"/>
              </a:rPr>
              <a:t>تحوير البوليمرات</a:t>
            </a:r>
            <a:br>
              <a:rPr lang="en-US" sz="2800" b="1" dirty="0">
                <a:solidFill>
                  <a:srgbClr val="C00000"/>
                </a:solidFill>
                <a:latin typeface="Times New Roman" pitchFamily="18" charset="0"/>
                <a:cs typeface="Times New Roman" pitchFamily="18" charset="0"/>
              </a:rPr>
            </a:br>
            <a:r>
              <a:rPr lang="en-US" sz="2000" b="1" dirty="0">
                <a:solidFill>
                  <a:srgbClr val="C00000"/>
                </a:solidFill>
                <a:latin typeface="Times New Roman" pitchFamily="18" charset="0"/>
                <a:cs typeface="Times New Roman" pitchFamily="18" charset="0"/>
              </a:rPr>
              <a:t>Modification of Polymerization</a:t>
            </a:r>
            <a:endParaRPr lang="en-US" sz="2800" b="1" dirty="0">
              <a:solidFill>
                <a:srgbClr val="C00000"/>
              </a:solidFill>
              <a:latin typeface="Times New Roman" pitchFamily="18" charset="0"/>
              <a:cs typeface="Times New Roman" pitchFamily="18" charset="0"/>
            </a:endParaRPr>
          </a:p>
        </p:txBody>
      </p:sp>
      <p:sp>
        <p:nvSpPr>
          <p:cNvPr id="9" name="TextBox 8"/>
          <p:cNvSpPr txBox="1"/>
          <p:nvPr/>
        </p:nvSpPr>
        <p:spPr>
          <a:xfrm>
            <a:off x="6477000" y="381000"/>
            <a:ext cx="23295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219200"/>
            <a:ext cx="8229600" cy="707886"/>
          </a:xfrm>
          <a:prstGeom prst="rect">
            <a:avLst/>
          </a:prstGeom>
        </p:spPr>
        <p:txBody>
          <a:bodyPr wrap="square">
            <a:spAutoFit/>
          </a:bodyPr>
          <a:lstStyle/>
          <a:p>
            <a:pPr marL="287338" indent="-287338" algn="just" rtl="1">
              <a:buFont typeface="Wingdings" pitchFamily="2" charset="2"/>
              <a:buChar char="q"/>
            </a:pPr>
            <a:r>
              <a:rPr lang="ar-SA" sz="2000" b="1" dirty="0">
                <a:latin typeface="Times New Roman" pitchFamily="18" charset="0"/>
                <a:cs typeface="Times New Roman" pitchFamily="18" charset="0"/>
              </a:rPr>
              <a:t>يتكون عديد (فاينيل الكحول) </a:t>
            </a:r>
            <a:r>
              <a:rPr lang="en-US" sz="2000" b="1" dirty="0">
                <a:latin typeface="Times New Roman" pitchFamily="18" charset="0"/>
                <a:cs typeface="Times New Roman" pitchFamily="18" charset="0"/>
              </a:rPr>
              <a:t>Poly(vinyl alcohol) </a:t>
            </a:r>
            <a:r>
              <a:rPr lang="ar-SA" sz="2000" b="1" dirty="0">
                <a:latin typeface="Times New Roman" pitchFamily="18" charset="0"/>
                <a:cs typeface="Times New Roman" pitchFamily="18" charset="0"/>
              </a:rPr>
              <a:t>  الذي </a:t>
            </a:r>
            <a:r>
              <a:rPr lang="ar-SA" sz="2000" b="1" u="sng" dirty="0">
                <a:latin typeface="Times New Roman" pitchFamily="18" charset="0"/>
                <a:cs typeface="Times New Roman" pitchFamily="18" charset="0"/>
              </a:rPr>
              <a:t>لا يمكن تحضيره</a:t>
            </a:r>
            <a:r>
              <a:rPr lang="ar-SA" sz="2000" b="1" dirty="0">
                <a:latin typeface="Times New Roman" pitchFamily="18" charset="0"/>
                <a:cs typeface="Times New Roman" pitchFamily="18" charset="0"/>
              </a:rPr>
              <a:t> عن طريق البلمرة المباشرة للأحاديات وفقا لما يلي :-</a:t>
            </a:r>
            <a:endParaRPr lang="ar-EG" sz="20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768502"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3733800"/>
            <a:ext cx="8077200" cy="707886"/>
          </a:xfrm>
          <a:prstGeom prst="rect">
            <a:avLst/>
          </a:prstGeom>
        </p:spPr>
        <p:txBody>
          <a:bodyPr wrap="square">
            <a:spAutoFit/>
          </a:bodyPr>
          <a:lstStyle/>
          <a:p>
            <a:pPr marL="287338" indent="-287338" algn="just" rtl="1">
              <a:buFont typeface="Wingdings" pitchFamily="2" charset="2"/>
              <a:buChar char="q"/>
            </a:pPr>
            <a:r>
              <a:rPr lang="ar-SA" sz="2000" b="1" dirty="0">
                <a:solidFill>
                  <a:srgbClr val="0070C0"/>
                </a:solidFill>
                <a:latin typeface="Times New Roman" pitchFamily="18" charset="0"/>
                <a:cs typeface="Times New Roman" pitchFamily="18" charset="0"/>
              </a:rPr>
              <a:t>ويتكون عديد (فاينيل أسيتال) </a:t>
            </a:r>
            <a:r>
              <a:rPr lang="en-US" sz="2000" b="1" dirty="0">
                <a:latin typeface="Times New Roman" pitchFamily="18" charset="0"/>
                <a:cs typeface="Times New Roman" pitchFamily="18" charset="0"/>
              </a:rPr>
              <a:t>Poly(vinyl </a:t>
            </a:r>
            <a:r>
              <a:rPr lang="en-US" sz="2000" b="1" dirty="0" err="1">
                <a:latin typeface="Times New Roman" pitchFamily="18" charset="0"/>
                <a:cs typeface="Times New Roman" pitchFamily="18" charset="0"/>
              </a:rPr>
              <a:t>acetal</a:t>
            </a:r>
            <a:r>
              <a:rPr lang="en-US" sz="2000" b="1" dirty="0">
                <a:latin typeface="Times New Roman" pitchFamily="18" charset="0"/>
                <a:cs typeface="Times New Roman" pitchFamily="18" charset="0"/>
              </a:rPr>
              <a:t>)</a:t>
            </a:r>
            <a:r>
              <a:rPr lang="ar-SA" sz="2000" b="1" dirty="0">
                <a:latin typeface="Times New Roman" pitchFamily="18" charset="0"/>
                <a:cs typeface="Times New Roman" pitchFamily="18" charset="0"/>
              </a:rPr>
              <a:t>عند تفاعل عديد (فاينيل الكحول) مع الالدهيدات في وسط مائي و بوجود حمض كعامل حافز كما يلي :-</a:t>
            </a:r>
            <a:endParaRPr lang="ar-EG" sz="2000" b="1"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b="5156"/>
          <a:stretch>
            <a:fillRect/>
          </a:stretch>
        </p:blipFill>
        <p:spPr bwMode="auto">
          <a:xfrm>
            <a:off x="1828800" y="4724400"/>
            <a:ext cx="5943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حلمهة عديد (خلات الفاينيل)</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6477000" y="381000"/>
            <a:ext cx="23295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تحوير البوليمرات</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1077218"/>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مقارنة بين بلمرة التكاثف وبلمرة الإضافة</a:t>
            </a:r>
            <a:endParaRPr lang="en-US" sz="2400" b="1" dirty="0">
              <a:solidFill>
                <a:srgbClr val="0070C0"/>
              </a:solidFill>
              <a:latin typeface="Times New Roman" pitchFamily="18" charset="0"/>
              <a:cs typeface="Times New Roman" pitchFamily="18" charset="0"/>
            </a:endParaRPr>
          </a:p>
          <a:p>
            <a:pPr algn="ctr"/>
            <a:r>
              <a:rPr lang="en-US" sz="2000" b="1" dirty="0">
                <a:solidFill>
                  <a:srgbClr val="0070C0"/>
                </a:solidFill>
                <a:latin typeface="Times New Roman" pitchFamily="18" charset="0"/>
                <a:cs typeface="Times New Roman" pitchFamily="18" charset="0"/>
              </a:rPr>
              <a:t>Differences between </a:t>
            </a:r>
            <a:endParaRPr lang="en-US" b="1" dirty="0">
              <a:solidFill>
                <a:srgbClr val="0070C0"/>
              </a:solidFill>
              <a:latin typeface="Times New Roman" pitchFamily="18" charset="0"/>
              <a:cs typeface="Times New Roman" pitchFamily="18" charset="0"/>
            </a:endParaRPr>
          </a:p>
          <a:p>
            <a:pPr algn="ctr"/>
            <a:r>
              <a:rPr lang="en-US" sz="2000" b="1" dirty="0">
                <a:solidFill>
                  <a:srgbClr val="0070C0"/>
                </a:solidFill>
                <a:latin typeface="Times New Roman" pitchFamily="18" charset="0"/>
                <a:cs typeface="Times New Roman" pitchFamily="18" charset="0"/>
              </a:rPr>
              <a:t>Step-growth polymerization &amp; Chain-growth polymerization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667000"/>
            <a:ext cx="4601217" cy="30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09600" y="1676400"/>
            <a:ext cx="7924800" cy="4624343"/>
          </a:xfrm>
          <a:prstGeom prst="rect">
            <a:avLst/>
          </a:prstGeom>
        </p:spPr>
        <p:txBody>
          <a:bodyPr wrap="square">
            <a:spAutoFit/>
          </a:bodyPr>
          <a:lstStyle/>
          <a:p>
            <a:pPr lvl="0" algn="r" rtl="1">
              <a:lnSpc>
                <a:spcPct val="150000"/>
              </a:lnSpc>
              <a:spcBef>
                <a:spcPts val="250"/>
              </a:spcBef>
              <a:buClr>
                <a:schemeClr val="accent1"/>
              </a:buClr>
              <a:buSzPct val="80000"/>
              <a:defRPr/>
            </a:pPr>
            <a:r>
              <a:rPr lang="ar-SA" sz="2000" b="1" dirty="0">
                <a:solidFill>
                  <a:srgbClr val="0070C0"/>
                </a:solidFill>
                <a:latin typeface="Times New Roman" pitchFamily="18" charset="0"/>
                <a:cs typeface="Times New Roman" pitchFamily="18" charset="0"/>
              </a:rPr>
              <a:t>أ) البلمرة بالتكثيف </a:t>
            </a:r>
            <a:r>
              <a:rPr lang="en-US" sz="2000" b="1" dirty="0">
                <a:solidFill>
                  <a:srgbClr val="0070C0"/>
                </a:solidFill>
                <a:latin typeface="Times New Roman" pitchFamily="18" charset="0"/>
                <a:cs typeface="Times New Roman" pitchFamily="18" charset="0"/>
              </a:rPr>
              <a:t>)</a:t>
            </a:r>
            <a:r>
              <a:rPr lang="ar-SA" sz="2000" b="1" dirty="0">
                <a:solidFill>
                  <a:srgbClr val="0070C0"/>
                </a:solidFill>
                <a:latin typeface="Times New Roman" pitchFamily="18" charset="0"/>
                <a:cs typeface="Times New Roman" pitchFamily="18" charset="0"/>
              </a:rPr>
              <a:t>أوالبلمرة الخطوية </a:t>
            </a:r>
            <a:r>
              <a:rPr lang="en-US" sz="2000" b="1" dirty="0">
                <a:solidFill>
                  <a:srgbClr val="0070C0"/>
                </a:solidFill>
                <a:latin typeface="Times New Roman" pitchFamily="18" charset="0"/>
                <a:cs typeface="Times New Roman" pitchFamily="18" charset="0"/>
              </a:rPr>
              <a:t>(Step-growth polymerization </a:t>
            </a:r>
          </a:p>
          <a:p>
            <a:pPr lvl="0" algn="r" rtl="1">
              <a:spcBef>
                <a:spcPts val="250"/>
              </a:spcBef>
              <a:buClr>
                <a:schemeClr val="accent1"/>
              </a:buClr>
              <a:buSzPct val="80000"/>
              <a:defRPr/>
            </a:pPr>
            <a:r>
              <a:rPr lang="ar-EG" b="1" dirty="0">
                <a:latin typeface="Times New Roman" pitchFamily="18" charset="0"/>
                <a:cs typeface="Times New Roman" pitchFamily="18" charset="0"/>
              </a:rPr>
              <a:t>1</a:t>
            </a:r>
            <a:r>
              <a:rPr lang="ar-SA" b="1" dirty="0">
                <a:latin typeface="Times New Roman" pitchFamily="18" charset="0"/>
                <a:cs typeface="Times New Roman" pitchFamily="18" charset="0"/>
              </a:rPr>
              <a:t>- يزداد حجم جزئ البوليمر ببطء حيث تترابط السلاسل الأقصر لتكون سلاسل  أطول كما يلي :</a:t>
            </a:r>
            <a:endParaRPr lang="en-US" b="1" dirty="0">
              <a:latin typeface="Times New Roman" pitchFamily="18" charset="0"/>
              <a:cs typeface="Times New Roman" pitchFamily="18" charset="0"/>
            </a:endParaRPr>
          </a:p>
          <a:p>
            <a:pPr lvl="0" algn="r" rtl="1">
              <a:spcBef>
                <a:spcPts val="250"/>
              </a:spcBef>
              <a:buClr>
                <a:schemeClr val="accent1"/>
              </a:buClr>
              <a:buSzPct val="80000"/>
              <a:defRPr/>
            </a:pPr>
            <a:endParaRPr lang="ar-EG" b="1" dirty="0">
              <a:latin typeface="Times New Roman" pitchFamily="18" charset="0"/>
              <a:cs typeface="Times New Roman" pitchFamily="18" charset="0"/>
            </a:endParaRPr>
          </a:p>
          <a:p>
            <a:pPr lvl="0" algn="r" rtl="1">
              <a:spcBef>
                <a:spcPts val="250"/>
              </a:spcBef>
              <a:buClr>
                <a:schemeClr val="accent1"/>
              </a:buClr>
              <a:buSzPct val="80000"/>
              <a:defRPr/>
            </a:pPr>
            <a:endParaRPr lang="ar-EG" b="1" dirty="0">
              <a:latin typeface="Times New Roman" pitchFamily="18" charset="0"/>
              <a:cs typeface="Times New Roman" pitchFamily="18" charset="0"/>
            </a:endParaRPr>
          </a:p>
          <a:p>
            <a:pPr lvl="0" algn="r" rtl="1">
              <a:spcBef>
                <a:spcPts val="250"/>
              </a:spcBef>
              <a:buClr>
                <a:schemeClr val="accent1"/>
              </a:buClr>
              <a:buSzPct val="80000"/>
              <a:defRPr/>
            </a:pPr>
            <a:r>
              <a:rPr lang="ar-SA" b="1" dirty="0">
                <a:latin typeface="Times New Roman" pitchFamily="18" charset="0"/>
                <a:cs typeface="Times New Roman" pitchFamily="18" charset="0"/>
              </a:rPr>
              <a:t> وهكذا حتى يتم الحصول على بوليمر ذو وزن جزيئي كبير .</a:t>
            </a:r>
            <a:endParaRPr lang="ar-EG" b="1" dirty="0">
              <a:latin typeface="Times New Roman" pitchFamily="18" charset="0"/>
              <a:cs typeface="Times New Roman" pitchFamily="18" charset="0"/>
            </a:endParaRPr>
          </a:p>
          <a:p>
            <a:pPr lvl="0" algn="r" rtl="1">
              <a:spcBef>
                <a:spcPts val="250"/>
              </a:spcBef>
              <a:buClr>
                <a:schemeClr val="accent1"/>
              </a:buClr>
              <a:buSzPct val="80000"/>
              <a:defRPr/>
            </a:pPr>
            <a:r>
              <a:rPr lang="ar-EG" b="1" dirty="0">
                <a:latin typeface="Times New Roman" pitchFamily="18" charset="0"/>
                <a:cs typeface="Times New Roman" pitchFamily="18" charset="0"/>
              </a:rPr>
              <a:t>2-</a:t>
            </a:r>
            <a:r>
              <a:rPr lang="ar-SA" b="1" dirty="0">
                <a:latin typeface="Times New Roman" pitchFamily="18" charset="0"/>
                <a:cs typeface="Times New Roman" pitchFamily="18" charset="0"/>
              </a:rPr>
              <a:t> يتطلب التفاعل زمن أطول قد يستغرق عدة ساعات</a:t>
            </a:r>
            <a:r>
              <a:rPr lang="ar-EG" b="1" dirty="0">
                <a:latin typeface="Times New Roman" pitchFamily="18" charset="0"/>
                <a:cs typeface="Times New Roman" pitchFamily="18" charset="0"/>
              </a:rPr>
              <a:t>.</a:t>
            </a:r>
            <a:r>
              <a:rPr lang="ar-SA"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lvl="0" algn="r">
              <a:spcBef>
                <a:spcPts val="250"/>
              </a:spcBef>
              <a:buClr>
                <a:schemeClr val="accent1"/>
              </a:buClr>
              <a:buSzPct val="80000"/>
              <a:defRPr/>
            </a:pPr>
            <a:r>
              <a:rPr lang="ar-EG" b="1" dirty="0">
                <a:latin typeface="Times New Roman" pitchFamily="18" charset="0"/>
                <a:cs typeface="Times New Roman" pitchFamily="18" charset="0"/>
              </a:rPr>
              <a:t>3-</a:t>
            </a:r>
            <a:r>
              <a:rPr lang="ar-SA" b="1" dirty="0">
                <a:latin typeface="Times New Roman" pitchFamily="18" charset="0"/>
                <a:cs typeface="Times New Roman" pitchFamily="18" charset="0"/>
              </a:rPr>
              <a:t> يزداد الوزن الجزيئي بزيادة درجة التحول .</a:t>
            </a:r>
            <a:endParaRPr lang="en-US" b="1" dirty="0">
              <a:latin typeface="Times New Roman" pitchFamily="18" charset="0"/>
              <a:cs typeface="Times New Roman" pitchFamily="18" charset="0"/>
            </a:endParaRPr>
          </a:p>
          <a:p>
            <a:pPr lvl="0" algn="r">
              <a:lnSpc>
                <a:spcPct val="150000"/>
              </a:lnSpc>
              <a:spcBef>
                <a:spcPts val="250"/>
              </a:spcBef>
              <a:buClr>
                <a:schemeClr val="accent1"/>
              </a:buClr>
              <a:buSzPct val="80000"/>
              <a:defRPr/>
            </a:pPr>
            <a:endParaRPr lang="ar-EG" b="1" dirty="0">
              <a:latin typeface="Times New Roman" pitchFamily="18" charset="0"/>
              <a:cs typeface="Times New Roman" pitchFamily="18" charset="0"/>
            </a:endParaRPr>
          </a:p>
          <a:p>
            <a:pPr lvl="0" algn="r" rtl="1">
              <a:lnSpc>
                <a:spcPct val="150000"/>
              </a:lnSpc>
              <a:spcBef>
                <a:spcPts val="250"/>
              </a:spcBef>
              <a:buClr>
                <a:schemeClr val="accent1"/>
              </a:buClr>
              <a:buSzPct val="80000"/>
              <a:defRPr/>
            </a:pPr>
            <a:r>
              <a:rPr lang="ar-SA" sz="2000" b="1" dirty="0">
                <a:solidFill>
                  <a:srgbClr val="0070C0"/>
                </a:solidFill>
                <a:latin typeface="Times New Roman" pitchFamily="18" charset="0"/>
                <a:cs typeface="Times New Roman" pitchFamily="18" charset="0"/>
              </a:rPr>
              <a:t>ب) البلمرة بالإضافة ( البلمرة بنموالسلسلة </a:t>
            </a:r>
            <a:r>
              <a:rPr lang="en-US" sz="2000" b="1" dirty="0">
                <a:solidFill>
                  <a:srgbClr val="0070C0"/>
                </a:solidFill>
                <a:latin typeface="Times New Roman" pitchFamily="18" charset="0"/>
                <a:cs typeface="Times New Roman" pitchFamily="18" charset="0"/>
              </a:rPr>
              <a:t>(Chain-growth polymerization</a:t>
            </a:r>
          </a:p>
          <a:p>
            <a:pPr marL="228600" lvl="0" indent="-228600" algn="r" rtl="1">
              <a:spcBef>
                <a:spcPts val="250"/>
              </a:spcBef>
              <a:buClr>
                <a:schemeClr val="accent1"/>
              </a:buClr>
              <a:buSzPct val="80000"/>
              <a:defRPr/>
            </a:pPr>
            <a:r>
              <a:rPr lang="ar-SA" b="1" dirty="0">
                <a:latin typeface="Times New Roman" pitchFamily="18" charset="0"/>
                <a:cs typeface="Times New Roman" pitchFamily="18" charset="0"/>
              </a:rPr>
              <a:t>1- يتم الحصول على وزن جزيئي عال مرتفع خلال بضع ثوان </a:t>
            </a:r>
            <a:endParaRPr lang="en-US" b="1" dirty="0">
              <a:latin typeface="Times New Roman" pitchFamily="18" charset="0"/>
              <a:cs typeface="Times New Roman" pitchFamily="18" charset="0"/>
            </a:endParaRPr>
          </a:p>
          <a:p>
            <a:pPr marL="228600" lvl="0" indent="-228600" algn="r" rtl="1">
              <a:spcBef>
                <a:spcPts val="250"/>
              </a:spcBef>
              <a:buClr>
                <a:schemeClr val="accent1"/>
              </a:buClr>
              <a:buSzPct val="80000"/>
              <a:defRPr/>
            </a:pPr>
            <a:r>
              <a:rPr lang="ar-EG" b="1" dirty="0">
                <a:latin typeface="Times New Roman" pitchFamily="18" charset="0"/>
                <a:cs typeface="Times New Roman" pitchFamily="18" charset="0"/>
              </a:rPr>
              <a:t>2</a:t>
            </a:r>
            <a:r>
              <a:rPr lang="ar-SA" b="1" dirty="0">
                <a:latin typeface="Times New Roman" pitchFamily="18" charset="0"/>
                <a:cs typeface="Times New Roman" pitchFamily="18" charset="0"/>
              </a:rPr>
              <a:t>- يحتوي وسط التفاعل على الأحاديات  </a:t>
            </a:r>
            <a:r>
              <a:rPr lang="en-US" b="1" dirty="0">
                <a:latin typeface="Times New Roman" pitchFamily="18" charset="0"/>
                <a:cs typeface="Times New Roman" pitchFamily="18" charset="0"/>
              </a:rPr>
              <a:t>monomers</a:t>
            </a:r>
            <a:r>
              <a:rPr lang="ar-SA" b="1" dirty="0">
                <a:latin typeface="Times New Roman" pitchFamily="18" charset="0"/>
                <a:cs typeface="Times New Roman" pitchFamily="18" charset="0"/>
              </a:rPr>
              <a:t>  وجزيئات البوليمر ذات الأوزان الجزيئية المرتفعة .</a:t>
            </a:r>
            <a:endParaRPr lang="en-US" b="1" dirty="0">
              <a:latin typeface="Times New Roman" pitchFamily="18" charset="0"/>
              <a:cs typeface="Times New Roman" pitchFamily="18" charset="0"/>
            </a:endParaRPr>
          </a:p>
          <a:p>
            <a:pPr marL="228600" lvl="0" indent="-228600" algn="r" rtl="1">
              <a:spcBef>
                <a:spcPts val="250"/>
              </a:spcBef>
              <a:buClr>
                <a:schemeClr val="accent1"/>
              </a:buClr>
              <a:buSzPct val="80000"/>
              <a:defRPr/>
            </a:pPr>
            <a:r>
              <a:rPr lang="ar-EG" b="1" dirty="0">
                <a:latin typeface="Times New Roman" pitchFamily="18" charset="0"/>
                <a:cs typeface="Times New Roman" pitchFamily="18" charset="0"/>
              </a:rPr>
              <a:t>3</a:t>
            </a:r>
            <a:r>
              <a:rPr lang="ar-SA" b="1" dirty="0">
                <a:latin typeface="Times New Roman" pitchFamily="18" charset="0"/>
                <a:cs typeface="Times New Roman" pitchFamily="18" charset="0"/>
              </a:rPr>
              <a:t>- زيادة زمن التفاعل يؤدي إلى زيادة عدد جزيئات البوليمر الناتجة بينما لا يتأثر الوزن الجزيئي للبوليمر الناتج بدرجة كبيرة .</a:t>
            </a:r>
            <a:endParaRPr lang="en-US" b="1"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862" y="378828"/>
            <a:ext cx="8521338" cy="1077218"/>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مقارنة بين بلمرة التكاثف وبلمرة الإضافة</a:t>
            </a:r>
            <a:endParaRPr lang="en-US" sz="2400" b="1" dirty="0">
              <a:solidFill>
                <a:srgbClr val="0070C0"/>
              </a:solidFill>
              <a:latin typeface="Times New Roman" pitchFamily="18" charset="0"/>
              <a:cs typeface="Times New Roman" pitchFamily="18" charset="0"/>
            </a:endParaRPr>
          </a:p>
          <a:p>
            <a:pPr algn="ctr"/>
            <a:r>
              <a:rPr lang="en-US" sz="2000" b="1" dirty="0">
                <a:solidFill>
                  <a:srgbClr val="0070C0"/>
                </a:solidFill>
                <a:latin typeface="Times New Roman" pitchFamily="18" charset="0"/>
                <a:cs typeface="Times New Roman" pitchFamily="18" charset="0"/>
              </a:rPr>
              <a:t>Differences between </a:t>
            </a:r>
            <a:endParaRPr lang="en-US" b="1" dirty="0">
              <a:solidFill>
                <a:srgbClr val="0070C0"/>
              </a:solidFill>
              <a:latin typeface="Times New Roman" pitchFamily="18" charset="0"/>
              <a:cs typeface="Times New Roman" pitchFamily="18" charset="0"/>
            </a:endParaRPr>
          </a:p>
          <a:p>
            <a:pPr algn="ctr"/>
            <a:r>
              <a:rPr lang="en-US" sz="2000" b="1" dirty="0">
                <a:solidFill>
                  <a:srgbClr val="0070C0"/>
                </a:solidFill>
                <a:latin typeface="Times New Roman" pitchFamily="18" charset="0"/>
                <a:cs typeface="Times New Roman" pitchFamily="18" charset="0"/>
              </a:rPr>
              <a:t>Step-growth polymerization &amp; Chain-growth polymerization</a:t>
            </a:r>
          </a:p>
        </p:txBody>
      </p:sp>
      <p:graphicFrame>
        <p:nvGraphicFramePr>
          <p:cNvPr id="5" name="Table 4"/>
          <p:cNvGraphicFramePr>
            <a:graphicFrameLocks noGrp="1"/>
          </p:cNvGraphicFramePr>
          <p:nvPr/>
        </p:nvGraphicFramePr>
        <p:xfrm>
          <a:off x="381000" y="1554480"/>
          <a:ext cx="8382000" cy="4770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pPr algn="ctr" rtl="1">
                        <a:lnSpc>
                          <a:spcPct val="100000"/>
                        </a:lnSpc>
                      </a:pPr>
                      <a:r>
                        <a:rPr lang="ar-SA" sz="1800" b="1" dirty="0">
                          <a:latin typeface="Times New Roman" pitchFamily="18" charset="0"/>
                          <a:cs typeface="Times New Roman" pitchFamily="18" charset="0"/>
                        </a:rPr>
                        <a:t>بلمرة النمو الخطوي</a:t>
                      </a:r>
                    </a:p>
                    <a:p>
                      <a:pPr algn="ctr" rtl="1">
                        <a:lnSpc>
                          <a:spcPct val="100000"/>
                        </a:lnSpc>
                      </a:pPr>
                      <a:r>
                        <a:rPr lang="en-US" sz="1800" b="1" dirty="0">
                          <a:latin typeface="Times New Roman" pitchFamily="18" charset="0"/>
                          <a:cs typeface="Times New Roman" pitchFamily="18" charset="0"/>
                        </a:rPr>
                        <a:t>Step-growth polymerization</a:t>
                      </a:r>
                    </a:p>
                  </a:txBody>
                  <a:tcPr>
                    <a:solidFill>
                      <a:schemeClr val="accent3">
                        <a:lumMod val="60000"/>
                        <a:lumOff val="40000"/>
                      </a:schemeClr>
                    </a:solidFill>
                  </a:tcPr>
                </a:tc>
                <a:tc>
                  <a:txBody>
                    <a:bodyPr/>
                    <a:lstStyle/>
                    <a:p>
                      <a:pPr algn="ctr" rtl="1">
                        <a:lnSpc>
                          <a:spcPct val="100000"/>
                        </a:lnSpc>
                      </a:pPr>
                      <a:r>
                        <a:rPr lang="ar-SA" sz="1800" b="1" dirty="0">
                          <a:latin typeface="Times New Roman" pitchFamily="18" charset="0"/>
                          <a:cs typeface="Times New Roman" pitchFamily="18" charset="0"/>
                        </a:rPr>
                        <a:t>بلمرة النمو المتسلسل</a:t>
                      </a:r>
                      <a:endParaRPr lang="en-US" sz="1800" b="1" dirty="0">
                        <a:latin typeface="Times New Roman" pitchFamily="18" charset="0"/>
                        <a:cs typeface="Times New Roman" pitchFamily="18" charset="0"/>
                      </a:endParaRPr>
                    </a:p>
                    <a:p>
                      <a:pPr algn="ctr" rtl="1">
                        <a:lnSpc>
                          <a:spcPct val="100000"/>
                        </a:lnSpc>
                      </a:pPr>
                      <a:r>
                        <a:rPr lang="en-US" sz="1800" b="1" dirty="0">
                          <a:latin typeface="Times New Roman" pitchFamily="18" charset="0"/>
                          <a:cs typeface="Times New Roman" pitchFamily="18" charset="0"/>
                        </a:rPr>
                        <a:t>Chain-growth polymerization</a:t>
                      </a:r>
                    </a:p>
                  </a:txBody>
                  <a:tcPr>
                    <a:solidFill>
                      <a:schemeClr val="accent3">
                        <a:lumMod val="60000"/>
                        <a:lumOff val="40000"/>
                      </a:schemeClr>
                    </a:solidFill>
                  </a:tcPr>
                </a:tc>
                <a:tc>
                  <a:txBody>
                    <a:bodyPr/>
                    <a:lstStyle/>
                    <a:p>
                      <a:pPr algn="ctr" rtl="1">
                        <a:lnSpc>
                          <a:spcPct val="100000"/>
                        </a:lnSpc>
                      </a:pPr>
                      <a:r>
                        <a:rPr lang="ar-SA" sz="1800" b="1" dirty="0">
                          <a:latin typeface="Times New Roman" pitchFamily="18" charset="0"/>
                          <a:cs typeface="Times New Roman" pitchFamily="18" charset="0"/>
                        </a:rPr>
                        <a:t>وجه</a:t>
                      </a:r>
                      <a:r>
                        <a:rPr lang="ar-SA" sz="1800" b="1" baseline="0" dirty="0">
                          <a:latin typeface="Times New Roman" pitchFamily="18" charset="0"/>
                          <a:cs typeface="Times New Roman" pitchFamily="18" charset="0"/>
                        </a:rPr>
                        <a:t> المقارنة</a:t>
                      </a:r>
                      <a:endParaRPr lang="en-US" sz="1800" b="1" dirty="0">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just" rtl="1">
                        <a:lnSpc>
                          <a:spcPct val="100000"/>
                        </a:lnSpc>
                      </a:pPr>
                      <a:r>
                        <a:rPr lang="ar-SA" sz="1600" b="1" dirty="0">
                          <a:latin typeface="Times New Roman" pitchFamily="18" charset="0"/>
                          <a:cs typeface="Times New Roman" pitchFamily="18" charset="0"/>
                        </a:rPr>
                        <a:t>عادة</a:t>
                      </a:r>
                      <a:r>
                        <a:rPr lang="ar-SA" sz="1600" b="1" baseline="0" dirty="0">
                          <a:latin typeface="Times New Roman" pitchFamily="18" charset="0"/>
                          <a:cs typeface="Times New Roman" pitchFamily="18" charset="0"/>
                        </a:rPr>
                        <a:t> ما يتكون ناتج ثانوي (فيما عدا بولي يوريثان)</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just" rtl="1">
                        <a:lnSpc>
                          <a:spcPct val="100000"/>
                        </a:lnSpc>
                      </a:pPr>
                      <a:r>
                        <a:rPr lang="ar-SA" sz="1600" b="1" dirty="0">
                          <a:latin typeface="Times New Roman" pitchFamily="18" charset="0"/>
                          <a:cs typeface="Times New Roman" pitchFamily="18" charset="0"/>
                        </a:rPr>
                        <a:t>لا يوجد </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a:latin typeface="Times New Roman" pitchFamily="18" charset="0"/>
                          <a:cs typeface="Times New Roman" pitchFamily="18" charset="0"/>
                        </a:rPr>
                        <a:t>نواتج</a:t>
                      </a:r>
                      <a:r>
                        <a:rPr lang="ar-SA" sz="1800" b="1" baseline="0" dirty="0">
                          <a:latin typeface="Times New Roman" pitchFamily="18" charset="0"/>
                          <a:cs typeface="Times New Roman" pitchFamily="18" charset="0"/>
                        </a:rPr>
                        <a:t> ثانوية</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pPr algn="just" rtl="1">
                        <a:lnSpc>
                          <a:spcPct val="100000"/>
                        </a:lnSpc>
                      </a:pPr>
                      <a:r>
                        <a:rPr lang="ar-SA" sz="1600" b="1" dirty="0">
                          <a:latin typeface="Times New Roman" pitchFamily="18" charset="0"/>
                          <a:cs typeface="Times New Roman" pitchFamily="18" charset="0"/>
                        </a:rPr>
                        <a:t>غيرضروري</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just" rtl="1">
                        <a:lnSpc>
                          <a:spcPct val="100000"/>
                        </a:lnSpc>
                      </a:pPr>
                      <a:r>
                        <a:rPr lang="ar-SA" sz="1600" b="1" dirty="0">
                          <a:latin typeface="Times New Roman" pitchFamily="18" charset="0"/>
                          <a:cs typeface="Times New Roman" pitchFamily="18" charset="0"/>
                        </a:rPr>
                        <a:t>ضروري</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a:latin typeface="Times New Roman" pitchFamily="18" charset="0"/>
                          <a:cs typeface="Times New Roman" pitchFamily="18" charset="0"/>
                        </a:rPr>
                        <a:t>بادئ</a:t>
                      </a:r>
                      <a:r>
                        <a:rPr lang="ar-SA" sz="1800" b="1" baseline="0" dirty="0">
                          <a:latin typeface="Times New Roman" pitchFamily="18" charset="0"/>
                          <a:cs typeface="Times New Roman" pitchFamily="18" charset="0"/>
                        </a:rPr>
                        <a:t> التفاعل</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algn="just" rtl="1">
                        <a:lnSpc>
                          <a:spcPct val="100000"/>
                        </a:lnSpc>
                      </a:pPr>
                      <a:r>
                        <a:rPr lang="ar-SA" sz="1600" b="1" dirty="0">
                          <a:latin typeface="Times New Roman" pitchFamily="18" charset="0"/>
                          <a:cs typeface="Times New Roman" pitchFamily="18" charset="0"/>
                        </a:rPr>
                        <a:t>نفس الميكانيكية و الآلية في جميع الاماكن</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r" rtl="1">
                        <a:lnSpc>
                          <a:spcPct val="100000"/>
                        </a:lnSpc>
                      </a:pPr>
                      <a:r>
                        <a:rPr lang="ar-SA" sz="1600" b="1" dirty="0">
                          <a:latin typeface="Times New Roman" pitchFamily="18" charset="0"/>
                          <a:cs typeface="Times New Roman" pitchFamily="18" charset="0"/>
                        </a:rPr>
                        <a:t>تقنية أو آلية مختلفة تعمل في مراحل مختلفة من ردة الفعل (التفاعل)</a:t>
                      </a:r>
                      <a:r>
                        <a:rPr lang="ar-SA" sz="1600" b="1" baseline="0" dirty="0">
                          <a:latin typeface="Times New Roman" pitchFamily="18" charset="0"/>
                          <a:cs typeface="Times New Roman" pitchFamily="18" charset="0"/>
                        </a:rPr>
                        <a:t> </a:t>
                      </a:r>
                      <a:r>
                        <a:rPr lang="ar-SA" sz="1600" b="1" dirty="0">
                          <a:latin typeface="Times New Roman" pitchFamily="18" charset="0"/>
                          <a:cs typeface="Times New Roman" pitchFamily="18" charset="0"/>
                        </a:rPr>
                        <a:t>(البداية ، التكاثر، الانتهاء)</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a:latin typeface="Times New Roman" pitchFamily="18" charset="0"/>
                          <a:cs typeface="Times New Roman" pitchFamily="18" charset="0"/>
                        </a:rPr>
                        <a:t>ميكانيكية التفاعل</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a:latin typeface="Times New Roman" pitchFamily="18" charset="0"/>
                          <a:cs typeface="Times New Roman" pitchFamily="18" charset="0"/>
                        </a:rPr>
                        <a:t>- ينمو الاحادي بشكل بطئ و تدريجي من خلال تكاثف الاحادي المحتوي علي مجموعتين وظيفتين على الأقل لتشكيل الربط في سلسلة البوليمر.</a:t>
                      </a:r>
                    </a:p>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a:latin typeface="Times New Roman" pitchFamily="18" charset="0"/>
                          <a:cs typeface="Times New Roman" pitchFamily="18" charset="0"/>
                        </a:rPr>
                        <a:t>- النمو يكون في جميع انحاء السلسلة </a:t>
                      </a:r>
                    </a:p>
                  </a:txBody>
                  <a:tcPr>
                    <a:solidFill>
                      <a:schemeClr val="bg1">
                        <a:lumMod val="95000"/>
                      </a:schemeClr>
                    </a:solidFill>
                  </a:tcPr>
                </a:tc>
                <a:tc>
                  <a:txBody>
                    <a:bodyPr/>
                    <a:lstStyle/>
                    <a:p>
                      <a:pPr marL="169863" indent="-169863" algn="just" rtl="1">
                        <a:lnSpc>
                          <a:spcPct val="100000"/>
                        </a:lnSpc>
                      </a:pPr>
                      <a:r>
                        <a:rPr lang="ar-SA" sz="1600" b="1" dirty="0">
                          <a:latin typeface="Times New Roman" pitchFamily="18" charset="0"/>
                          <a:cs typeface="Times New Roman" pitchFamily="18" charset="0"/>
                        </a:rPr>
                        <a:t>- نمو السلسلة سريع ويحدث في فترة قصيرة بين بدء وإنهاء التفاعل و تظل تقريبا نفسها في جميع انحاء البلمرة</a:t>
                      </a:r>
                    </a:p>
                    <a:p>
                      <a:pPr marL="169863" indent="-169863" algn="just" rtl="1">
                        <a:lnSpc>
                          <a:spcPct val="100000"/>
                        </a:lnSpc>
                      </a:pPr>
                      <a:r>
                        <a:rPr lang="ar-SA" sz="1600" b="1" dirty="0">
                          <a:latin typeface="Times New Roman" pitchFamily="18" charset="0"/>
                          <a:cs typeface="Times New Roman" pitchFamily="18" charset="0"/>
                        </a:rPr>
                        <a:t>- النمو يكون باضافة احادي</a:t>
                      </a:r>
                      <a:r>
                        <a:rPr lang="ar-SA" sz="1600" b="1" baseline="0" dirty="0">
                          <a:latin typeface="Times New Roman" pitchFamily="18" charset="0"/>
                          <a:cs typeface="Times New Roman" pitchFamily="18" charset="0"/>
                        </a:rPr>
                        <a:t> في نهاية السلسلة الواحدة </a:t>
                      </a:r>
                      <a:endParaRPr lang="ar-SA" sz="1600" b="1" dirty="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a:latin typeface="Times New Roman" pitchFamily="18" charset="0"/>
                          <a:cs typeface="Times New Roman" pitchFamily="18" charset="0"/>
                        </a:rPr>
                        <a:t>نمو السلسلة</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4"/>
                  </a:ext>
                </a:extLst>
              </a:tr>
              <a:tr h="370840">
                <a:tc>
                  <a:txBody>
                    <a:bodyPr/>
                    <a:lstStyle/>
                    <a:p>
                      <a:pPr marL="169863" indent="-169863" algn="just" rtl="1">
                        <a:lnSpc>
                          <a:spcPct val="100000"/>
                        </a:lnSpc>
                      </a:pPr>
                      <a:r>
                        <a:rPr lang="ar-SA" sz="1600" b="1" dirty="0">
                          <a:latin typeface="Times New Roman" pitchFamily="18" charset="0"/>
                          <a:cs typeface="Times New Roman" pitchFamily="18" charset="0"/>
                        </a:rPr>
                        <a:t>- متوسط الوزن الجزيئي</a:t>
                      </a:r>
                      <a:r>
                        <a:rPr lang="ar-SA" sz="1600" b="1" baseline="0" dirty="0">
                          <a:latin typeface="Times New Roman" pitchFamily="18" charset="0"/>
                          <a:cs typeface="Times New Roman" pitchFamily="18" charset="0"/>
                        </a:rPr>
                        <a:t> يزيد ببطء في انخفاض التحويل و بدرجة عالية من ردة الفعل للحصول على طول سلسلة طويلة</a:t>
                      </a:r>
                    </a:p>
                    <a:p>
                      <a:pPr marL="169863" indent="-169863" algn="just" rtl="1">
                        <a:lnSpc>
                          <a:spcPct val="100000"/>
                        </a:lnSpc>
                      </a:pPr>
                      <a:r>
                        <a:rPr lang="ar-SA" sz="1600" b="1" baseline="0" dirty="0">
                          <a:latin typeface="Times New Roman" pitchFamily="18" charset="0"/>
                          <a:cs typeface="Times New Roman" pitchFamily="18" charset="0"/>
                        </a:rPr>
                        <a:t>- ا</a:t>
                      </a:r>
                      <a:r>
                        <a:rPr lang="ar-SA" sz="1600" b="1" dirty="0">
                          <a:latin typeface="Times New Roman" pitchFamily="18" charset="0"/>
                          <a:cs typeface="Times New Roman" pitchFamily="18" charset="0"/>
                        </a:rPr>
                        <a:t>لنهايات تبقى نشطة</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marL="117475" indent="-117475" algn="just" rtl="1">
                        <a:lnSpc>
                          <a:spcPct val="100000"/>
                        </a:lnSpc>
                      </a:pPr>
                      <a:r>
                        <a:rPr lang="ar-SA" sz="1600" b="1" dirty="0">
                          <a:latin typeface="Times New Roman" pitchFamily="18" charset="0"/>
                          <a:cs typeface="Times New Roman" pitchFamily="18" charset="0"/>
                        </a:rPr>
                        <a:t>- من اساس السلسلة و تزيد سريعا في وقت مبكر</a:t>
                      </a:r>
                    </a:p>
                    <a:p>
                      <a:pPr marL="117475" indent="-117475" algn="just" rtl="1">
                        <a:lnSpc>
                          <a:spcPct val="100000"/>
                        </a:lnSpc>
                      </a:pPr>
                      <a:endParaRPr lang="ar-SA" sz="1600" b="1" dirty="0">
                        <a:latin typeface="Times New Roman" pitchFamily="18" charset="0"/>
                        <a:cs typeface="Times New Roman" pitchFamily="18" charset="0"/>
                      </a:endParaRPr>
                    </a:p>
                    <a:p>
                      <a:pPr marL="117475" indent="-117475" algn="just" rtl="1">
                        <a:lnSpc>
                          <a:spcPct val="100000"/>
                        </a:lnSpc>
                      </a:pPr>
                      <a:endParaRPr lang="ar-SA" sz="1600" b="1" dirty="0">
                        <a:latin typeface="Times New Roman" pitchFamily="18" charset="0"/>
                        <a:cs typeface="Times New Roman" pitchFamily="18" charset="0"/>
                      </a:endParaRPr>
                    </a:p>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a:latin typeface="Times New Roman" pitchFamily="18" charset="0"/>
                          <a:cs typeface="Times New Roman" pitchFamily="18" charset="0"/>
                        </a:rPr>
                        <a:t>- السلاسل غير نشطة</a:t>
                      </a:r>
                      <a:r>
                        <a:rPr lang="ar-SA" sz="1600" b="1" baseline="0" dirty="0">
                          <a:latin typeface="Times New Roman" pitchFamily="18" charset="0"/>
                          <a:cs typeface="Times New Roman" pitchFamily="18" charset="0"/>
                        </a:rPr>
                        <a:t> بعد انتهاء التفاعل</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a:latin typeface="Times New Roman" pitchFamily="18" charset="0"/>
                          <a:cs typeface="Times New Roman" pitchFamily="18" charset="0"/>
                        </a:rPr>
                        <a:t>انهاء التفاعل</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5"/>
                  </a:ext>
                </a:extLst>
              </a:tr>
              <a:tr h="370840">
                <a:tc>
                  <a:txBody>
                    <a:bodyPr/>
                    <a:lstStyle/>
                    <a:p>
                      <a:pPr algn="just" rtl="1">
                        <a:lnSpc>
                          <a:spcPct val="100000"/>
                        </a:lnSpc>
                      </a:pPr>
                      <a:r>
                        <a:rPr lang="ar-SA" sz="1600" b="1" dirty="0">
                          <a:latin typeface="Times New Roman" pitchFamily="18" charset="0"/>
                          <a:cs typeface="Times New Roman" pitchFamily="18" charset="0"/>
                        </a:rPr>
                        <a:t>الوزن الجزيئي يكون منخفض نسبيا</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just" rtl="1">
                        <a:lnSpc>
                          <a:spcPct val="100000"/>
                        </a:lnSpc>
                      </a:pPr>
                      <a:r>
                        <a:rPr lang="ar-SA" sz="1600" b="1" dirty="0">
                          <a:latin typeface="Times New Roman" pitchFamily="18" charset="0"/>
                          <a:cs typeface="Times New Roman" pitchFamily="18" charset="0"/>
                        </a:rPr>
                        <a:t>الوزن الجزيئي عالي في معظم الاحوال</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a:latin typeface="Times New Roman" pitchFamily="18" charset="0"/>
                          <a:cs typeface="Times New Roman" pitchFamily="18" charset="0"/>
                        </a:rPr>
                        <a:t>الوزن الجزيئي</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143000"/>
            <a:ext cx="8001000" cy="1384995"/>
          </a:xfrm>
          <a:prstGeom prst="rect">
            <a:avLst/>
          </a:prstGeom>
          <a:noFill/>
        </p:spPr>
        <p:txBody>
          <a:bodyPr wrap="square" rtlCol="0">
            <a:spAutoFit/>
          </a:bodyPr>
          <a:lstStyle/>
          <a:p>
            <a:pPr marL="342900" indent="-342900" algn="just" rtl="1">
              <a:lnSpc>
                <a:spcPct val="150000"/>
              </a:lnSpc>
            </a:pPr>
            <a:r>
              <a:rPr lang="ar-SA" sz="2000" b="1" dirty="0">
                <a:solidFill>
                  <a:srgbClr val="00B050"/>
                </a:solidFill>
                <a:latin typeface="Times New Roman" panose="02020603050405020304" pitchFamily="18" charset="0"/>
                <a:cs typeface="Times New Roman" panose="02020603050405020304" pitchFamily="18" charset="0"/>
              </a:rPr>
              <a:t>2) المجموعة غير المتجانسة</a:t>
            </a:r>
          </a:p>
          <a:p>
            <a:pPr marL="342900" indent="3175" algn="just" rtl="1">
              <a:lnSpc>
                <a:spcPct val="150000"/>
              </a:lnSpc>
            </a:pPr>
            <a:r>
              <a:rPr lang="ar-SA" b="1" dirty="0">
                <a:latin typeface="Times New Roman" panose="02020603050405020304" pitchFamily="18" charset="0"/>
                <a:cs typeface="Times New Roman" panose="02020603050405020304" pitchFamily="18" charset="0"/>
              </a:rPr>
              <a:t>تتكون فيها السلسلة الاساس من ذرات كربون و من ذرات اخري مثل الاكسجين و النيتروجين و غيرها.</a:t>
            </a:r>
          </a:p>
          <a:p>
            <a:pPr marL="342900" indent="3175" algn="just" rtl="1">
              <a:lnSpc>
                <a:spcPct val="150000"/>
              </a:lnSpc>
            </a:pPr>
            <a:r>
              <a:rPr lang="ar-SA" b="1" dirty="0">
                <a:solidFill>
                  <a:srgbClr val="FF0000"/>
                </a:solidFill>
                <a:latin typeface="Times New Roman" panose="02020603050405020304" pitchFamily="18" charset="0"/>
                <a:cs typeface="Times New Roman" panose="02020603050405020304" pitchFamily="18" charset="0"/>
              </a:rPr>
              <a:t>مثل: </a:t>
            </a:r>
            <a:r>
              <a:rPr lang="ar-SA" b="1" dirty="0">
                <a:latin typeface="Times New Roman" panose="02020603050405020304" pitchFamily="18" charset="0"/>
                <a:cs typeface="Times New Roman" panose="02020603050405020304" pitchFamily="18" charset="0"/>
              </a:rPr>
              <a:t>البولي استر و النايلون 6.6.</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l="46786" t="62963" r="16825" b="1852"/>
          <a:stretch>
            <a:fillRect/>
          </a:stretch>
        </p:blipFill>
        <p:spPr bwMode="auto">
          <a:xfrm>
            <a:off x="1295400" y="2438400"/>
            <a:ext cx="320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http://www.essentialchemicalindustry.org/images/stories/590_Polyesters/PolyEsters_02.JPG"/>
          <p:cNvPicPr>
            <a:picLocks noChangeAspect="1" noChangeArrowheads="1"/>
          </p:cNvPicPr>
          <p:nvPr/>
        </p:nvPicPr>
        <p:blipFill>
          <a:blip r:embed="rId3"/>
          <a:srcRect l="2337" b="7143"/>
          <a:stretch>
            <a:fillRect/>
          </a:stretch>
        </p:blipFill>
        <p:spPr bwMode="auto">
          <a:xfrm>
            <a:off x="4876800" y="2514600"/>
            <a:ext cx="2693958" cy="838200"/>
          </a:xfrm>
          <a:prstGeom prst="rect">
            <a:avLst/>
          </a:prstGeom>
          <a:noFill/>
        </p:spPr>
      </p:pic>
      <p:sp>
        <p:nvSpPr>
          <p:cNvPr id="25" name="TextBox 24"/>
          <p:cNvSpPr txBox="1"/>
          <p:nvPr/>
        </p:nvSpPr>
        <p:spPr>
          <a:xfrm>
            <a:off x="5562600" y="3505200"/>
            <a:ext cx="1295400" cy="338554"/>
          </a:xfrm>
          <a:prstGeom prst="rect">
            <a:avLst/>
          </a:prstGeom>
          <a:noFill/>
        </p:spPr>
        <p:txBody>
          <a:bodyPr wrap="square" rtlCol="0">
            <a:spAutoFit/>
          </a:bodyPr>
          <a:lstStyle/>
          <a:p>
            <a:pPr algn="ctr"/>
            <a:r>
              <a:rPr lang="en-US" sz="1600" dirty="0">
                <a:solidFill>
                  <a:srgbClr val="0070C0"/>
                </a:solidFill>
                <a:latin typeface="Times New Roman" panose="02020603050405020304" pitchFamily="18" charset="0"/>
                <a:cs typeface="Times New Roman" panose="02020603050405020304" pitchFamily="18" charset="0"/>
              </a:rPr>
              <a:t>Polyester</a:t>
            </a:r>
          </a:p>
        </p:txBody>
      </p:sp>
      <p:sp>
        <p:nvSpPr>
          <p:cNvPr id="26" name="TextBox 25"/>
          <p:cNvSpPr txBox="1"/>
          <p:nvPr/>
        </p:nvSpPr>
        <p:spPr>
          <a:xfrm>
            <a:off x="457200" y="3810000"/>
            <a:ext cx="8001000" cy="1384995"/>
          </a:xfrm>
          <a:prstGeom prst="rect">
            <a:avLst/>
          </a:prstGeom>
          <a:noFill/>
        </p:spPr>
        <p:txBody>
          <a:bodyPr wrap="square" rtlCol="0">
            <a:spAutoFit/>
          </a:bodyPr>
          <a:lstStyle/>
          <a:p>
            <a:pPr marL="342900" indent="-342900" algn="just" rtl="1">
              <a:lnSpc>
                <a:spcPct val="150000"/>
              </a:lnSpc>
            </a:pPr>
            <a:r>
              <a:rPr lang="ar-SA" sz="2000" b="1" dirty="0">
                <a:solidFill>
                  <a:srgbClr val="00B0F0"/>
                </a:solidFill>
                <a:latin typeface="Times New Roman" panose="02020603050405020304" pitchFamily="18" charset="0"/>
                <a:cs typeface="Times New Roman" panose="02020603050405020304" pitchFamily="18" charset="0"/>
              </a:rPr>
              <a:t>البوليمرات المشتركة </a:t>
            </a:r>
            <a:r>
              <a:rPr lang="en-US" sz="2000" b="1" dirty="0">
                <a:solidFill>
                  <a:srgbClr val="00B0F0"/>
                </a:solidFill>
                <a:latin typeface="Times New Roman" panose="02020603050405020304" pitchFamily="18" charset="0"/>
                <a:cs typeface="Times New Roman" panose="02020603050405020304" pitchFamily="18" charset="0"/>
              </a:rPr>
              <a:t>Copolymer</a:t>
            </a:r>
            <a:endParaRPr lang="ar-SA" sz="2000" b="1" dirty="0">
              <a:solidFill>
                <a:srgbClr val="00B0F0"/>
              </a:solidFill>
              <a:latin typeface="Times New Roman" panose="02020603050405020304" pitchFamily="18" charset="0"/>
              <a:cs typeface="Times New Roman" panose="02020603050405020304" pitchFamily="18" charset="0"/>
            </a:endParaRPr>
          </a:p>
          <a:p>
            <a:pPr marL="342900" indent="-342900" algn="just" rtl="1">
              <a:lnSpc>
                <a:spcPct val="150000"/>
              </a:lnSpc>
            </a:pPr>
            <a:r>
              <a:rPr lang="ar-SA" b="1" dirty="0">
                <a:latin typeface="Times New Roman" panose="02020603050405020304" pitchFamily="18" charset="0"/>
                <a:cs typeface="Times New Roman" panose="02020603050405020304" pitchFamily="18" charset="0"/>
              </a:rPr>
              <a:t>البوليمرات الصناعية التي تتكون من بلمرة نوعين او اكثر من الاحاديات.</a:t>
            </a:r>
            <a:endParaRPr lang="en-US" b="1" dirty="0">
              <a:latin typeface="Times New Roman" panose="02020603050405020304" pitchFamily="18" charset="0"/>
              <a:cs typeface="Times New Roman" panose="02020603050405020304" pitchFamily="18" charset="0"/>
            </a:endParaRPr>
          </a:p>
          <a:p>
            <a:pPr marL="342900" indent="-342900" algn="just" rtl="1">
              <a:lnSpc>
                <a:spcPct val="150000"/>
              </a:lnSpc>
            </a:pPr>
            <a:r>
              <a:rPr lang="ar-SA" b="1" dirty="0">
                <a:solidFill>
                  <a:srgbClr val="FF0000"/>
                </a:solidFill>
                <a:latin typeface="Times New Roman" panose="02020603050405020304" pitchFamily="18" charset="0"/>
                <a:cs typeface="Times New Roman" panose="02020603050405020304" pitchFamily="18" charset="0"/>
              </a:rPr>
              <a:t>مثل: </a:t>
            </a:r>
            <a:r>
              <a:rPr lang="ar-SA" b="1" dirty="0">
                <a:latin typeface="Times New Roman" panose="02020603050405020304" pitchFamily="18" charset="0"/>
                <a:cs typeface="Times New Roman" panose="02020603050405020304" pitchFamily="18" charset="0"/>
              </a:rPr>
              <a:t>البوليمر المشترك (ستيرين–ميثيل ميثااكريلات) </a:t>
            </a:r>
            <a:r>
              <a:rPr lang="en-US" b="1" dirty="0">
                <a:latin typeface="Times New Roman" panose="02020603050405020304" pitchFamily="18" charset="0"/>
                <a:cs typeface="Times New Roman" panose="02020603050405020304" pitchFamily="18" charset="0"/>
              </a:rPr>
              <a:t>Styrene methyl </a:t>
            </a:r>
            <a:r>
              <a:rPr lang="en-US" b="1" dirty="0" err="1">
                <a:latin typeface="Times New Roman" panose="02020603050405020304" pitchFamily="18" charset="0"/>
                <a:cs typeface="Times New Roman" panose="02020603050405020304" pitchFamily="18" charset="0"/>
              </a:rPr>
              <a:t>methacrylate</a:t>
            </a:r>
            <a:r>
              <a:rPr lang="en-US" b="1" dirty="0">
                <a:latin typeface="Times New Roman" panose="02020603050405020304" pitchFamily="18" charset="0"/>
                <a:cs typeface="Times New Roman" panose="02020603050405020304" pitchFamily="18" charset="0"/>
              </a:rPr>
              <a:t> copolymer</a:t>
            </a:r>
            <a:endParaRPr lang="ar-SA" b="1" dirty="0">
              <a:latin typeface="Times New Roman" panose="02020603050405020304" pitchFamily="18" charset="0"/>
              <a:cs typeface="Times New Roman" panose="02020603050405020304" pitchFamily="18" charset="0"/>
            </a:endParaRPr>
          </a:p>
        </p:txBody>
      </p:sp>
      <p:pic>
        <p:nvPicPr>
          <p:cNvPr id="27" name="Picture 6" descr="http://www.sigmaaldrich.com/content/dam/sigma-aldrich/structure2/066/a_____739553.eps/_jcr_content/renditions/a_____739553-medium.png"/>
          <p:cNvPicPr>
            <a:picLocks noChangeAspect="1" noChangeArrowheads="1"/>
          </p:cNvPicPr>
          <p:nvPr/>
        </p:nvPicPr>
        <p:blipFill>
          <a:blip r:embed="rId4"/>
          <a:srcRect l="24828"/>
          <a:stretch>
            <a:fillRect/>
          </a:stretch>
        </p:blipFill>
        <p:spPr bwMode="auto">
          <a:xfrm>
            <a:off x="3581400" y="5221796"/>
            <a:ext cx="1600200" cy="1255204"/>
          </a:xfrm>
          <a:prstGeom prst="rect">
            <a:avLst/>
          </a:prstGeom>
          <a:noFill/>
        </p:spPr>
      </p:pic>
      <p:sp>
        <p:nvSpPr>
          <p:cNvPr id="29" name="TextBox 28"/>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010400" y="403558"/>
            <a:ext cx="1752600" cy="769441"/>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anose="02020603050405020304" pitchFamily="18" charset="0"/>
                <a:cs typeface="Times New Roman" panose="02020603050405020304" pitchFamily="18" charset="0"/>
              </a:rPr>
              <a:t>التصنيف</a:t>
            </a:r>
          </a:p>
          <a:p>
            <a:pPr algn="ctr" rtl="1"/>
            <a:r>
              <a:rPr lang="ar-SA" sz="1400" b="1" dirty="0">
                <a:solidFill>
                  <a:srgbClr val="0070C0"/>
                </a:solidFill>
                <a:latin typeface="Times New Roman" panose="02020603050405020304" pitchFamily="18" charset="0"/>
                <a:cs typeface="Times New Roman" panose="02020603050405020304" pitchFamily="18" charset="0"/>
              </a:rPr>
              <a:t>طبقا للتركيب الكيميائي للسلسلة الاساس</a:t>
            </a:r>
            <a:endParaRPr lang="en-US" sz="1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9200" y="2514600"/>
            <a:ext cx="6781800" cy="1569660"/>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lnSpc>
                <a:spcPct val="150000"/>
              </a:lnSpc>
            </a:pPr>
            <a:r>
              <a:rPr lang="ar-SA" sz="3200" b="1" dirty="0">
                <a:solidFill>
                  <a:srgbClr val="C00000"/>
                </a:solidFill>
                <a:latin typeface="Times New Roman" pitchFamily="18" charset="0"/>
                <a:cs typeface="Times New Roman" pitchFamily="18" charset="0"/>
              </a:rPr>
              <a:t>الفصل الثالث</a:t>
            </a:r>
          </a:p>
          <a:p>
            <a:pPr algn="ctr" rtl="1">
              <a:lnSpc>
                <a:spcPct val="150000"/>
              </a:lnSpc>
            </a:pPr>
            <a:r>
              <a:rPr lang="ar-SA" sz="3200" b="1" dirty="0">
                <a:solidFill>
                  <a:srgbClr val="C00000"/>
                </a:solidFill>
              </a:rPr>
              <a:t>البلمرة المشتركة (التآزرية)</a:t>
            </a:r>
            <a:endParaRPr lang="en-US" sz="3200" b="1" dirty="0">
              <a:solidFill>
                <a:srgbClr val="C0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البلمرة المشتركة (التآزرية)</a:t>
            </a:r>
            <a:endParaRPr lang="en-US" sz="2400" b="1" dirty="0">
              <a:solidFill>
                <a:srgbClr val="C00000"/>
              </a:solidFill>
              <a:latin typeface="Times New Roman" pitchFamily="18" charset="0"/>
              <a:cs typeface="Times New Roman" pitchFamily="18" charset="0"/>
            </a:endParaRPr>
          </a:p>
          <a:p>
            <a:pPr algn="ctr" rtl="1"/>
            <a:r>
              <a:rPr lang="en-US" sz="2000" b="1" dirty="0">
                <a:solidFill>
                  <a:srgbClr val="C00000"/>
                </a:solidFill>
                <a:latin typeface="Times New Roman" pitchFamily="18" charset="0"/>
                <a:cs typeface="Times New Roman" pitchFamily="18" charset="0"/>
              </a:rPr>
              <a:t>Copolymerization</a:t>
            </a:r>
          </a:p>
        </p:txBody>
      </p:sp>
      <p:sp>
        <p:nvSpPr>
          <p:cNvPr id="3" name="Rectangle 2"/>
          <p:cNvSpPr/>
          <p:nvPr/>
        </p:nvSpPr>
        <p:spPr>
          <a:xfrm>
            <a:off x="304800" y="1219200"/>
            <a:ext cx="8458200" cy="553998"/>
          </a:xfrm>
          <a:prstGeom prst="rect">
            <a:avLst/>
          </a:prstGeom>
        </p:spPr>
        <p:txBody>
          <a:bodyPr wrap="square">
            <a:spAutoFit/>
          </a:bodyPr>
          <a:lstStyle/>
          <a:p>
            <a:pPr algn="r" rtl="1">
              <a:lnSpc>
                <a:spcPct val="150000"/>
              </a:lnSpc>
              <a:buFont typeface="Wingdings" pitchFamily="2" charset="2"/>
              <a:buChar char="q"/>
            </a:pPr>
            <a:r>
              <a:rPr lang="ar-SA" sz="2000" b="1" dirty="0">
                <a:solidFill>
                  <a:srgbClr val="FF0000"/>
                </a:solidFill>
                <a:latin typeface="Times New Roman" pitchFamily="18" charset="0"/>
                <a:cs typeface="Times New Roman" pitchFamily="18" charset="0"/>
              </a:rPr>
              <a:t> البوليمر المشترك (التآزري)  </a:t>
            </a:r>
            <a:r>
              <a:rPr lang="en-US" sz="2000" b="1" dirty="0">
                <a:solidFill>
                  <a:srgbClr val="FF0000"/>
                </a:solidFill>
                <a:latin typeface="Times New Roman" pitchFamily="18" charset="0"/>
                <a:cs typeface="Times New Roman" pitchFamily="18" charset="0"/>
              </a:rPr>
              <a:t>Copolymer</a:t>
            </a:r>
            <a:r>
              <a:rPr lang="ar-SA" sz="2000" b="1" dirty="0">
                <a:solidFill>
                  <a:srgbClr val="FF0000"/>
                </a:solidFill>
                <a:latin typeface="Times New Roman" pitchFamily="18" charset="0"/>
                <a:cs typeface="Times New Roman" pitchFamily="18" charset="0"/>
              </a:rPr>
              <a:t> </a:t>
            </a:r>
            <a:r>
              <a:rPr lang="ar-SA" sz="2000" b="1" dirty="0">
                <a:latin typeface="Times New Roman" pitchFamily="18" charset="0"/>
                <a:cs typeface="Times New Roman" pitchFamily="18" charset="0"/>
              </a:rPr>
              <a:t>هو البوليمر الذي يقوم على احاديين مختلفين او اكثر.</a:t>
            </a:r>
            <a:endParaRPr lang="ar-EG" sz="2000" b="1" dirty="0">
              <a:latin typeface="Times New Roman" pitchFamily="18" charset="0"/>
              <a:cs typeface="Times New Roman" pitchFamily="18" charset="0"/>
            </a:endParaRPr>
          </a:p>
        </p:txBody>
      </p:sp>
      <p:sp>
        <p:nvSpPr>
          <p:cNvPr id="4" name="Rectangle 3"/>
          <p:cNvSpPr/>
          <p:nvPr/>
        </p:nvSpPr>
        <p:spPr>
          <a:xfrm>
            <a:off x="457200" y="1734373"/>
            <a:ext cx="8305800" cy="458074"/>
          </a:xfrm>
          <a:prstGeom prst="rect">
            <a:avLst/>
          </a:prstGeom>
        </p:spPr>
        <p:txBody>
          <a:bodyPr wrap="square">
            <a:spAutoFit/>
          </a:bodyPr>
          <a:lstStyle/>
          <a:p>
            <a:pPr algn="r" rtl="1">
              <a:lnSpc>
                <a:spcPct val="150000"/>
              </a:lnSpc>
              <a:buFont typeface="Wingdings" pitchFamily="2" charset="2"/>
              <a:buChar char="q"/>
            </a:pPr>
            <a:r>
              <a:rPr lang="ar-SA" b="1" dirty="0">
                <a:latin typeface="Times New Roman" pitchFamily="18" charset="0"/>
                <a:cs typeface="Times New Roman" pitchFamily="18" charset="0"/>
              </a:rPr>
              <a:t> يمكن عن طريقها التحكم بخصائص البوليمرات بتغيير طبيعة و نسب الاحاديات المستخدمه في عملية البلمرة.</a:t>
            </a:r>
            <a:endParaRPr lang="ar-EG" b="1" dirty="0">
              <a:latin typeface="Times New Roman" pitchFamily="18" charset="0"/>
              <a:cs typeface="Times New Roman" pitchFamily="18" charset="0"/>
            </a:endParaRPr>
          </a:p>
        </p:txBody>
      </p:sp>
      <p:sp>
        <p:nvSpPr>
          <p:cNvPr id="5" name="Rectangle 4"/>
          <p:cNvSpPr/>
          <p:nvPr/>
        </p:nvSpPr>
        <p:spPr>
          <a:xfrm>
            <a:off x="533400" y="2267773"/>
            <a:ext cx="8229600" cy="3877985"/>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solidFill>
                  <a:srgbClr val="FF0000"/>
                </a:solidFill>
                <a:latin typeface="Times New Roman" pitchFamily="18" charset="0"/>
                <a:cs typeface="Times New Roman" pitchFamily="18" charset="0"/>
              </a:rPr>
              <a:t> أمثلة: </a:t>
            </a:r>
          </a:p>
          <a:p>
            <a:pPr marL="457200" indent="-228600" algn="just" rtl="1">
              <a:lnSpc>
                <a:spcPct val="150000"/>
              </a:lnSpc>
              <a:buFont typeface="Arial" pitchFamily="34" charset="0"/>
              <a:buChar char="•"/>
            </a:pPr>
            <a:r>
              <a:rPr lang="ar-SA" b="1" dirty="0">
                <a:solidFill>
                  <a:srgbClr val="FF0000"/>
                </a:solidFill>
                <a:latin typeface="Times New Roman" pitchFamily="18" charset="0"/>
                <a:cs typeface="Times New Roman" pitchFamily="18" charset="0"/>
              </a:rPr>
              <a:t>بولي ستيرين </a:t>
            </a:r>
            <a:r>
              <a:rPr lang="ar-SA" b="1" dirty="0">
                <a:latin typeface="Times New Roman" pitchFamily="18" charset="0"/>
                <a:cs typeface="Times New Roman" pitchFamily="18" charset="0"/>
              </a:rPr>
              <a:t>هو بوليمر هش </a:t>
            </a:r>
            <a:r>
              <a:rPr lang="en-US" b="1" dirty="0">
                <a:latin typeface="Times New Roman" pitchFamily="18" charset="0"/>
                <a:cs typeface="Times New Roman" pitchFamily="18" charset="0"/>
              </a:rPr>
              <a:t>Brittle</a:t>
            </a:r>
            <a:r>
              <a:rPr lang="ar-SA" b="1" dirty="0">
                <a:latin typeface="Times New Roman" pitchFamily="18" charset="0"/>
                <a:cs typeface="Times New Roman" pitchFamily="18" charset="0"/>
              </a:rPr>
              <a:t> لا يتحمل الصدمات الا قليلا و مقاومته لفعل المذيبات ضعيفه للغاية، الامر الذي حد من استخداماته صناعيا.</a:t>
            </a:r>
          </a:p>
          <a:p>
            <a:pPr marL="457200" algn="just" rtl="1">
              <a:lnSpc>
                <a:spcPct val="150000"/>
              </a:lnSpc>
            </a:pPr>
            <a:r>
              <a:rPr lang="ar-SA" b="1" dirty="0">
                <a:latin typeface="Times New Roman" pitchFamily="18" charset="0"/>
                <a:cs typeface="Times New Roman" pitchFamily="18" charset="0"/>
              </a:rPr>
              <a:t>يمكن التغلب على هذه الخصائص عن طريق البلمره المشتركه مع بيوتادايين و اكريلونيترايل حيث يتكون بوليمر مشترك ثلاثي</a:t>
            </a:r>
            <a:r>
              <a:rPr lang="en-US" b="1" dirty="0" err="1">
                <a:latin typeface="Times New Roman" pitchFamily="18" charset="0"/>
                <a:cs typeface="Times New Roman" pitchFamily="18" charset="0"/>
              </a:rPr>
              <a:t>Terpolymer</a:t>
            </a:r>
            <a:r>
              <a:rPr lang="ar-SA" b="1" dirty="0">
                <a:latin typeface="Times New Roman" pitchFamily="18" charset="0"/>
                <a:cs typeface="Times New Roman" pitchFamily="18" charset="0"/>
              </a:rPr>
              <a:t> المعروف باسم </a:t>
            </a:r>
            <a:r>
              <a:rPr lang="en-US" b="1" dirty="0">
                <a:latin typeface="Times New Roman" pitchFamily="18" charset="0"/>
                <a:cs typeface="Times New Roman" pitchFamily="18" charset="0"/>
              </a:rPr>
              <a:t>ABS (Styrene-butadiene-</a:t>
            </a:r>
            <a:r>
              <a:rPr lang="en-US" b="1" dirty="0" err="1">
                <a:latin typeface="Times New Roman" pitchFamily="18" charset="0"/>
                <a:cs typeface="Times New Roman" pitchFamily="18" charset="0"/>
              </a:rPr>
              <a:t>acrylonitrile</a:t>
            </a:r>
            <a:r>
              <a:rPr lang="en-US" b="1" dirty="0">
                <a:latin typeface="Times New Roman" pitchFamily="18" charset="0"/>
                <a:cs typeface="Times New Roman" pitchFamily="18" charset="0"/>
              </a:rPr>
              <a:t> copolymer)</a:t>
            </a:r>
            <a:endParaRPr lang="ar-SA" b="1" dirty="0">
              <a:latin typeface="Times New Roman" pitchFamily="18" charset="0"/>
              <a:cs typeface="Times New Roman" pitchFamily="18" charset="0"/>
            </a:endParaRPr>
          </a:p>
          <a:p>
            <a:pPr marL="457200" algn="just" rtl="1">
              <a:lnSpc>
                <a:spcPct val="150000"/>
              </a:lnSpc>
            </a:pPr>
            <a:r>
              <a:rPr lang="ar-SA" b="1" dirty="0">
                <a:latin typeface="Times New Roman" pitchFamily="18" charset="0"/>
                <a:cs typeface="Times New Roman" pitchFamily="18" charset="0"/>
              </a:rPr>
              <a:t>يمتاز هذا البوليمر بأنه ذو قوة تصادم عاليه و ذو مقاومه كبيرة لفعل المذيبات العضوية المسببة للتشقق.</a:t>
            </a:r>
          </a:p>
          <a:p>
            <a:pPr marL="457200" indent="-228600" algn="just" rtl="1">
              <a:lnSpc>
                <a:spcPct val="150000"/>
              </a:lnSpc>
              <a:buFont typeface="Arial" pitchFamily="34" charset="0"/>
              <a:buChar char="•"/>
            </a:pPr>
            <a:r>
              <a:rPr lang="ar-SA" b="1" dirty="0">
                <a:latin typeface="Times New Roman" pitchFamily="18" charset="0"/>
                <a:cs typeface="Times New Roman" pitchFamily="18" charset="0"/>
              </a:rPr>
              <a:t>يمكن زيادة مرونة </a:t>
            </a:r>
            <a:r>
              <a:rPr lang="ar-SA" b="1" dirty="0">
                <a:solidFill>
                  <a:srgbClr val="FF0000"/>
                </a:solidFill>
                <a:latin typeface="Times New Roman" pitchFamily="18" charset="0"/>
                <a:cs typeface="Times New Roman" pitchFamily="18" charset="0"/>
              </a:rPr>
              <a:t>البولي ايثيلين </a:t>
            </a:r>
            <a:r>
              <a:rPr lang="ar-SA" b="1" dirty="0">
                <a:latin typeface="Times New Roman" pitchFamily="18" charset="0"/>
                <a:cs typeface="Times New Roman" pitchFamily="18" charset="0"/>
              </a:rPr>
              <a:t>عن طريق بلمرة الايثيلين مع اضافة نسبة معينة من البروبين او 1-بيوتين او 1-هكسين. </a:t>
            </a:r>
            <a:endParaRPr lang="ar-EG"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20914"/>
            <a:ext cx="8305800" cy="707886"/>
          </a:xfrm>
          <a:prstGeom prst="rect">
            <a:avLst/>
          </a:prstGeom>
        </p:spPr>
        <p:txBody>
          <a:bodyPr wrap="square">
            <a:spAutoFit/>
          </a:bodyPr>
          <a:lstStyle/>
          <a:p>
            <a:pPr marL="287338" indent="-287338" algn="just" rtl="1">
              <a:buFont typeface="Wingdings" pitchFamily="2" charset="2"/>
              <a:buChar char="q"/>
            </a:pPr>
            <a:r>
              <a:rPr lang="ar-SA" sz="2000" b="1" dirty="0">
                <a:latin typeface="Times New Roman" pitchFamily="18" charset="0"/>
                <a:cs typeface="Times New Roman" pitchFamily="18" charset="0"/>
              </a:rPr>
              <a:t>تصنف البوليمرات المشتركة ذات النمو المتسلسل </a:t>
            </a:r>
            <a:r>
              <a:rPr lang="en-US" sz="2000" b="1" dirty="0">
                <a:latin typeface="Times New Roman" pitchFamily="18" charset="0"/>
                <a:cs typeface="Times New Roman" pitchFamily="18" charset="0"/>
              </a:rPr>
              <a:t>Chain growth copolymers</a:t>
            </a:r>
            <a:r>
              <a:rPr lang="ar-SA" sz="2000" b="1" dirty="0">
                <a:latin typeface="Times New Roman" pitchFamily="18" charset="0"/>
                <a:cs typeface="Times New Roman" pitchFamily="18" charset="0"/>
              </a:rPr>
              <a:t> تبعا لتركيب البوليمر (كيفية توزيع الوحدات البنائية) الى:</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تصنيف البوليمرات المشتركة</a:t>
            </a:r>
            <a:endParaRPr lang="en-US" sz="2400" b="1" dirty="0">
              <a:solidFill>
                <a:srgbClr val="0070C0"/>
              </a:solidFill>
              <a:latin typeface="Times New Roman" pitchFamily="18" charset="0"/>
              <a:cs typeface="Times New Roman" pitchFamily="18" charset="0"/>
            </a:endParaRPr>
          </a:p>
        </p:txBody>
      </p:sp>
      <p:sp>
        <p:nvSpPr>
          <p:cNvPr id="8" name="مستطيل 5"/>
          <p:cNvSpPr/>
          <p:nvPr/>
        </p:nvSpPr>
        <p:spPr>
          <a:xfrm>
            <a:off x="990600" y="1828800"/>
            <a:ext cx="7162800" cy="3970318"/>
          </a:xfrm>
          <a:prstGeom prst="rect">
            <a:avLst/>
          </a:prstGeom>
        </p:spPr>
        <p:txBody>
          <a:bodyPr wrap="square">
            <a:spAutoFit/>
          </a:bodyPr>
          <a:lstStyle/>
          <a:p>
            <a:pPr lvl="0" algn="just" rtl="1">
              <a:lnSpc>
                <a:spcPct val="200000"/>
              </a:lnSpc>
            </a:pPr>
            <a:r>
              <a:rPr lang="ar-SA" b="1" dirty="0">
                <a:solidFill>
                  <a:srgbClr val="00B050"/>
                </a:solidFill>
                <a:latin typeface="Times New Roman" pitchFamily="18" charset="0"/>
                <a:cs typeface="Times New Roman" pitchFamily="18" charset="0"/>
              </a:rPr>
              <a:t>1) بوليمر مشترك على التناوب                                         </a:t>
            </a:r>
            <a:r>
              <a:rPr lang="en-US" b="1" dirty="0">
                <a:solidFill>
                  <a:srgbClr val="00B050"/>
                </a:solidFill>
                <a:latin typeface="Times New Roman" pitchFamily="18" charset="0"/>
                <a:cs typeface="Times New Roman" pitchFamily="18" charset="0"/>
              </a:rPr>
              <a:t>Alternating copolymer</a:t>
            </a:r>
          </a:p>
          <a:p>
            <a:pPr lvl="0" algn="just" rtl="1">
              <a:lnSpc>
                <a:spcPct val="200000"/>
              </a:lnSpc>
            </a:pPr>
            <a:endParaRPr lang="ar-SA" b="1" dirty="0">
              <a:latin typeface="Times New Roman" pitchFamily="18" charset="0"/>
              <a:cs typeface="Times New Roman" pitchFamily="18" charset="0"/>
            </a:endParaRPr>
          </a:p>
          <a:p>
            <a:pPr lvl="0" algn="just" rtl="1">
              <a:lnSpc>
                <a:spcPct val="200000"/>
              </a:lnSpc>
            </a:pPr>
            <a:r>
              <a:rPr lang="ar-SA" b="1" dirty="0">
                <a:solidFill>
                  <a:srgbClr val="00B050"/>
                </a:solidFill>
                <a:latin typeface="Times New Roman" pitchFamily="18" charset="0"/>
                <a:cs typeface="Times New Roman" pitchFamily="18" charset="0"/>
              </a:rPr>
              <a:t>2) بوليمر مشترك غير منتظم (عشوائي)                                 </a:t>
            </a:r>
            <a:r>
              <a:rPr lang="en-US" b="1" dirty="0">
                <a:solidFill>
                  <a:srgbClr val="00B050"/>
                </a:solidFill>
                <a:latin typeface="Times New Roman" pitchFamily="18" charset="0"/>
                <a:cs typeface="Times New Roman" pitchFamily="18" charset="0"/>
              </a:rPr>
              <a:t>Random copolymer </a:t>
            </a:r>
          </a:p>
          <a:p>
            <a:pPr lvl="0" algn="just" rtl="1">
              <a:lnSpc>
                <a:spcPct val="200000"/>
              </a:lnSpc>
            </a:pPr>
            <a:endParaRPr lang="ar-SA" b="1" dirty="0">
              <a:latin typeface="Times New Roman" pitchFamily="18" charset="0"/>
              <a:cs typeface="Times New Roman" pitchFamily="18" charset="0"/>
            </a:endParaRPr>
          </a:p>
          <a:p>
            <a:pPr lvl="0" algn="just" rtl="1">
              <a:lnSpc>
                <a:spcPct val="200000"/>
              </a:lnSpc>
            </a:pPr>
            <a:r>
              <a:rPr lang="ar-SA" b="1" dirty="0">
                <a:solidFill>
                  <a:srgbClr val="00B050"/>
                </a:solidFill>
                <a:latin typeface="Times New Roman" pitchFamily="18" charset="0"/>
                <a:cs typeface="Times New Roman" pitchFamily="18" charset="0"/>
              </a:rPr>
              <a:t>3) بوليمر مشترك كتلي (قالبي)                                                  </a:t>
            </a:r>
            <a:r>
              <a:rPr lang="en-US" b="1" dirty="0">
                <a:solidFill>
                  <a:srgbClr val="00B050"/>
                </a:solidFill>
                <a:latin typeface="Times New Roman" pitchFamily="18" charset="0"/>
                <a:cs typeface="Times New Roman" pitchFamily="18" charset="0"/>
              </a:rPr>
              <a:t>Block copolymer</a:t>
            </a:r>
          </a:p>
          <a:p>
            <a:pPr lvl="0" algn="just" rtl="1">
              <a:lnSpc>
                <a:spcPct val="200000"/>
              </a:lnSpc>
            </a:pPr>
            <a:endParaRPr lang="ar-SA" b="1" dirty="0">
              <a:latin typeface="Times New Roman" pitchFamily="18" charset="0"/>
              <a:cs typeface="Times New Roman" pitchFamily="18" charset="0"/>
            </a:endParaRPr>
          </a:p>
          <a:p>
            <a:pPr lvl="0" algn="just" rtl="1">
              <a:lnSpc>
                <a:spcPct val="200000"/>
              </a:lnSpc>
            </a:pPr>
            <a:r>
              <a:rPr lang="ar-SA" b="1" dirty="0">
                <a:solidFill>
                  <a:srgbClr val="00B050"/>
                </a:solidFill>
                <a:latin typeface="Times New Roman" pitchFamily="18" charset="0"/>
                <a:cs typeface="Times New Roman" pitchFamily="18" charset="0"/>
              </a:rPr>
              <a:t>4) بوليمر مشترك مطعم                                                            </a:t>
            </a:r>
            <a:r>
              <a:rPr lang="en-US" b="1" dirty="0">
                <a:solidFill>
                  <a:srgbClr val="00B050"/>
                </a:solidFill>
                <a:latin typeface="Times New Roman" pitchFamily="18" charset="0"/>
                <a:cs typeface="Times New Roman" pitchFamily="18" charset="0"/>
              </a:rPr>
              <a:t>Graft copolymer</a:t>
            </a:r>
          </a:p>
        </p:txBody>
      </p:sp>
      <p:graphicFrame>
        <p:nvGraphicFramePr>
          <p:cNvPr id="1091586" name="Object 2"/>
          <p:cNvGraphicFramePr>
            <a:graphicFrameLocks noChangeAspect="1"/>
          </p:cNvGraphicFramePr>
          <p:nvPr/>
        </p:nvGraphicFramePr>
        <p:xfrm>
          <a:off x="2971800" y="3598862"/>
          <a:ext cx="3200400" cy="592138"/>
        </p:xfrm>
        <a:graphic>
          <a:graphicData uri="http://schemas.openxmlformats.org/presentationml/2006/ole">
            <mc:AlternateContent xmlns:mc="http://schemas.openxmlformats.org/markup-compatibility/2006">
              <mc:Choice xmlns:v="urn:schemas-microsoft-com:vml" Requires="v">
                <p:oleObj spid="_x0000_s1091618" name="CS ChemDraw Drawing" r:id="rId3" imgW="1971006" imgH="363925" progId="ChemDraw.Document.6.0">
                  <p:embed/>
                </p:oleObj>
              </mc:Choice>
              <mc:Fallback>
                <p:oleObj name="CS ChemDraw Drawing" r:id="rId3" imgW="1971006" imgH="363925" progId="ChemDraw.Document.6.0">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98862"/>
                        <a:ext cx="32004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7" name="Object 3"/>
          <p:cNvGraphicFramePr>
            <a:graphicFrameLocks noChangeAspect="1"/>
          </p:cNvGraphicFramePr>
          <p:nvPr/>
        </p:nvGraphicFramePr>
        <p:xfrm>
          <a:off x="2673350" y="2546350"/>
          <a:ext cx="4116388" cy="349250"/>
        </p:xfrm>
        <a:graphic>
          <a:graphicData uri="http://schemas.openxmlformats.org/presentationml/2006/ole">
            <mc:AlternateContent xmlns:mc="http://schemas.openxmlformats.org/markup-compatibility/2006">
              <mc:Choice xmlns:v="urn:schemas-microsoft-com:vml" Requires="v">
                <p:oleObj spid="_x0000_s1091619" name="CS ChemDraw Drawing" r:id="rId5" imgW="2985921" imgH="248827" progId="ChemDraw.Document.6.0">
                  <p:embed/>
                </p:oleObj>
              </mc:Choice>
              <mc:Fallback>
                <p:oleObj name="CS ChemDraw Drawing" r:id="rId5" imgW="2985921" imgH="248827" progId="ChemDraw.Document.6.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2546350"/>
                        <a:ext cx="4116388"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8" name="Object 4"/>
          <p:cNvGraphicFramePr>
            <a:graphicFrameLocks noChangeAspect="1"/>
          </p:cNvGraphicFramePr>
          <p:nvPr/>
        </p:nvGraphicFramePr>
        <p:xfrm>
          <a:off x="2438400" y="4800600"/>
          <a:ext cx="4346575" cy="346075"/>
        </p:xfrm>
        <a:graphic>
          <a:graphicData uri="http://schemas.openxmlformats.org/presentationml/2006/ole">
            <mc:AlternateContent xmlns:mc="http://schemas.openxmlformats.org/markup-compatibility/2006">
              <mc:Choice xmlns:v="urn:schemas-microsoft-com:vml" Requires="v">
                <p:oleObj spid="_x0000_s1091620" name="CS ChemDraw Drawing" r:id="rId7" imgW="3076543" imgH="237010" progId="ChemDraw.Document.6.0">
                  <p:embed/>
                </p:oleObj>
              </mc:Choice>
              <mc:Fallback>
                <p:oleObj name="CS ChemDraw Drawing" r:id="rId7" imgW="3076543" imgH="237010" progId="ChemDraw.Document.6.0">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800600"/>
                        <a:ext cx="43465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9" name="Object 5"/>
          <p:cNvGraphicFramePr>
            <a:graphicFrameLocks noChangeAspect="1"/>
          </p:cNvGraphicFramePr>
          <p:nvPr/>
        </p:nvGraphicFramePr>
        <p:xfrm>
          <a:off x="2590800" y="5799137"/>
          <a:ext cx="3929063" cy="601663"/>
        </p:xfrm>
        <a:graphic>
          <a:graphicData uri="http://schemas.openxmlformats.org/presentationml/2006/ole">
            <mc:AlternateContent xmlns:mc="http://schemas.openxmlformats.org/markup-compatibility/2006">
              <mc:Choice xmlns:v="urn:schemas-microsoft-com:vml" Requires="v">
                <p:oleObj spid="_x0000_s1091621" name="CS ChemDraw Drawing" r:id="rId9" imgW="2738620" imgH="419800" progId="ChemDraw.Document.6.0">
                  <p:embed/>
                </p:oleObj>
              </mc:Choice>
              <mc:Fallback>
                <p:oleObj name="CS ChemDraw Drawing" r:id="rId9" imgW="2738620" imgH="419800" progId="ChemDraw.Document.6.0">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799137"/>
                        <a:ext cx="39290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1587"/>
                                        </p:tgtEl>
                                        <p:attrNameLst>
                                          <p:attrName>style.visibility</p:attrName>
                                        </p:attrNameLst>
                                      </p:cBhvr>
                                      <p:to>
                                        <p:strVal val="visible"/>
                                      </p:to>
                                    </p:set>
                                    <p:animEffect transition="in" filter="checkerboard(across)">
                                      <p:cBhvr>
                                        <p:cTn id="12" dur="500"/>
                                        <p:tgtEl>
                                          <p:spTgt spid="10915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1586"/>
                                        </p:tgtEl>
                                        <p:attrNameLst>
                                          <p:attrName>style.visibility</p:attrName>
                                        </p:attrNameLst>
                                      </p:cBhvr>
                                      <p:to>
                                        <p:strVal val="visible"/>
                                      </p:to>
                                    </p:set>
                                    <p:animEffect transition="in" filter="box(in)">
                                      <p:cBhvr>
                                        <p:cTn id="17" dur="500"/>
                                        <p:tgtEl>
                                          <p:spTgt spid="10915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91588"/>
                                        </p:tgtEl>
                                        <p:attrNameLst>
                                          <p:attrName>style.visibility</p:attrName>
                                        </p:attrNameLst>
                                      </p:cBhvr>
                                      <p:to>
                                        <p:strVal val="visible"/>
                                      </p:to>
                                    </p:set>
                                    <p:animEffect transition="in" filter="box(in)">
                                      <p:cBhvr>
                                        <p:cTn id="22" dur="500"/>
                                        <p:tgtEl>
                                          <p:spTgt spid="109158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91589"/>
                                        </p:tgtEl>
                                        <p:attrNameLst>
                                          <p:attrName>style.visibility</p:attrName>
                                        </p:attrNameLst>
                                      </p:cBhvr>
                                      <p:to>
                                        <p:strVal val="visible"/>
                                      </p:to>
                                    </p:set>
                                    <p:animEffect transition="in" filter="box(in)">
                                      <p:cBhvr>
                                        <p:cTn id="27" dur="500"/>
                                        <p:tgtEl>
                                          <p:spTgt spid="109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1) بوليمر مشترك على التناوب</a:t>
            </a:r>
          </a:p>
          <a:p>
            <a:pPr marL="457200" algn="ctr" rtl="1"/>
            <a:r>
              <a:rPr lang="en-US" sz="2400" b="1" dirty="0">
                <a:solidFill>
                  <a:srgbClr val="0070C0"/>
                </a:solidFill>
                <a:latin typeface="Times New Roman" pitchFamily="18" charset="0"/>
                <a:cs typeface="Times New Roman" pitchFamily="18" charset="0"/>
              </a:rPr>
              <a:t>Alternating copolymer</a:t>
            </a: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34403"/>
            <a:ext cx="5292136" cy="1880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7200"/>
            <a:ext cx="5111115" cy="19658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200" y="1487269"/>
            <a:ext cx="8229600" cy="646331"/>
          </a:xfrm>
          <a:prstGeom prst="rect">
            <a:avLst/>
          </a:prstGeom>
        </p:spPr>
        <p:txBody>
          <a:bodyPr wrap="square">
            <a:spAutoFit/>
          </a:bodyPr>
          <a:lstStyle/>
          <a:p>
            <a:pPr marL="287338" indent="-287338" algn="just" rtl="1">
              <a:buFont typeface="Wingdings" pitchFamily="2" charset="2"/>
              <a:buChar char="q"/>
            </a:pPr>
            <a:r>
              <a:rPr lang="ar-SA" b="1" dirty="0">
                <a:latin typeface="Times New Roman" pitchFamily="18" charset="0"/>
                <a:cs typeface="Times New Roman" pitchFamily="18" charset="0"/>
              </a:rPr>
              <a:t>تترتب الوحدات البنائية المختلفة في سلسلة البوليمر بشكل متعاقب و عدد البوليمرات بهذا الشكل قليل و صعبة التحضير.</a:t>
            </a:r>
            <a:endParaRPr lang="ar-EG" b="1"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1) بوليمر مشترك على التناوب</a:t>
            </a:r>
          </a:p>
          <a:p>
            <a:pPr marL="457200" algn="ctr" rtl="1"/>
            <a:r>
              <a:rPr lang="en-US" sz="2400" b="1" dirty="0">
                <a:solidFill>
                  <a:srgbClr val="0070C0"/>
                </a:solidFill>
                <a:latin typeface="Times New Roman" pitchFamily="18" charset="0"/>
                <a:cs typeface="Times New Roman" pitchFamily="18" charset="0"/>
              </a:rPr>
              <a:t>Alternating copolymer</a:t>
            </a: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sp>
        <p:nvSpPr>
          <p:cNvPr id="12" name="Rectangle 11"/>
          <p:cNvSpPr/>
          <p:nvPr/>
        </p:nvSpPr>
        <p:spPr>
          <a:xfrm>
            <a:off x="457200" y="1294526"/>
            <a:ext cx="8229600" cy="923330"/>
          </a:xfrm>
          <a:prstGeom prst="rect">
            <a:avLst/>
          </a:prstGeom>
        </p:spPr>
        <p:txBody>
          <a:bodyPr wrap="square">
            <a:spAutoFit/>
          </a:bodyPr>
          <a:lstStyle/>
          <a:p>
            <a:pPr algn="just" rtl="1"/>
            <a:r>
              <a:rPr lang="ar-SA" b="1" dirty="0">
                <a:solidFill>
                  <a:srgbClr val="C00000"/>
                </a:solidFill>
                <a:latin typeface="Times New Roman" pitchFamily="18" charset="0"/>
                <a:cs typeface="Times New Roman" pitchFamily="18" charset="0"/>
              </a:rPr>
              <a:t>ويعود السبب </a:t>
            </a:r>
            <a:r>
              <a:rPr lang="ar-SA" b="1" dirty="0">
                <a:latin typeface="Times New Roman" pitchFamily="18" charset="0"/>
                <a:cs typeface="Times New Roman" pitchFamily="18" charset="0"/>
              </a:rPr>
              <a:t>ف</a:t>
            </a:r>
            <a:r>
              <a:rPr lang="ar-SA" b="1" dirty="0">
                <a:solidFill>
                  <a:schemeClr val="bg2">
                    <a:lumMod val="25000"/>
                  </a:schemeClr>
                </a:solidFill>
                <a:latin typeface="Times New Roman" pitchFamily="18" charset="0"/>
                <a:cs typeface="Times New Roman" pitchFamily="18" charset="0"/>
              </a:rPr>
              <a:t>ي تكون البوليمر المشترك إلى حدوث انتقال الكترون بين الاحاديات المانحة والاحاديات المستقبلة للإلكترونات أي بين الستيرين وبلاماء حمض الماليك</a:t>
            </a:r>
            <a:r>
              <a:rPr lang="en-US" b="1" dirty="0">
                <a:solidFill>
                  <a:schemeClr val="bg2">
                    <a:lumMod val="25000"/>
                  </a:schemeClr>
                </a:solidFill>
                <a:latin typeface="Times New Roman" pitchFamily="18" charset="0"/>
                <a:cs typeface="Times New Roman" pitchFamily="18" charset="0"/>
              </a:rPr>
              <a:t> </a:t>
            </a:r>
            <a:r>
              <a:rPr lang="ar-SA" b="1" dirty="0">
                <a:solidFill>
                  <a:schemeClr val="bg2">
                    <a:lumMod val="25000"/>
                  </a:schemeClr>
                </a:solidFill>
                <a:latin typeface="Times New Roman" pitchFamily="18" charset="0"/>
                <a:cs typeface="Times New Roman" pitchFamily="18" charset="0"/>
              </a:rPr>
              <a:t>(يتكون معقد مانح وجاذب للإلكترونات و حيث يتناوب الستيرين وبلاء ماء الحمض منح أو استقبال الإلكترون وينتج في النهاية سلسلة بوليمرية </a:t>
            </a:r>
            <a:r>
              <a:rPr lang="ar-SA" dirty="0">
                <a:solidFill>
                  <a:schemeClr val="bg2">
                    <a:lumMod val="25000"/>
                  </a:schemeClr>
                </a:solidFill>
                <a:latin typeface="Times New Roman" pitchFamily="18" charset="0"/>
                <a:cs typeface="Times New Roman" pitchFamily="18" charset="0"/>
              </a:rPr>
              <a:t>كما يتضح مما يلي :</a:t>
            </a:r>
            <a:endParaRPr lang="en-US" dirty="0">
              <a:solidFill>
                <a:schemeClr val="bg2">
                  <a:lumMod val="25000"/>
                </a:schemeClr>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97192"/>
            <a:ext cx="4038600" cy="4103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70C0"/>
                </a:solidFill>
                <a:latin typeface="Times New Roman" pitchFamily="18" charset="0"/>
                <a:cs typeface="Times New Roman" pitchFamily="18" charset="0"/>
              </a:rPr>
              <a:t>2) بوليمر مشترك غير منتظم (عشوائي)</a:t>
            </a:r>
          </a:p>
          <a:p>
            <a:pPr marL="914400" algn="ctr" rtl="1"/>
            <a:r>
              <a:rPr lang="en-US" sz="2400" b="1" dirty="0">
                <a:solidFill>
                  <a:srgbClr val="0070C0"/>
                </a:solidFill>
                <a:latin typeface="Times New Roman" pitchFamily="18" charset="0"/>
                <a:cs typeface="Times New Roman" pitchFamily="18" charset="0"/>
              </a:rPr>
              <a:t>Random copolymer</a:t>
            </a:r>
            <a:endParaRPr lang="ar-SA" sz="2400" b="1" dirty="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sp>
        <p:nvSpPr>
          <p:cNvPr id="10" name="Rectangle 9"/>
          <p:cNvSpPr/>
          <p:nvPr/>
        </p:nvSpPr>
        <p:spPr>
          <a:xfrm>
            <a:off x="457200" y="1446926"/>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تكون الوحدات البنائية المختلفة في سلسلة البوليمر غير المنتظم موزعة بطريقة عشوائية لا على الترتيب.</a:t>
            </a:r>
            <a:endParaRPr lang="ar-EG" b="1" dirty="0">
              <a:latin typeface="Times New Roman" pitchFamily="18" charset="0"/>
              <a:cs typeface="Times New Roman" pitchFamily="18" charset="0"/>
            </a:endParaRPr>
          </a:p>
        </p:txBody>
      </p:sp>
      <p:grpSp>
        <p:nvGrpSpPr>
          <p:cNvPr id="13" name="Group 12"/>
          <p:cNvGrpSpPr/>
          <p:nvPr/>
        </p:nvGrpSpPr>
        <p:grpSpPr>
          <a:xfrm>
            <a:off x="1600200" y="2286000"/>
            <a:ext cx="6511692" cy="1828800"/>
            <a:chOff x="1524000" y="2514600"/>
            <a:chExt cx="6511692" cy="182880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6511692" cy="1752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0" y="2514600"/>
              <a:ext cx="1371600" cy="33855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chemeClr val="tx1"/>
                  </a:solidFill>
                  <a:latin typeface="Times New Roman" pitchFamily="18" charset="0"/>
                  <a:cs typeface="Times New Roman" pitchFamily="18" charset="0"/>
                </a:rPr>
                <a:t>كوبوليمر عشوائي</a:t>
              </a: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70C0"/>
                </a:solidFill>
                <a:latin typeface="Times New Roman" pitchFamily="18" charset="0"/>
                <a:cs typeface="Times New Roman" pitchFamily="18" charset="0"/>
              </a:rPr>
              <a:t>3) بوليمر مشترك كتلي (قالبي)</a:t>
            </a:r>
          </a:p>
          <a:p>
            <a:pPr marL="914400" algn="ctr" rtl="1"/>
            <a:r>
              <a:rPr lang="en-US" sz="2400" b="1" dirty="0">
                <a:solidFill>
                  <a:srgbClr val="0070C0"/>
                </a:solidFill>
                <a:latin typeface="Times New Roman" pitchFamily="18" charset="0"/>
                <a:cs typeface="Times New Roman" pitchFamily="18" charset="0"/>
              </a:rPr>
              <a:t>Block copolymer</a:t>
            </a:r>
            <a:endParaRPr lang="ar-SA" sz="2400" b="1" dirty="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sp>
        <p:nvSpPr>
          <p:cNvPr id="10" name="Rectangle 9"/>
          <p:cNvSpPr/>
          <p:nvPr/>
        </p:nvSpPr>
        <p:spPr>
          <a:xfrm>
            <a:off x="457200" y="1446926"/>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تكون الوحدات البنائية المختلفة في هذا النوع على طول سلسلة البوليمر في شكل كتل من البوليمر المتجانس متلة بكتل اخرى من نوع آخر من البوليمر المتجانس.</a:t>
            </a:r>
            <a:endParaRPr lang="ar-EG" b="1" dirty="0">
              <a:latin typeface="Times New Roman" pitchFamily="18" charset="0"/>
              <a:cs typeface="Times New Roman" pitchFamily="18" charset="0"/>
            </a:endParaRPr>
          </a:p>
        </p:txBody>
      </p:sp>
      <p:sp>
        <p:nvSpPr>
          <p:cNvPr id="11" name="Rectangle 10"/>
          <p:cNvSpPr/>
          <p:nvPr/>
        </p:nvSpPr>
        <p:spPr>
          <a:xfrm>
            <a:off x="457200" y="2326828"/>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a:solidFill>
                  <a:srgbClr val="00B050"/>
                </a:solidFill>
                <a:latin typeface="Times New Roman" pitchFamily="18" charset="0"/>
                <a:cs typeface="Times New Roman" pitchFamily="18" charset="0"/>
              </a:rPr>
              <a:t>البلمرة الانيونية هي الطريقة الاكثر شيوعا لتحضير هذا النوع.</a:t>
            </a:r>
            <a:endParaRPr lang="ar-EG" b="1" dirty="0">
              <a:solidFill>
                <a:srgbClr val="00B050"/>
              </a:solidFill>
              <a:latin typeface="Times New Roman" pitchFamily="18" charset="0"/>
              <a:cs typeface="Times New Roman" pitchFamily="18" charset="0"/>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724400"/>
            <a:ext cx="4038600" cy="9465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49771"/>
            <a:ext cx="3425634" cy="13414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19200" y="5757446"/>
            <a:ext cx="2286000" cy="338554"/>
          </a:xfrm>
          <a:prstGeom prst="rect">
            <a:avLst/>
          </a:prstGeom>
        </p:spPr>
        <p:txBody>
          <a:bodyPr wrap="square">
            <a:spAutoFit/>
          </a:bodyPr>
          <a:lstStyle/>
          <a:p>
            <a:pPr marL="287338" indent="-287338" algn="ctr" rtl="1"/>
            <a:r>
              <a:rPr lang="ar-SA" sz="1600" dirty="0">
                <a:latin typeface="Times New Roman" pitchFamily="18" charset="0"/>
                <a:cs typeface="Times New Roman" pitchFamily="18" charset="0"/>
              </a:rPr>
              <a:t>بوليمر الستيرين مع الايزوبرين</a:t>
            </a:r>
            <a:endParaRPr lang="ar-EG" sz="1600" dirty="0">
              <a:latin typeface="Times New Roman" pitchFamily="18" charset="0"/>
              <a:cs typeface="Times New Roman" pitchFamily="18" charset="0"/>
            </a:endParaRPr>
          </a:p>
        </p:txBody>
      </p:sp>
      <p:sp>
        <p:nvSpPr>
          <p:cNvPr id="15" name="Rectangle 14"/>
          <p:cNvSpPr/>
          <p:nvPr/>
        </p:nvSpPr>
        <p:spPr>
          <a:xfrm>
            <a:off x="5410200" y="5757446"/>
            <a:ext cx="3124200" cy="338554"/>
          </a:xfrm>
          <a:prstGeom prst="rect">
            <a:avLst/>
          </a:prstGeom>
        </p:spPr>
        <p:txBody>
          <a:bodyPr wrap="square">
            <a:spAutoFit/>
          </a:bodyPr>
          <a:lstStyle/>
          <a:p>
            <a:pPr marL="287338" indent="-287338" algn="ctr" rtl="1"/>
            <a:r>
              <a:rPr lang="ar-SA" sz="1600" dirty="0">
                <a:latin typeface="Times New Roman" pitchFamily="18" charset="0"/>
                <a:cs typeface="Times New Roman" pitchFamily="18" charset="0"/>
              </a:rPr>
              <a:t>مطاط </a:t>
            </a:r>
            <a:r>
              <a:rPr lang="en-US" sz="1600" dirty="0">
                <a:latin typeface="Times New Roman" pitchFamily="18" charset="0"/>
                <a:cs typeface="Times New Roman" pitchFamily="18" charset="0"/>
              </a:rPr>
              <a:t>SBS</a:t>
            </a:r>
            <a:r>
              <a:rPr lang="ar-SA" sz="1600" dirty="0">
                <a:latin typeface="Times New Roman" pitchFamily="18" charset="0"/>
                <a:cs typeface="Times New Roman" pitchFamily="18" charset="0"/>
              </a:rPr>
              <a:t> ستيرين – بيوتادايين - ستيرين</a:t>
            </a:r>
            <a:endParaRPr lang="ar-EG" sz="1600" dirty="0">
              <a:latin typeface="Times New Roman" pitchFamily="18" charset="0"/>
              <a:cs typeface="Times New Roman" pitchFamily="18" charset="0"/>
            </a:endParaRPr>
          </a:p>
        </p:txBody>
      </p:sp>
      <p:sp>
        <p:nvSpPr>
          <p:cNvPr id="16" name="Rectangle 15"/>
          <p:cNvSpPr/>
          <p:nvPr/>
        </p:nvSpPr>
        <p:spPr>
          <a:xfrm>
            <a:off x="457200" y="2818526"/>
            <a:ext cx="8229600" cy="1338828"/>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يتم البدء ببوليمر احادي من نفس النوع حتي تنتهي مكونة ”</a:t>
            </a:r>
            <a:r>
              <a:rPr lang="ar-SA" b="1" dirty="0">
                <a:solidFill>
                  <a:srgbClr val="00B050"/>
                </a:solidFill>
                <a:latin typeface="Times New Roman" pitchFamily="18" charset="0"/>
                <a:cs typeface="Times New Roman" pitchFamily="18" charset="0"/>
              </a:rPr>
              <a:t>بوليمر حي </a:t>
            </a:r>
            <a:r>
              <a:rPr lang="en-US" b="1" dirty="0">
                <a:solidFill>
                  <a:srgbClr val="00B050"/>
                </a:solidFill>
                <a:latin typeface="Times New Roman" pitchFamily="18" charset="0"/>
                <a:cs typeface="Times New Roman" pitchFamily="18" charset="0"/>
              </a:rPr>
              <a:t>Living polymer</a:t>
            </a:r>
            <a:r>
              <a:rPr lang="ar-SA" b="1" dirty="0">
                <a:latin typeface="Times New Roman" pitchFamily="18" charset="0"/>
                <a:cs typeface="Times New Roman" pitchFamily="18" charset="0"/>
              </a:rPr>
              <a:t>“ ثم يضاف الى هذا البوليمر الحي احاديات من نوع آخر فتستهلك مكونة الكتلة الثانية، و بتكرار عملية الاضافة يتكون بوليمر مشترك كتلي. </a:t>
            </a:r>
            <a:endParaRPr lang="ar-EG" b="1"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B050"/>
                </a:solidFill>
                <a:latin typeface="Times New Roman" pitchFamily="18" charset="0"/>
                <a:cs typeface="Times New Roman" pitchFamily="18" charset="0"/>
              </a:rPr>
              <a:t>4) بوليمر مشترك مطعم</a:t>
            </a:r>
          </a:p>
          <a:p>
            <a:pPr marL="914400" algn="ctr" rtl="1"/>
            <a:r>
              <a:rPr lang="en-US" sz="2400" b="1" dirty="0">
                <a:solidFill>
                  <a:srgbClr val="00B050"/>
                </a:solidFill>
                <a:latin typeface="Times New Roman" pitchFamily="18" charset="0"/>
                <a:cs typeface="Times New Roman" pitchFamily="18" charset="0"/>
              </a:rPr>
              <a:t>Graft copolymer </a:t>
            </a:r>
            <a:endParaRPr lang="ar-SA" sz="2400" b="1" dirty="0">
              <a:solidFill>
                <a:srgbClr val="00B05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sp>
        <p:nvSpPr>
          <p:cNvPr id="11" name="Rectangle 10"/>
          <p:cNvSpPr/>
          <p:nvPr/>
        </p:nvSpPr>
        <p:spPr>
          <a:xfrm>
            <a:off x="457200" y="1446926"/>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تتكون هذه البوليمرات من سلاسل متفرعة تتألف السلاسل الرئيسه فيها من نوع واحد من الوحدات البنائية و يتفرع عنها سلاسل من وحدات بنائية اخرى مختلفة عن الاصل.</a:t>
            </a:r>
            <a:endParaRPr lang="ar-EG" b="1" dirty="0">
              <a:latin typeface="Times New Roman" pitchFamily="18" charset="0"/>
              <a:cs typeface="Times New Roman" pitchFamily="18" charset="0"/>
            </a:endParaRPr>
          </a:p>
        </p:txBody>
      </p:sp>
      <p:sp>
        <p:nvSpPr>
          <p:cNvPr id="12" name="Rectangle 11"/>
          <p:cNvSpPr/>
          <p:nvPr/>
        </p:nvSpPr>
        <p:spPr>
          <a:xfrm>
            <a:off x="457200" y="2326828"/>
            <a:ext cx="8229600" cy="304698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B050"/>
                </a:solidFill>
                <a:latin typeface="Times New Roman" pitchFamily="18" charset="0"/>
                <a:cs typeface="Times New Roman" pitchFamily="18" charset="0"/>
              </a:rPr>
              <a:t>طريقة التحضير:</a:t>
            </a:r>
          </a:p>
          <a:p>
            <a:pPr marL="287338" algn="just" rtl="1">
              <a:lnSpc>
                <a:spcPct val="150000"/>
              </a:lnSpc>
            </a:pPr>
            <a:r>
              <a:rPr lang="ar-SA" b="1" dirty="0">
                <a:latin typeface="Times New Roman" pitchFamily="18" charset="0"/>
                <a:cs typeface="Times New Roman" pitchFamily="18" charset="0"/>
              </a:rPr>
              <a:t>انشاء مراكز فعالة (جذور او ايونات) على طول السلسلة الام (الاساسية) تعمل هذه المراكز على نشوء سلسلة بوليمر فرعية مكونة من احاديات اخرى تختلف عن الاحاديات الاصل.</a:t>
            </a:r>
          </a:p>
          <a:p>
            <a:pPr marL="287338" indent="-287338" algn="just" rtl="1">
              <a:lnSpc>
                <a:spcPct val="150000"/>
              </a:lnSpc>
              <a:buFont typeface="Wingdings" pitchFamily="2" charset="2"/>
              <a:buChar char="v"/>
            </a:pPr>
            <a:r>
              <a:rPr lang="ar-SA" b="1" dirty="0">
                <a:solidFill>
                  <a:srgbClr val="0070C0"/>
                </a:solidFill>
                <a:latin typeface="Times New Roman" pitchFamily="18" charset="0"/>
                <a:cs typeface="Times New Roman" pitchFamily="18" charset="0"/>
              </a:rPr>
              <a:t>و يتم انشاء المراكز الفعالة في السلسلة الاساس باحدى الطرق التالية:</a:t>
            </a:r>
          </a:p>
          <a:p>
            <a:pPr marL="515938" lvl="0" algn="r" rtl="1">
              <a:lnSpc>
                <a:spcPct val="150000"/>
              </a:lnSpc>
            </a:pPr>
            <a:r>
              <a:rPr lang="ar-SA" b="1" dirty="0">
                <a:latin typeface="Times New Roman" pitchFamily="18" charset="0"/>
                <a:cs typeface="Times New Roman" pitchFamily="18" charset="0"/>
              </a:rPr>
              <a:t>1) التطعيم بواسطة الانتقال                                     </a:t>
            </a:r>
            <a:r>
              <a:rPr lang="en-US" b="1" dirty="0">
                <a:latin typeface="Times New Roman" pitchFamily="18" charset="0"/>
                <a:cs typeface="Times New Roman" pitchFamily="18" charset="0"/>
              </a:rPr>
              <a:t>Transfer grafting</a:t>
            </a:r>
          </a:p>
          <a:p>
            <a:pPr marL="515938" lvl="0" algn="r" rtl="1">
              <a:lnSpc>
                <a:spcPct val="150000"/>
              </a:lnSpc>
            </a:pPr>
            <a:r>
              <a:rPr lang="ar-SA" b="1" dirty="0">
                <a:latin typeface="Times New Roman" pitchFamily="18" charset="0"/>
                <a:cs typeface="Times New Roman" pitchFamily="18" charset="0"/>
              </a:rPr>
              <a:t>2) التطعيم بواسطة التشعيع                                </a:t>
            </a:r>
            <a:r>
              <a:rPr lang="en-US" b="1" dirty="0">
                <a:latin typeface="Times New Roman" pitchFamily="18" charset="0"/>
                <a:cs typeface="Times New Roman" pitchFamily="18" charset="0"/>
              </a:rPr>
              <a:t>Irradiation grafting</a:t>
            </a:r>
          </a:p>
          <a:p>
            <a:pPr marL="515938" lvl="0" algn="r" rtl="1">
              <a:lnSpc>
                <a:spcPct val="150000"/>
              </a:lnSpc>
            </a:pPr>
            <a:r>
              <a:rPr lang="ar-SA" b="1" dirty="0">
                <a:solidFill>
                  <a:srgbClr val="C00000"/>
                </a:solidFill>
                <a:latin typeface="Times New Roman" pitchFamily="18" charset="0"/>
                <a:cs typeface="Times New Roman" pitchFamily="18" charset="0"/>
              </a:rPr>
              <a:t>3) التطعيم كيميائياً                                              </a:t>
            </a:r>
            <a:r>
              <a:rPr lang="en-US" b="1" dirty="0">
                <a:solidFill>
                  <a:srgbClr val="C00000"/>
                </a:solidFill>
                <a:latin typeface="Times New Roman" pitchFamily="18" charset="0"/>
                <a:cs typeface="Times New Roman" pitchFamily="18" charset="0"/>
              </a:rPr>
              <a:t>Chemical grafting</a:t>
            </a:r>
          </a:p>
        </p:txBody>
      </p:sp>
      <p:sp>
        <p:nvSpPr>
          <p:cNvPr id="13" name="Rectangle 12"/>
          <p:cNvSpPr/>
          <p:nvPr/>
        </p:nvSpPr>
        <p:spPr>
          <a:xfrm>
            <a:off x="457200" y="5409326"/>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تبرز اهمية هذه البوليمرات في مجال الالياف الصناعية و الدهانات.</a:t>
            </a:r>
            <a:endParaRPr lang="ar-EG" b="1"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70C0"/>
                </a:solidFill>
                <a:latin typeface="Times New Roman" pitchFamily="18" charset="0"/>
                <a:cs typeface="Times New Roman" pitchFamily="18" charset="0"/>
              </a:rPr>
              <a:t>4) بوليمر مشترك مطعم</a:t>
            </a:r>
          </a:p>
          <a:p>
            <a:pPr marL="914400" algn="ctr" rtl="1"/>
            <a:r>
              <a:rPr lang="en-US" sz="2400" b="1" dirty="0">
                <a:solidFill>
                  <a:srgbClr val="0070C0"/>
                </a:solidFill>
                <a:latin typeface="Times New Roman" pitchFamily="18" charset="0"/>
                <a:cs typeface="Times New Roman" pitchFamily="18" charset="0"/>
              </a:rPr>
              <a:t>Graft copolymer </a:t>
            </a:r>
            <a:endParaRPr lang="ar-SA" sz="2400" b="1" dirty="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a:p>
            <a:pPr algn="ctr" rtl="1"/>
            <a:r>
              <a:rPr lang="ar-SA" b="1" dirty="0">
                <a:solidFill>
                  <a:srgbClr val="0070C0"/>
                </a:solidFill>
                <a:latin typeface="Times New Roman" pitchFamily="18" charset="0"/>
                <a:cs typeface="Times New Roman" pitchFamily="18" charset="0"/>
              </a:rPr>
              <a:t>تصنيف البوليمرات المشتركة</a:t>
            </a:r>
          </a:p>
        </p:txBody>
      </p:sp>
      <p:sp>
        <p:nvSpPr>
          <p:cNvPr id="8" name="Rectangle 7"/>
          <p:cNvSpPr/>
          <p:nvPr/>
        </p:nvSpPr>
        <p:spPr>
          <a:xfrm>
            <a:off x="2819400" y="1447800"/>
            <a:ext cx="5867400" cy="400110"/>
          </a:xfrm>
          <a:prstGeom prst="rect">
            <a:avLst/>
          </a:prstGeom>
        </p:spPr>
        <p:txBody>
          <a:bodyPr wrap="square">
            <a:spAutoFit/>
          </a:bodyPr>
          <a:lstStyle/>
          <a:p>
            <a:pPr algn="r" rtl="1"/>
            <a:r>
              <a:rPr lang="ar-SA" sz="2000" b="1" dirty="0">
                <a:solidFill>
                  <a:srgbClr val="00B050"/>
                </a:solidFill>
                <a:latin typeface="Times New Roman" pitchFamily="18" charset="0"/>
                <a:cs typeface="Times New Roman" pitchFamily="18" charset="0"/>
              </a:rPr>
              <a:t>بلمرة التطعيم بالطرق الكيميائية</a:t>
            </a:r>
            <a:r>
              <a:rPr lang="ar-SA" sz="2000" dirty="0">
                <a:solidFill>
                  <a:srgbClr val="00B050"/>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      </a:t>
            </a:r>
            <a:r>
              <a:rPr lang="en-US" sz="2000" b="1" dirty="0">
                <a:solidFill>
                  <a:srgbClr val="00B050"/>
                </a:solidFill>
                <a:latin typeface="Times New Roman" pitchFamily="18" charset="0"/>
                <a:cs typeface="Times New Roman" pitchFamily="18" charset="0"/>
              </a:rPr>
              <a:t>Chemical grafting</a:t>
            </a:r>
            <a:endParaRPr lang="ar-SA" sz="2000" dirty="0">
              <a:solidFill>
                <a:srgbClr val="00B05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496021"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0270"/>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a:solidFill>
                  <a:srgbClr val="FF0000"/>
                </a:solidFill>
                <a:latin typeface="Times New Roman" pitchFamily="18" charset="0"/>
                <a:cs typeface="Times New Roman" pitchFamily="18" charset="0"/>
              </a:rPr>
              <a:t>معادلة البلمرة المشتركة: </a:t>
            </a:r>
            <a:r>
              <a:rPr lang="ar-SA" b="1" dirty="0">
                <a:latin typeface="Times New Roman" pitchFamily="18" charset="0"/>
                <a:cs typeface="Times New Roman" pitchFamily="18" charset="0"/>
              </a:rPr>
              <a:t>الحصول على العلاقة بين نسب فعالية و تركيز الجزيئات الاحادية المشتركة في البلمرة و بخاصة ما يتعلق منها بالبلمرة عن طريق ميكانيكية الجذور الحرة.</a:t>
            </a:r>
            <a:endParaRPr lang="ar-EG"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معادلة البلمرة المشتركة</a:t>
            </a:r>
          </a:p>
          <a:p>
            <a:pPr marL="457200" algn="ctr" rtl="1"/>
            <a:r>
              <a:rPr lang="en-US" sz="2000" b="1" dirty="0">
                <a:solidFill>
                  <a:srgbClr val="0070C0"/>
                </a:solidFill>
                <a:latin typeface="Times New Roman" pitchFamily="18" charset="0"/>
                <a:cs typeface="Times New Roman" pitchFamily="18" charset="0"/>
              </a:rPr>
              <a:t>Copolymerization Equation</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graphicFrame>
        <p:nvGraphicFramePr>
          <p:cNvPr id="1096710" name="Object 6"/>
          <p:cNvGraphicFramePr>
            <a:graphicFrameLocks noChangeAspect="1"/>
          </p:cNvGraphicFramePr>
          <p:nvPr/>
        </p:nvGraphicFramePr>
        <p:xfrm>
          <a:off x="838200" y="2806127"/>
          <a:ext cx="6564313" cy="3613150"/>
        </p:xfrm>
        <a:graphic>
          <a:graphicData uri="http://schemas.openxmlformats.org/presentationml/2006/ole">
            <mc:AlternateContent xmlns:mc="http://schemas.openxmlformats.org/markup-compatibility/2006">
              <mc:Choice xmlns:v="urn:schemas-microsoft-com:vml" Requires="v">
                <p:oleObj spid="_x0000_s1096718" name="CS ChemDraw Drawing" r:id="rId3" imgW="4556760" imgH="2589276" progId="ChemDraw.Document.6.0">
                  <p:embed/>
                </p:oleObj>
              </mc:Choice>
              <mc:Fallback>
                <p:oleObj name="CS ChemDraw Drawing" r:id="rId3" imgW="4556760" imgH="2589276" progId="ChemDraw.Document.6.0">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06127"/>
                        <a:ext cx="656431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57200" y="2022028"/>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a:solidFill>
                  <a:srgbClr val="FF0000"/>
                </a:solidFill>
                <a:latin typeface="Times New Roman" pitchFamily="18" charset="0"/>
                <a:cs typeface="Times New Roman" pitchFamily="18" charset="0"/>
              </a:rPr>
              <a:t>مثال:</a:t>
            </a:r>
            <a:r>
              <a:rPr lang="ar-SA" b="1" dirty="0">
                <a:latin typeface="Times New Roman" pitchFamily="18" charset="0"/>
                <a:cs typeface="Times New Roman" pitchFamily="18" charset="0"/>
              </a:rPr>
              <a:t> البلمرة المشتركة التي تحصل بين الوحدتين </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and M</a:t>
            </a:r>
            <a:r>
              <a:rPr lang="en-US" b="1" baseline="-25000" dirty="0">
                <a:latin typeface="Times New Roman" pitchFamily="18" charset="0"/>
                <a:cs typeface="Times New Roman" pitchFamily="18" charset="0"/>
              </a:rPr>
              <a:t>2</a:t>
            </a:r>
            <a:endParaRPr lang="ar-EG" b="1" baseline="-25000" dirty="0">
              <a:latin typeface="Times New Roman" pitchFamily="18" charset="0"/>
              <a:cs typeface="Times New Roman" pitchFamily="18" charset="0"/>
            </a:endParaRPr>
          </a:p>
        </p:txBody>
      </p:sp>
      <p:sp>
        <p:nvSpPr>
          <p:cNvPr id="14" name="Rectangle 13"/>
          <p:cNvSpPr/>
          <p:nvPr/>
        </p:nvSpPr>
        <p:spPr>
          <a:xfrm>
            <a:off x="1301931" y="2653727"/>
            <a:ext cx="609600" cy="3785652"/>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15" name="Rectangle 14"/>
          <p:cNvSpPr/>
          <p:nvPr/>
        </p:nvSpPr>
        <p:spPr>
          <a:xfrm>
            <a:off x="1918062" y="2653727"/>
            <a:ext cx="1447800" cy="3785652"/>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16" name="Rectangle 15"/>
          <p:cNvSpPr/>
          <p:nvPr/>
        </p:nvSpPr>
        <p:spPr>
          <a:xfrm>
            <a:off x="3372393" y="2648507"/>
            <a:ext cx="8382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17" name="Rectangle 16"/>
          <p:cNvSpPr/>
          <p:nvPr/>
        </p:nvSpPr>
        <p:spPr>
          <a:xfrm>
            <a:off x="4191000" y="2653727"/>
            <a:ext cx="18288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18" name="Rectangle 17"/>
          <p:cNvSpPr/>
          <p:nvPr/>
        </p:nvSpPr>
        <p:spPr>
          <a:xfrm>
            <a:off x="6026331" y="2653727"/>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19" name="Rectangle 18"/>
          <p:cNvSpPr/>
          <p:nvPr/>
        </p:nvSpPr>
        <p:spPr>
          <a:xfrm>
            <a:off x="6019800" y="3611672"/>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20" name="Rectangle 19"/>
          <p:cNvSpPr/>
          <p:nvPr/>
        </p:nvSpPr>
        <p:spPr>
          <a:xfrm>
            <a:off x="6021987" y="4558727"/>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21" name="Rectangle 20"/>
          <p:cNvSpPr/>
          <p:nvPr/>
        </p:nvSpPr>
        <p:spPr>
          <a:xfrm>
            <a:off x="6019800" y="5516672"/>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22" name="Rectangle 21"/>
          <p:cNvSpPr/>
          <p:nvPr/>
        </p:nvSpPr>
        <p:spPr>
          <a:xfrm>
            <a:off x="3372393" y="4532603"/>
            <a:ext cx="838200" cy="1931124"/>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23" name="Rectangle 22"/>
          <p:cNvSpPr/>
          <p:nvPr/>
        </p:nvSpPr>
        <p:spPr>
          <a:xfrm>
            <a:off x="4191000" y="4545876"/>
            <a:ext cx="18288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a:p>
            <a:pPr marL="287338" indent="-287338" algn="just" rtl="1">
              <a:lnSpc>
                <a:spcPct val="150000"/>
              </a:lnSpc>
            </a:pPr>
            <a:endParaRPr lang="ar-SA" sz="2000" b="1" dirty="0">
              <a:latin typeface="Times New Roman" pitchFamily="18" charset="0"/>
              <a:cs typeface="Times New Roman" pitchFamily="18" charset="0"/>
            </a:endParaRPr>
          </a:p>
          <a:p>
            <a:pPr marL="287338" indent="-287338" algn="just" rtl="1">
              <a:lnSpc>
                <a:spcPct val="150000"/>
              </a:lnSpc>
            </a:pPr>
            <a:endParaRPr lang="en-US" sz="2000" b="1" dirty="0">
              <a:latin typeface="Times New Roman" pitchFamily="18" charset="0"/>
              <a:cs typeface="Times New Roman" pitchFamily="18" charset="0"/>
            </a:endParaRPr>
          </a:p>
        </p:txBody>
      </p:sp>
      <p:sp>
        <p:nvSpPr>
          <p:cNvPr id="24" name="Rectangle 23"/>
          <p:cNvSpPr/>
          <p:nvPr/>
        </p:nvSpPr>
        <p:spPr>
          <a:xfrm>
            <a:off x="304800" y="6138446"/>
            <a:ext cx="3962400" cy="338554"/>
          </a:xfrm>
          <a:prstGeom prst="rect">
            <a:avLst/>
          </a:prstGeom>
        </p:spPr>
        <p:txBody>
          <a:bodyPr wrap="square">
            <a:spAutoFit/>
          </a:bodyPr>
          <a:lstStyle/>
          <a:p>
            <a:pPr marL="287338" indent="-287338" algn="just" rtl="1"/>
            <a:r>
              <a:rPr lang="en-US" sz="1600" b="1" dirty="0">
                <a:latin typeface="Times New Roman" pitchFamily="18" charset="0"/>
                <a:cs typeface="Times New Roman" pitchFamily="18" charset="0"/>
              </a:rPr>
              <a:t>K</a:t>
            </a:r>
            <a:r>
              <a:rPr lang="en-US" sz="1600" b="1" baseline="-25000" dirty="0">
                <a:latin typeface="Times New Roman" pitchFamily="18" charset="0"/>
                <a:cs typeface="Times New Roman" pitchFamily="18" charset="0"/>
              </a:rPr>
              <a:t>11</a:t>
            </a:r>
            <a:r>
              <a:rPr lang="en-US" sz="1600" b="1" dirty="0">
                <a:latin typeface="Times New Roman" pitchFamily="18" charset="0"/>
                <a:cs typeface="Times New Roman" pitchFamily="18" charset="0"/>
              </a:rPr>
              <a:t>, K</a:t>
            </a:r>
            <a:r>
              <a:rPr lang="en-US" sz="1600" b="1" baseline="-25000" dirty="0">
                <a:latin typeface="Times New Roman" pitchFamily="18" charset="0"/>
                <a:cs typeface="Times New Roman" pitchFamily="18" charset="0"/>
              </a:rPr>
              <a:t>12</a:t>
            </a:r>
            <a:r>
              <a:rPr lang="en-US" sz="1600" b="1" dirty="0">
                <a:latin typeface="Times New Roman" pitchFamily="18" charset="0"/>
                <a:cs typeface="Times New Roman" pitchFamily="18" charset="0"/>
              </a:rPr>
              <a:t>, K</a:t>
            </a:r>
            <a:r>
              <a:rPr lang="en-US" sz="1600" b="1" baseline="-25000" dirty="0">
                <a:latin typeface="Times New Roman" pitchFamily="18" charset="0"/>
                <a:cs typeface="Times New Roman" pitchFamily="18" charset="0"/>
              </a:rPr>
              <a:t>21</a:t>
            </a:r>
            <a:r>
              <a:rPr lang="en-US" sz="1600" b="1" dirty="0">
                <a:latin typeface="Times New Roman" pitchFamily="18" charset="0"/>
                <a:cs typeface="Times New Roman" pitchFamily="18" charset="0"/>
              </a:rPr>
              <a:t>, K</a:t>
            </a:r>
            <a:r>
              <a:rPr lang="en-US" sz="1600" b="1" baseline="-25000" dirty="0">
                <a:latin typeface="Times New Roman" pitchFamily="18" charset="0"/>
                <a:cs typeface="Times New Roman" pitchFamily="18" charset="0"/>
              </a:rPr>
              <a:t>22</a:t>
            </a:r>
            <a:r>
              <a:rPr lang="ar-SA" sz="1600" b="1" dirty="0">
                <a:latin typeface="Times New Roman" pitchFamily="18" charset="0"/>
                <a:cs typeface="Times New Roman" pitchFamily="18" charset="0"/>
              </a:rPr>
              <a:t> = ثوابت سرع التفاعلات السابقة</a:t>
            </a:r>
            <a:endParaRPr lang="ar-EG"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6710"/>
                                        </p:tgtEl>
                                        <p:attrNameLst>
                                          <p:attrName>style.visibility</p:attrName>
                                        </p:attrNameLst>
                                      </p:cBhvr>
                                      <p:to>
                                        <p:strVal val="visible"/>
                                      </p:to>
                                    </p:set>
                                    <p:animEffect transition="in" filter="box(in)">
                                      <p:cBhvr>
                                        <p:cTn id="17" dur="500"/>
                                        <p:tgtEl>
                                          <p:spTgt spid="10967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0" nodeType="clickEffect">
                                  <p:stCondLst>
                                    <p:cond delay="0"/>
                                  </p:stCondLst>
                                  <p:childTnLst>
                                    <p:animEffect transition="out" filter="checkerboard(across)">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0" nodeType="clickEffect">
                                  <p:stCondLst>
                                    <p:cond delay="0"/>
                                  </p:stCondLst>
                                  <p:childTnLst>
                                    <p:animEffect transition="out" filter="checkerboard(across)">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0" nodeType="clickEffect">
                                  <p:stCondLst>
                                    <p:cond delay="0"/>
                                  </p:stCondLst>
                                  <p:childTnLst>
                                    <p:animEffect transition="out" filter="checkerboard(across)">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43400" y="1020233"/>
            <a:ext cx="4419600" cy="579967"/>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v"/>
            </a:pPr>
            <a:r>
              <a:rPr lang="ar-SA" sz="2400" b="1" dirty="0">
                <a:solidFill>
                  <a:srgbClr val="C00000"/>
                </a:solidFill>
                <a:latin typeface="Times New Roman" panose="02020603050405020304" pitchFamily="18" charset="0"/>
                <a:cs typeface="Times New Roman" panose="02020603050405020304" pitchFamily="18" charset="0"/>
              </a:rPr>
              <a:t>المجالات التطبيقية للبوليمرات العضوية</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9600" y="1566208"/>
            <a:ext cx="7772400" cy="1938992"/>
          </a:xfrm>
          <a:prstGeom prst="rect">
            <a:avLst/>
          </a:prstGeom>
          <a:noFill/>
        </p:spPr>
        <p:txBody>
          <a:bodyPr wrap="square" rtlCol="0">
            <a:spAutoFit/>
          </a:bodyPr>
          <a:lstStyle/>
          <a:p>
            <a:pPr algn="just" rtl="1">
              <a:lnSpc>
                <a:spcPct val="150000"/>
              </a:lnSpc>
            </a:pPr>
            <a:r>
              <a:rPr lang="ar-SA" sz="2000" b="1" dirty="0">
                <a:latin typeface="Times New Roman" panose="02020603050405020304" pitchFamily="18" charset="0"/>
                <a:cs typeface="Times New Roman" panose="02020603050405020304" pitchFamily="18" charset="0"/>
              </a:rPr>
              <a:t>يرتبط المجال التطبيقي للبوليمر بـ</a:t>
            </a:r>
          </a:p>
          <a:p>
            <a:pPr marL="287338" indent="-287338" algn="just" rtl="1">
              <a:lnSpc>
                <a:spcPct val="150000"/>
              </a:lnSpc>
            </a:pPr>
            <a:r>
              <a:rPr lang="ar-SA" sz="2000" b="1" dirty="0">
                <a:latin typeface="Times New Roman" panose="02020603050405020304" pitchFamily="18" charset="0"/>
                <a:cs typeface="Times New Roman" panose="02020603050405020304" pitchFamily="18" charset="0"/>
              </a:rPr>
              <a:t>1) </a:t>
            </a:r>
            <a:r>
              <a:rPr lang="ar-SA" sz="2000" b="1" dirty="0">
                <a:solidFill>
                  <a:srgbClr val="00B050"/>
                </a:solidFill>
                <a:latin typeface="Times New Roman" panose="02020603050405020304" pitchFamily="18" charset="0"/>
                <a:cs typeface="Times New Roman" panose="02020603050405020304" pitchFamily="18" charset="0"/>
              </a:rPr>
              <a:t>الخواص الفيزيائية </a:t>
            </a:r>
            <a:r>
              <a:rPr lang="ar-SA" sz="2000" b="1" dirty="0">
                <a:latin typeface="Times New Roman" panose="02020603050405020304" pitchFamily="18" charset="0"/>
                <a:cs typeface="Times New Roman" panose="02020603050405020304" pitchFamily="18" charset="0"/>
              </a:rPr>
              <a:t>(درجة التبلور </a:t>
            </a:r>
            <a:r>
              <a:rPr lang="en-US" sz="2000" b="1" dirty="0">
                <a:latin typeface="Times New Roman" panose="02020603050405020304" pitchFamily="18" charset="0"/>
                <a:cs typeface="Times New Roman" panose="02020603050405020304" pitchFamily="18" charset="0"/>
              </a:rPr>
              <a:t>Crystallinity</a:t>
            </a:r>
            <a:r>
              <a:rPr lang="ar-SA" sz="2000" b="1" dirty="0">
                <a:latin typeface="Times New Roman" panose="02020603050405020304" pitchFamily="18" charset="0"/>
                <a:cs typeface="Times New Roman" panose="02020603050405020304" pitchFamily="18" charset="0"/>
              </a:rPr>
              <a:t> – درجة الانصهار البلورية </a:t>
            </a:r>
            <a:r>
              <a:rPr lang="en-US" sz="2000" b="1" i="1" dirty="0">
                <a:latin typeface="Times New Roman" panose="02020603050405020304" pitchFamily="18" charset="0"/>
                <a:cs typeface="Times New Roman" panose="02020603050405020304" pitchFamily="18" charset="0"/>
              </a:rPr>
              <a:t>T</a:t>
            </a:r>
            <a:r>
              <a:rPr lang="en-US" sz="2000" b="1" i="1" baseline="-25000" dirty="0">
                <a:latin typeface="Times New Roman" panose="02020603050405020304" pitchFamily="18" charset="0"/>
                <a:cs typeface="Times New Roman" panose="02020603050405020304" pitchFamily="18" charset="0"/>
              </a:rPr>
              <a:t>m</a:t>
            </a:r>
            <a:r>
              <a:rPr lang="ar-SA" sz="2000" b="1" baseline="-25000"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 درجة الانتقال الزجاجي   </a:t>
            </a:r>
            <a:r>
              <a:rPr lang="en-US" sz="2000" b="1" i="1" dirty="0" err="1">
                <a:latin typeface="Times New Roman" panose="02020603050405020304" pitchFamily="18" charset="0"/>
                <a:cs typeface="Times New Roman" panose="02020603050405020304" pitchFamily="18" charset="0"/>
              </a:rPr>
              <a:t>T</a:t>
            </a:r>
            <a:r>
              <a:rPr lang="en-US" sz="2000" b="1" i="1" baseline="-25000" dirty="0" err="1">
                <a:latin typeface="Times New Roman" panose="02020603050405020304" pitchFamily="18" charset="0"/>
                <a:cs typeface="Times New Roman" panose="02020603050405020304" pitchFamily="18" charset="0"/>
              </a:rPr>
              <a:t>g</a:t>
            </a:r>
            <a:r>
              <a:rPr lang="ar-SA" sz="2000" b="1" baseline="-25000"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a:t>
            </a:r>
          </a:p>
          <a:p>
            <a:pPr algn="just" rtl="1">
              <a:lnSpc>
                <a:spcPct val="150000"/>
              </a:lnSpc>
            </a:pPr>
            <a:r>
              <a:rPr lang="ar-SA" sz="2000" b="1" dirty="0">
                <a:latin typeface="Times New Roman" panose="02020603050405020304" pitchFamily="18" charset="0"/>
                <a:cs typeface="Times New Roman" panose="02020603050405020304" pitchFamily="18" charset="0"/>
              </a:rPr>
              <a:t>2) </a:t>
            </a:r>
            <a:r>
              <a:rPr lang="ar-SA" sz="2000" b="1" dirty="0">
                <a:solidFill>
                  <a:srgbClr val="00B050"/>
                </a:solidFill>
                <a:latin typeface="Times New Roman" panose="02020603050405020304" pitchFamily="18" charset="0"/>
                <a:cs typeface="Times New Roman" panose="02020603050405020304" pitchFamily="18" charset="0"/>
              </a:rPr>
              <a:t>الخواص الميكانيكية </a:t>
            </a:r>
            <a:r>
              <a:rPr lang="ar-SA" sz="2000" b="1" dirty="0">
                <a:latin typeface="Times New Roman" panose="02020603050405020304" pitchFamily="18" charset="0"/>
                <a:cs typeface="Times New Roman" panose="02020603050405020304" pitchFamily="18" charset="0"/>
              </a:rPr>
              <a:t>(قوة الشد – الاستطاله)</a:t>
            </a:r>
          </a:p>
        </p:txBody>
      </p:sp>
      <p:sp>
        <p:nvSpPr>
          <p:cNvPr id="12" name="TextBox 11"/>
          <p:cNvSpPr txBox="1"/>
          <p:nvPr/>
        </p:nvSpPr>
        <p:spPr>
          <a:xfrm>
            <a:off x="287379" y="3637002"/>
            <a:ext cx="8458200" cy="553998"/>
          </a:xfrm>
          <a:prstGeom prst="rect">
            <a:avLst/>
          </a:prstGeom>
          <a:noFill/>
        </p:spPr>
        <p:txBody>
          <a:bodyPr wrap="square" rtlCol="0">
            <a:spAutoFit/>
          </a:bodyPr>
          <a:lstStyle/>
          <a:p>
            <a:pPr algn="just" rtl="1">
              <a:lnSpc>
                <a:spcPct val="150000"/>
              </a:lnSpc>
            </a:pPr>
            <a:r>
              <a:rPr lang="ar-SA" sz="2000" b="1" dirty="0">
                <a:solidFill>
                  <a:srgbClr val="0070C0"/>
                </a:solidFill>
                <a:latin typeface="Times New Roman" panose="02020603050405020304" pitchFamily="18" charset="0"/>
                <a:cs typeface="Times New Roman" panose="02020603050405020304" pitchFamily="18" charset="0"/>
              </a:rPr>
              <a:t>و تعتمد هذه الخواص علي طبيعة الوحدات البنائية و تناسق التركيب البنائي للبوليمر و مرونة البوليمر.</a:t>
            </a:r>
          </a:p>
        </p:txBody>
      </p:sp>
      <p:sp>
        <p:nvSpPr>
          <p:cNvPr id="16" name="Rectangle 15"/>
          <p:cNvSpPr/>
          <p:nvPr/>
        </p:nvSpPr>
        <p:spPr>
          <a:xfrm>
            <a:off x="1981200" y="4114800"/>
            <a:ext cx="6096000" cy="2308324"/>
          </a:xfrm>
          <a:prstGeom prst="rect">
            <a:avLst/>
          </a:prstGeom>
        </p:spPr>
        <p:txBody>
          <a:bodyPr wrap="square">
            <a:spAutoFit/>
          </a:bodyPr>
          <a:lstStyle/>
          <a:p>
            <a:pPr lvl="0" algn="just" defTabSz="914293" rtl="1">
              <a:lnSpc>
                <a:spcPct val="150000"/>
              </a:lnSpc>
              <a:spcBef>
                <a:spcPct val="20000"/>
              </a:spcBef>
            </a:pPr>
            <a:r>
              <a:rPr lang="ar-SA" sz="2400" b="1" dirty="0">
                <a:solidFill>
                  <a:srgbClr val="FF0000"/>
                </a:solidFill>
                <a:latin typeface="Times New Roman" pitchFamily="18" charset="0"/>
                <a:cs typeface="Times New Roman" pitchFamily="18" charset="0"/>
              </a:rPr>
              <a:t>فقد تم تقسيم البوليمرات الى ما يلي كل من : </a:t>
            </a:r>
          </a:p>
          <a:p>
            <a:pPr marL="342900" lvl="0" indent="-342900" algn="just" rtl="1">
              <a:lnSpc>
                <a:spcPct val="150000"/>
              </a:lnSpc>
              <a:buAutoNum type="arabicParenR"/>
            </a:pPr>
            <a:r>
              <a:rPr lang="ar-SA" sz="2400" b="1" dirty="0">
                <a:solidFill>
                  <a:srgbClr val="00B050"/>
                </a:solidFill>
                <a:latin typeface="Times New Roman" pitchFamily="18" charset="0"/>
                <a:cs typeface="Times New Roman" pitchFamily="18" charset="0"/>
              </a:rPr>
              <a:t>البوليمرات اللدنه (البلاستيكيه)</a:t>
            </a:r>
          </a:p>
          <a:p>
            <a:pPr marL="342900" lvl="0" indent="-342900" algn="just" rtl="1">
              <a:lnSpc>
                <a:spcPct val="150000"/>
              </a:lnSpc>
              <a:buAutoNum type="arabicParenR"/>
            </a:pPr>
            <a:r>
              <a:rPr lang="ar-SA" sz="2400" b="1" dirty="0">
                <a:solidFill>
                  <a:srgbClr val="00B050"/>
                </a:solidFill>
                <a:latin typeface="Times New Roman" pitchFamily="18" charset="0"/>
                <a:cs typeface="Times New Roman" pitchFamily="18" charset="0"/>
              </a:rPr>
              <a:t>البوليمرات الليفية</a:t>
            </a:r>
          </a:p>
          <a:p>
            <a:pPr marL="342900" lvl="0" indent="-342900" algn="just" rtl="1">
              <a:lnSpc>
                <a:spcPct val="150000"/>
              </a:lnSpc>
              <a:buAutoNum type="arabicParenR"/>
            </a:pPr>
            <a:r>
              <a:rPr lang="ar-SA" sz="2400" b="1" dirty="0">
                <a:solidFill>
                  <a:srgbClr val="00B050"/>
                </a:solidFill>
                <a:latin typeface="Times New Roman" pitchFamily="18" charset="0"/>
                <a:cs typeface="Times New Roman" pitchFamily="18" charset="0"/>
              </a:rPr>
              <a:t>البوليمرات المطاطية.</a:t>
            </a:r>
            <a:r>
              <a:rPr lang="ar-EG" sz="2400" b="1" dirty="0">
                <a:solidFill>
                  <a:srgbClr val="00B050"/>
                </a:solidFill>
                <a:latin typeface="Times New Roman" pitchFamily="18" charset="0"/>
                <a:cs typeface="Times New Roman" pitchFamily="18" charset="0"/>
              </a:rPr>
              <a:t> </a:t>
            </a:r>
            <a:endParaRPr lang="ar-SA" sz="24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1210270"/>
            <a:ext cx="6324600" cy="55399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B050"/>
                </a:solidFill>
                <a:latin typeface="Times New Roman" pitchFamily="18" charset="0"/>
                <a:cs typeface="Times New Roman" pitchFamily="18" charset="0"/>
              </a:rPr>
              <a:t>يمكن التعبير عن سرعة التفاعل </a:t>
            </a:r>
            <a:r>
              <a:rPr lang="en-US" sz="2000" b="1" dirty="0">
                <a:solidFill>
                  <a:srgbClr val="00B050"/>
                </a:solidFill>
                <a:latin typeface="Times New Roman" pitchFamily="18" charset="0"/>
                <a:cs typeface="Times New Roman" pitchFamily="18" charset="0"/>
              </a:rPr>
              <a:t>Rate of Reaction</a:t>
            </a:r>
            <a:r>
              <a:rPr lang="ar-SA" sz="2000" b="1" dirty="0">
                <a:solidFill>
                  <a:srgbClr val="00B050"/>
                </a:solidFill>
                <a:latin typeface="Times New Roman" pitchFamily="18" charset="0"/>
                <a:cs typeface="Times New Roman" pitchFamily="18" charset="0"/>
              </a:rPr>
              <a:t> كما يلي:</a:t>
            </a:r>
            <a:endParaRPr lang="ar-EG" sz="2000" b="1" dirty="0">
              <a:solidFill>
                <a:srgbClr val="00B050"/>
              </a:solidFill>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معادلة البلمرة المشتركة</a:t>
            </a:r>
          </a:p>
          <a:p>
            <a:pPr marL="457200" algn="ctr" rtl="1"/>
            <a:r>
              <a:rPr lang="en-US" sz="2000" b="1" dirty="0">
                <a:solidFill>
                  <a:srgbClr val="0070C0"/>
                </a:solidFill>
                <a:latin typeface="Times New Roman" pitchFamily="18" charset="0"/>
                <a:cs typeface="Times New Roman" pitchFamily="18" charset="0"/>
              </a:rPr>
              <a:t>Copolymerization Equation</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12" name="Rectangle 11"/>
          <p:cNvSpPr/>
          <p:nvPr/>
        </p:nvSpPr>
        <p:spPr>
          <a:xfrm>
            <a:off x="1447800" y="1600200"/>
            <a:ext cx="6324600" cy="4524315"/>
          </a:xfrm>
          <a:prstGeom prst="rect">
            <a:avLst/>
          </a:prstGeom>
        </p:spPr>
        <p:txBody>
          <a:bodyPr wrap="square">
            <a:spAutoFit/>
          </a:bodyPr>
          <a:lstStyle/>
          <a:p>
            <a:pPr marL="287338" indent="-287338" algn="just" rtl="1">
              <a:lnSpc>
                <a:spcPct val="200000"/>
              </a:lnSpc>
              <a:buFont typeface="Wingdings" pitchFamily="2" charset="2"/>
              <a:buChar char="v"/>
            </a:pPr>
            <a:r>
              <a:rPr lang="ar-SA" b="1" dirty="0">
                <a:solidFill>
                  <a:srgbClr val="0070C0"/>
                </a:solidFill>
                <a:latin typeface="Times New Roman" pitchFamily="18" charset="0"/>
                <a:cs typeface="Times New Roman" pitchFamily="18" charset="0"/>
              </a:rPr>
              <a:t>في حالة الاحتمال الاول:</a:t>
            </a:r>
          </a:p>
          <a:p>
            <a:pPr marL="287338" indent="-287338" algn="ctr" rtl="1">
              <a:lnSpc>
                <a:spcPct val="200000"/>
              </a:lnSpc>
            </a:pPr>
            <a:r>
              <a:rPr lang="en-US" b="1" dirty="0">
                <a:latin typeface="Times New Roman" pitchFamily="18" charset="0"/>
                <a:cs typeface="Times New Roman" pitchFamily="18" charset="0"/>
              </a:rPr>
              <a:t>Rate of Reaction = K</a:t>
            </a:r>
            <a:r>
              <a:rPr lang="en-US" b="1" baseline="-25000" dirty="0">
                <a:latin typeface="Times New Roman" pitchFamily="18" charset="0"/>
                <a:cs typeface="Times New Roman" pitchFamily="18" charset="0"/>
              </a:rPr>
              <a:t>11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(1)</a:t>
            </a:r>
          </a:p>
          <a:p>
            <a:pPr marL="287338" indent="-287338" algn="just" rtl="1">
              <a:lnSpc>
                <a:spcPct val="200000"/>
              </a:lnSpc>
              <a:buFont typeface="Wingdings" pitchFamily="2" charset="2"/>
              <a:buChar char="v"/>
            </a:pPr>
            <a:r>
              <a:rPr lang="ar-SA" b="1" dirty="0">
                <a:solidFill>
                  <a:srgbClr val="0070C0"/>
                </a:solidFill>
                <a:latin typeface="Times New Roman" pitchFamily="18" charset="0"/>
                <a:cs typeface="Times New Roman" pitchFamily="18" charset="0"/>
              </a:rPr>
              <a:t>في حالة الاحتمال الثاني:</a:t>
            </a:r>
          </a:p>
          <a:p>
            <a:pPr marL="287338" indent="-287338" algn="ctr" rtl="1">
              <a:lnSpc>
                <a:spcPct val="200000"/>
              </a:lnSpc>
            </a:pPr>
            <a:r>
              <a:rPr lang="en-US" b="1" dirty="0">
                <a:latin typeface="Times New Roman" pitchFamily="18" charset="0"/>
                <a:cs typeface="Times New Roman" pitchFamily="18" charset="0"/>
              </a:rPr>
              <a:t>Rate of Reaction = K</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(2)</a:t>
            </a:r>
            <a:endParaRPr lang="ar-SA" b="1" dirty="0">
              <a:latin typeface="Times New Roman" pitchFamily="18" charset="0"/>
              <a:cs typeface="Times New Roman" pitchFamily="18" charset="0"/>
            </a:endParaRPr>
          </a:p>
          <a:p>
            <a:pPr marL="287338" indent="-287338" algn="just" rtl="1">
              <a:lnSpc>
                <a:spcPct val="200000"/>
              </a:lnSpc>
              <a:buFont typeface="Wingdings" pitchFamily="2" charset="2"/>
              <a:buChar char="v"/>
            </a:pPr>
            <a:r>
              <a:rPr lang="ar-SA" b="1" dirty="0">
                <a:solidFill>
                  <a:srgbClr val="0070C0"/>
                </a:solidFill>
                <a:latin typeface="Times New Roman" pitchFamily="18" charset="0"/>
                <a:cs typeface="Times New Roman" pitchFamily="18" charset="0"/>
              </a:rPr>
              <a:t>في حالة الاحتمال الثالث:</a:t>
            </a:r>
          </a:p>
          <a:p>
            <a:pPr marL="287338" indent="-287338" algn="ctr" rtl="1">
              <a:lnSpc>
                <a:spcPct val="200000"/>
              </a:lnSpc>
            </a:pPr>
            <a:r>
              <a:rPr lang="en-US" b="1" dirty="0">
                <a:latin typeface="Times New Roman" pitchFamily="18" charset="0"/>
                <a:cs typeface="Times New Roman" pitchFamily="18" charset="0"/>
              </a:rPr>
              <a:t>Rate of Reaction = K</a:t>
            </a:r>
            <a:r>
              <a:rPr lang="en-US" b="1" baseline="-25000" dirty="0">
                <a:latin typeface="Times New Roman" pitchFamily="18" charset="0"/>
                <a:cs typeface="Times New Roman" pitchFamily="18" charset="0"/>
              </a:rPr>
              <a:t>21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(3)</a:t>
            </a:r>
            <a:endParaRPr lang="ar-SA" b="1" dirty="0">
              <a:latin typeface="Times New Roman" pitchFamily="18" charset="0"/>
              <a:cs typeface="Times New Roman" pitchFamily="18" charset="0"/>
            </a:endParaRPr>
          </a:p>
          <a:p>
            <a:pPr marL="287338" indent="-287338" algn="just" rtl="1">
              <a:lnSpc>
                <a:spcPct val="200000"/>
              </a:lnSpc>
              <a:buFont typeface="Wingdings" pitchFamily="2" charset="2"/>
              <a:buChar char="v"/>
            </a:pPr>
            <a:r>
              <a:rPr lang="ar-SA" b="1" dirty="0">
                <a:solidFill>
                  <a:srgbClr val="0070C0"/>
                </a:solidFill>
                <a:latin typeface="Times New Roman" pitchFamily="18" charset="0"/>
                <a:cs typeface="Times New Roman" pitchFamily="18" charset="0"/>
              </a:rPr>
              <a:t>في حالة الاحتمال الرابع:</a:t>
            </a:r>
          </a:p>
          <a:p>
            <a:pPr marL="287338" indent="-287338" algn="ctr" rtl="1">
              <a:lnSpc>
                <a:spcPct val="200000"/>
              </a:lnSpc>
            </a:pPr>
            <a:r>
              <a:rPr lang="en-US" b="1" dirty="0">
                <a:latin typeface="Times New Roman" pitchFamily="18" charset="0"/>
                <a:cs typeface="Times New Roman" pitchFamily="18" charset="0"/>
              </a:rPr>
              <a:t>Rate of Reaction = K</a:t>
            </a:r>
            <a:r>
              <a:rPr lang="en-US" b="1" baseline="-25000" dirty="0">
                <a:latin typeface="Times New Roman" pitchFamily="18" charset="0"/>
                <a:cs typeface="Times New Roman" pitchFamily="18" charset="0"/>
              </a:rPr>
              <a:t>22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(4)</a:t>
            </a:r>
            <a:endParaRPr lang="ar-SA" b="1"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0270"/>
            <a:ext cx="8229600" cy="1384995"/>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B050"/>
                </a:solidFill>
                <a:latin typeface="Times New Roman" pitchFamily="18" charset="0"/>
                <a:cs typeface="Times New Roman" pitchFamily="18" charset="0"/>
              </a:rPr>
              <a:t>في حالة التوازن </a:t>
            </a:r>
            <a:r>
              <a:rPr lang="en-US" sz="2000" b="1" dirty="0">
                <a:solidFill>
                  <a:srgbClr val="00B050"/>
                </a:solidFill>
                <a:latin typeface="Times New Roman" pitchFamily="18" charset="0"/>
                <a:cs typeface="Times New Roman" pitchFamily="18" charset="0"/>
              </a:rPr>
              <a:t>At Steady state</a:t>
            </a:r>
            <a:r>
              <a:rPr lang="ar-SA" sz="2000" b="1" dirty="0">
                <a:solidFill>
                  <a:srgbClr val="00B050"/>
                </a:solidFill>
                <a:latin typeface="Times New Roman" pitchFamily="18" charset="0"/>
                <a:cs typeface="Times New Roman" pitchFamily="18" charset="0"/>
              </a:rPr>
              <a:t> </a:t>
            </a:r>
          </a:p>
          <a:p>
            <a:pPr marL="287338" indent="-287338" algn="ctr" rtl="1">
              <a:lnSpc>
                <a:spcPct val="150000"/>
              </a:lnSpc>
            </a:pPr>
            <a:r>
              <a:rPr lang="ar-SA" b="1" dirty="0">
                <a:latin typeface="Times New Roman" pitchFamily="18" charset="0"/>
                <a:cs typeface="Times New Roman" pitchFamily="18" charset="0"/>
              </a:rPr>
              <a:t>تكون السلاسل التي تنتهي بالجذر </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ar-SA" b="1"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ar-SA" b="1" dirty="0">
                <a:latin typeface="Times New Roman" pitchFamily="18" charset="0"/>
                <a:cs typeface="Times New Roman" pitchFamily="18" charset="0"/>
              </a:rPr>
              <a:t> السلاسل التي تنتهي بالجذر </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p>
          <a:p>
            <a:pPr marL="287338" indent="-287338" algn="ctr" rtl="1">
              <a:lnSpc>
                <a:spcPct val="150000"/>
              </a:lnSpc>
            </a:pPr>
            <a:r>
              <a:rPr lang="ar-SA" b="1" dirty="0">
                <a:latin typeface="Times New Roman" pitchFamily="18" charset="0"/>
                <a:cs typeface="Times New Roman" pitchFamily="18" charset="0"/>
              </a:rPr>
              <a:t>سرعة التفاعل في الاحتمال الثاني (2) = سرعة التفاعل في الاحتمال الثالث (3)</a:t>
            </a:r>
            <a:endParaRPr lang="ar-EG"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معادلة البلمرة المشتركة</a:t>
            </a:r>
          </a:p>
          <a:p>
            <a:pPr marL="457200" algn="ctr" rtl="1"/>
            <a:r>
              <a:rPr lang="en-US" sz="2000" b="1" dirty="0">
                <a:solidFill>
                  <a:srgbClr val="0070C0"/>
                </a:solidFill>
                <a:latin typeface="Times New Roman" pitchFamily="18" charset="0"/>
                <a:cs typeface="Times New Roman" pitchFamily="18" charset="0"/>
              </a:rPr>
              <a:t>Copolymerization Equation</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12" name="Rectangle 11"/>
          <p:cNvSpPr/>
          <p:nvPr/>
        </p:nvSpPr>
        <p:spPr>
          <a:xfrm>
            <a:off x="2514600" y="2667000"/>
            <a:ext cx="4267200" cy="507831"/>
          </a:xfrm>
          <a:prstGeom prst="rect">
            <a:avLst/>
          </a:prstGeom>
        </p:spPr>
        <p:txBody>
          <a:bodyPr wrap="square">
            <a:spAutoFit/>
          </a:bodyPr>
          <a:lstStyle/>
          <a:p>
            <a:pPr marL="287338" indent="-287338" algn="ctr">
              <a:lnSpc>
                <a:spcPct val="150000"/>
              </a:lnSpc>
            </a:pP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K</a:t>
            </a:r>
            <a:r>
              <a:rPr lang="en-US" b="1" baseline="-25000" dirty="0">
                <a:latin typeface="Times New Roman" pitchFamily="18" charset="0"/>
                <a:cs typeface="Times New Roman" pitchFamily="18" charset="0"/>
              </a:rPr>
              <a:t>21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a:t>
            </a:r>
            <a:endParaRPr lang="ar-SA" b="1" dirty="0">
              <a:latin typeface="Times New Roman" pitchFamily="18" charset="0"/>
              <a:cs typeface="Times New Roman" pitchFamily="18" charset="0"/>
            </a:endParaRPr>
          </a:p>
        </p:txBody>
      </p:sp>
      <p:sp>
        <p:nvSpPr>
          <p:cNvPr id="7" name="Rectangle 6"/>
          <p:cNvSpPr/>
          <p:nvPr/>
        </p:nvSpPr>
        <p:spPr>
          <a:xfrm>
            <a:off x="457200" y="3352800"/>
            <a:ext cx="82296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B050"/>
                </a:solidFill>
                <a:latin typeface="Times New Roman" pitchFamily="18" charset="0"/>
                <a:cs typeface="Times New Roman" pitchFamily="18" charset="0"/>
              </a:rPr>
              <a:t>و يمكن التعبير عن سرعة اختفاء الجزئيات الاحادية </a:t>
            </a:r>
            <a:r>
              <a:rPr lang="en-US" sz="2000" b="1" dirty="0">
                <a:solidFill>
                  <a:srgbClr val="00B050"/>
                </a:solidFill>
                <a:latin typeface="Times New Roman" pitchFamily="18" charset="0"/>
                <a:cs typeface="Times New Roman" pitchFamily="18" charset="0"/>
              </a:rPr>
              <a:t>Rate of monomer disappearance</a:t>
            </a:r>
            <a:r>
              <a:rPr lang="ar-SA" sz="2000" b="1" dirty="0">
                <a:solidFill>
                  <a:srgbClr val="00B050"/>
                </a:solidFill>
                <a:latin typeface="Times New Roman" pitchFamily="18" charset="0"/>
                <a:cs typeface="Times New Roman" pitchFamily="18" charset="0"/>
              </a:rPr>
              <a:t> </a:t>
            </a:r>
            <a:r>
              <a:rPr lang="ar-SA" sz="2000" b="1" dirty="0">
                <a:latin typeface="Times New Roman" pitchFamily="18" charset="0"/>
                <a:cs typeface="Times New Roman" pitchFamily="18" charset="0"/>
              </a:rPr>
              <a:t>و التي تمثل ايضا سرعة دخول احاديات الجزئ في البوليمر المشترك كما يلي:</a:t>
            </a:r>
            <a:endParaRPr lang="ar-EG" sz="2000" b="1" dirty="0">
              <a:latin typeface="Times New Roman" pitchFamily="18" charset="0"/>
              <a:cs typeface="Times New Roman" pitchFamily="18" charset="0"/>
            </a:endParaRPr>
          </a:p>
        </p:txBody>
      </p:sp>
      <p:sp>
        <p:nvSpPr>
          <p:cNvPr id="8" name="Rectangle 7"/>
          <p:cNvSpPr/>
          <p:nvPr/>
        </p:nvSpPr>
        <p:spPr>
          <a:xfrm>
            <a:off x="2360028" y="4515393"/>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-d[M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a:t>
            </a:r>
          </a:p>
          <a:p>
            <a:pPr marL="287338" indent="-287338" algn="ctr"/>
            <a:r>
              <a:rPr lang="en-US" b="1" dirty="0" err="1">
                <a:latin typeface="Times New Roman" pitchFamily="18" charset="0"/>
                <a:cs typeface="Times New Roman" pitchFamily="18" charset="0"/>
              </a:rPr>
              <a:t>dt</a:t>
            </a:r>
            <a:endParaRPr lang="ar-SA" b="1" dirty="0">
              <a:latin typeface="Times New Roman" pitchFamily="18" charset="0"/>
              <a:cs typeface="Times New Roman" pitchFamily="18" charset="0"/>
            </a:endParaRPr>
          </a:p>
        </p:txBody>
      </p:sp>
      <p:sp>
        <p:nvSpPr>
          <p:cNvPr id="9" name="Rectangle 8"/>
          <p:cNvSpPr/>
          <p:nvPr/>
        </p:nvSpPr>
        <p:spPr>
          <a:xfrm>
            <a:off x="3200400" y="4558938"/>
            <a:ext cx="4343400" cy="458074"/>
          </a:xfrm>
          <a:prstGeom prst="rect">
            <a:avLst/>
          </a:prstGeom>
        </p:spPr>
        <p:txBody>
          <a:bodyPr wrap="square">
            <a:spAutoFit/>
          </a:bodyPr>
          <a:lstStyle/>
          <a:p>
            <a:pPr marL="287338" indent="-287338" algn="ctr">
              <a:lnSpc>
                <a:spcPct val="150000"/>
              </a:lnSpc>
            </a:pPr>
            <a:r>
              <a:rPr lang="en-US" b="1" dirty="0">
                <a:latin typeface="Times New Roman" pitchFamily="18" charset="0"/>
                <a:cs typeface="Times New Roman" pitchFamily="18" charset="0"/>
              </a:rPr>
              <a:t>=   K</a:t>
            </a:r>
            <a:r>
              <a:rPr lang="en-US" b="1" baseline="-25000" dirty="0">
                <a:latin typeface="Times New Roman" pitchFamily="18" charset="0"/>
                <a:cs typeface="Times New Roman" pitchFamily="18" charset="0"/>
              </a:rPr>
              <a:t>11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     K</a:t>
            </a:r>
            <a:r>
              <a:rPr lang="en-US" b="1" baseline="-25000" dirty="0">
                <a:latin typeface="Times New Roman" pitchFamily="18" charset="0"/>
                <a:cs typeface="Times New Roman" pitchFamily="18" charset="0"/>
              </a:rPr>
              <a:t>21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a:t>
            </a:r>
          </a:p>
        </p:txBody>
      </p:sp>
      <p:cxnSp>
        <p:nvCxnSpPr>
          <p:cNvPr id="16" name="Straight Connector 15"/>
          <p:cNvCxnSpPr/>
          <p:nvPr/>
        </p:nvCxnSpPr>
        <p:spPr>
          <a:xfrm rot="10800000" flipH="1" flipV="1">
            <a:off x="2436228" y="4836510"/>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548640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-d[M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a:t>
            </a:r>
          </a:p>
          <a:p>
            <a:pPr marL="287338" indent="-287338" algn="ctr"/>
            <a:r>
              <a:rPr lang="en-US" b="1" dirty="0" err="1">
                <a:latin typeface="Times New Roman" pitchFamily="18" charset="0"/>
                <a:cs typeface="Times New Roman" pitchFamily="18" charset="0"/>
              </a:rPr>
              <a:t>dt</a:t>
            </a:r>
            <a:endParaRPr lang="ar-SA" b="1" dirty="0">
              <a:latin typeface="Times New Roman" pitchFamily="18" charset="0"/>
              <a:cs typeface="Times New Roman" pitchFamily="18" charset="0"/>
            </a:endParaRPr>
          </a:p>
        </p:txBody>
      </p:sp>
      <p:sp>
        <p:nvSpPr>
          <p:cNvPr id="19" name="Rectangle 18"/>
          <p:cNvSpPr/>
          <p:nvPr/>
        </p:nvSpPr>
        <p:spPr>
          <a:xfrm>
            <a:off x="3202572" y="5529945"/>
            <a:ext cx="4343400" cy="458074"/>
          </a:xfrm>
          <a:prstGeom prst="rect">
            <a:avLst/>
          </a:prstGeom>
        </p:spPr>
        <p:txBody>
          <a:bodyPr wrap="square">
            <a:spAutoFit/>
          </a:bodyPr>
          <a:lstStyle/>
          <a:p>
            <a:pPr marL="287338" indent="-287338" algn="ctr">
              <a:lnSpc>
                <a:spcPct val="150000"/>
              </a:lnSpc>
            </a:pPr>
            <a:r>
              <a:rPr lang="en-US" b="1" dirty="0">
                <a:latin typeface="Times New Roman" pitchFamily="18" charset="0"/>
                <a:cs typeface="Times New Roman" pitchFamily="18" charset="0"/>
              </a:rPr>
              <a:t>=   K</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K</a:t>
            </a:r>
            <a:r>
              <a:rPr lang="en-US" b="1" baseline="-25000" dirty="0">
                <a:latin typeface="Times New Roman" pitchFamily="18" charset="0"/>
                <a:cs typeface="Times New Roman" pitchFamily="18" charset="0"/>
              </a:rPr>
              <a:t>22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baseline="30000" dirty="0">
                <a:latin typeface="Times New Roman" pitchFamily="18" charset="0"/>
                <a:cs typeface="Times New Roman" pitchFamily="18" charset="0"/>
                <a:sym typeface="Symbol"/>
              </a:rPr>
              <a:t></a:t>
            </a: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a:t>
            </a:r>
          </a:p>
        </p:txBody>
      </p:sp>
      <p:cxnSp>
        <p:nvCxnSpPr>
          <p:cNvPr id="20" name="Straight Connector 19"/>
          <p:cNvCxnSpPr/>
          <p:nvPr/>
        </p:nvCxnSpPr>
        <p:spPr>
          <a:xfrm rot="10800000" flipH="1" flipV="1">
            <a:off x="2438400" y="58075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10270"/>
            <a:ext cx="8305800" cy="1015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اذا ما قسمت احدى المعادلتين هاتين على الاخرى (مع مراعاة حالة التوازن) ثم عوضت قيم التوازن بالرمز </a:t>
            </a:r>
            <a:r>
              <a:rPr lang="en-US" sz="2000" b="1" dirty="0">
                <a:latin typeface="Times New Roman" pitchFamily="18" charset="0"/>
                <a:cs typeface="Times New Roman" pitchFamily="18" charset="0"/>
              </a:rPr>
              <a:t>r</a:t>
            </a:r>
            <a:r>
              <a:rPr lang="ar-SA" sz="2000" b="1" dirty="0">
                <a:latin typeface="Times New Roman" pitchFamily="18" charset="0"/>
                <a:cs typeface="Times New Roman" pitchFamily="18" charset="0"/>
              </a:rPr>
              <a:t> التي تمثل </a:t>
            </a:r>
            <a:r>
              <a:rPr lang="ar-SA" sz="2000" b="1" dirty="0">
                <a:solidFill>
                  <a:srgbClr val="00B050"/>
                </a:solidFill>
                <a:latin typeface="Times New Roman" pitchFamily="18" charset="0"/>
                <a:cs typeface="Times New Roman" pitchFamily="18" charset="0"/>
              </a:rPr>
              <a:t>”نسب فعالية الجزيئات الاحادية </a:t>
            </a:r>
            <a:r>
              <a:rPr lang="en-US" sz="2000" b="1" dirty="0">
                <a:solidFill>
                  <a:srgbClr val="00B050"/>
                </a:solidFill>
                <a:latin typeface="Times New Roman" pitchFamily="18" charset="0"/>
                <a:cs typeface="Times New Roman" pitchFamily="18" charset="0"/>
              </a:rPr>
              <a:t>Monomer reactivity ratios </a:t>
            </a:r>
            <a:r>
              <a:rPr lang="ar-SA" sz="2000" b="1" dirty="0">
                <a:latin typeface="Times New Roman" pitchFamily="18" charset="0"/>
                <a:cs typeface="Times New Roman" pitchFamily="18" charset="0"/>
              </a:rPr>
              <a:t>:</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معادلة البلمرة المشتركة</a:t>
            </a:r>
          </a:p>
          <a:p>
            <a:pPr marL="457200" algn="ctr" rtl="1"/>
            <a:r>
              <a:rPr lang="en-US" sz="2000" b="1" dirty="0">
                <a:solidFill>
                  <a:srgbClr val="C00000"/>
                </a:solidFill>
                <a:latin typeface="Times New Roman" pitchFamily="18" charset="0"/>
                <a:cs typeface="Times New Roman" pitchFamily="18" charset="0"/>
              </a:rPr>
              <a:t>Copolymerization Equation</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9" name="Rectangle 8"/>
          <p:cNvSpPr/>
          <p:nvPr/>
        </p:nvSpPr>
        <p:spPr>
          <a:xfrm>
            <a:off x="2473242" y="2647407"/>
            <a:ext cx="6858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t>
            </a:r>
          </a:p>
        </p:txBody>
      </p:sp>
      <p:sp>
        <p:nvSpPr>
          <p:cNvPr id="18" name="Rectangle 17"/>
          <p:cNvSpPr/>
          <p:nvPr/>
        </p:nvSpPr>
        <p:spPr>
          <a:xfrm>
            <a:off x="3048000" y="251460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22</a:t>
            </a:r>
          </a:p>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21</a:t>
            </a:r>
            <a:endParaRPr lang="ar-SA" b="1" baseline="-25000" dirty="0">
              <a:latin typeface="Times New Roman" pitchFamily="18" charset="0"/>
              <a:cs typeface="Times New Roman" pitchFamily="18" charset="0"/>
            </a:endParaRPr>
          </a:p>
        </p:txBody>
      </p:sp>
      <p:sp>
        <p:nvSpPr>
          <p:cNvPr id="19" name="Rectangle 18"/>
          <p:cNvSpPr/>
          <p:nvPr/>
        </p:nvSpPr>
        <p:spPr>
          <a:xfrm>
            <a:off x="4191000" y="4572000"/>
            <a:ext cx="24384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 [M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a:t>
            </a:r>
          </a:p>
        </p:txBody>
      </p:sp>
      <p:cxnSp>
        <p:nvCxnSpPr>
          <p:cNvPr id="20" name="Straight Connector 19"/>
          <p:cNvCxnSpPr/>
          <p:nvPr/>
        </p:nvCxnSpPr>
        <p:spPr>
          <a:xfrm rot="10800000" flipH="1" flipV="1">
            <a:off x="3124200" y="28357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86400" y="251460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11</a:t>
            </a:r>
          </a:p>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12</a:t>
            </a:r>
            <a:endParaRPr lang="ar-SA" b="1" baseline="-25000" dirty="0">
              <a:latin typeface="Times New Roman" pitchFamily="18" charset="0"/>
              <a:cs typeface="Times New Roman" pitchFamily="18" charset="0"/>
            </a:endParaRPr>
          </a:p>
        </p:txBody>
      </p:sp>
      <p:cxnSp>
        <p:nvCxnSpPr>
          <p:cNvPr id="15" name="Straight Connector 14"/>
          <p:cNvCxnSpPr/>
          <p:nvPr/>
        </p:nvCxnSpPr>
        <p:spPr>
          <a:xfrm rot="10800000" flipH="1" flipV="1">
            <a:off x="5562600" y="28357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46469" y="2640876"/>
            <a:ext cx="6858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a:t>
            </a:r>
          </a:p>
        </p:txBody>
      </p:sp>
      <p:sp>
        <p:nvSpPr>
          <p:cNvPr id="21" name="Rectangle 20"/>
          <p:cNvSpPr/>
          <p:nvPr/>
        </p:nvSpPr>
        <p:spPr>
          <a:xfrm>
            <a:off x="457200" y="3429000"/>
            <a:ext cx="82296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يمكن الحصول على معادلة تعبر عن تركيب البوليمر المشترك و تسمى </a:t>
            </a:r>
            <a:r>
              <a:rPr lang="ar-SA" sz="2000" b="1" dirty="0">
                <a:solidFill>
                  <a:srgbClr val="00B050"/>
                </a:solidFill>
                <a:latin typeface="Times New Roman" pitchFamily="18" charset="0"/>
                <a:cs typeface="Times New Roman" pitchFamily="18" charset="0"/>
              </a:rPr>
              <a:t>معادلة البلمرة المشتركة </a:t>
            </a:r>
            <a:r>
              <a:rPr lang="en-US" sz="2000" b="1" dirty="0">
                <a:solidFill>
                  <a:srgbClr val="00B050"/>
                </a:solidFill>
                <a:latin typeface="Times New Roman" pitchFamily="18" charset="0"/>
                <a:cs typeface="Times New Roman" pitchFamily="18" charset="0"/>
              </a:rPr>
              <a:t>Copolymerization Equation</a:t>
            </a:r>
            <a:r>
              <a:rPr lang="ar-SA" sz="2000" b="1" dirty="0">
                <a:solidFill>
                  <a:srgbClr val="00B050"/>
                </a:solidFill>
                <a:latin typeface="Times New Roman" pitchFamily="18" charset="0"/>
                <a:cs typeface="Times New Roman" pitchFamily="18" charset="0"/>
              </a:rPr>
              <a:t>:</a:t>
            </a:r>
            <a:endParaRPr lang="ar-EG" sz="2000" b="1" dirty="0">
              <a:solidFill>
                <a:srgbClr val="00B050"/>
              </a:solidFill>
              <a:latin typeface="Times New Roman" pitchFamily="18" charset="0"/>
              <a:cs typeface="Times New Roman" pitchFamily="18" charset="0"/>
            </a:endParaRPr>
          </a:p>
        </p:txBody>
      </p:sp>
      <p:sp>
        <p:nvSpPr>
          <p:cNvPr id="22" name="Rectangle 21"/>
          <p:cNvSpPr/>
          <p:nvPr/>
        </p:nvSpPr>
        <p:spPr>
          <a:xfrm>
            <a:off x="4256310" y="5040868"/>
            <a:ext cx="24384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 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a:t>
            </a:r>
          </a:p>
        </p:txBody>
      </p:sp>
      <p:cxnSp>
        <p:nvCxnSpPr>
          <p:cNvPr id="23" name="Straight Connector 22"/>
          <p:cNvCxnSpPr/>
          <p:nvPr/>
        </p:nvCxnSpPr>
        <p:spPr>
          <a:xfrm>
            <a:off x="4299855" y="4985655"/>
            <a:ext cx="22098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895600" y="464820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d[M</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a:t>
            </a:r>
          </a:p>
          <a:p>
            <a:pPr marL="287338" indent="-287338" algn="ctr"/>
            <a:r>
              <a:rPr lang="en-US" b="1" dirty="0">
                <a:latin typeface="Times New Roman" pitchFamily="18" charset="0"/>
                <a:cs typeface="Times New Roman" pitchFamily="18" charset="0"/>
              </a:rPr>
              <a:t>d[M</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a:t>
            </a:r>
            <a:endParaRPr lang="ar-SA" b="1" dirty="0">
              <a:latin typeface="Times New Roman" pitchFamily="18" charset="0"/>
              <a:cs typeface="Times New Roman" pitchFamily="18" charset="0"/>
            </a:endParaRPr>
          </a:p>
        </p:txBody>
      </p:sp>
      <p:cxnSp>
        <p:nvCxnSpPr>
          <p:cNvPr id="26" name="Straight Connector 25"/>
          <p:cNvCxnSpPr/>
          <p:nvPr/>
        </p:nvCxnSpPr>
        <p:spPr>
          <a:xfrm rot="10800000" flipH="1" flipV="1">
            <a:off x="2971800" y="49693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810000" y="4800600"/>
            <a:ext cx="5334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a:t>
            </a:r>
          </a:p>
        </p:txBody>
      </p:sp>
      <p:sp>
        <p:nvSpPr>
          <p:cNvPr id="24" name="Rectangle 23"/>
          <p:cNvSpPr/>
          <p:nvPr/>
        </p:nvSpPr>
        <p:spPr>
          <a:xfrm>
            <a:off x="457200" y="5722203"/>
            <a:ext cx="8229600" cy="830997"/>
          </a:xfrm>
          <a:prstGeom prst="rect">
            <a:avLst/>
          </a:prstGeom>
        </p:spPr>
        <p:txBody>
          <a:bodyPr wrap="square">
            <a:spAutoFit/>
          </a:bodyPr>
          <a:lstStyle/>
          <a:p>
            <a:pPr marL="287338" indent="-287338" algn="just" rtl="1"/>
            <a:r>
              <a:rPr lang="ar-SA" sz="1600" b="1" dirty="0">
                <a:latin typeface="Times New Roman" pitchFamily="18" charset="0"/>
                <a:cs typeface="Times New Roman" pitchFamily="18" charset="0"/>
              </a:rPr>
              <a:t>حيث </a:t>
            </a:r>
            <a:r>
              <a:rPr lang="en-US" sz="1600" b="1" dirty="0">
                <a:latin typeface="Times New Roman" pitchFamily="18" charset="0"/>
                <a:cs typeface="Times New Roman" pitchFamily="18" charset="0"/>
              </a:rPr>
              <a:t>d[M</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and d[M</a:t>
            </a:r>
            <a:r>
              <a:rPr lang="en-US" sz="1600" b="1" baseline="-25000" dirty="0">
                <a:latin typeface="Times New Roman" pitchFamily="18" charset="0"/>
                <a:cs typeface="Times New Roman" pitchFamily="18" charset="0"/>
              </a:rPr>
              <a:t>2</a:t>
            </a:r>
            <a:r>
              <a:rPr lang="en-US" sz="1600" b="1" dirty="0">
                <a:latin typeface="Times New Roman" pitchFamily="18" charset="0"/>
                <a:cs typeface="Times New Roman" pitchFamily="18" charset="0"/>
              </a:rPr>
              <a:t>]</a:t>
            </a:r>
            <a:r>
              <a:rPr lang="ar-SA" sz="1600" b="1" dirty="0">
                <a:latin typeface="Times New Roman" pitchFamily="18" charset="0"/>
                <a:cs typeface="Times New Roman" pitchFamily="18" charset="0"/>
              </a:rPr>
              <a:t> هي نسبة الاحاديين </a:t>
            </a:r>
            <a:r>
              <a:rPr lang="en-US" sz="1600" b="1" dirty="0">
                <a:latin typeface="Times New Roman" pitchFamily="18" charset="0"/>
                <a:cs typeface="Times New Roman" pitchFamily="18" charset="0"/>
              </a:rPr>
              <a:t>M</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and M</a:t>
            </a:r>
            <a:r>
              <a:rPr lang="en-US" sz="1600" b="1" baseline="-25000" dirty="0">
                <a:latin typeface="Times New Roman" pitchFamily="18" charset="0"/>
                <a:cs typeface="Times New Roman" pitchFamily="18" charset="0"/>
              </a:rPr>
              <a:t>2</a:t>
            </a:r>
            <a:r>
              <a:rPr lang="ar-SA" sz="1600" b="1" dirty="0">
                <a:latin typeface="Times New Roman" pitchFamily="18" charset="0"/>
                <a:cs typeface="Times New Roman" pitchFamily="18" charset="0"/>
              </a:rPr>
              <a:t> في البوليمر المشترك.</a:t>
            </a:r>
          </a:p>
          <a:p>
            <a:pPr marL="398463" algn="just" rtl="1"/>
            <a:r>
              <a:rPr lang="en-US" sz="1600" b="1" dirty="0">
                <a:latin typeface="Times New Roman" pitchFamily="18" charset="0"/>
                <a:cs typeface="Times New Roman" pitchFamily="18" charset="0"/>
              </a:rPr>
              <a:t>r</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and r</a:t>
            </a:r>
            <a:r>
              <a:rPr lang="en-US" sz="1600" b="1" baseline="-25000" dirty="0">
                <a:latin typeface="Times New Roman" pitchFamily="18" charset="0"/>
                <a:cs typeface="Times New Roman" pitchFamily="18" charset="0"/>
              </a:rPr>
              <a:t>2</a:t>
            </a:r>
            <a:r>
              <a:rPr lang="ar-SA" sz="1600" b="1" dirty="0">
                <a:latin typeface="Times New Roman" pitchFamily="18" charset="0"/>
                <a:cs typeface="Times New Roman" pitchFamily="18" charset="0"/>
              </a:rPr>
              <a:t> هي نسب فعالية الوحدات البنائية </a:t>
            </a:r>
            <a:r>
              <a:rPr lang="en-US" sz="1600" b="1" dirty="0">
                <a:latin typeface="Times New Roman" pitchFamily="18" charset="0"/>
                <a:cs typeface="Times New Roman" pitchFamily="18" charset="0"/>
              </a:rPr>
              <a:t>Reactivity Ratio</a:t>
            </a:r>
            <a:r>
              <a:rPr lang="ar-SA" sz="1600" b="1" dirty="0">
                <a:latin typeface="Times New Roman" pitchFamily="18" charset="0"/>
                <a:cs typeface="Times New Roman" pitchFamily="18" charset="0"/>
              </a:rPr>
              <a:t> (لها تأثير على نوع و تركيب البوليمر المشترك الناتج).</a:t>
            </a:r>
            <a:endParaRPr lang="ar-EG" sz="1600" b="1"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46537"/>
            <a:ext cx="83058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u="sng" dirty="0">
                <a:solidFill>
                  <a:srgbClr val="00B050"/>
                </a:solidFill>
                <a:latin typeface="Times New Roman" pitchFamily="18" charset="0"/>
                <a:cs typeface="Times New Roman" pitchFamily="18" charset="0"/>
              </a:rPr>
              <a:t>نسب فعالية الاحاديات </a:t>
            </a:r>
            <a:r>
              <a:rPr lang="en-US" sz="2000" b="1" u="sng" dirty="0">
                <a:solidFill>
                  <a:srgbClr val="00B050"/>
                </a:solidFill>
                <a:latin typeface="Times New Roman" pitchFamily="18" charset="0"/>
                <a:cs typeface="Times New Roman" pitchFamily="18" charset="0"/>
              </a:rPr>
              <a:t>r</a:t>
            </a:r>
            <a:r>
              <a:rPr lang="ar-SA" sz="2000" b="1" dirty="0">
                <a:latin typeface="Times New Roman" pitchFamily="18" charset="0"/>
                <a:cs typeface="Times New Roman" pitchFamily="18" charset="0"/>
              </a:rPr>
              <a:t> هي نسبة ثابت سرعة تفاعل جذر من الاحادي الاول عند اضافته لجزئ احادي من النوع نفسه الى ثابت سرعة تفاعل جذر من الاحادي الاول عند اضافته لجزئ احادي من نوع آخر كما يلي:</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نسب فعالية الاحاديات</a:t>
            </a:r>
          </a:p>
          <a:p>
            <a:pPr marL="457200" algn="ctr" rtl="1"/>
            <a:r>
              <a:rPr lang="en-US" sz="2000" b="1" dirty="0">
                <a:solidFill>
                  <a:srgbClr val="C00000"/>
                </a:solidFill>
                <a:latin typeface="Times New Roman" pitchFamily="18" charset="0"/>
                <a:cs typeface="Times New Roman" pitchFamily="18" charset="0"/>
              </a:rPr>
              <a:t>Monomer Reactivity Ratios</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9" name="Rectangle 8"/>
          <p:cNvSpPr/>
          <p:nvPr/>
        </p:nvSpPr>
        <p:spPr>
          <a:xfrm>
            <a:off x="2549442" y="3194947"/>
            <a:ext cx="6858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t>
            </a:r>
          </a:p>
        </p:txBody>
      </p:sp>
      <p:sp>
        <p:nvSpPr>
          <p:cNvPr id="18" name="Rectangle 17"/>
          <p:cNvSpPr/>
          <p:nvPr/>
        </p:nvSpPr>
        <p:spPr>
          <a:xfrm>
            <a:off x="3124200" y="306214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22</a:t>
            </a:r>
          </a:p>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21</a:t>
            </a:r>
            <a:endParaRPr lang="ar-SA" b="1" baseline="-25000" dirty="0">
              <a:latin typeface="Times New Roman" pitchFamily="18" charset="0"/>
              <a:cs typeface="Times New Roman" pitchFamily="18" charset="0"/>
            </a:endParaRPr>
          </a:p>
        </p:txBody>
      </p:sp>
      <p:cxnSp>
        <p:nvCxnSpPr>
          <p:cNvPr id="20" name="Straight Connector 19"/>
          <p:cNvCxnSpPr/>
          <p:nvPr/>
        </p:nvCxnSpPr>
        <p:spPr>
          <a:xfrm rot="10800000" flipH="1" flipV="1">
            <a:off x="3200400" y="338325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62600" y="3062140"/>
            <a:ext cx="914400" cy="646331"/>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11</a:t>
            </a:r>
          </a:p>
          <a:p>
            <a:pPr marL="287338" indent="-287338" algn="ct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12</a:t>
            </a:r>
            <a:endParaRPr lang="ar-SA" b="1" baseline="-25000" dirty="0">
              <a:latin typeface="Times New Roman" pitchFamily="18" charset="0"/>
              <a:cs typeface="Times New Roman" pitchFamily="18" charset="0"/>
            </a:endParaRPr>
          </a:p>
        </p:txBody>
      </p:sp>
      <p:cxnSp>
        <p:nvCxnSpPr>
          <p:cNvPr id="15" name="Straight Connector 14"/>
          <p:cNvCxnSpPr/>
          <p:nvPr/>
        </p:nvCxnSpPr>
        <p:spPr>
          <a:xfrm rot="10800000" flipH="1" flipV="1">
            <a:off x="5638800" y="338325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22669" y="3188416"/>
            <a:ext cx="685800" cy="369332"/>
          </a:xfrm>
          <a:prstGeom prst="rect">
            <a:avLst/>
          </a:prstGeom>
        </p:spPr>
        <p:txBody>
          <a:bodyPr wrap="square">
            <a:spAutoFit/>
          </a:bodyPr>
          <a:lstStyle/>
          <a:p>
            <a:pPr marL="287338" indent="-287338" algn="ct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a:t>
            </a:r>
          </a:p>
        </p:txBody>
      </p:sp>
      <p:sp>
        <p:nvSpPr>
          <p:cNvPr id="21" name="Rectangle 20"/>
          <p:cNvSpPr/>
          <p:nvPr/>
        </p:nvSpPr>
        <p:spPr>
          <a:xfrm>
            <a:off x="2895600" y="3708471"/>
            <a:ext cx="3581400" cy="461665"/>
          </a:xfrm>
          <a:prstGeom prst="rect">
            <a:avLst/>
          </a:prstGeom>
        </p:spPr>
        <p:txBody>
          <a:bodyPr wrap="square">
            <a:spAutoFit/>
          </a:bodyPr>
          <a:lstStyle/>
          <a:p>
            <a:pPr marL="287338" indent="-287338" algn="just" rtl="1">
              <a:lnSpc>
                <a:spcPct val="150000"/>
              </a:lnSpc>
            </a:pPr>
            <a:r>
              <a:rPr lang="en-US" sz="1600" b="1" dirty="0">
                <a:latin typeface="Times New Roman" pitchFamily="18" charset="0"/>
                <a:cs typeface="Times New Roman" pitchFamily="18" charset="0"/>
              </a:rPr>
              <a:t>K </a:t>
            </a:r>
            <a:r>
              <a:rPr lang="ar-SA" sz="1600" b="1" dirty="0">
                <a:latin typeface="Times New Roman" pitchFamily="18" charset="0"/>
                <a:cs typeface="Times New Roman" pitchFamily="18" charset="0"/>
              </a:rPr>
              <a:t> تعبر عن ثابت سرعة التفاعل </a:t>
            </a:r>
            <a:r>
              <a:rPr lang="en-US" sz="1600" b="1" dirty="0">
                <a:latin typeface="Times New Roman" pitchFamily="18" charset="0"/>
                <a:cs typeface="Times New Roman" pitchFamily="18" charset="0"/>
              </a:rPr>
              <a:t>rate constant</a:t>
            </a:r>
            <a:endParaRPr lang="ar-EG" sz="1600" b="1" dirty="0">
              <a:solidFill>
                <a:srgbClr val="00B050"/>
              </a:solidFill>
              <a:latin typeface="Times New Roman" pitchFamily="18" charset="0"/>
              <a:cs typeface="Times New Roman" pitchFamily="18" charset="0"/>
            </a:endParaRPr>
          </a:p>
        </p:txBody>
      </p:sp>
      <p:sp>
        <p:nvSpPr>
          <p:cNvPr id="28" name="Rectangle 27"/>
          <p:cNvSpPr/>
          <p:nvPr/>
        </p:nvSpPr>
        <p:spPr>
          <a:xfrm>
            <a:off x="381000" y="4293008"/>
            <a:ext cx="83058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قيمة </a:t>
            </a:r>
            <a:r>
              <a:rPr lang="en-US" sz="2000" b="1" dirty="0">
                <a:latin typeface="Times New Roman" pitchFamily="18" charset="0"/>
                <a:cs typeface="Times New Roman" pitchFamily="18" charset="0"/>
              </a:rPr>
              <a:t>r</a:t>
            </a:r>
            <a:r>
              <a:rPr lang="ar-SA" sz="2000" b="1" dirty="0">
                <a:latin typeface="Times New Roman" pitchFamily="18" charset="0"/>
                <a:cs typeface="Times New Roman" pitchFamily="18" charset="0"/>
              </a:rPr>
              <a:t>: تتراوح القيمة  </a:t>
            </a:r>
            <a:r>
              <a:rPr lang="en-US" sz="2000" b="1" dirty="0">
                <a:latin typeface="Times New Roman" pitchFamily="18" charset="0"/>
                <a:cs typeface="Times New Roman" pitchFamily="18" charset="0"/>
              </a:rPr>
              <a:t>r = 0-1</a:t>
            </a:r>
          </a:p>
          <a:p>
            <a:pPr marL="287338" algn="just" rtl="1">
              <a:lnSpc>
                <a:spcPct val="150000"/>
              </a:lnSpc>
            </a:pPr>
            <a:r>
              <a:rPr lang="en-US" sz="2000" b="1" dirty="0">
                <a:latin typeface="Times New Roman" pitchFamily="18" charset="0"/>
                <a:cs typeface="Times New Roman" pitchFamily="18" charset="0"/>
              </a:rPr>
              <a:t>r = 0</a:t>
            </a:r>
            <a:r>
              <a:rPr lang="ar-SA" sz="2000" b="1" dirty="0">
                <a:latin typeface="Times New Roman" pitchFamily="18" charset="0"/>
                <a:cs typeface="Times New Roman" pitchFamily="18" charset="0"/>
              </a:rPr>
              <a:t>      لا يمكن ان تتبلمر الاحاديات بمفردها الى بوليمر متجانس</a:t>
            </a:r>
            <a:endParaRPr lang="en-US" sz="2000" b="1" dirty="0">
              <a:latin typeface="Times New Roman" pitchFamily="18" charset="0"/>
              <a:cs typeface="Times New Roman" pitchFamily="18" charset="0"/>
            </a:endParaRPr>
          </a:p>
          <a:p>
            <a:pPr marL="287338" algn="just" rtl="1">
              <a:lnSpc>
                <a:spcPct val="150000"/>
              </a:lnSpc>
            </a:pPr>
            <a:r>
              <a:rPr lang="en-US" sz="2000" b="1" dirty="0">
                <a:latin typeface="Times New Roman" pitchFamily="18" charset="0"/>
                <a:cs typeface="Times New Roman" pitchFamily="18" charset="0"/>
              </a:rPr>
              <a:t>r &gt; 1</a:t>
            </a:r>
            <a:r>
              <a:rPr lang="ar-SA" sz="2000" b="1" dirty="0">
                <a:latin typeface="Times New Roman" pitchFamily="18" charset="0"/>
                <a:cs typeface="Times New Roman" pitchFamily="18" charset="0"/>
              </a:rPr>
              <a:t>      المركز الفعال ينشط باضافة وحدة بنائية من نفس النوع</a:t>
            </a:r>
            <a:endParaRPr lang="en-US" sz="2000" b="1"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نسب فعالية الاحاديات</a:t>
            </a:r>
          </a:p>
          <a:p>
            <a:pPr marL="457200" algn="ctr" rtl="1"/>
            <a:r>
              <a:rPr lang="en-US" sz="2000" b="1" dirty="0">
                <a:solidFill>
                  <a:srgbClr val="C00000"/>
                </a:solidFill>
                <a:latin typeface="Times New Roman" pitchFamily="18" charset="0"/>
                <a:cs typeface="Times New Roman" pitchFamily="18" charset="0"/>
              </a:rPr>
              <a:t>Monomer Reactivity Ratios</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29" name="Rectangle 28"/>
          <p:cNvSpPr/>
          <p:nvPr/>
        </p:nvSpPr>
        <p:spPr>
          <a:xfrm>
            <a:off x="762000" y="1371600"/>
            <a:ext cx="7924800" cy="400110"/>
          </a:xfrm>
          <a:prstGeom prst="rect">
            <a:avLst/>
          </a:prstGeom>
        </p:spPr>
        <p:txBody>
          <a:bodyPr wrap="square">
            <a:spAutoFit/>
          </a:bodyPr>
          <a:lstStyle/>
          <a:p>
            <a:pPr marL="287338" indent="-287338" algn="just" rtl="1">
              <a:buFont typeface="Wingdings" pitchFamily="2" charset="2"/>
              <a:buChar char="v"/>
            </a:pPr>
            <a:r>
              <a:rPr lang="ar-SA" sz="2000" b="1" u="sng" dirty="0">
                <a:solidFill>
                  <a:srgbClr val="00B050"/>
                </a:solidFill>
                <a:latin typeface="Times New Roman" pitchFamily="18" charset="0"/>
                <a:cs typeface="Times New Roman" pitchFamily="18" charset="0"/>
              </a:rPr>
              <a:t>اعتمادا على حاصل ضرب نسب الفعالية </a:t>
            </a:r>
            <a:r>
              <a:rPr lang="en-US" sz="2000" b="1" u="sng" dirty="0">
                <a:solidFill>
                  <a:srgbClr val="00B050"/>
                </a:solidFill>
                <a:latin typeface="Times New Roman" pitchFamily="18" charset="0"/>
                <a:cs typeface="Times New Roman" pitchFamily="18" charset="0"/>
              </a:rPr>
              <a:t>(r</a:t>
            </a:r>
            <a:r>
              <a:rPr lang="en-US" sz="2000" b="1" u="sng" baseline="-25000" dirty="0">
                <a:solidFill>
                  <a:srgbClr val="00B050"/>
                </a:solidFill>
                <a:latin typeface="Times New Roman" pitchFamily="18" charset="0"/>
                <a:cs typeface="Times New Roman" pitchFamily="18" charset="0"/>
              </a:rPr>
              <a:t>1</a:t>
            </a:r>
            <a:r>
              <a:rPr lang="en-US" sz="2000" b="1" u="sng" dirty="0">
                <a:solidFill>
                  <a:srgbClr val="00B050"/>
                </a:solidFill>
                <a:latin typeface="Times New Roman" pitchFamily="18" charset="0"/>
                <a:cs typeface="Times New Roman" pitchFamily="18" charset="0"/>
              </a:rPr>
              <a:t> &amp; r</a:t>
            </a:r>
            <a:r>
              <a:rPr lang="en-US" sz="2000" b="1" u="sng" baseline="-25000" dirty="0">
                <a:solidFill>
                  <a:srgbClr val="00B050"/>
                </a:solidFill>
                <a:latin typeface="Times New Roman" pitchFamily="18" charset="0"/>
                <a:cs typeface="Times New Roman" pitchFamily="18" charset="0"/>
              </a:rPr>
              <a:t>2</a:t>
            </a:r>
            <a:r>
              <a:rPr lang="en-US" sz="2000" b="1" u="sng" dirty="0">
                <a:solidFill>
                  <a:srgbClr val="00B050"/>
                </a:solidFill>
                <a:latin typeface="Times New Roman" pitchFamily="18" charset="0"/>
                <a:cs typeface="Times New Roman" pitchFamily="18" charset="0"/>
              </a:rPr>
              <a:t>) </a:t>
            </a:r>
            <a:r>
              <a:rPr lang="ar-SA" sz="2000" b="1" u="sng" dirty="0">
                <a:solidFill>
                  <a:srgbClr val="00B050"/>
                </a:solidFill>
                <a:latin typeface="Times New Roman" pitchFamily="18" charset="0"/>
                <a:cs typeface="Times New Roman" pitchFamily="18" charset="0"/>
              </a:rPr>
              <a:t> يمكن تقسيم البوليمرات المشتركة الى:</a:t>
            </a:r>
            <a:endParaRPr lang="en-US" sz="2000" b="1" u="sng" dirty="0">
              <a:solidFill>
                <a:srgbClr val="00B050"/>
              </a:solidFill>
              <a:latin typeface="Times New Roman" pitchFamily="18" charset="0"/>
              <a:cs typeface="Times New Roman" pitchFamily="18" charset="0"/>
            </a:endParaRPr>
          </a:p>
        </p:txBody>
      </p:sp>
      <p:sp>
        <p:nvSpPr>
          <p:cNvPr id="16" name="Rectangle 15"/>
          <p:cNvSpPr/>
          <p:nvPr/>
        </p:nvSpPr>
        <p:spPr>
          <a:xfrm>
            <a:off x="2209800" y="2209800"/>
            <a:ext cx="50292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a:solidFill>
                  <a:srgbClr val="00B0F0"/>
                </a:solidFill>
                <a:latin typeface="Times New Roman" pitchFamily="18" charset="0"/>
                <a:cs typeface="Times New Roman" pitchFamily="18" charset="0"/>
              </a:rPr>
              <a:t>البوليمرات المشتركة </a:t>
            </a:r>
            <a:r>
              <a:rPr lang="ar-SA" sz="2000" b="1" dirty="0">
                <a:latin typeface="Times New Roman" pitchFamily="18" charset="0"/>
                <a:cs typeface="Times New Roman" pitchFamily="18" charset="0"/>
              </a:rPr>
              <a:t>المثالية</a:t>
            </a:r>
            <a:r>
              <a:rPr lang="en-US" sz="2000" b="1" dirty="0">
                <a:latin typeface="Times New Roman" pitchFamily="18" charset="0"/>
                <a:cs typeface="Times New Roman" pitchFamily="18" charset="0"/>
              </a:rPr>
              <a:t>   </a:t>
            </a:r>
            <a:r>
              <a:rPr lang="ar-SA"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Ideal</a:t>
            </a:r>
            <a:r>
              <a:rPr lang="en-US" sz="2000" b="1" dirty="0">
                <a:solidFill>
                  <a:srgbClr val="00B0F0"/>
                </a:solidFill>
                <a:latin typeface="Times New Roman" pitchFamily="18" charset="0"/>
                <a:cs typeface="Times New Roman" pitchFamily="18" charset="0"/>
              </a:rPr>
              <a:t> Copolymers</a:t>
            </a:r>
          </a:p>
        </p:txBody>
      </p:sp>
      <p:sp>
        <p:nvSpPr>
          <p:cNvPr id="24" name="Rectangle 23"/>
          <p:cNvSpPr/>
          <p:nvPr/>
        </p:nvSpPr>
        <p:spPr>
          <a:xfrm>
            <a:off x="609600" y="2590800"/>
            <a:ext cx="8077200" cy="1421992"/>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1</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اذا نشطت المراكز الفعالة لدى اضافة اي من الاحاديات تحت نفس الظروف.</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يحصل في البلمرة الايونية</a:t>
            </a:r>
            <a:endParaRPr lang="en-US" sz="2000" b="1" dirty="0">
              <a:latin typeface="Times New Roman" pitchFamily="18" charset="0"/>
              <a:cs typeface="Times New Roman" pitchFamily="18" charset="0"/>
            </a:endParaRPr>
          </a:p>
        </p:txBody>
      </p:sp>
      <p:sp>
        <p:nvSpPr>
          <p:cNvPr id="25" name="Rectangle 24"/>
          <p:cNvSpPr/>
          <p:nvPr/>
        </p:nvSpPr>
        <p:spPr>
          <a:xfrm>
            <a:off x="1905000" y="4248090"/>
            <a:ext cx="56388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a:solidFill>
                  <a:srgbClr val="00B0F0"/>
                </a:solidFill>
                <a:latin typeface="Times New Roman" pitchFamily="18" charset="0"/>
                <a:cs typeface="Times New Roman" pitchFamily="18" charset="0"/>
              </a:rPr>
              <a:t>البوليمرات المشتركة </a:t>
            </a:r>
            <a:r>
              <a:rPr lang="ar-SA" sz="2000" b="1" dirty="0">
                <a:latin typeface="Times New Roman" pitchFamily="18" charset="0"/>
                <a:cs typeface="Times New Roman" pitchFamily="18" charset="0"/>
              </a:rPr>
              <a:t>العشوائية </a:t>
            </a:r>
            <a:r>
              <a:rPr lang="en-US" sz="2000" b="1" dirty="0">
                <a:latin typeface="Times New Roman" pitchFamily="18" charset="0"/>
                <a:cs typeface="Times New Roman" pitchFamily="18" charset="0"/>
              </a:rPr>
              <a:t>   </a:t>
            </a:r>
            <a:r>
              <a:rPr lang="ar-SA"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Random</a:t>
            </a:r>
            <a:r>
              <a:rPr lang="en-US" sz="2000" b="1" dirty="0">
                <a:solidFill>
                  <a:srgbClr val="00B0F0"/>
                </a:solidFill>
                <a:latin typeface="Times New Roman" pitchFamily="18" charset="0"/>
                <a:cs typeface="Times New Roman" pitchFamily="18" charset="0"/>
              </a:rPr>
              <a:t> Copolymers</a:t>
            </a:r>
          </a:p>
        </p:txBody>
      </p:sp>
      <p:sp>
        <p:nvSpPr>
          <p:cNvPr id="26" name="Rectangle 25"/>
          <p:cNvSpPr/>
          <p:nvPr/>
        </p:nvSpPr>
        <p:spPr>
          <a:xfrm>
            <a:off x="609600" y="4593343"/>
            <a:ext cx="8077200" cy="1883657"/>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 </a:t>
            </a:r>
            <a:r>
              <a:rPr lang="en-US" sz="2000" b="1" dirty="0">
                <a:latin typeface="Times New Roman" pitchFamily="18" charset="0"/>
                <a:cs typeface="Times New Roman" pitchFamily="18" charset="0"/>
              </a:rPr>
              <a:t>=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n-US" sz="2000" b="1" dirty="0">
                <a:latin typeface="Times New Roman" pitchFamily="18" charset="0"/>
                <a:cs typeface="Times New Roman" pitchFamily="18" charset="0"/>
                <a:sym typeface="Symbol"/>
              </a:rPr>
              <a:t></a:t>
            </a:r>
            <a:r>
              <a:rPr lang="en-US" sz="2000" b="1" dirty="0">
                <a:latin typeface="Times New Roman" pitchFamily="18" charset="0"/>
                <a:cs typeface="Times New Roman" pitchFamily="18" charset="0"/>
              </a:rPr>
              <a:t> 1</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نسبة الوحدات البنائية في البوليمر المشترك </a:t>
            </a:r>
            <a:r>
              <a:rPr lang="ar-SA" sz="2000" b="1" dirty="0">
                <a:latin typeface="Times New Roman" pitchFamily="18" charset="0"/>
                <a:cs typeface="Times New Roman" pitchFamily="18" charset="0"/>
                <a:sym typeface="Symbol"/>
              </a:rPr>
              <a:t></a:t>
            </a:r>
            <a:r>
              <a:rPr lang="ar-SA" sz="2000" b="1" dirty="0">
                <a:latin typeface="Times New Roman" pitchFamily="18" charset="0"/>
                <a:cs typeface="Times New Roman" pitchFamily="18" charset="0"/>
              </a:rPr>
              <a:t> نسب الاحاديات في مزيج البلمرة</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ترتيب الوحدات بشكل عشوائي</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مثل: بلمرة الاكريلونيترايل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0.84)</a:t>
            </a:r>
            <a:r>
              <a:rPr lang="ar-SA" sz="2000" b="1" dirty="0">
                <a:latin typeface="Times New Roman" pitchFamily="18" charset="0"/>
                <a:cs typeface="Times New Roman" pitchFamily="18" charset="0"/>
              </a:rPr>
              <a:t> و كلوريد الفاينليدين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0.99)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25" grpId="0" animBg="1"/>
      <p:bldP spid="2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نسب فعالية الاحاديات</a:t>
            </a:r>
          </a:p>
          <a:p>
            <a:pPr marL="457200" algn="ctr" rtl="1"/>
            <a:r>
              <a:rPr lang="en-US" sz="2000" b="1" dirty="0">
                <a:solidFill>
                  <a:srgbClr val="C00000"/>
                </a:solidFill>
                <a:latin typeface="Times New Roman" pitchFamily="18" charset="0"/>
                <a:cs typeface="Times New Roman" pitchFamily="18" charset="0"/>
              </a:rPr>
              <a:t>Monomer Reactivity Ratios</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22" name="Rectangle 21"/>
          <p:cNvSpPr/>
          <p:nvPr/>
        </p:nvSpPr>
        <p:spPr>
          <a:xfrm>
            <a:off x="1905000" y="1219200"/>
            <a:ext cx="5867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a:solidFill>
                  <a:srgbClr val="00B0F0"/>
                </a:solidFill>
                <a:latin typeface="Times New Roman" pitchFamily="18" charset="0"/>
                <a:cs typeface="Times New Roman" pitchFamily="18" charset="0"/>
              </a:rPr>
              <a:t>البوليمرات المشتركة </a:t>
            </a:r>
            <a:r>
              <a:rPr lang="ar-SA" sz="2000" b="1" dirty="0">
                <a:latin typeface="Times New Roman" pitchFamily="18" charset="0"/>
                <a:cs typeface="Times New Roman" pitchFamily="18" charset="0"/>
              </a:rPr>
              <a:t>المتناوبة </a:t>
            </a:r>
            <a:r>
              <a:rPr lang="en-US" sz="2000" b="1" dirty="0">
                <a:latin typeface="Times New Roman" pitchFamily="18" charset="0"/>
                <a:cs typeface="Times New Roman" pitchFamily="18" charset="0"/>
              </a:rPr>
              <a:t>   </a:t>
            </a:r>
            <a:r>
              <a:rPr lang="ar-SA"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Alternating</a:t>
            </a:r>
            <a:r>
              <a:rPr lang="en-US" sz="2000" b="1" dirty="0">
                <a:solidFill>
                  <a:srgbClr val="00B0F0"/>
                </a:solidFill>
                <a:latin typeface="Times New Roman" pitchFamily="18" charset="0"/>
                <a:cs typeface="Times New Roman" pitchFamily="18" charset="0"/>
              </a:rPr>
              <a:t> Copolymers</a:t>
            </a:r>
          </a:p>
        </p:txBody>
      </p:sp>
      <p:sp>
        <p:nvSpPr>
          <p:cNvPr id="9" name="Rectangle 8"/>
          <p:cNvSpPr/>
          <p:nvPr/>
        </p:nvSpPr>
        <p:spPr>
          <a:xfrm>
            <a:off x="533400" y="1524000"/>
            <a:ext cx="8153400" cy="4191981"/>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 </a:t>
            </a:r>
            <a:r>
              <a:rPr lang="en-US" sz="2000" b="1" dirty="0">
                <a:latin typeface="Times New Roman" pitchFamily="18" charset="0"/>
                <a:cs typeface="Times New Roman" pitchFamily="18" charset="0"/>
              </a:rPr>
              <a:t>&amp;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n-US" sz="2000" b="1" dirty="0">
                <a:latin typeface="Times New Roman" pitchFamily="18" charset="0"/>
                <a:cs typeface="Times New Roman" pitchFamily="18" charset="0"/>
                <a:sym typeface="Symbol"/>
              </a:rPr>
              <a:t>&lt;</a:t>
            </a:r>
            <a:r>
              <a:rPr lang="en-US" sz="2000" b="1" dirty="0">
                <a:latin typeface="Times New Roman" pitchFamily="18" charset="0"/>
                <a:cs typeface="Times New Roman" pitchFamily="18" charset="0"/>
              </a:rPr>
              <a:t> 1</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تكون الوحدات البنائية متناوبة تناوبا تاما اذا كان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&amp;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n-US" sz="2000" b="1" dirty="0">
                <a:latin typeface="Times New Roman" pitchFamily="18" charset="0"/>
                <a:cs typeface="Times New Roman" pitchFamily="18" charset="0"/>
                <a:sym typeface="Symbol"/>
              </a:rPr>
              <a:t></a:t>
            </a:r>
            <a:r>
              <a:rPr lang="en-US" sz="2000" b="1" dirty="0">
                <a:latin typeface="Times New Roman" pitchFamily="18" charset="0"/>
                <a:cs typeface="Times New Roman" pitchFamily="18" charset="0"/>
              </a:rPr>
              <a:t> 0</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تركيب البوليمر المشترك الناتج لا يقوم على النسب المولية للاحاديات الداخلة في التفاعل.</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مثل: </a:t>
            </a:r>
            <a:endParaRPr lang="en-US" sz="2000" b="1" dirty="0">
              <a:latin typeface="Times New Roman" pitchFamily="18" charset="0"/>
              <a:cs typeface="Times New Roman" pitchFamily="18" charset="0"/>
            </a:endParaRPr>
          </a:p>
          <a:p>
            <a:pPr marL="457200" indent="-169863" algn="just" rtl="1">
              <a:lnSpc>
                <a:spcPct val="150000"/>
              </a:lnSpc>
              <a:buFontTx/>
              <a:buChar char="-"/>
            </a:pPr>
            <a:r>
              <a:rPr lang="ar-SA" sz="2000" b="1" dirty="0">
                <a:latin typeface="Times New Roman" pitchFamily="18" charset="0"/>
                <a:cs typeface="Times New Roman" pitchFamily="18" charset="0"/>
              </a:rPr>
              <a:t>بلمرة الستيرين </a:t>
            </a:r>
            <a:r>
              <a:rPr lang="en-US" sz="2000" b="1" dirty="0">
                <a:latin typeface="Times New Roman" pitchFamily="18" charset="0"/>
                <a:cs typeface="Times New Roman" pitchFamily="18" charset="0"/>
              </a:rPr>
              <a:t>Styrene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0.01)</a:t>
            </a:r>
            <a:r>
              <a:rPr lang="ar-SA" sz="2000" b="1" dirty="0">
                <a:latin typeface="Times New Roman" pitchFamily="18" charset="0"/>
                <a:cs typeface="Times New Roman" pitchFamily="18" charset="0"/>
              </a:rPr>
              <a:t> و حمض الماليك بلا ماء </a:t>
            </a:r>
            <a:r>
              <a:rPr lang="en-US" sz="2000" b="1" dirty="0" err="1">
                <a:latin typeface="Times New Roman" pitchFamily="18" charset="0"/>
                <a:cs typeface="Times New Roman" pitchFamily="18" charset="0"/>
              </a:rPr>
              <a:t>Maleic</a:t>
            </a:r>
            <a:r>
              <a:rPr lang="en-US" sz="2000" b="1" dirty="0">
                <a:latin typeface="Times New Roman" pitchFamily="18" charset="0"/>
                <a:cs typeface="Times New Roman" pitchFamily="18" charset="0"/>
              </a:rPr>
              <a:t> anhydride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0.00) </a:t>
            </a:r>
            <a:endParaRPr lang="ar-SA" sz="2000" b="1" dirty="0">
              <a:latin typeface="Times New Roman" pitchFamily="18" charset="0"/>
              <a:cs typeface="Times New Roman" pitchFamily="18" charset="0"/>
            </a:endParaRPr>
          </a:p>
          <a:p>
            <a:pPr marL="457200" indent="-169863" algn="just" rtl="1">
              <a:lnSpc>
                <a:spcPct val="150000"/>
              </a:lnSpc>
              <a:buFontTx/>
              <a:buChar char="-"/>
            </a:pPr>
            <a:r>
              <a:rPr lang="ar-SA" sz="2000" b="1" dirty="0">
                <a:latin typeface="Times New Roman" pitchFamily="18" charset="0"/>
                <a:cs typeface="Times New Roman" pitchFamily="18" charset="0"/>
              </a:rPr>
              <a:t>بلمرة ميثيل اكريلونيترايل </a:t>
            </a:r>
            <a:r>
              <a:rPr lang="en-US" sz="2000" b="1" dirty="0">
                <a:latin typeface="Times New Roman" pitchFamily="18" charset="0"/>
                <a:cs typeface="Times New Roman" pitchFamily="18" charset="0"/>
              </a:rPr>
              <a:t>Methyl </a:t>
            </a:r>
            <a:r>
              <a:rPr lang="en-US" sz="2000" b="1" dirty="0" err="1">
                <a:latin typeface="Times New Roman" pitchFamily="18" charset="0"/>
                <a:cs typeface="Times New Roman" pitchFamily="18" charset="0"/>
              </a:rPr>
              <a:t>acrylonitrile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0.15)</a:t>
            </a:r>
            <a:r>
              <a:rPr lang="ar-SA" sz="2000" b="1" dirty="0">
                <a:latin typeface="Times New Roman" pitchFamily="18" charset="0"/>
                <a:cs typeface="Times New Roman" pitchFamily="18" charset="0"/>
              </a:rPr>
              <a:t> و ميثيل ستيرين </a:t>
            </a:r>
            <a:r>
              <a:rPr lang="en-US" sz="2000" b="1" dirty="0">
                <a:latin typeface="Times New Roman" pitchFamily="18" charset="0"/>
                <a:cs typeface="Times New Roman" pitchFamily="18" charset="0"/>
              </a:rPr>
              <a:t>Methyl styrene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0.21) </a:t>
            </a:r>
          </a:p>
          <a:p>
            <a:pPr marL="457200" indent="-169863" algn="just" rtl="1">
              <a:lnSpc>
                <a:spcPct val="150000"/>
              </a:lnSpc>
              <a:buFontTx/>
              <a:buChar char="-"/>
            </a:pPr>
            <a:r>
              <a:rPr lang="ar-SA" sz="2000" b="1" dirty="0">
                <a:latin typeface="Times New Roman" pitchFamily="18" charset="0"/>
                <a:cs typeface="Times New Roman" pitchFamily="18" charset="0"/>
              </a:rPr>
              <a:t>بلمرة الستيرين </a:t>
            </a:r>
            <a:r>
              <a:rPr lang="en-US" sz="2000" b="1" dirty="0">
                <a:latin typeface="Times New Roman" pitchFamily="18" charset="0"/>
                <a:cs typeface="Times New Roman" pitchFamily="18" charset="0"/>
              </a:rPr>
              <a:t>Styrene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0.4)</a:t>
            </a:r>
            <a:r>
              <a:rPr lang="ar-SA" sz="2000" b="1" dirty="0">
                <a:latin typeface="Times New Roman" pitchFamily="18" charset="0"/>
                <a:cs typeface="Times New Roman" pitchFamily="18" charset="0"/>
              </a:rPr>
              <a:t> و الاكريلونيترايل </a:t>
            </a:r>
            <a:r>
              <a:rPr lang="en-US" sz="2000" b="1" dirty="0" err="1">
                <a:latin typeface="Times New Roman" pitchFamily="18" charset="0"/>
                <a:cs typeface="Times New Roman" pitchFamily="18" charset="0"/>
              </a:rPr>
              <a:t>Acrylonitrile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0.04) </a:t>
            </a:r>
          </a:p>
        </p:txBody>
      </p:sp>
      <p:sp>
        <p:nvSpPr>
          <p:cNvPr id="10" name="Rectangle 9"/>
          <p:cNvSpPr/>
          <p:nvPr/>
        </p:nvSpPr>
        <p:spPr>
          <a:xfrm>
            <a:off x="533400" y="5592872"/>
            <a:ext cx="81534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تكون قيمة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&gt;&gt; 1  and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&lt;&lt; 1</a:t>
            </a:r>
            <a:endParaRPr lang="ar-SA" sz="2000" b="1" dirty="0">
              <a:latin typeface="Times New Roman" pitchFamily="18" charset="0"/>
              <a:cs typeface="Times New Roman" pitchFamily="18" charset="0"/>
            </a:endParaRPr>
          </a:p>
          <a:p>
            <a:pPr marL="287338" algn="just" rtl="1">
              <a:lnSpc>
                <a:spcPct val="150000"/>
              </a:lnSpc>
            </a:pPr>
            <a:r>
              <a:rPr lang="ar-SA" sz="2000" b="1" dirty="0">
                <a:latin typeface="Times New Roman" pitchFamily="18" charset="0"/>
                <a:cs typeface="Times New Roman" pitchFamily="18" charset="0"/>
              </a:rPr>
              <a:t>يميل المركز الذي تكون احادياته اكثر فعالية الى ضم الاحاديات من نوعه</a:t>
            </a:r>
            <a:r>
              <a:rPr lang="en-US" sz="2000" b="1" dirty="0">
                <a:latin typeface="Times New Roman" pitchFamily="18" charset="0"/>
                <a:cs typeface="Times New Roman" pitchFamily="18" charset="0"/>
              </a:rPr>
              <a:t>4)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نسب فعالية الاحاديات</a:t>
            </a:r>
          </a:p>
          <a:p>
            <a:pPr marL="457200" algn="ctr" rtl="1"/>
            <a:r>
              <a:rPr lang="en-US" sz="2000" b="1" dirty="0">
                <a:solidFill>
                  <a:srgbClr val="C00000"/>
                </a:solidFill>
                <a:latin typeface="Times New Roman" pitchFamily="18" charset="0"/>
                <a:cs typeface="Times New Roman" pitchFamily="18" charset="0"/>
              </a:rPr>
              <a:t>Monomer Reactivity Ratios</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23" name="Rectangle 22"/>
          <p:cNvSpPr/>
          <p:nvPr/>
        </p:nvSpPr>
        <p:spPr>
          <a:xfrm>
            <a:off x="1981200" y="1219200"/>
            <a:ext cx="5105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ctr" rtl="1">
              <a:buFont typeface="Wingdings" pitchFamily="2" charset="2"/>
              <a:buChar char="v"/>
            </a:pPr>
            <a:r>
              <a:rPr lang="ar-SA" sz="2000" b="1" dirty="0">
                <a:solidFill>
                  <a:srgbClr val="00B0F0"/>
                </a:solidFill>
                <a:latin typeface="Times New Roman" pitchFamily="18" charset="0"/>
                <a:cs typeface="Times New Roman" pitchFamily="18" charset="0"/>
              </a:rPr>
              <a:t>البوليمرات المشتركة </a:t>
            </a:r>
            <a:r>
              <a:rPr lang="ar-SA" sz="2000" b="1" dirty="0">
                <a:latin typeface="Times New Roman" pitchFamily="18" charset="0"/>
                <a:cs typeface="Times New Roman" pitchFamily="18" charset="0"/>
              </a:rPr>
              <a:t>الكتلية </a:t>
            </a:r>
            <a:r>
              <a:rPr lang="en-US" sz="2000" b="1" dirty="0">
                <a:latin typeface="Times New Roman" pitchFamily="18" charset="0"/>
                <a:cs typeface="Times New Roman" pitchFamily="18" charset="0"/>
              </a:rPr>
              <a:t>   </a:t>
            </a:r>
            <a:r>
              <a:rPr lang="ar-SA"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Block</a:t>
            </a:r>
            <a:r>
              <a:rPr lang="en-US" sz="2000" b="1" dirty="0">
                <a:solidFill>
                  <a:srgbClr val="00B0F0"/>
                </a:solidFill>
                <a:latin typeface="Times New Roman" pitchFamily="18" charset="0"/>
                <a:cs typeface="Times New Roman" pitchFamily="18" charset="0"/>
              </a:rPr>
              <a:t> Copolymers</a:t>
            </a:r>
          </a:p>
        </p:txBody>
      </p:sp>
      <p:sp>
        <p:nvSpPr>
          <p:cNvPr id="8" name="Rectangle 7"/>
          <p:cNvSpPr/>
          <p:nvPr/>
        </p:nvSpPr>
        <p:spPr>
          <a:xfrm>
            <a:off x="533400" y="1752600"/>
            <a:ext cx="8153400" cy="4653646"/>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تكون قيمة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and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 1</a:t>
            </a:r>
            <a:r>
              <a:rPr lang="ar-SA" sz="2000" b="1" dirty="0">
                <a:latin typeface="Times New Roman" pitchFamily="18" charset="0"/>
                <a:cs typeface="Times New Roman" pitchFamily="18" charset="0"/>
              </a:rPr>
              <a:t> (اي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 1</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المراكز الفعالة تميل الى ضم الاحاديات من النوع نفسه مكونة سلاسل بوليمرية تحتوي على كتل من الوحدات البنائية المتماثل أو مزيج من نوعين من السلاسل البوليمرية المتجانسة </a:t>
            </a:r>
            <a:r>
              <a:rPr lang="en-US" sz="2000" b="1" dirty="0" err="1">
                <a:latin typeface="Times New Roman" pitchFamily="18" charset="0"/>
                <a:cs typeface="Times New Roman" pitchFamily="18" charset="0"/>
              </a:rPr>
              <a:t>Homopolymer</a:t>
            </a:r>
            <a:r>
              <a:rPr lang="ar-SA" sz="2000" b="1" dirty="0">
                <a:latin typeface="Times New Roman" pitchFamily="18" charset="0"/>
                <a:cs typeface="Times New Roman" pitchFamily="18" charset="0"/>
              </a:rPr>
              <a:t>.</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تكون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&amp;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&gt;&gt; 1</a:t>
            </a:r>
            <a:r>
              <a:rPr lang="ar-SA" sz="2000" b="1" dirty="0">
                <a:latin typeface="Times New Roman" pitchFamily="18" charset="0"/>
                <a:cs typeface="Times New Roman" pitchFamily="18" charset="0"/>
              </a:rPr>
              <a:t> يتكون نوعان من البوليمرات المتجانسة و لا يتكون بوليمر مشترك.</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يكون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&gt;&gt; 1</a:t>
            </a:r>
            <a:r>
              <a:rPr lang="ar-SA" sz="2000" b="1" dirty="0">
                <a:latin typeface="Times New Roman" pitchFamily="18" charset="0"/>
                <a:cs typeface="Times New Roman" pitchFamily="18" charset="0"/>
              </a:rPr>
              <a:t> و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&lt;&lt; 1</a:t>
            </a:r>
            <a:r>
              <a:rPr lang="ar-SA" sz="2000" b="1" dirty="0">
                <a:latin typeface="Times New Roman" pitchFamily="18" charset="0"/>
                <a:cs typeface="Times New Roman" pitchFamily="18" charset="0"/>
              </a:rPr>
              <a:t> فان البوليمر الناتج يكون غنيا بالوحدات البنائية </a:t>
            </a:r>
            <a:r>
              <a:rPr lang="en-US" sz="2000" b="1" dirty="0">
                <a:latin typeface="Times New Roman" pitchFamily="18" charset="0"/>
                <a:cs typeface="Times New Roman" pitchFamily="18" charset="0"/>
              </a:rPr>
              <a:t>M</a:t>
            </a:r>
            <a:r>
              <a:rPr lang="en-US" sz="2000" b="1" baseline="-25000" dirty="0">
                <a:latin typeface="Times New Roman" pitchFamily="18" charset="0"/>
                <a:cs typeface="Times New Roman" pitchFamily="18" charset="0"/>
              </a:rPr>
              <a:t>1</a:t>
            </a:r>
            <a:endParaRPr lang="ar-SA" sz="2000" b="1" baseline="-25000"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مثل: </a:t>
            </a:r>
            <a:endParaRPr lang="en-US" sz="2000" b="1" dirty="0">
              <a:latin typeface="Times New Roman" pitchFamily="18" charset="0"/>
              <a:cs typeface="Times New Roman" pitchFamily="18" charset="0"/>
            </a:endParaRPr>
          </a:p>
          <a:p>
            <a:pPr marL="457200" indent="-169863" algn="just" rtl="1">
              <a:lnSpc>
                <a:spcPct val="150000"/>
              </a:lnSpc>
              <a:buFontTx/>
              <a:buChar char="-"/>
            </a:pPr>
            <a:r>
              <a:rPr lang="ar-SA" sz="2000" b="1" dirty="0">
                <a:latin typeface="Times New Roman" pitchFamily="18" charset="0"/>
                <a:cs typeface="Times New Roman" pitchFamily="18" charset="0"/>
              </a:rPr>
              <a:t>بلمرة الاكريلونيترايل </a:t>
            </a:r>
            <a:r>
              <a:rPr lang="en-US" sz="2000" b="1" dirty="0" err="1">
                <a:latin typeface="Times New Roman" pitchFamily="18" charset="0"/>
                <a:cs typeface="Times New Roman" pitchFamily="18" charset="0"/>
              </a:rPr>
              <a:t>Acrylonitrile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44)</a:t>
            </a:r>
            <a:r>
              <a:rPr lang="ar-SA" sz="2000" b="1" dirty="0">
                <a:latin typeface="Times New Roman" pitchFamily="18" charset="0"/>
                <a:cs typeface="Times New Roman" pitchFamily="18" charset="0"/>
              </a:rPr>
              <a:t> مع خلات الفاينيل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0.06)</a:t>
            </a:r>
          </a:p>
          <a:p>
            <a:pPr marL="457200" indent="-169863" algn="just" rtl="1">
              <a:lnSpc>
                <a:spcPct val="150000"/>
              </a:lnSpc>
              <a:buFontTx/>
              <a:buChar char="-"/>
            </a:pPr>
            <a:r>
              <a:rPr lang="ar-SA" sz="2000" b="1" dirty="0">
                <a:latin typeface="Times New Roman" pitchFamily="18" charset="0"/>
                <a:cs typeface="Times New Roman" pitchFamily="18" charset="0"/>
              </a:rPr>
              <a:t>بلمرة الستيرين </a:t>
            </a:r>
            <a:r>
              <a:rPr lang="en-US" sz="2000" b="1" dirty="0">
                <a:latin typeface="Times New Roman" pitchFamily="18" charset="0"/>
                <a:cs typeface="Times New Roman" pitchFamily="18" charset="0"/>
              </a:rPr>
              <a:t>Styrene </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55)</a:t>
            </a:r>
            <a:r>
              <a:rPr lang="ar-SA" sz="2000" b="1" dirty="0">
                <a:latin typeface="Times New Roman" pitchFamily="18" charset="0"/>
                <a:cs typeface="Times New Roman" pitchFamily="18" charset="0"/>
              </a:rPr>
              <a:t> مع خلات الفاينيل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0.01)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نسب فعالية الاحاديات</a:t>
            </a:r>
          </a:p>
          <a:p>
            <a:pPr marL="457200" algn="ctr" rtl="1"/>
            <a:r>
              <a:rPr lang="en-US" sz="2000" b="1" dirty="0">
                <a:solidFill>
                  <a:srgbClr val="C00000"/>
                </a:solidFill>
                <a:latin typeface="Times New Roman" pitchFamily="18" charset="0"/>
                <a:cs typeface="Times New Roman" pitchFamily="18" charset="0"/>
              </a:rPr>
              <a:t>Monomer Reactivity Ratios</a:t>
            </a: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23" name="Rectangle 22"/>
          <p:cNvSpPr/>
          <p:nvPr/>
        </p:nvSpPr>
        <p:spPr>
          <a:xfrm>
            <a:off x="1981200" y="1219200"/>
            <a:ext cx="5105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ctr" rtl="1">
              <a:buFont typeface="Wingdings" pitchFamily="2" charset="2"/>
              <a:buChar char="v"/>
            </a:pPr>
            <a:r>
              <a:rPr lang="ar-SA" sz="2000" b="1" dirty="0">
                <a:solidFill>
                  <a:srgbClr val="00B0F0"/>
                </a:solidFill>
                <a:latin typeface="Times New Roman" pitchFamily="18" charset="0"/>
                <a:cs typeface="Times New Roman" pitchFamily="18" charset="0"/>
              </a:rPr>
              <a:t>البوليمرات المشتركة </a:t>
            </a:r>
            <a:r>
              <a:rPr lang="ar-SA" sz="2000" b="1" dirty="0">
                <a:latin typeface="Times New Roman" pitchFamily="18" charset="0"/>
                <a:cs typeface="Times New Roman" pitchFamily="18" charset="0"/>
              </a:rPr>
              <a:t>الكتلية </a:t>
            </a:r>
            <a:r>
              <a:rPr lang="en-US" sz="2000" b="1" dirty="0">
                <a:latin typeface="Times New Roman" pitchFamily="18" charset="0"/>
                <a:cs typeface="Times New Roman" pitchFamily="18" charset="0"/>
              </a:rPr>
              <a:t>   </a:t>
            </a:r>
            <a:r>
              <a:rPr lang="ar-SA"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Block</a:t>
            </a:r>
            <a:r>
              <a:rPr lang="en-US" sz="2000" b="1" dirty="0">
                <a:solidFill>
                  <a:srgbClr val="00B0F0"/>
                </a:solidFill>
                <a:latin typeface="Times New Roman" pitchFamily="18" charset="0"/>
                <a:cs typeface="Times New Roman" pitchFamily="18" charset="0"/>
              </a:rPr>
              <a:t> Copolymers</a:t>
            </a:r>
          </a:p>
        </p:txBody>
      </p:sp>
      <p:sp>
        <p:nvSpPr>
          <p:cNvPr id="8" name="Rectangle 7"/>
          <p:cNvSpPr/>
          <p:nvPr/>
        </p:nvSpPr>
        <p:spPr>
          <a:xfrm>
            <a:off x="533400" y="1752600"/>
            <a:ext cx="8153400" cy="4653646"/>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تكون قيمة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and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 1</a:t>
            </a:r>
            <a:r>
              <a:rPr lang="ar-SA" sz="2000" b="1" dirty="0">
                <a:latin typeface="Times New Roman" pitchFamily="18" charset="0"/>
                <a:cs typeface="Times New Roman" pitchFamily="18" charset="0"/>
              </a:rPr>
              <a:t> (اي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 1</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المراكز الفعالة تميل الى ضم الاحاديات من النوع نفسه مكونة سلاسل بوليمرية تحتوي على كتل من الوحدات البنائية المتماثل أو مزيج من نوعين من السلاسل البوليمرية المتجانسة </a:t>
            </a:r>
            <a:r>
              <a:rPr lang="en-US" sz="2000" b="1" dirty="0" err="1">
                <a:latin typeface="Times New Roman" pitchFamily="18" charset="0"/>
                <a:cs typeface="Times New Roman" pitchFamily="18" charset="0"/>
              </a:rPr>
              <a:t>Homopolymer</a:t>
            </a:r>
            <a:r>
              <a:rPr lang="ar-SA" sz="2000" b="1" dirty="0">
                <a:latin typeface="Times New Roman" pitchFamily="18" charset="0"/>
                <a:cs typeface="Times New Roman" pitchFamily="18" charset="0"/>
              </a:rPr>
              <a:t>.</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تكون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&amp; 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&gt;&gt; 1</a:t>
            </a:r>
            <a:r>
              <a:rPr lang="ar-SA" sz="2000" b="1" dirty="0">
                <a:latin typeface="Times New Roman" pitchFamily="18" charset="0"/>
                <a:cs typeface="Times New Roman" pitchFamily="18" charset="0"/>
              </a:rPr>
              <a:t> يتكون نوعان من البوليمرات المتجانسة و لا يتكون بوليمر مشترك.</a:t>
            </a: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عندما يكون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&gt;&gt; 1</a:t>
            </a:r>
            <a:r>
              <a:rPr lang="ar-SA" sz="2000" b="1" dirty="0">
                <a:latin typeface="Times New Roman" pitchFamily="18" charset="0"/>
                <a:cs typeface="Times New Roman" pitchFamily="18" charset="0"/>
              </a:rPr>
              <a:t> و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&lt;&lt; 1</a:t>
            </a:r>
            <a:r>
              <a:rPr lang="ar-SA" sz="2000" b="1" dirty="0">
                <a:latin typeface="Times New Roman" pitchFamily="18" charset="0"/>
                <a:cs typeface="Times New Roman" pitchFamily="18" charset="0"/>
              </a:rPr>
              <a:t> فان البوليمر الناتج يكون غنيا بالوحدات البنائية </a:t>
            </a:r>
            <a:r>
              <a:rPr lang="en-US" sz="2000" b="1" dirty="0">
                <a:latin typeface="Times New Roman" pitchFamily="18" charset="0"/>
                <a:cs typeface="Times New Roman" pitchFamily="18" charset="0"/>
              </a:rPr>
              <a:t>M</a:t>
            </a:r>
            <a:r>
              <a:rPr lang="en-US" sz="2000" b="1" baseline="-25000" dirty="0">
                <a:latin typeface="Times New Roman" pitchFamily="18" charset="0"/>
                <a:cs typeface="Times New Roman" pitchFamily="18" charset="0"/>
              </a:rPr>
              <a:t>1</a:t>
            </a:r>
            <a:endParaRPr lang="ar-SA" sz="2000" b="1" baseline="-25000" dirty="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مثل: </a:t>
            </a:r>
            <a:endParaRPr lang="en-US" sz="2000" b="1" dirty="0">
              <a:latin typeface="Times New Roman" pitchFamily="18" charset="0"/>
              <a:cs typeface="Times New Roman" pitchFamily="18" charset="0"/>
            </a:endParaRPr>
          </a:p>
          <a:p>
            <a:pPr marL="457200" indent="-169863" algn="just" rtl="1">
              <a:lnSpc>
                <a:spcPct val="150000"/>
              </a:lnSpc>
              <a:buFontTx/>
              <a:buChar char="-"/>
            </a:pPr>
            <a:r>
              <a:rPr lang="ar-SA" sz="2000" b="1" dirty="0">
                <a:latin typeface="Times New Roman" pitchFamily="18" charset="0"/>
                <a:cs typeface="Times New Roman" pitchFamily="18" charset="0"/>
              </a:rPr>
              <a:t>بلمرة الاكريلونيترايل </a:t>
            </a:r>
            <a:r>
              <a:rPr lang="en-US" sz="2000" b="1" dirty="0" err="1">
                <a:latin typeface="Times New Roman" pitchFamily="18" charset="0"/>
                <a:cs typeface="Times New Roman" pitchFamily="18" charset="0"/>
              </a:rPr>
              <a:t>Acrylonitrile</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 44)</a:t>
            </a:r>
            <a:r>
              <a:rPr lang="ar-SA" sz="2000" b="1" dirty="0">
                <a:latin typeface="Times New Roman" pitchFamily="18" charset="0"/>
                <a:cs typeface="Times New Roman" pitchFamily="18" charset="0"/>
              </a:rPr>
              <a:t> مع خلات الفاينيل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0.06)</a:t>
            </a:r>
          </a:p>
          <a:p>
            <a:pPr marL="457200" indent="-169863" algn="just" rtl="1">
              <a:lnSpc>
                <a:spcPct val="150000"/>
              </a:lnSpc>
              <a:buFontTx/>
              <a:buChar char="-"/>
            </a:pPr>
            <a:r>
              <a:rPr lang="ar-SA" sz="2000" b="1" dirty="0">
                <a:latin typeface="Times New Roman" pitchFamily="18" charset="0"/>
                <a:cs typeface="Times New Roman" pitchFamily="18" charset="0"/>
              </a:rPr>
              <a:t>بلمرة الستيرين </a:t>
            </a:r>
            <a:r>
              <a:rPr lang="en-US" sz="2000" b="1" dirty="0">
                <a:latin typeface="Times New Roman" pitchFamily="18" charset="0"/>
                <a:cs typeface="Times New Roman" pitchFamily="18" charset="0"/>
              </a:rPr>
              <a:t>Styrene </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55)</a:t>
            </a:r>
            <a:r>
              <a:rPr lang="ar-SA" sz="2000" b="1" dirty="0">
                <a:latin typeface="Times New Roman" pitchFamily="18" charset="0"/>
                <a:cs typeface="Times New Roman" pitchFamily="18" charset="0"/>
              </a:rPr>
              <a:t> مع خلات الفاينيل </a:t>
            </a:r>
            <a:r>
              <a:rPr lang="en-US" sz="2000" b="1" dirty="0">
                <a:latin typeface="Times New Roman" pitchFamily="18" charset="0"/>
                <a:cs typeface="Times New Roman" pitchFamily="18" charset="0"/>
              </a:rPr>
              <a:t>(r</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0.01)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a:solidFill>
                  <a:srgbClr val="C00000"/>
                </a:solidFill>
                <a:latin typeface="Times New Roman" pitchFamily="18" charset="0"/>
                <a:cs typeface="Times New Roman" pitchFamily="18" charset="0"/>
              </a:rPr>
              <a:t>Factors Affecting Free-Radical Copolymerization</a:t>
            </a: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a:t>
            </a:r>
            <a:endParaRPr lang="en-US" sz="1600" b="1" dirty="0">
              <a:solidFill>
                <a:srgbClr val="C00000"/>
              </a:solidFill>
              <a:latin typeface="Times New Roman" pitchFamily="18" charset="0"/>
              <a:cs typeface="Times New Roman" pitchFamily="18" charset="0"/>
            </a:endParaRPr>
          </a:p>
          <a:p>
            <a:pPr algn="ctr" rtl="1"/>
            <a:r>
              <a:rPr lang="ar-SA" sz="1600" b="1" dirty="0">
                <a:solidFill>
                  <a:srgbClr val="C00000"/>
                </a:solidFill>
                <a:latin typeface="Times New Roman" pitchFamily="18" charset="0"/>
                <a:cs typeface="Times New Roman" pitchFamily="18" charset="0"/>
              </a:rPr>
              <a:t>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8" name="Rectangle 7"/>
          <p:cNvSpPr/>
          <p:nvPr/>
        </p:nvSpPr>
        <p:spPr>
          <a:xfrm>
            <a:off x="3124200" y="1295400"/>
            <a:ext cx="5562600" cy="400110"/>
          </a:xfrm>
          <a:prstGeom prst="rect">
            <a:avLst/>
          </a:prstGeom>
          <a:ln>
            <a:solidFill>
              <a:schemeClr val="accent1"/>
            </a:solidFill>
          </a:ln>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1) تأثير ظروف التفاعل   </a:t>
            </a:r>
            <a:r>
              <a:rPr lang="en-US" sz="2000" b="1" dirty="0">
                <a:solidFill>
                  <a:srgbClr val="00B050"/>
                </a:solidFill>
                <a:latin typeface="Times New Roman" pitchFamily="18" charset="0"/>
                <a:cs typeface="Times New Roman" pitchFamily="18" charset="0"/>
              </a:rPr>
              <a:t>Effect of Reaction Condition</a:t>
            </a:r>
          </a:p>
        </p:txBody>
      </p:sp>
      <p:sp>
        <p:nvSpPr>
          <p:cNvPr id="7" name="Rectangle 6"/>
          <p:cNvSpPr/>
          <p:nvPr/>
        </p:nvSpPr>
        <p:spPr>
          <a:xfrm>
            <a:off x="5334000" y="2992030"/>
            <a:ext cx="3048000" cy="400110"/>
          </a:xfrm>
          <a:prstGeom prst="rect">
            <a:avLst/>
          </a:prstGeom>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أ) تأثير طبيعة وسط التفاعل</a:t>
            </a:r>
            <a:endParaRPr lang="en-US" sz="2000" b="1" dirty="0">
              <a:solidFill>
                <a:srgbClr val="00B050"/>
              </a:solidFill>
              <a:latin typeface="Times New Roman" pitchFamily="18" charset="0"/>
              <a:cs typeface="Times New Roman" pitchFamily="18" charset="0"/>
            </a:endParaRPr>
          </a:p>
        </p:txBody>
      </p:sp>
      <p:sp>
        <p:nvSpPr>
          <p:cNvPr id="9" name="Rectangle 8"/>
          <p:cNvSpPr/>
          <p:nvPr/>
        </p:nvSpPr>
        <p:spPr>
          <a:xfrm>
            <a:off x="5436324" y="4191000"/>
            <a:ext cx="3048000" cy="400110"/>
          </a:xfrm>
          <a:prstGeom prst="rect">
            <a:avLst/>
          </a:prstGeom>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ب) تأثير درجة الحرارة</a:t>
            </a:r>
            <a:endParaRPr lang="en-US" sz="2000" b="1" dirty="0">
              <a:solidFill>
                <a:srgbClr val="00B050"/>
              </a:solidFill>
              <a:latin typeface="Times New Roman" pitchFamily="18" charset="0"/>
              <a:cs typeface="Times New Roman" pitchFamily="18" charset="0"/>
            </a:endParaRPr>
          </a:p>
        </p:txBody>
      </p:sp>
      <p:sp>
        <p:nvSpPr>
          <p:cNvPr id="15" name="Rectangle 14"/>
          <p:cNvSpPr/>
          <p:nvPr/>
        </p:nvSpPr>
        <p:spPr>
          <a:xfrm>
            <a:off x="533400" y="1630472"/>
            <a:ext cx="7848600" cy="1289071"/>
          </a:xfrm>
          <a:prstGeom prst="rect">
            <a:avLst/>
          </a:prstGeom>
        </p:spPr>
        <p:txBody>
          <a:bodyPr wrap="square">
            <a:spAutoFit/>
          </a:bodyPr>
          <a:lstStyle/>
          <a:p>
            <a:pPr marL="287338" indent="-287338" algn="just" rtl="1">
              <a:lnSpc>
                <a:spcPct val="150000"/>
              </a:lnSpc>
              <a:buFont typeface="Wingdings" pitchFamily="2" charset="2"/>
              <a:buChar char="v"/>
            </a:pPr>
            <a:r>
              <a:rPr lang="ar-SA" b="1" dirty="0">
                <a:latin typeface="Times New Roman" pitchFamily="18" charset="0"/>
                <a:cs typeface="Times New Roman" pitchFamily="18" charset="0"/>
              </a:rPr>
              <a:t>لا تتوقف على</a:t>
            </a:r>
          </a:p>
          <a:p>
            <a:pPr marL="287338" algn="just" rtl="1">
              <a:lnSpc>
                <a:spcPct val="150000"/>
              </a:lnSpc>
            </a:pPr>
            <a:r>
              <a:rPr lang="ar-SA" b="1" dirty="0">
                <a:latin typeface="Times New Roman" pitchFamily="18" charset="0"/>
                <a:cs typeface="Times New Roman" pitchFamily="18" charset="0"/>
              </a:rPr>
              <a:t>- مرحلة بدء التفاعل (مهما كان طبيعة بادئات التفاعل)</a:t>
            </a:r>
          </a:p>
          <a:p>
            <a:pPr marL="287338" algn="just" rtl="1">
              <a:lnSpc>
                <a:spcPct val="150000"/>
              </a:lnSpc>
            </a:pPr>
            <a:r>
              <a:rPr lang="ar-SA" b="1" dirty="0">
                <a:latin typeface="Times New Roman" pitchFamily="18" charset="0"/>
                <a:cs typeface="Times New Roman" pitchFamily="18" charset="0"/>
              </a:rPr>
              <a:t>- مرحلة انهاء التفاعل.</a:t>
            </a:r>
            <a:endParaRPr lang="en-US" b="1" dirty="0">
              <a:latin typeface="Times New Roman" pitchFamily="18" charset="0"/>
              <a:cs typeface="Times New Roman" pitchFamily="18" charset="0"/>
            </a:endParaRPr>
          </a:p>
        </p:txBody>
      </p:sp>
      <p:sp>
        <p:nvSpPr>
          <p:cNvPr id="16" name="Rectangle 15"/>
          <p:cNvSpPr/>
          <p:nvPr/>
        </p:nvSpPr>
        <p:spPr>
          <a:xfrm>
            <a:off x="533400" y="3276600"/>
            <a:ext cx="7620000" cy="873572"/>
          </a:xfrm>
          <a:prstGeom prst="rect">
            <a:avLst/>
          </a:prstGeom>
        </p:spPr>
        <p:txBody>
          <a:bodyPr wrap="square">
            <a:spAutoFit/>
          </a:bodyPr>
          <a:lstStyle/>
          <a:p>
            <a:pPr algn="just" rtl="1">
              <a:lnSpc>
                <a:spcPct val="150000"/>
              </a:lnSpc>
            </a:pPr>
            <a:r>
              <a:rPr lang="ar-SA" b="1" dirty="0">
                <a:latin typeface="Times New Roman" pitchFamily="18" charset="0"/>
                <a:cs typeface="Times New Roman" pitchFamily="18" charset="0"/>
              </a:rPr>
              <a:t>قيمة نسب فعالية الوحدات البنائية و تركيب البوليمر المشترك الناتج لا يتغيران بتغير نوع التقنية في البلمرة المشتركة (بلمرة الكتلة او بلمرة المحاليل او العوالق او في المستحلبات )</a:t>
            </a:r>
            <a:endParaRPr lang="en-US" b="1" dirty="0">
              <a:latin typeface="Times New Roman" pitchFamily="18" charset="0"/>
              <a:cs typeface="Times New Roman" pitchFamily="18" charset="0"/>
            </a:endParaRPr>
          </a:p>
        </p:txBody>
      </p:sp>
      <p:sp>
        <p:nvSpPr>
          <p:cNvPr id="17" name="Rectangle 16"/>
          <p:cNvSpPr/>
          <p:nvPr/>
        </p:nvSpPr>
        <p:spPr>
          <a:xfrm>
            <a:off x="533400" y="4696231"/>
            <a:ext cx="7620000" cy="1754326"/>
          </a:xfrm>
          <a:prstGeom prst="rect">
            <a:avLst/>
          </a:prstGeom>
        </p:spPr>
        <p:txBody>
          <a:bodyPr wrap="square">
            <a:spAutoFit/>
          </a:bodyPr>
          <a:lstStyle/>
          <a:p>
            <a:pPr algn="just" rtl="1">
              <a:buFont typeface="Arial" pitchFamily="34" charset="0"/>
              <a:buChar char="•"/>
            </a:pPr>
            <a:r>
              <a:rPr lang="en-US" b="1" dirty="0">
                <a:latin typeface="Times New Roman" pitchFamily="18" charset="0"/>
                <a:cs typeface="Times New Roman" pitchFamily="18" charset="0"/>
              </a:rPr>
              <a:t> </a:t>
            </a:r>
            <a:r>
              <a:rPr lang="ar-SA" b="1" dirty="0">
                <a:latin typeface="Times New Roman" pitchFamily="18" charset="0"/>
                <a:cs typeface="Times New Roman" pitchFamily="18" charset="0"/>
              </a:rPr>
              <a:t>لها تأثير قليل على نسب فعالية الاحاديات و على تركيب البوليمر الناتج</a:t>
            </a:r>
            <a:endParaRPr lang="en-US" b="1" dirty="0">
              <a:latin typeface="Times New Roman" pitchFamily="18" charset="0"/>
              <a:cs typeface="Times New Roman" pitchFamily="18" charset="0"/>
            </a:endParaRPr>
          </a:p>
          <a:p>
            <a:pPr algn="just" rtl="1">
              <a:buFont typeface="Arial" pitchFamily="34" charset="0"/>
              <a:buChar char="•"/>
            </a:pPr>
            <a:r>
              <a:rPr lang="en-US" b="1" dirty="0">
                <a:latin typeface="Times New Roman" pitchFamily="18" charset="0"/>
                <a:cs typeface="Times New Roman" pitchFamily="18" charset="0"/>
              </a:rPr>
              <a:t> </a:t>
            </a:r>
            <a:r>
              <a:rPr lang="ar-SA" b="1" dirty="0">
                <a:latin typeface="Times New Roman" pitchFamily="18" charset="0"/>
                <a:cs typeface="Times New Roman" pitchFamily="18" charset="0"/>
              </a:rPr>
              <a:t>مثال: بلمرة الستيرين و ميثيل ميثااكريلات عند درجات حرارة مختلفة هي</a:t>
            </a:r>
          </a:p>
          <a:p>
            <a:pPr marL="117475" algn="just" rtl="1"/>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 0.52</a:t>
            </a:r>
            <a:r>
              <a:rPr lang="ar-SA" b="1" dirty="0">
                <a:latin typeface="Times New Roman" pitchFamily="18" charset="0"/>
                <a:cs typeface="Times New Roman" pitchFamily="18" charset="0"/>
              </a:rPr>
              <a:t>  و  </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0.46</a:t>
            </a:r>
            <a:r>
              <a:rPr lang="ar-SA" b="1" dirty="0">
                <a:latin typeface="Times New Roman" pitchFamily="18" charset="0"/>
                <a:cs typeface="Times New Roman" pitchFamily="18" charset="0"/>
              </a:rPr>
              <a:t>  عند درجة حرارة </a:t>
            </a:r>
            <a:r>
              <a:rPr lang="en-US" b="1" dirty="0">
                <a:latin typeface="Times New Roman" pitchFamily="18" charset="0"/>
                <a:cs typeface="Times New Roman" pitchFamily="18" charset="0"/>
              </a:rPr>
              <a:t>60</a:t>
            </a:r>
            <a:r>
              <a:rPr lang="en-US" b="1" baseline="30000" dirty="0">
                <a:latin typeface="Times New Roman" pitchFamily="18" charset="0"/>
                <a:cs typeface="Times New Roman" pitchFamily="18" charset="0"/>
              </a:rPr>
              <a:t>o</a:t>
            </a:r>
            <a:r>
              <a:rPr lang="en-US" b="1" dirty="0">
                <a:latin typeface="Times New Roman" pitchFamily="18" charset="0"/>
                <a:cs typeface="Times New Roman" pitchFamily="18" charset="0"/>
              </a:rPr>
              <a:t>C</a:t>
            </a:r>
            <a:endParaRPr lang="ar-SA" b="1" dirty="0">
              <a:latin typeface="Times New Roman" pitchFamily="18" charset="0"/>
              <a:cs typeface="Times New Roman" pitchFamily="18" charset="0"/>
            </a:endParaRPr>
          </a:p>
          <a:p>
            <a:pPr marL="117475" algn="just" rtl="1"/>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 = 0.59</a:t>
            </a:r>
            <a:r>
              <a:rPr lang="ar-SA" b="1" dirty="0">
                <a:latin typeface="Times New Roman" pitchFamily="18" charset="0"/>
                <a:cs typeface="Times New Roman" pitchFamily="18" charset="0"/>
              </a:rPr>
              <a:t>  و  </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0.54</a:t>
            </a:r>
            <a:r>
              <a:rPr lang="ar-SA" b="1" dirty="0">
                <a:latin typeface="Times New Roman" pitchFamily="18" charset="0"/>
                <a:cs typeface="Times New Roman" pitchFamily="18" charset="0"/>
              </a:rPr>
              <a:t>  عند درجة حرارة </a:t>
            </a:r>
            <a:r>
              <a:rPr lang="en-US" b="1" dirty="0">
                <a:latin typeface="Times New Roman" pitchFamily="18" charset="0"/>
                <a:cs typeface="Times New Roman" pitchFamily="18" charset="0"/>
              </a:rPr>
              <a:t>131</a:t>
            </a:r>
            <a:r>
              <a:rPr lang="en-US" b="1" baseline="30000" dirty="0">
                <a:latin typeface="Times New Roman" pitchFamily="18" charset="0"/>
                <a:cs typeface="Times New Roman" pitchFamily="18" charset="0"/>
              </a:rPr>
              <a:t>o</a:t>
            </a:r>
            <a:r>
              <a:rPr lang="en-US" b="1" dirty="0">
                <a:latin typeface="Times New Roman" pitchFamily="18" charset="0"/>
                <a:cs typeface="Times New Roman" pitchFamily="18" charset="0"/>
              </a:rPr>
              <a:t>C</a:t>
            </a:r>
          </a:p>
          <a:p>
            <a:pPr marL="117475" indent="-117475" algn="just" rtl="1">
              <a:buFont typeface="Arial" pitchFamily="34" charset="0"/>
              <a:buChar char="•"/>
            </a:pPr>
            <a:r>
              <a:rPr lang="ar-SA" b="1" dirty="0">
                <a:latin typeface="Times New Roman" pitchFamily="18" charset="0"/>
                <a:cs typeface="Times New Roman" pitchFamily="18" charset="0"/>
              </a:rPr>
              <a:t>كلما زادت درجة الحرارة قلت انتقائية البوليمر المشترك الناتج (تقترب نسب فعالية الاحاديات من الوحدة).</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a:solidFill>
                  <a:srgbClr val="C00000"/>
                </a:solidFill>
                <a:latin typeface="Times New Roman" pitchFamily="18" charset="0"/>
                <a:cs typeface="Times New Roman" pitchFamily="18" charset="0"/>
              </a:rPr>
              <a:t>Factors Affecting Free-Radical Copolymerization</a:t>
            </a: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a:t>
            </a:r>
            <a:endParaRPr lang="en-US" sz="1600" b="1" dirty="0">
              <a:solidFill>
                <a:srgbClr val="C00000"/>
              </a:solidFill>
              <a:latin typeface="Times New Roman" pitchFamily="18" charset="0"/>
              <a:cs typeface="Times New Roman" pitchFamily="18" charset="0"/>
            </a:endParaRPr>
          </a:p>
          <a:p>
            <a:pPr algn="ctr" rtl="1"/>
            <a:r>
              <a:rPr lang="ar-SA" sz="1600" b="1" dirty="0">
                <a:solidFill>
                  <a:srgbClr val="C00000"/>
                </a:solidFill>
                <a:latin typeface="Times New Roman" pitchFamily="18" charset="0"/>
                <a:cs typeface="Times New Roman" pitchFamily="18" charset="0"/>
              </a:rPr>
              <a:t>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10" name="Rectangle 9"/>
          <p:cNvSpPr/>
          <p:nvPr/>
        </p:nvSpPr>
        <p:spPr>
          <a:xfrm>
            <a:off x="6572793" y="1276290"/>
            <a:ext cx="1905000" cy="400110"/>
          </a:xfrm>
          <a:prstGeom prst="rect">
            <a:avLst/>
          </a:prstGeom>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ج) تأثير الضغط</a:t>
            </a:r>
            <a:endParaRPr lang="en-US" sz="2000" b="1" dirty="0">
              <a:solidFill>
                <a:srgbClr val="00B050"/>
              </a:solidFill>
              <a:latin typeface="Times New Roman" pitchFamily="18" charset="0"/>
              <a:cs typeface="Times New Roman" pitchFamily="18" charset="0"/>
            </a:endParaRPr>
          </a:p>
        </p:txBody>
      </p:sp>
      <p:sp>
        <p:nvSpPr>
          <p:cNvPr id="11" name="Rectangle 10"/>
          <p:cNvSpPr/>
          <p:nvPr/>
        </p:nvSpPr>
        <p:spPr>
          <a:xfrm>
            <a:off x="5181600" y="4114800"/>
            <a:ext cx="3505200" cy="400110"/>
          </a:xfrm>
          <a:prstGeom prst="rect">
            <a:avLst/>
          </a:prstGeom>
          <a:ln>
            <a:solidFill>
              <a:schemeClr val="accent1"/>
            </a:solidFill>
          </a:ln>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2) تأثير الطنين (الرنين)   </a:t>
            </a:r>
            <a:r>
              <a:rPr lang="en-US" sz="2000" b="1" dirty="0">
                <a:solidFill>
                  <a:srgbClr val="00B050"/>
                </a:solidFill>
                <a:latin typeface="Times New Roman" pitchFamily="18" charset="0"/>
                <a:cs typeface="Times New Roman" pitchFamily="18" charset="0"/>
              </a:rPr>
              <a:t>Resonance</a:t>
            </a:r>
          </a:p>
        </p:txBody>
      </p:sp>
      <p:sp>
        <p:nvSpPr>
          <p:cNvPr id="18" name="Rectangle 17"/>
          <p:cNvSpPr/>
          <p:nvPr/>
        </p:nvSpPr>
        <p:spPr>
          <a:xfrm>
            <a:off x="533400" y="1600200"/>
            <a:ext cx="7620000" cy="2446824"/>
          </a:xfrm>
          <a:prstGeom prst="rect">
            <a:avLst/>
          </a:prstGeom>
        </p:spPr>
        <p:txBody>
          <a:bodyPr wrap="square">
            <a:spAutoFit/>
          </a:bodyPr>
          <a:lstStyle/>
          <a:p>
            <a:pPr algn="just" rtl="1">
              <a:lnSpc>
                <a:spcPct val="150000"/>
              </a:lnSpc>
              <a:buFont typeface="Arial" pitchFamily="34" charset="0"/>
              <a:buChar char="•"/>
            </a:pPr>
            <a:r>
              <a:rPr lang="ar-SA" b="1" dirty="0">
                <a:latin typeface="Times New Roman" pitchFamily="18" charset="0"/>
                <a:cs typeface="Times New Roman" pitchFamily="18" charset="0"/>
              </a:rPr>
              <a:t> نفس تأثير درجة الحرارة </a:t>
            </a:r>
          </a:p>
          <a:p>
            <a:pPr marL="117475" indent="-117475" algn="just" rtl="1">
              <a:lnSpc>
                <a:spcPct val="150000"/>
              </a:lnSpc>
              <a:buFont typeface="Arial" pitchFamily="34" charset="0"/>
              <a:buChar char="•"/>
            </a:pPr>
            <a:r>
              <a:rPr lang="ar-SA" b="1" dirty="0">
                <a:latin typeface="Times New Roman" pitchFamily="18" charset="0"/>
                <a:cs typeface="Times New Roman" pitchFamily="18" charset="0"/>
              </a:rPr>
              <a:t> كلما زاد الضغط قلت انتقائية البلمرة المشتركة بتحويل قيمة نسب الفعالية نحو البلمرة المشتركة المثالية.</a:t>
            </a:r>
          </a:p>
          <a:p>
            <a:pPr algn="just" rtl="1">
              <a:buFont typeface="Arial" pitchFamily="34" charset="0"/>
              <a:buChar char="•"/>
            </a:pPr>
            <a:r>
              <a:rPr lang="ar-SA" b="1" dirty="0">
                <a:latin typeface="Times New Roman" pitchFamily="18" charset="0"/>
                <a:cs typeface="Times New Roman" pitchFamily="18" charset="0"/>
              </a:rPr>
              <a:t> مثال: بلمرة ميثيل ميثااكريلات و اكريلونيترايل </a:t>
            </a:r>
          </a:p>
          <a:p>
            <a:pPr indent="2286000"/>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0.16                             at 1 </a:t>
            </a:r>
            <a:r>
              <a:rPr lang="en-US" b="1" dirty="0" err="1">
                <a:latin typeface="Times New Roman" pitchFamily="18" charset="0"/>
                <a:cs typeface="Times New Roman" pitchFamily="18" charset="0"/>
              </a:rPr>
              <a:t>atm</a:t>
            </a:r>
            <a:endParaRPr lang="en-US" b="1" dirty="0">
              <a:latin typeface="Times New Roman" pitchFamily="18" charset="0"/>
              <a:cs typeface="Times New Roman" pitchFamily="18" charset="0"/>
            </a:endParaRPr>
          </a:p>
          <a:p>
            <a:pPr indent="2286000"/>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0.54                             at 100 </a:t>
            </a:r>
            <a:r>
              <a:rPr lang="en-US" b="1" dirty="0" err="1">
                <a:latin typeface="Times New Roman" pitchFamily="18" charset="0"/>
                <a:cs typeface="Times New Roman" pitchFamily="18" charset="0"/>
              </a:rPr>
              <a:t>atm</a:t>
            </a:r>
            <a:endParaRPr lang="en-US" b="1" dirty="0">
              <a:latin typeface="Times New Roman" pitchFamily="18" charset="0"/>
              <a:cs typeface="Times New Roman" pitchFamily="18" charset="0"/>
            </a:endParaRPr>
          </a:p>
          <a:p>
            <a:pPr indent="2286000"/>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0.91                             at 1000 </a:t>
            </a:r>
            <a:r>
              <a:rPr lang="en-US" b="1" dirty="0" err="1">
                <a:latin typeface="Times New Roman" pitchFamily="18" charset="0"/>
                <a:cs typeface="Times New Roman" pitchFamily="18" charset="0"/>
              </a:rPr>
              <a:t>atm</a:t>
            </a:r>
            <a:endParaRPr lang="en-US" b="1" dirty="0">
              <a:latin typeface="Times New Roman" pitchFamily="18" charset="0"/>
              <a:cs typeface="Times New Roman" pitchFamily="18" charset="0"/>
            </a:endParaRPr>
          </a:p>
        </p:txBody>
      </p:sp>
      <p:sp>
        <p:nvSpPr>
          <p:cNvPr id="19" name="Rectangle 18"/>
          <p:cNvSpPr/>
          <p:nvPr/>
        </p:nvSpPr>
        <p:spPr>
          <a:xfrm>
            <a:off x="685800" y="4411176"/>
            <a:ext cx="7696200" cy="873572"/>
          </a:xfrm>
          <a:prstGeom prst="rect">
            <a:avLst/>
          </a:prstGeom>
        </p:spPr>
        <p:txBody>
          <a:bodyPr wrap="square">
            <a:spAutoFit/>
          </a:bodyPr>
          <a:lstStyle/>
          <a:p>
            <a:pPr algn="just" rtl="1">
              <a:lnSpc>
                <a:spcPct val="150000"/>
              </a:lnSpc>
              <a:buFont typeface="Arial" pitchFamily="34" charset="0"/>
              <a:buChar char="•"/>
            </a:pPr>
            <a:r>
              <a:rPr lang="ar-SA" b="1" dirty="0">
                <a:latin typeface="Times New Roman" pitchFamily="18" charset="0"/>
                <a:cs typeface="Times New Roman" pitchFamily="18" charset="0"/>
              </a:rPr>
              <a:t> تزداد فعالية الاحاديات تجاه الجذر الحر بزيادة ثبات التراكيب الطنينية للجذر الحر المتكون. </a:t>
            </a:r>
          </a:p>
          <a:p>
            <a:pPr algn="just" rtl="1">
              <a:lnSpc>
                <a:spcPct val="150000"/>
              </a:lnSpc>
              <a:buFont typeface="Arial" pitchFamily="34" charset="0"/>
              <a:buChar char="•"/>
            </a:pPr>
            <a:r>
              <a:rPr lang="ar-SA" b="1" dirty="0">
                <a:latin typeface="Times New Roman" pitchFamily="18" charset="0"/>
                <a:cs typeface="Times New Roman" pitchFamily="18" charset="0"/>
              </a:rPr>
              <a:t>المجموعات البديلة التالية تزيد من فعالية الاحاديات حسب الترتيب التالي:</a:t>
            </a:r>
          </a:p>
        </p:txBody>
      </p:sp>
      <p:graphicFrame>
        <p:nvGraphicFramePr>
          <p:cNvPr id="1190914" name="Object 2"/>
          <p:cNvGraphicFramePr>
            <a:graphicFrameLocks noChangeAspect="1"/>
          </p:cNvGraphicFramePr>
          <p:nvPr/>
        </p:nvGraphicFramePr>
        <p:xfrm>
          <a:off x="457200" y="5645150"/>
          <a:ext cx="8077200" cy="374650"/>
        </p:xfrm>
        <a:graphic>
          <a:graphicData uri="http://schemas.openxmlformats.org/presentationml/2006/ole">
            <mc:AlternateContent xmlns:mc="http://schemas.openxmlformats.org/markup-compatibility/2006">
              <mc:Choice xmlns:v="urn:schemas-microsoft-com:vml" Requires="v">
                <p:oleObj spid="_x0000_s1190921" name="CS ChemDraw Drawing" r:id="rId3" imgW="5446440" imgH="286200" progId="ChemDraw.Document.6.0">
                  <p:embed/>
                </p:oleObj>
              </mc:Choice>
              <mc:Fallback>
                <p:oleObj name="CS ChemDraw Drawing" r:id="rId3" imgW="5446440" imgH="28620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45150"/>
                        <a:ext cx="8077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1066800"/>
            <a:ext cx="65532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ar-SA" sz="2400" b="1" dirty="0">
                <a:solidFill>
                  <a:srgbClr val="00B050"/>
                </a:solidFill>
                <a:latin typeface="Times New Roman" panose="02020603050405020304" pitchFamily="18" charset="0"/>
                <a:cs typeface="Times New Roman" panose="02020603050405020304" pitchFamily="18" charset="0"/>
              </a:rPr>
              <a:t>1) البوليمرات اللدنة (البلاستيكية) (بلاستومر)     </a:t>
            </a:r>
            <a:r>
              <a:rPr lang="en-US" sz="2400" b="1" dirty="0" err="1">
                <a:solidFill>
                  <a:srgbClr val="00B050"/>
                </a:solidFill>
                <a:latin typeface="Times New Roman" panose="02020603050405020304" pitchFamily="18" charset="0"/>
                <a:cs typeface="Times New Roman" panose="02020603050405020304" pitchFamily="18" charset="0"/>
              </a:rPr>
              <a:t>Plastomers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9600" y="1460920"/>
            <a:ext cx="7772400" cy="873572"/>
          </a:xfrm>
          <a:prstGeom prst="rect">
            <a:avLst/>
          </a:prstGeom>
          <a:noFill/>
        </p:spPr>
        <p:txBody>
          <a:bodyPr wrap="square" rtlCol="0">
            <a:spAutoFit/>
          </a:bodyPr>
          <a:lstStyle/>
          <a:p>
            <a:pPr algn="just" rtl="1">
              <a:lnSpc>
                <a:spcPct val="150000"/>
              </a:lnSpc>
            </a:pPr>
            <a:r>
              <a:rPr lang="ar-SA" b="1" dirty="0">
                <a:latin typeface="Times New Roman" panose="02020603050405020304" pitchFamily="18" charset="0"/>
                <a:cs typeface="Times New Roman" panose="02020603050405020304" pitchFamily="18" charset="0"/>
              </a:rPr>
              <a:t>- هي مواد عضوية ذات اوزان جزيئية عالية.</a:t>
            </a:r>
          </a:p>
          <a:p>
            <a:pPr algn="just" rtl="1">
              <a:lnSpc>
                <a:spcPct val="150000"/>
              </a:lnSpc>
            </a:pPr>
            <a:r>
              <a:rPr lang="ar-SA" b="1" dirty="0">
                <a:latin typeface="Times New Roman" panose="02020603050405020304" pitchFamily="18" charset="0"/>
                <a:cs typeface="Times New Roman" panose="02020603050405020304" pitchFamily="18" charset="0"/>
              </a:rPr>
              <a:t>- بلاستيك يطلق على كل مادة بها لدانة او تتشكل تحت الضغط و الحرارة.</a:t>
            </a:r>
          </a:p>
        </p:txBody>
      </p:sp>
      <p:sp>
        <p:nvSpPr>
          <p:cNvPr id="9" name="TextBox 8"/>
          <p:cNvSpPr txBox="1"/>
          <p:nvPr/>
        </p:nvSpPr>
        <p:spPr>
          <a:xfrm>
            <a:off x="762000" y="3048000"/>
            <a:ext cx="7543800" cy="646331"/>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هي البوليمرات التي تلدن (تلين) بالتسخين أو تنصهر عند تسخينها و بعد التبريد تعود إلى حالتها الاصلية مرة اخرى دون حدوث اي تغير كيميائي في تركيبها.</a:t>
            </a:r>
          </a:p>
        </p:txBody>
      </p:sp>
      <p:sp>
        <p:nvSpPr>
          <p:cNvPr id="13" name="TextBox 12"/>
          <p:cNvSpPr txBox="1"/>
          <p:nvPr/>
        </p:nvSpPr>
        <p:spPr>
          <a:xfrm>
            <a:off x="4800600" y="2299563"/>
            <a:ext cx="3733800" cy="400110"/>
          </a:xfrm>
          <a:prstGeom prst="rect">
            <a:avLst/>
          </a:prstGeom>
          <a:noFill/>
        </p:spPr>
        <p:txBody>
          <a:bodyPr wrap="square" rtlCol="0">
            <a:spAutoFit/>
          </a:bodyPr>
          <a:lstStyle/>
          <a:p>
            <a:pPr algn="just" rtl="1"/>
            <a:r>
              <a:rPr lang="ar-SA" sz="2000" b="1" u="sng" dirty="0">
                <a:solidFill>
                  <a:srgbClr val="FF0000"/>
                </a:solidFill>
                <a:latin typeface="Times New Roman" panose="02020603050405020304" pitchFamily="18" charset="0"/>
                <a:cs typeface="Times New Roman" panose="02020603050405020304" pitchFamily="18" charset="0"/>
              </a:rPr>
              <a:t>و تنقسم طبقا للسلوك الحراري إلى</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0000" y="2661453"/>
            <a:ext cx="4724400" cy="400110"/>
          </a:xfrm>
          <a:prstGeom prst="rect">
            <a:avLst/>
          </a:prstGeom>
          <a:noFill/>
        </p:spPr>
        <p:txBody>
          <a:bodyPr wrap="square" rtlCol="0">
            <a:spAutoFit/>
          </a:bodyPr>
          <a:lstStyle/>
          <a:p>
            <a:pPr algn="just" rtl="1"/>
            <a:r>
              <a:rPr lang="ar-SA" sz="2000" b="1" dirty="0">
                <a:solidFill>
                  <a:srgbClr val="0070C0"/>
                </a:solidFill>
                <a:latin typeface="Times New Roman" panose="02020603050405020304" pitchFamily="18" charset="0"/>
                <a:cs typeface="Times New Roman" panose="02020603050405020304" pitchFamily="18" charset="0"/>
              </a:rPr>
              <a:t>1) البوليمرات (اللدائن الحرارية) </a:t>
            </a:r>
            <a:r>
              <a:rPr lang="en-US" sz="2000" b="1" dirty="0">
                <a:solidFill>
                  <a:srgbClr val="0070C0"/>
                </a:solidFill>
                <a:latin typeface="Times New Roman" panose="02020603050405020304" pitchFamily="18" charset="0"/>
                <a:cs typeface="Times New Roman" panose="02020603050405020304" pitchFamily="18" charset="0"/>
              </a:rPr>
              <a:t>Thermoplastics</a:t>
            </a:r>
          </a:p>
        </p:txBody>
      </p:sp>
      <p:sp>
        <p:nvSpPr>
          <p:cNvPr id="17" name="TextBox 16"/>
          <p:cNvSpPr txBox="1"/>
          <p:nvPr/>
        </p:nvSpPr>
        <p:spPr>
          <a:xfrm>
            <a:off x="762000" y="4295001"/>
            <a:ext cx="7543800" cy="646331"/>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يمكن تكرار هذه العملية عدة مرات بدون ان تتأثر صفات هذه البوليمرات (مثل قابليتها للذوبان او الانصهار).</a:t>
            </a:r>
          </a:p>
        </p:txBody>
      </p:sp>
      <p:sp>
        <p:nvSpPr>
          <p:cNvPr id="18" name="TextBox 17"/>
          <p:cNvSpPr txBox="1"/>
          <p:nvPr/>
        </p:nvSpPr>
        <p:spPr>
          <a:xfrm>
            <a:off x="762000" y="4953000"/>
            <a:ext cx="7543800" cy="369332"/>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مثل: بولي ايثيلين – بولي فاينيل كلوريد – بولي ستيرين – بولي بروبلين</a:t>
            </a:r>
          </a:p>
        </p:txBody>
      </p:sp>
      <p:graphicFrame>
        <p:nvGraphicFramePr>
          <p:cNvPr id="19" name="Object 2"/>
          <p:cNvGraphicFramePr>
            <a:graphicFrameLocks noChangeAspect="1"/>
          </p:cNvGraphicFramePr>
          <p:nvPr/>
        </p:nvGraphicFramePr>
        <p:xfrm>
          <a:off x="1295400" y="5499963"/>
          <a:ext cx="6773863" cy="977037"/>
        </p:xfrm>
        <a:graphic>
          <a:graphicData uri="http://schemas.openxmlformats.org/presentationml/2006/ole">
            <mc:AlternateContent xmlns:mc="http://schemas.openxmlformats.org/markup-compatibility/2006">
              <mc:Choice xmlns:v="urn:schemas-microsoft-com:vml" Requires="v">
                <p:oleObj spid="_x0000_s774154" name="CS ChemDraw Drawing" r:id="rId3" imgW="4789932" imgH="691896" progId="ChemDraw.Document.6.0">
                  <p:embed/>
                </p:oleObj>
              </mc:Choice>
              <mc:Fallback>
                <p:oleObj name="CS ChemDraw Drawing" r:id="rId3" imgW="4789932" imgH="691896"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99963"/>
                        <a:ext cx="6773863" cy="97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62000" y="3685401"/>
            <a:ext cx="7543800" cy="646331"/>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يرجع سبب الانصهار او اللين بالحرارة الي ضعف الارتباط بين الجزيئات العملاقه مما يسهل انزلاقها فوق بعضها.</a:t>
            </a:r>
          </a:p>
        </p:txBody>
      </p:sp>
      <p:sp>
        <p:nvSpPr>
          <p:cNvPr id="21" name="TextBox 20"/>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par>
                          <p:cTn id="25" fill="hold">
                            <p:stCondLst>
                              <p:cond delay="500"/>
                            </p:stCondLst>
                            <p:childTnLst>
                              <p:par>
                                <p:cTn id="26" presetID="4"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6" grpId="0"/>
      <p:bldP spid="17" grpId="0"/>
      <p:bldP spid="18" grpId="0"/>
      <p:bldP spid="2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a:solidFill>
                  <a:srgbClr val="C00000"/>
                </a:solidFill>
                <a:latin typeface="Times New Roman" pitchFamily="18" charset="0"/>
                <a:cs typeface="Times New Roman" pitchFamily="18" charset="0"/>
              </a:rPr>
              <a:t>Factors Affecting Free-Radical Copolymerization</a:t>
            </a: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a:t>
            </a:r>
            <a:endParaRPr lang="en-US" sz="1600" b="1" dirty="0">
              <a:solidFill>
                <a:srgbClr val="C00000"/>
              </a:solidFill>
              <a:latin typeface="Times New Roman" pitchFamily="18" charset="0"/>
              <a:cs typeface="Times New Roman" pitchFamily="18" charset="0"/>
            </a:endParaRPr>
          </a:p>
          <a:p>
            <a:pPr algn="ctr" rtl="1"/>
            <a:r>
              <a:rPr lang="ar-SA" sz="1600" b="1" dirty="0">
                <a:solidFill>
                  <a:srgbClr val="C00000"/>
                </a:solidFill>
                <a:latin typeface="Times New Roman" pitchFamily="18" charset="0"/>
                <a:cs typeface="Times New Roman" pitchFamily="18" charset="0"/>
              </a:rPr>
              <a:t>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14" name="Rectangle 13"/>
          <p:cNvSpPr/>
          <p:nvPr/>
        </p:nvSpPr>
        <p:spPr>
          <a:xfrm>
            <a:off x="6477000" y="1276290"/>
            <a:ext cx="2209800" cy="400110"/>
          </a:xfrm>
          <a:prstGeom prst="rect">
            <a:avLst/>
          </a:prstGeom>
          <a:ln>
            <a:solidFill>
              <a:schemeClr val="accent1"/>
            </a:solidFill>
          </a:ln>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3) تأثير الاعاقة الفراغية</a:t>
            </a:r>
            <a:endParaRPr lang="en-US" sz="2000" b="1" dirty="0">
              <a:solidFill>
                <a:srgbClr val="00B050"/>
              </a:solidFill>
              <a:latin typeface="Times New Roman" pitchFamily="18" charset="0"/>
              <a:cs typeface="Times New Roman" pitchFamily="18" charset="0"/>
            </a:endParaRPr>
          </a:p>
        </p:txBody>
      </p:sp>
      <p:sp>
        <p:nvSpPr>
          <p:cNvPr id="18" name="Rectangle 17"/>
          <p:cNvSpPr/>
          <p:nvPr/>
        </p:nvSpPr>
        <p:spPr>
          <a:xfrm>
            <a:off x="533400" y="1600200"/>
            <a:ext cx="7848600" cy="923330"/>
          </a:xfrm>
          <a:prstGeom prst="rect">
            <a:avLst/>
          </a:prstGeom>
        </p:spPr>
        <p:txBody>
          <a:bodyPr wrap="square">
            <a:spAutoFit/>
          </a:bodyPr>
          <a:lstStyle/>
          <a:p>
            <a:pPr algn="just" rtl="1">
              <a:lnSpc>
                <a:spcPct val="150000"/>
              </a:lnSpc>
              <a:buFontTx/>
              <a:buChar char="-"/>
            </a:pPr>
            <a:r>
              <a:rPr lang="ar-SA" b="1" dirty="0">
                <a:latin typeface="Times New Roman" pitchFamily="18" charset="0"/>
                <a:cs typeface="Times New Roman" pitchFamily="18" charset="0"/>
              </a:rPr>
              <a:t> تقل فعالية الاحاديات تجاه الجذر الحر مع زيادة الاعاقة.</a:t>
            </a:r>
          </a:p>
          <a:p>
            <a:pPr algn="just" rtl="1">
              <a:lnSpc>
                <a:spcPct val="150000"/>
              </a:lnSpc>
            </a:pPr>
            <a:r>
              <a:rPr lang="ar-SA" b="1" dirty="0">
                <a:latin typeface="Times New Roman" pitchFamily="18" charset="0"/>
                <a:cs typeface="Times New Roman" pitchFamily="18" charset="0"/>
              </a:rPr>
              <a:t> مثال: بلمرة الستيرين مع</a:t>
            </a:r>
          </a:p>
        </p:txBody>
      </p:sp>
      <p:graphicFrame>
        <p:nvGraphicFramePr>
          <p:cNvPr id="7" name="Table 6"/>
          <p:cNvGraphicFramePr>
            <a:graphicFrameLocks noGrp="1"/>
          </p:cNvGraphicFramePr>
          <p:nvPr/>
        </p:nvGraphicFramePr>
        <p:xfrm>
          <a:off x="762000" y="2590800"/>
          <a:ext cx="7543800" cy="261823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algn="r" rtl="1">
                        <a:lnSpc>
                          <a:spcPct val="100000"/>
                        </a:lnSpc>
                      </a:pPr>
                      <a:r>
                        <a:rPr lang="ar-SA" dirty="0">
                          <a:latin typeface="Times New Roman" pitchFamily="18" charset="0"/>
                          <a:cs typeface="Times New Roman" pitchFamily="18" charset="0"/>
                        </a:rPr>
                        <a:t>ثابت سرعة التفاعل للوحدة</a:t>
                      </a:r>
                      <a:r>
                        <a:rPr lang="ar-SA" baseline="0" dirty="0">
                          <a:latin typeface="Times New Roman" pitchFamily="18" charset="0"/>
                          <a:cs typeface="Times New Roman" pitchFamily="18" charset="0"/>
                        </a:rPr>
                        <a:t> البنائية مع جذر البولي ستيرين</a:t>
                      </a:r>
                      <a:endParaRPr lang="en-US" dirty="0">
                        <a:latin typeface="Times New Roman" pitchFamily="18" charset="0"/>
                        <a:cs typeface="Times New Roman" pitchFamily="18" charset="0"/>
                      </a:endParaRPr>
                    </a:p>
                  </a:txBody>
                  <a:tcPr/>
                </a:tc>
                <a:tc>
                  <a:txBody>
                    <a:bodyPr/>
                    <a:lstStyle/>
                    <a:p>
                      <a:pPr algn="r" rtl="1">
                        <a:lnSpc>
                          <a:spcPct val="100000"/>
                        </a:lnSpc>
                      </a:pPr>
                      <a:r>
                        <a:rPr lang="ar-SA" dirty="0">
                          <a:latin typeface="Times New Roman" pitchFamily="18" charset="0"/>
                          <a:cs typeface="Times New Roman" pitchFamily="18" charset="0"/>
                        </a:rPr>
                        <a:t>التركيب الكيميائي</a:t>
                      </a:r>
                      <a:endParaRPr lang="en-US" dirty="0">
                        <a:latin typeface="Times New Roman" pitchFamily="18" charset="0"/>
                        <a:cs typeface="Times New Roman" pitchFamily="18" charset="0"/>
                      </a:endParaRPr>
                    </a:p>
                  </a:txBody>
                  <a:tcPr/>
                </a:tc>
                <a:tc>
                  <a:txBody>
                    <a:bodyPr/>
                    <a:lstStyle/>
                    <a:p>
                      <a:pPr algn="r" rtl="1">
                        <a:lnSpc>
                          <a:spcPct val="100000"/>
                        </a:lnSpc>
                      </a:pPr>
                      <a:r>
                        <a:rPr lang="ar-SA" dirty="0">
                          <a:latin typeface="Times New Roman" pitchFamily="18" charset="0"/>
                          <a:cs typeface="Times New Roman" pitchFamily="18" charset="0"/>
                        </a:rPr>
                        <a:t>الوحدة البنائية</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rtl="1">
                        <a:lnSpc>
                          <a:spcPct val="250000"/>
                        </a:lnSpc>
                      </a:pPr>
                      <a:r>
                        <a:rPr lang="en-US" dirty="0">
                          <a:latin typeface="Times New Roman" pitchFamily="18" charset="0"/>
                          <a:cs typeface="Times New Roman" pitchFamily="18" charset="0"/>
                        </a:rPr>
                        <a:t>8.7</a:t>
                      </a:r>
                    </a:p>
                  </a:txBody>
                  <a:tcPr/>
                </a:tc>
                <a:tc>
                  <a:txBody>
                    <a:bodyPr/>
                    <a:lstStyle/>
                    <a:p>
                      <a:pPr algn="r" rtl="1">
                        <a:lnSpc>
                          <a:spcPct val="250000"/>
                        </a:lnSpc>
                      </a:pPr>
                      <a:endParaRPr lang="en-US">
                        <a:latin typeface="Times New Roman" pitchFamily="18" charset="0"/>
                        <a:cs typeface="Times New Roman" pitchFamily="18" charset="0"/>
                      </a:endParaRPr>
                    </a:p>
                  </a:txBody>
                  <a:tcPr/>
                </a:tc>
                <a:tc>
                  <a:txBody>
                    <a:bodyPr/>
                    <a:lstStyle/>
                    <a:p>
                      <a:pPr algn="r" rtl="1">
                        <a:lnSpc>
                          <a:spcPct val="250000"/>
                        </a:lnSpc>
                      </a:pPr>
                      <a:r>
                        <a:rPr lang="ar-SA" dirty="0">
                          <a:latin typeface="Times New Roman" pitchFamily="18" charset="0"/>
                          <a:cs typeface="Times New Roman" pitchFamily="18" charset="0"/>
                        </a:rPr>
                        <a:t>احادي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rtl="1">
                        <a:lnSpc>
                          <a:spcPct val="250000"/>
                        </a:lnSpc>
                      </a:pPr>
                      <a:r>
                        <a:rPr lang="en-US" dirty="0">
                          <a:latin typeface="Times New Roman" pitchFamily="18" charset="0"/>
                          <a:cs typeface="Times New Roman" pitchFamily="18" charset="0"/>
                        </a:rPr>
                        <a:t>3.9</a:t>
                      </a:r>
                    </a:p>
                  </a:txBody>
                  <a:tcPr/>
                </a:tc>
                <a:tc>
                  <a:txBody>
                    <a:bodyPr/>
                    <a:lstStyle/>
                    <a:p>
                      <a:pPr algn="r" rtl="1">
                        <a:lnSpc>
                          <a:spcPct val="250000"/>
                        </a:lnSpc>
                      </a:pPr>
                      <a:endParaRPr lang="en-US">
                        <a:latin typeface="Times New Roman" pitchFamily="18" charset="0"/>
                        <a:cs typeface="Times New Roman" pitchFamily="18" charset="0"/>
                      </a:endParaRPr>
                    </a:p>
                  </a:txBody>
                  <a:tcPr/>
                </a:tc>
                <a:tc>
                  <a:txBody>
                    <a:bodyPr/>
                    <a:lstStyle/>
                    <a:p>
                      <a:pPr algn="r" rtl="1">
                        <a:lnSpc>
                          <a:spcPct val="250000"/>
                        </a:lnSpc>
                      </a:pPr>
                      <a:r>
                        <a:rPr lang="ar-SA" dirty="0">
                          <a:latin typeface="Times New Roman" pitchFamily="18" charset="0"/>
                          <a:cs typeface="Times New Roman" pitchFamily="18" charset="0"/>
                        </a:rPr>
                        <a:t>ترانس-1,2-ثنائي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rtl="1">
                        <a:lnSpc>
                          <a:spcPct val="250000"/>
                        </a:lnSpc>
                      </a:pPr>
                      <a:r>
                        <a:rPr lang="en-US" dirty="0">
                          <a:latin typeface="Times New Roman" pitchFamily="18" charset="0"/>
                          <a:cs typeface="Times New Roman" pitchFamily="18" charset="0"/>
                        </a:rPr>
                        <a:t>0.7</a:t>
                      </a:r>
                    </a:p>
                  </a:txBody>
                  <a:tcPr/>
                </a:tc>
                <a:tc>
                  <a:txBody>
                    <a:bodyPr/>
                    <a:lstStyle/>
                    <a:p>
                      <a:pPr algn="r" rtl="1">
                        <a:lnSpc>
                          <a:spcPct val="250000"/>
                        </a:lnSpc>
                      </a:pPr>
                      <a:endParaRPr lang="en-US" dirty="0">
                        <a:latin typeface="Times New Roman" pitchFamily="18" charset="0"/>
                        <a:cs typeface="Times New Roman" pitchFamily="18" charset="0"/>
                      </a:endParaRPr>
                    </a:p>
                  </a:txBody>
                  <a:tcPr/>
                </a:tc>
                <a:tc>
                  <a:txBody>
                    <a:bodyPr/>
                    <a:lstStyle/>
                    <a:p>
                      <a:pPr algn="r" rtl="1">
                        <a:lnSpc>
                          <a:spcPct val="250000"/>
                        </a:lnSpc>
                      </a:pPr>
                      <a:r>
                        <a:rPr lang="ar-SA" dirty="0">
                          <a:latin typeface="Times New Roman" pitchFamily="18" charset="0"/>
                          <a:cs typeface="Times New Roman" pitchFamily="18" charset="0"/>
                        </a:rPr>
                        <a:t>رباعي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1188866" name="Object 2"/>
          <p:cNvGraphicFramePr>
            <a:graphicFrameLocks noChangeAspect="1"/>
          </p:cNvGraphicFramePr>
          <p:nvPr/>
        </p:nvGraphicFramePr>
        <p:xfrm>
          <a:off x="3886200" y="3352800"/>
          <a:ext cx="1108075" cy="433388"/>
        </p:xfrm>
        <a:graphic>
          <a:graphicData uri="http://schemas.openxmlformats.org/presentationml/2006/ole">
            <mc:AlternateContent xmlns:mc="http://schemas.openxmlformats.org/markup-compatibility/2006">
              <mc:Choice xmlns:v="urn:schemas-microsoft-com:vml" Requires="v">
                <p:oleObj spid="_x0000_s1188887" name="CS ChemDraw Drawing" r:id="rId3" imgW="577800" imgH="296640" progId="ChemDraw.Document.6.0">
                  <p:embed/>
                </p:oleObj>
              </mc:Choice>
              <mc:Fallback>
                <p:oleObj name="CS ChemDraw Drawing" r:id="rId3" imgW="577800" imgH="2966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52800"/>
                        <a:ext cx="1108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867" name="Object 3"/>
          <p:cNvGraphicFramePr>
            <a:graphicFrameLocks noChangeAspect="1"/>
          </p:cNvGraphicFramePr>
          <p:nvPr/>
        </p:nvGraphicFramePr>
        <p:xfrm>
          <a:off x="3962400" y="3886200"/>
          <a:ext cx="1001712" cy="712788"/>
        </p:xfrm>
        <a:graphic>
          <a:graphicData uri="http://schemas.openxmlformats.org/presentationml/2006/ole">
            <mc:AlternateContent xmlns:mc="http://schemas.openxmlformats.org/markup-compatibility/2006">
              <mc:Choice xmlns:v="urn:schemas-microsoft-com:vml" Requires="v">
                <p:oleObj spid="_x0000_s1188888" name="CS ChemDraw Drawing" r:id="rId5" imgW="522000" imgH="488520" progId="ChemDraw.Document.6.0">
                  <p:embed/>
                </p:oleObj>
              </mc:Choice>
              <mc:Fallback>
                <p:oleObj name="CS ChemDraw Drawing" r:id="rId5" imgW="522000" imgH="48852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86200"/>
                        <a:ext cx="1001712"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868" name="Object 4"/>
          <p:cNvGraphicFramePr>
            <a:graphicFrameLocks noChangeAspect="1"/>
          </p:cNvGraphicFramePr>
          <p:nvPr/>
        </p:nvGraphicFramePr>
        <p:xfrm>
          <a:off x="3733800" y="4584700"/>
          <a:ext cx="1438275" cy="596900"/>
        </p:xfrm>
        <a:graphic>
          <a:graphicData uri="http://schemas.openxmlformats.org/presentationml/2006/ole">
            <mc:AlternateContent xmlns:mc="http://schemas.openxmlformats.org/markup-compatibility/2006">
              <mc:Choice xmlns:v="urn:schemas-microsoft-com:vml" Requires="v">
                <p:oleObj spid="_x0000_s1188889" name="CS ChemDraw Drawing" r:id="rId7" imgW="749520" imgH="409680" progId="ChemDraw.Document.6.0">
                  <p:embed/>
                </p:oleObj>
              </mc:Choice>
              <mc:Fallback>
                <p:oleObj name="CS ChemDraw Drawing" r:id="rId7" imgW="749520" imgH="409680"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584700"/>
                        <a:ext cx="143827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a:solidFill>
                  <a:srgbClr val="C00000"/>
                </a:solidFill>
                <a:latin typeface="Times New Roman" pitchFamily="18" charset="0"/>
                <a:cs typeface="Times New Roman" pitchFamily="18" charset="0"/>
              </a:rPr>
              <a:t>Factors Affecting Free-Radical Copolymerization</a:t>
            </a: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البلمرة المشتركة</a:t>
            </a:r>
            <a:endParaRPr lang="en-US" sz="1600" b="1" dirty="0">
              <a:solidFill>
                <a:srgbClr val="C00000"/>
              </a:solidFill>
              <a:latin typeface="Times New Roman" pitchFamily="18" charset="0"/>
              <a:cs typeface="Times New Roman" pitchFamily="18" charset="0"/>
            </a:endParaRPr>
          </a:p>
          <a:p>
            <a:pPr algn="ctr" rtl="1"/>
            <a:r>
              <a:rPr lang="ar-SA" sz="1600" b="1" dirty="0">
                <a:solidFill>
                  <a:srgbClr val="C00000"/>
                </a:solidFill>
                <a:latin typeface="Times New Roman" pitchFamily="18" charset="0"/>
                <a:cs typeface="Times New Roman" pitchFamily="18" charset="0"/>
              </a:rPr>
              <a:t> </a:t>
            </a:r>
            <a:r>
              <a:rPr lang="en-US" sz="1200" b="1" dirty="0">
                <a:solidFill>
                  <a:srgbClr val="C00000"/>
                </a:solidFill>
                <a:latin typeface="Times New Roman" pitchFamily="18" charset="0"/>
                <a:cs typeface="Times New Roman" pitchFamily="18" charset="0"/>
              </a:rPr>
              <a:t>Copolymerization</a:t>
            </a:r>
            <a:endParaRPr lang="ar-SA" sz="1200" b="1" dirty="0">
              <a:solidFill>
                <a:srgbClr val="C00000"/>
              </a:solidFill>
              <a:latin typeface="Times New Roman" pitchFamily="18" charset="0"/>
              <a:cs typeface="Times New Roman" pitchFamily="18" charset="0"/>
            </a:endParaRPr>
          </a:p>
        </p:txBody>
      </p:sp>
      <p:sp>
        <p:nvSpPr>
          <p:cNvPr id="14" name="Rectangle 13"/>
          <p:cNvSpPr/>
          <p:nvPr/>
        </p:nvSpPr>
        <p:spPr>
          <a:xfrm>
            <a:off x="6705600" y="1447800"/>
            <a:ext cx="1981200" cy="400110"/>
          </a:xfrm>
          <a:prstGeom prst="rect">
            <a:avLst/>
          </a:prstGeom>
        </p:spPr>
        <p:txBody>
          <a:bodyPr wrap="square">
            <a:spAutoFit/>
          </a:bodyPr>
          <a:lstStyle/>
          <a:p>
            <a:pPr marL="287338" indent="-287338" algn="just" rtl="1"/>
            <a:r>
              <a:rPr lang="ar-SA" sz="2000" b="1" dirty="0">
                <a:solidFill>
                  <a:srgbClr val="00B050"/>
                </a:solidFill>
                <a:latin typeface="Times New Roman" pitchFamily="18" charset="0"/>
                <a:cs typeface="Times New Roman" pitchFamily="18" charset="0"/>
              </a:rPr>
              <a:t>4) تأثير القطبية</a:t>
            </a:r>
            <a:endParaRPr lang="en-US" sz="2000" b="1" dirty="0">
              <a:solidFill>
                <a:srgbClr val="00B050"/>
              </a:solidFill>
              <a:latin typeface="Times New Roman" pitchFamily="18" charset="0"/>
              <a:cs typeface="Times New Roman" pitchFamily="18" charset="0"/>
            </a:endParaRPr>
          </a:p>
        </p:txBody>
      </p:sp>
      <p:sp>
        <p:nvSpPr>
          <p:cNvPr id="18" name="Rectangle 17"/>
          <p:cNvSpPr/>
          <p:nvPr/>
        </p:nvSpPr>
        <p:spPr>
          <a:xfrm>
            <a:off x="533400" y="1750874"/>
            <a:ext cx="7848600" cy="1754326"/>
          </a:xfrm>
          <a:prstGeom prst="rect">
            <a:avLst/>
          </a:prstGeom>
        </p:spPr>
        <p:txBody>
          <a:bodyPr wrap="square">
            <a:spAutoFit/>
          </a:bodyPr>
          <a:lstStyle/>
          <a:p>
            <a:pPr algn="just" rtl="1">
              <a:lnSpc>
                <a:spcPct val="150000"/>
              </a:lnSpc>
            </a:pPr>
            <a:r>
              <a:rPr lang="ar-SA" b="1" dirty="0">
                <a:latin typeface="Times New Roman" pitchFamily="18" charset="0"/>
                <a:cs typeface="Times New Roman" pitchFamily="18" charset="0"/>
              </a:rPr>
              <a:t>- زيادة الفرق بين قطبية الاحاديات تؤدي الى تكوين بوليمر مشترك متبادل (متناوب).</a:t>
            </a:r>
          </a:p>
          <a:p>
            <a:pPr indent="169863" algn="just" rtl="1">
              <a:lnSpc>
                <a:spcPct val="150000"/>
              </a:lnSpc>
            </a:pPr>
            <a:r>
              <a:rPr lang="ar-SA" b="1" dirty="0">
                <a:latin typeface="Times New Roman" pitchFamily="18" charset="0"/>
                <a:cs typeface="Times New Roman" pitchFamily="18" charset="0"/>
              </a:rPr>
              <a:t>مثال: بلمرة الاكريلونيترايل مع البيوتادايين حيث </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0</a:t>
            </a:r>
            <a:endParaRPr lang="ar-SA" b="1" dirty="0">
              <a:latin typeface="Times New Roman" pitchFamily="18" charset="0"/>
              <a:cs typeface="Times New Roman" pitchFamily="18" charset="0"/>
            </a:endParaRPr>
          </a:p>
          <a:p>
            <a:pPr algn="just" rtl="1">
              <a:lnSpc>
                <a:spcPct val="150000"/>
              </a:lnSpc>
            </a:pPr>
            <a:r>
              <a:rPr lang="ar-SA" b="1" dirty="0">
                <a:latin typeface="Times New Roman" pitchFamily="18" charset="0"/>
                <a:cs typeface="Times New Roman" pitchFamily="18" charset="0"/>
              </a:rPr>
              <a:t>- عند تقارب قطبية الاحاديات يتكون بوليمر مشترك مثالي.</a:t>
            </a:r>
          </a:p>
          <a:p>
            <a:pPr indent="169863" algn="just" rtl="1">
              <a:lnSpc>
                <a:spcPct val="150000"/>
              </a:lnSpc>
            </a:pPr>
            <a:r>
              <a:rPr lang="ar-SA" b="1" dirty="0">
                <a:latin typeface="Times New Roman" pitchFamily="18" charset="0"/>
                <a:cs typeface="Times New Roman" pitchFamily="18" charset="0"/>
              </a:rPr>
              <a:t>مثال: بلمرة الاكريلونيترايل مع ميثيل فينيل كيتون حيث </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r</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 1</a:t>
            </a:r>
            <a:r>
              <a:rPr lang="ar-SA"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1827061"/>
            <a:ext cx="7620000" cy="1289071"/>
          </a:xfrm>
          <a:prstGeom prst="rect">
            <a:avLst/>
          </a:prstGeom>
          <a:noFill/>
        </p:spPr>
        <p:txBody>
          <a:bodyPr wrap="square" rtlCol="0">
            <a:spAutoFit/>
          </a:bodyPr>
          <a:lstStyle/>
          <a:p>
            <a:pPr marL="117475" indent="-117475" algn="just" rtl="1">
              <a:lnSpc>
                <a:spcPct val="150000"/>
              </a:lnSpc>
            </a:pPr>
            <a:r>
              <a:rPr lang="ar-SA" b="1" dirty="0">
                <a:latin typeface="Times New Roman" panose="02020603050405020304" pitchFamily="18" charset="0"/>
                <a:cs typeface="Times New Roman" panose="02020603050405020304" pitchFamily="18" charset="0"/>
              </a:rPr>
              <a:t>- هي البوليمرات التي تلين أو تنصهر عند تسخينها ثم تجسأ او تصلد بشكل غير قابل للانصهار عند التسخين مرة اخرى نتيجة الى التغير في تركيبها الكيميائي حيث يتم حدوث المزيد من البلمرة و ترابط سلاسل البوليمر مع بعضها على شكل شبكة معقدة التركيب.</a:t>
            </a:r>
          </a:p>
        </p:txBody>
      </p:sp>
      <p:sp>
        <p:nvSpPr>
          <p:cNvPr id="22" name="TextBox 21"/>
          <p:cNvSpPr txBox="1"/>
          <p:nvPr/>
        </p:nvSpPr>
        <p:spPr>
          <a:xfrm>
            <a:off x="2895600" y="1369861"/>
            <a:ext cx="5486400" cy="400110"/>
          </a:xfrm>
          <a:prstGeom prst="rect">
            <a:avLst/>
          </a:prstGeom>
          <a:noFill/>
        </p:spPr>
        <p:txBody>
          <a:bodyPr wrap="square" rtlCol="0">
            <a:spAutoFit/>
          </a:bodyPr>
          <a:lstStyle/>
          <a:p>
            <a:pPr algn="just" rtl="1"/>
            <a:r>
              <a:rPr lang="en-US" sz="2000" b="1" dirty="0">
                <a:solidFill>
                  <a:srgbClr val="0070C0"/>
                </a:solidFill>
                <a:latin typeface="Times New Roman" panose="02020603050405020304" pitchFamily="18" charset="0"/>
                <a:cs typeface="Times New Roman" panose="02020603050405020304" pitchFamily="18" charset="0"/>
              </a:rPr>
              <a:t>2</a:t>
            </a:r>
            <a:r>
              <a:rPr lang="ar-SA" sz="2000" b="1" dirty="0">
                <a:solidFill>
                  <a:srgbClr val="0070C0"/>
                </a:solidFill>
                <a:latin typeface="Times New Roman" panose="02020603050405020304" pitchFamily="18" charset="0"/>
                <a:cs typeface="Times New Roman" panose="02020603050405020304" pitchFamily="18" charset="0"/>
              </a:rPr>
              <a:t>) البوليمرات او اللدائن التي تصلد بالتسخين  </a:t>
            </a:r>
            <a:r>
              <a:rPr lang="en-US" sz="2000" b="1" dirty="0" err="1">
                <a:solidFill>
                  <a:srgbClr val="0070C0"/>
                </a:solidFill>
                <a:latin typeface="Times New Roman" panose="02020603050405020304" pitchFamily="18" charset="0"/>
                <a:cs typeface="Times New Roman" panose="02020603050405020304" pitchFamily="18" charset="0"/>
              </a:rPr>
              <a:t>Thermoset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62000" y="3741990"/>
            <a:ext cx="7391400" cy="369332"/>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مثل: الفينول فورمالدهيد – اليوريا فورمالدهيد – الميلامين فورمالدهيد.</a:t>
            </a:r>
          </a:p>
        </p:txBody>
      </p:sp>
      <p:graphicFrame>
        <p:nvGraphicFramePr>
          <p:cNvPr id="24" name="Object 3"/>
          <p:cNvGraphicFramePr>
            <a:graphicFrameLocks noChangeAspect="1"/>
          </p:cNvGraphicFramePr>
          <p:nvPr/>
        </p:nvGraphicFramePr>
        <p:xfrm>
          <a:off x="1174750" y="4570261"/>
          <a:ext cx="6902450" cy="1220939"/>
        </p:xfrm>
        <a:graphic>
          <a:graphicData uri="http://schemas.openxmlformats.org/presentationml/2006/ole">
            <mc:AlternateContent xmlns:mc="http://schemas.openxmlformats.org/markup-compatibility/2006">
              <mc:Choice xmlns:v="urn:schemas-microsoft-com:vml" Requires="v">
                <p:oleObj spid="_x0000_s775179" name="CS ChemDraw Drawing" r:id="rId3" imgW="4122420" imgH="728472" progId="ChemDraw.Document.6.0">
                  <p:embed/>
                </p:oleObj>
              </mc:Choice>
              <mc:Fallback>
                <p:oleObj name="CS ChemDraw Drawing" r:id="rId3" imgW="4122420" imgH="728472"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4570261"/>
                        <a:ext cx="6902450" cy="122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762000" y="3210329"/>
            <a:ext cx="7391400" cy="369332"/>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هذا النوع من البلمرات عديم الذوبان في المذيبات بانواعها.</a:t>
            </a:r>
          </a:p>
        </p:txBody>
      </p:sp>
      <p:sp>
        <p:nvSpPr>
          <p:cNvPr id="26" name="TextBox 25"/>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676400"/>
            <a:ext cx="7391400" cy="369332"/>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يزداد طولها بمقدار (20-800%) و لكنها لا ترتد الي وضعها الاصلي.</a:t>
            </a:r>
          </a:p>
        </p:txBody>
      </p:sp>
      <p:sp>
        <p:nvSpPr>
          <p:cNvPr id="10" name="TextBox 9"/>
          <p:cNvSpPr txBox="1"/>
          <p:nvPr/>
        </p:nvSpPr>
        <p:spPr>
          <a:xfrm>
            <a:off x="4876800" y="881745"/>
            <a:ext cx="3733800" cy="461665"/>
          </a:xfrm>
          <a:prstGeom prst="rect">
            <a:avLst/>
          </a:prstGeom>
          <a:noFill/>
        </p:spPr>
        <p:txBody>
          <a:bodyPr wrap="square" rtlCol="0">
            <a:spAutoFit/>
          </a:bodyPr>
          <a:lstStyle/>
          <a:p>
            <a:pPr algn="just" rtl="1"/>
            <a:r>
              <a:rPr lang="ar-SA" sz="2400" b="1" u="sng" dirty="0">
                <a:solidFill>
                  <a:srgbClr val="FF0000"/>
                </a:solidFill>
                <a:latin typeface="Times New Roman" panose="02020603050405020304" pitchFamily="18" charset="0"/>
                <a:cs typeface="Times New Roman" panose="02020603050405020304" pitchFamily="18" charset="0"/>
              </a:rPr>
              <a:t>و تنقسم طبقا لتحملها للشد إلى</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81400" y="1352490"/>
            <a:ext cx="4724400" cy="400110"/>
          </a:xfrm>
          <a:prstGeom prst="rect">
            <a:avLst/>
          </a:prstGeom>
          <a:noFill/>
        </p:spPr>
        <p:txBody>
          <a:bodyPr wrap="square" rtlCol="0">
            <a:spAutoFit/>
          </a:bodyPr>
          <a:lstStyle/>
          <a:p>
            <a:pPr algn="just" rtl="1"/>
            <a:r>
              <a:rPr lang="ar-SA" sz="2000" b="1" dirty="0">
                <a:solidFill>
                  <a:srgbClr val="0070C0"/>
                </a:solidFill>
                <a:latin typeface="Times New Roman" panose="02020603050405020304" pitchFamily="18" charset="0"/>
                <a:cs typeface="Times New Roman" panose="02020603050405020304" pitchFamily="18" charset="0"/>
              </a:rPr>
              <a:t>1) قسم مرن يتحمل الشد </a:t>
            </a:r>
            <a:r>
              <a:rPr lang="en-US" sz="2000" b="1" dirty="0">
                <a:solidFill>
                  <a:srgbClr val="0070C0"/>
                </a:solidFill>
                <a:latin typeface="Times New Roman" panose="02020603050405020304" pitchFamily="18" charset="0"/>
                <a:cs typeface="Times New Roman" panose="02020603050405020304" pitchFamily="18" charset="0"/>
              </a:rPr>
              <a:t>Flexible plastics</a:t>
            </a:r>
          </a:p>
        </p:txBody>
      </p:sp>
      <p:sp>
        <p:nvSpPr>
          <p:cNvPr id="12" name="TextBox 11"/>
          <p:cNvSpPr txBox="1"/>
          <p:nvPr/>
        </p:nvSpPr>
        <p:spPr>
          <a:xfrm>
            <a:off x="609600" y="2045732"/>
            <a:ext cx="7391400" cy="2031325"/>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مثل: </a:t>
            </a:r>
          </a:p>
          <a:p>
            <a:pPr marL="457200" algn="just" rtl="1">
              <a:lnSpc>
                <a:spcPct val="150000"/>
              </a:lnSpc>
              <a:buFont typeface="Arial" pitchFamily="34" charset="0"/>
              <a:buChar char="•"/>
            </a:pPr>
            <a:r>
              <a:rPr lang="ar-SA" b="1" dirty="0">
                <a:latin typeface="Times New Roman" panose="02020603050405020304" pitchFamily="18" charset="0"/>
                <a:cs typeface="Times New Roman" panose="02020603050405020304" pitchFamily="18" charset="0"/>
              </a:rPr>
              <a:t> </a:t>
            </a:r>
            <a:r>
              <a:rPr lang="ar-SA" b="1" dirty="0">
                <a:solidFill>
                  <a:srgbClr val="00B050"/>
                </a:solidFill>
                <a:latin typeface="Times New Roman" panose="02020603050405020304" pitchFamily="18" charset="0"/>
                <a:cs typeface="Times New Roman" panose="02020603050405020304" pitchFamily="18" charset="0"/>
              </a:rPr>
              <a:t>بولي ايثيلين </a:t>
            </a:r>
            <a:r>
              <a:rPr lang="ar-SA" b="1" dirty="0">
                <a:latin typeface="Times New Roman" panose="02020603050405020304" pitchFamily="18" charset="0"/>
                <a:cs typeface="Times New Roman" panose="02020603050405020304" pitchFamily="18" charset="0"/>
              </a:rPr>
              <a:t>(يتحمل اطاله حتى 500%)</a:t>
            </a:r>
          </a:p>
          <a:p>
            <a:pPr marL="627063" indent="-169863" algn="just" rtl="1">
              <a:lnSpc>
                <a:spcPct val="150000"/>
              </a:lnSpc>
              <a:buFont typeface="Arial" pitchFamily="34" charset="0"/>
              <a:buChar char="•"/>
            </a:pPr>
            <a:r>
              <a:rPr lang="ar-SA" b="1" dirty="0">
                <a:solidFill>
                  <a:srgbClr val="00B050"/>
                </a:solidFill>
                <a:latin typeface="Times New Roman" panose="02020603050405020304" pitchFamily="18" charset="0"/>
                <a:cs typeface="Times New Roman" panose="02020603050405020304" pitchFamily="18" charset="0"/>
              </a:rPr>
              <a:t>بولي هكسامثيلين أديب أميد</a:t>
            </a:r>
            <a:r>
              <a:rPr lang="ar-SA" b="1" dirty="0">
                <a:latin typeface="Times New Roman" panose="02020603050405020304" pitchFamily="18" charset="0"/>
                <a:cs typeface="Times New Roman" panose="02020603050405020304" pitchFamily="18" charset="0"/>
              </a:rPr>
              <a:t>: (لها خواص لدنه حيث اذا تمددت بالشد زاد التبلور و تتحول من ماده لدنه الى مادة ليفية و لا ترجع اللدائن عند اطالتها الى نقطة معينة سوى بنسبة اقل من 20% من الطول الذي انتهت اليه.</a:t>
            </a:r>
          </a:p>
        </p:txBody>
      </p:sp>
      <p:sp>
        <p:nvSpPr>
          <p:cNvPr id="13" name="TextBox 12"/>
          <p:cNvSpPr txBox="1"/>
          <p:nvPr/>
        </p:nvSpPr>
        <p:spPr>
          <a:xfrm>
            <a:off x="609600" y="4422338"/>
            <a:ext cx="7391400" cy="646331"/>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قسم ذو مقاومة شديدة للشد او المط او التشكل قد تطول بوليمرات هذا الصنف من </a:t>
            </a:r>
            <a:r>
              <a:rPr lang="en-US" b="1" dirty="0">
                <a:latin typeface="Times New Roman" panose="02020603050405020304" pitchFamily="18" charset="0"/>
                <a:cs typeface="Times New Roman" panose="02020603050405020304" pitchFamily="18" charset="0"/>
              </a:rPr>
              <a:t>0.5-3%</a:t>
            </a:r>
            <a:r>
              <a:rPr lang="ar-SA" b="1" dirty="0">
                <a:latin typeface="Times New Roman" panose="02020603050405020304" pitchFamily="18" charset="0"/>
                <a:cs typeface="Times New Roman" panose="02020603050405020304" pitchFamily="18" charset="0"/>
              </a:rPr>
              <a:t> من طولها الاصلي قبل ان تتمزق </a:t>
            </a:r>
            <a:r>
              <a:rPr lang="ar-SA" b="1" dirty="0">
                <a:solidFill>
                  <a:srgbClr val="00B050"/>
                </a:solidFill>
                <a:latin typeface="Times New Roman" panose="02020603050405020304" pitchFamily="18" charset="0"/>
                <a:cs typeface="Times New Roman" panose="02020603050405020304" pitchFamily="18" charset="0"/>
              </a:rPr>
              <a:t>نتيجة لـ:</a:t>
            </a:r>
          </a:p>
        </p:txBody>
      </p:sp>
      <p:sp>
        <p:nvSpPr>
          <p:cNvPr id="16" name="TextBox 15"/>
          <p:cNvSpPr txBox="1"/>
          <p:nvPr/>
        </p:nvSpPr>
        <p:spPr>
          <a:xfrm>
            <a:off x="3581400" y="4038600"/>
            <a:ext cx="4724400" cy="400110"/>
          </a:xfrm>
          <a:prstGeom prst="rect">
            <a:avLst/>
          </a:prstGeom>
          <a:noFill/>
        </p:spPr>
        <p:txBody>
          <a:bodyPr wrap="square" rtlCol="0">
            <a:spAutoFit/>
          </a:bodyPr>
          <a:lstStyle/>
          <a:p>
            <a:pPr algn="just" rtl="1"/>
            <a:r>
              <a:rPr lang="ar-SA" sz="2000" b="1" dirty="0">
                <a:solidFill>
                  <a:srgbClr val="0070C0"/>
                </a:solidFill>
                <a:latin typeface="Times New Roman" panose="02020603050405020304" pitchFamily="18" charset="0"/>
                <a:cs typeface="Times New Roman" panose="02020603050405020304" pitchFamily="18" charset="0"/>
              </a:rPr>
              <a:t>2) اللدائن الصلبة </a:t>
            </a:r>
            <a:r>
              <a:rPr lang="en-US" sz="2000" b="1" dirty="0">
                <a:solidFill>
                  <a:srgbClr val="0070C0"/>
                </a:solidFill>
                <a:latin typeface="Times New Roman" panose="02020603050405020304" pitchFamily="18" charset="0"/>
                <a:cs typeface="Times New Roman" panose="02020603050405020304" pitchFamily="18" charset="0"/>
              </a:rPr>
              <a:t>Rigid plastics</a:t>
            </a:r>
          </a:p>
        </p:txBody>
      </p:sp>
      <p:sp>
        <p:nvSpPr>
          <p:cNvPr id="17" name="TextBox 16"/>
          <p:cNvSpPr txBox="1"/>
          <p:nvPr/>
        </p:nvSpPr>
        <p:spPr>
          <a:xfrm>
            <a:off x="1371600" y="5754469"/>
            <a:ext cx="6477000" cy="646331"/>
          </a:xfrm>
          <a:prstGeom prst="rect">
            <a:avLst/>
          </a:prstGeom>
          <a:noFill/>
        </p:spPr>
        <p:txBody>
          <a:bodyPr wrap="square" rtlCol="0">
            <a:spAutoFit/>
          </a:bodyPr>
          <a:lstStyle/>
          <a:p>
            <a:pPr algn="just" rtl="1">
              <a:buFont typeface="Arial" pitchFamily="34" charset="0"/>
              <a:buChar char="•"/>
            </a:pPr>
            <a:r>
              <a:rPr lang="ar-SA" b="1" dirty="0">
                <a:latin typeface="Times New Roman" panose="02020603050405020304" pitchFamily="18" charset="0"/>
                <a:cs typeface="Times New Roman" panose="02020603050405020304" pitchFamily="18" charset="0"/>
              </a:rPr>
              <a:t> او لوجود مجموعات جانبية كبيرة على جوانب سلسلة البوليمر.</a:t>
            </a:r>
          </a:p>
          <a:p>
            <a:pPr marL="169863" algn="just" rtl="1"/>
            <a:r>
              <a:rPr lang="ar-SA" b="1" dirty="0">
                <a:latin typeface="Times New Roman" panose="02020603050405020304" pitchFamily="18" charset="0"/>
                <a:cs typeface="Times New Roman" panose="02020603050405020304" pitchFamily="18" charset="0"/>
              </a:rPr>
              <a:t> مثل بولي ميثيل ميثاكريليت – بولي ستيرين. </a:t>
            </a:r>
          </a:p>
        </p:txBody>
      </p:sp>
      <p:sp>
        <p:nvSpPr>
          <p:cNvPr id="18" name="TextBox 17"/>
          <p:cNvSpPr txBox="1"/>
          <p:nvPr/>
        </p:nvSpPr>
        <p:spPr>
          <a:xfrm>
            <a:off x="1371600" y="5108138"/>
            <a:ext cx="6477000" cy="646331"/>
          </a:xfrm>
          <a:prstGeom prst="rect">
            <a:avLst/>
          </a:prstGeom>
          <a:noFill/>
        </p:spPr>
        <p:txBody>
          <a:bodyPr wrap="square" rtlCol="0">
            <a:spAutoFit/>
          </a:bodyPr>
          <a:lstStyle/>
          <a:p>
            <a:pPr algn="just" rtl="1">
              <a:buFont typeface="Arial" pitchFamily="34" charset="0"/>
              <a:buChar char="•"/>
            </a:pPr>
            <a:r>
              <a:rPr lang="ar-SA" b="1" dirty="0">
                <a:latin typeface="Times New Roman" panose="02020603050405020304" pitchFamily="18" charset="0"/>
                <a:cs typeface="Times New Roman" panose="02020603050405020304" pitchFamily="18" charset="0"/>
              </a:rPr>
              <a:t> لوجود خاصية الترابط بين جزئيات البوليمر بروابط مستعرضة </a:t>
            </a:r>
            <a:r>
              <a:rPr lang="en-US" b="1" dirty="0">
                <a:latin typeface="Times New Roman" panose="02020603050405020304" pitchFamily="18" charset="0"/>
                <a:cs typeface="Times New Roman" panose="02020603050405020304" pitchFamily="18" charset="0"/>
              </a:rPr>
              <a:t>Crosslinked</a:t>
            </a:r>
            <a:r>
              <a:rPr lang="ar-SA" b="1" dirty="0">
                <a:latin typeface="Times New Roman" panose="02020603050405020304" pitchFamily="18" charset="0"/>
                <a:cs typeface="Times New Roman" panose="02020603050405020304" pitchFamily="18" charset="0"/>
              </a:rPr>
              <a:t> .</a:t>
            </a:r>
          </a:p>
          <a:p>
            <a:pPr marL="169863" algn="just" rtl="1"/>
            <a:r>
              <a:rPr lang="ar-SA" b="1" dirty="0">
                <a:latin typeface="Times New Roman" panose="02020603050405020304" pitchFamily="18" charset="0"/>
                <a:cs typeface="Times New Roman" panose="02020603050405020304" pitchFamily="18" charset="0"/>
              </a:rPr>
              <a:t>مثل: الفينول فورمالدهيد – اليوريا فورمالدهيد – الميلامين فورمالدهيد.</a:t>
            </a:r>
          </a:p>
        </p:txBody>
      </p:sp>
      <p:sp>
        <p:nvSpPr>
          <p:cNvPr id="19" name="TextBox 18"/>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childTnLst>
                          </p:cTn>
                        </p:par>
                        <p:par>
                          <p:cTn id="35" fill="hold">
                            <p:stCondLst>
                              <p:cond delay="1000"/>
                            </p:stCondLst>
                            <p:childTnLst>
                              <p:par>
                                <p:cTn id="36" presetID="5" presetClass="entr" presetSubtype="10" fill="hold" grpId="1"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6" grpId="0"/>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09600" y="1730276"/>
            <a:ext cx="7772400" cy="2308324"/>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تتميز هذه البوليمرات بمقاومة شديده للتشوه و تتحمل استطالة صغيره (10-50%)</a:t>
            </a:r>
          </a:p>
          <a:p>
            <a:pPr algn="just" rtl="1"/>
            <a:r>
              <a:rPr lang="ar-SA" b="1" dirty="0">
                <a:latin typeface="Times New Roman" panose="02020603050405020304" pitchFamily="18" charset="0"/>
                <a:cs typeface="Times New Roman" panose="02020603050405020304" pitchFamily="18" charset="0"/>
              </a:rPr>
              <a:t>- لها قوة شد عالية (لاحتوائها على مراكز قطبية أو روابط هيدروجينية)</a:t>
            </a:r>
          </a:p>
          <a:p>
            <a:pPr algn="just" rtl="1"/>
            <a:r>
              <a:rPr lang="ar-SA" b="1" dirty="0">
                <a:latin typeface="Times New Roman" panose="02020603050405020304" pitchFamily="18" charset="0"/>
                <a:cs typeface="Times New Roman" panose="02020603050405020304" pitchFamily="18" charset="0"/>
              </a:rPr>
              <a:t>- تمتاز بضعف امتصاصها للرطوبة </a:t>
            </a:r>
          </a:p>
          <a:p>
            <a:pPr algn="just" rtl="1"/>
            <a:r>
              <a:rPr lang="ar-SA" b="1" dirty="0">
                <a:latin typeface="Times New Roman" panose="02020603050405020304" pitchFamily="18" charset="0"/>
                <a:cs typeface="Times New Roman" panose="02020603050405020304" pitchFamily="18" charset="0"/>
              </a:rPr>
              <a:t>- لها درجة تبلور عالية نتيجة لوجود القوي الثانوية</a:t>
            </a:r>
          </a:p>
          <a:p>
            <a:pPr algn="just" rtl="1"/>
            <a:r>
              <a:rPr lang="ar-SA" b="1" dirty="0">
                <a:latin typeface="Times New Roman" panose="02020603050405020304" pitchFamily="18" charset="0"/>
                <a:cs typeface="Times New Roman" panose="02020603050405020304" pitchFamily="18" charset="0"/>
              </a:rPr>
              <a:t>- مثل : بولي استر – بولي بروبلين – بولي اكريلونيتريل</a:t>
            </a:r>
          </a:p>
          <a:p>
            <a:pPr algn="just" rtl="1"/>
            <a:r>
              <a:rPr lang="ar-SA" b="1" dirty="0">
                <a:solidFill>
                  <a:srgbClr val="FF0000"/>
                </a:solidFill>
                <a:latin typeface="Times New Roman" panose="02020603050405020304" pitchFamily="18" charset="0"/>
                <a:cs typeface="Times New Roman" panose="02020603050405020304" pitchFamily="18" charset="0"/>
              </a:rPr>
              <a:t>- ملاحظه:</a:t>
            </a:r>
          </a:p>
          <a:p>
            <a:pPr marL="457200" algn="just" rtl="1"/>
            <a:r>
              <a:rPr lang="ar-SA" b="1" dirty="0">
                <a:latin typeface="Times New Roman" panose="02020603050405020304" pitchFamily="18" charset="0"/>
                <a:cs typeface="Times New Roman" panose="02020603050405020304" pitchFamily="18" charset="0"/>
              </a:rPr>
              <a:t>بولي بروبلين له خصائص ليفية علي الرغم من عدم وجود مراكز قطبية او روابط هيدروجينية و ذلك نتيجة لقدرته على التبلور عند شده.</a:t>
            </a:r>
          </a:p>
        </p:txBody>
      </p:sp>
      <p:sp>
        <p:nvSpPr>
          <p:cNvPr id="20" name="TextBox 19"/>
          <p:cNvSpPr txBox="1"/>
          <p:nvPr/>
        </p:nvSpPr>
        <p:spPr>
          <a:xfrm>
            <a:off x="3886200" y="1138535"/>
            <a:ext cx="44958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en-US" sz="2400" b="1" dirty="0">
                <a:solidFill>
                  <a:srgbClr val="00B050"/>
                </a:solidFill>
                <a:latin typeface="Times New Roman" panose="02020603050405020304" pitchFamily="18" charset="0"/>
                <a:cs typeface="Times New Roman" panose="02020603050405020304" pitchFamily="18" charset="0"/>
              </a:rPr>
              <a:t>2</a:t>
            </a:r>
            <a:r>
              <a:rPr lang="ar-SA" sz="2400" b="1" dirty="0">
                <a:solidFill>
                  <a:srgbClr val="00B050"/>
                </a:solidFill>
                <a:latin typeface="Times New Roman" panose="02020603050405020304" pitchFamily="18" charset="0"/>
                <a:cs typeface="Times New Roman" panose="02020603050405020304" pitchFamily="18" charset="0"/>
              </a:rPr>
              <a:t>) البوليمرات الليفية (الألياف)    </a:t>
            </a:r>
            <a:r>
              <a:rPr lang="en-US" sz="2400" b="1" dirty="0">
                <a:solidFill>
                  <a:srgbClr val="00B050"/>
                </a:solidFill>
                <a:latin typeface="Times New Roman" panose="02020603050405020304" pitchFamily="18" charset="0"/>
                <a:cs typeface="Times New Roman" panose="02020603050405020304" pitchFamily="18" charset="0"/>
              </a:rPr>
              <a:t>Fibers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9600" y="4667071"/>
            <a:ext cx="7772400" cy="1704569"/>
          </a:xfrm>
          <a:prstGeom prst="rect">
            <a:avLst/>
          </a:prstGeom>
          <a:noFill/>
        </p:spPr>
        <p:txBody>
          <a:bodyPr wrap="square" rtlCol="0">
            <a:spAutoFit/>
          </a:bodyPr>
          <a:lstStyle/>
          <a:p>
            <a:pPr algn="just" rtl="1">
              <a:lnSpc>
                <a:spcPct val="150000"/>
              </a:lnSpc>
            </a:pPr>
            <a:r>
              <a:rPr lang="ar-SA" b="1" dirty="0">
                <a:latin typeface="Times New Roman" panose="02020603050405020304" pitchFamily="18" charset="0"/>
                <a:cs typeface="Times New Roman" panose="02020603050405020304" pitchFamily="18" charset="0"/>
              </a:rPr>
              <a:t>تتميز هذه البوليمرات بأن لها القدرة على تحمل زيادة في الطول تصل نسبتها غلى 500-1000% و من ثم ترتد الى شكلها الاصلي بعد ازالة السبب.</a:t>
            </a:r>
          </a:p>
          <a:p>
            <a:pPr algn="just" rtl="1">
              <a:lnSpc>
                <a:spcPct val="150000"/>
              </a:lnSpc>
            </a:pPr>
            <a:r>
              <a:rPr lang="ar-SA" b="1" dirty="0">
                <a:latin typeface="Times New Roman" panose="02020603050405020304" pitchFamily="18" charset="0"/>
                <a:cs typeface="Times New Roman" panose="02020603050405020304" pitchFamily="18" charset="0"/>
              </a:rPr>
              <a:t>و تنتج هذه المرونه من عملية الترابط الشبكي </a:t>
            </a:r>
            <a:r>
              <a:rPr lang="en-US" b="1" dirty="0">
                <a:latin typeface="Times New Roman" panose="02020603050405020304" pitchFamily="18" charset="0"/>
                <a:cs typeface="Times New Roman" panose="02020603050405020304" pitchFamily="18" charset="0"/>
              </a:rPr>
              <a:t>Crosslinked</a:t>
            </a:r>
            <a:r>
              <a:rPr lang="ar-SA" b="1" dirty="0">
                <a:latin typeface="Times New Roman" panose="02020603050405020304" pitchFamily="18" charset="0"/>
                <a:cs typeface="Times New Roman" panose="02020603050405020304" pitchFamily="18" charset="0"/>
              </a:rPr>
              <a:t> بين السلاسل المكونه لها.</a:t>
            </a:r>
          </a:p>
          <a:p>
            <a:pPr algn="just" rtl="1">
              <a:lnSpc>
                <a:spcPct val="150000"/>
              </a:lnSpc>
            </a:pPr>
            <a:r>
              <a:rPr lang="ar-SA" b="1" dirty="0">
                <a:latin typeface="Times New Roman" panose="02020603050405020304" pitchFamily="18" charset="0"/>
                <a:cs typeface="Times New Roman" panose="02020603050405020304" pitchFamily="18" charset="0"/>
              </a:rPr>
              <a:t>مثل: بولي بوتادايين </a:t>
            </a:r>
            <a:r>
              <a:rPr lang="en-US" b="1" dirty="0" err="1">
                <a:latin typeface="Times New Roman" panose="02020603050405020304" pitchFamily="18" charset="0"/>
                <a:cs typeface="Times New Roman" panose="02020603050405020304" pitchFamily="18" charset="0"/>
              </a:rPr>
              <a:t>Polybutadiene</a:t>
            </a:r>
            <a:r>
              <a:rPr lang="ar-SA" b="1" dirty="0">
                <a:latin typeface="Times New Roman" panose="02020603050405020304" pitchFamily="18" charset="0"/>
                <a:cs typeface="Times New Roman" panose="02020603050405020304" pitchFamily="18" charset="0"/>
              </a:rPr>
              <a:t> – بولي ايزوبرين </a:t>
            </a:r>
            <a:r>
              <a:rPr lang="en-US" b="1" dirty="0" err="1">
                <a:latin typeface="Times New Roman" panose="02020603050405020304" pitchFamily="18" charset="0"/>
                <a:cs typeface="Times New Roman" panose="02020603050405020304" pitchFamily="18" charset="0"/>
              </a:rPr>
              <a:t>Polyisoprene</a:t>
            </a:r>
            <a:r>
              <a:rPr lang="ar-SA" b="1"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2667000" y="4191000"/>
            <a:ext cx="57150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ar-SA" sz="2400" b="1" dirty="0">
                <a:solidFill>
                  <a:srgbClr val="00B050"/>
                </a:solidFill>
                <a:latin typeface="Times New Roman" panose="02020603050405020304" pitchFamily="18" charset="0"/>
                <a:cs typeface="Times New Roman" panose="02020603050405020304" pitchFamily="18" charset="0"/>
              </a:rPr>
              <a:t>3) البوليمرات المطاطية (إلاستومير)   </a:t>
            </a:r>
            <a:r>
              <a:rPr lang="en-US" sz="2400" b="1" dirty="0" err="1">
                <a:solidFill>
                  <a:srgbClr val="00B050"/>
                </a:solidFill>
                <a:latin typeface="Times New Roman" panose="02020603050405020304" pitchFamily="18" charset="0"/>
                <a:cs typeface="Times New Roman" panose="02020603050405020304" pitchFamily="18" charset="0"/>
              </a:rPr>
              <a:t>Elastomers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a:solidFill>
                  <a:srgbClr val="0070C0"/>
                </a:solidFill>
                <a:latin typeface="Times New Roman" panose="02020603050405020304" pitchFamily="18" charset="0"/>
                <a:cs typeface="Times New Roman" panose="02020603050405020304" pitchFamily="18" charset="0"/>
              </a:rPr>
              <a:t>Chain Structure</a:t>
            </a:r>
          </a:p>
        </p:txBody>
      </p:sp>
      <p:sp>
        <p:nvSpPr>
          <p:cNvPr id="7" name="TextBox 6"/>
          <p:cNvSpPr txBox="1"/>
          <p:nvPr/>
        </p:nvSpPr>
        <p:spPr>
          <a:xfrm>
            <a:off x="685800" y="1143000"/>
            <a:ext cx="7924800" cy="830997"/>
          </a:xfrm>
          <a:prstGeom prst="rect">
            <a:avLst/>
          </a:prstGeom>
          <a:noFill/>
        </p:spPr>
        <p:txBody>
          <a:bodyPr wrap="square" rtlCol="0">
            <a:spAutoFit/>
          </a:bodyPr>
          <a:lstStyle/>
          <a:p>
            <a:pPr marL="285750" indent="-285750" algn="just" rtl="1">
              <a:buFont typeface="Wingdings" panose="05000000000000000000" pitchFamily="2" charset="2"/>
              <a:buChar char="v"/>
            </a:pPr>
            <a:r>
              <a:rPr lang="ar-SA" sz="2400" b="1" dirty="0">
                <a:solidFill>
                  <a:srgbClr val="FF0000"/>
                </a:solidFill>
                <a:latin typeface="Times New Roman" panose="02020603050405020304" pitchFamily="18" charset="0"/>
                <a:cs typeface="Times New Roman" panose="02020603050405020304" pitchFamily="18" charset="0"/>
              </a:rPr>
              <a:t>تتكون جزيئات البوليمر من سلاسل طويله و سلاسل قصيرة و يمكن تقسيمها كما يلي:</a:t>
            </a:r>
          </a:p>
        </p:txBody>
      </p:sp>
      <p:sp>
        <p:nvSpPr>
          <p:cNvPr id="8" name="TextBox 7"/>
          <p:cNvSpPr txBox="1"/>
          <p:nvPr/>
        </p:nvSpPr>
        <p:spPr>
          <a:xfrm>
            <a:off x="609600" y="2057400"/>
            <a:ext cx="7772400" cy="461665"/>
          </a:xfrm>
          <a:prstGeom prst="rect">
            <a:avLst/>
          </a:prstGeom>
          <a:noFill/>
        </p:spPr>
        <p:txBody>
          <a:bodyPr wrap="square" rtlCol="0">
            <a:spAutoFit/>
          </a:bodyPr>
          <a:lstStyle/>
          <a:p>
            <a:pPr algn="just" rtl="1"/>
            <a:r>
              <a:rPr lang="ar-SA" sz="2400" b="1" dirty="0">
                <a:solidFill>
                  <a:srgbClr val="00B050"/>
                </a:solidFill>
                <a:latin typeface="Times New Roman" panose="02020603050405020304" pitchFamily="18" charset="0"/>
                <a:cs typeface="Times New Roman" panose="02020603050405020304" pitchFamily="18" charset="0"/>
              </a:rPr>
              <a:t>1) البوليمرات الخطية </a:t>
            </a:r>
            <a:r>
              <a:rPr lang="en-US" sz="2400" b="1" dirty="0">
                <a:solidFill>
                  <a:srgbClr val="00B050"/>
                </a:solidFill>
                <a:latin typeface="Times New Roman" panose="02020603050405020304" pitchFamily="18" charset="0"/>
                <a:cs typeface="Times New Roman" panose="02020603050405020304" pitchFamily="18" charset="0"/>
              </a:rPr>
              <a:t>Linear Polymers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2514600"/>
            <a:ext cx="7467600" cy="1477328"/>
          </a:xfrm>
          <a:prstGeom prst="rect">
            <a:avLst/>
          </a:prstGeom>
          <a:noFill/>
        </p:spPr>
        <p:txBody>
          <a:bodyPr wrap="square" rtlCol="0">
            <a:spAutoFit/>
          </a:bodyPr>
          <a:lstStyle/>
          <a:p>
            <a:pPr algn="just" rtl="1">
              <a:lnSpc>
                <a:spcPct val="150000"/>
              </a:lnSpc>
            </a:pPr>
            <a:r>
              <a:rPr lang="ar-SA" sz="2000" b="1" dirty="0">
                <a:latin typeface="Times New Roman" panose="02020603050405020304" pitchFamily="18" charset="0"/>
                <a:cs typeface="Times New Roman" panose="02020603050405020304" pitchFamily="18" charset="0"/>
              </a:rPr>
              <a:t>- يتكون هذا النوع من البوليمرات من سلاسل طويله لا تحتوي علي تفرعات جانبية.</a:t>
            </a:r>
          </a:p>
          <a:p>
            <a:pPr algn="just" rtl="1">
              <a:lnSpc>
                <a:spcPct val="150000"/>
              </a:lnSpc>
              <a:buFontTx/>
              <a:buChar char="-"/>
            </a:pPr>
            <a:r>
              <a:rPr lang="ar-SA" sz="2000" b="1" dirty="0">
                <a:latin typeface="Times New Roman" panose="02020603050405020304" pitchFamily="18" charset="0"/>
                <a:cs typeface="Times New Roman" panose="02020603050405020304" pitchFamily="18" charset="0"/>
              </a:rPr>
              <a:t>مثل:</a:t>
            </a:r>
          </a:p>
          <a:p>
            <a:pPr marL="457200" algn="just" rtl="1">
              <a:lnSpc>
                <a:spcPct val="150000"/>
              </a:lnSpc>
            </a:pPr>
            <a:r>
              <a:rPr lang="ar-SA" sz="2000" b="1" dirty="0">
                <a:latin typeface="Times New Roman" panose="02020603050405020304" pitchFamily="18" charset="0"/>
                <a:cs typeface="Times New Roman" panose="02020603050405020304" pitchFamily="18" charset="0"/>
              </a:rPr>
              <a:t> بولي ايثيلين – بولي ستيرين – بعض انواع البولي استر و البولي اميد</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355068"/>
            <a:ext cx="4969567" cy="1143000"/>
          </a:xfrm>
          <a:prstGeom prst="rect">
            <a:avLst/>
          </a:prstGeom>
        </p:spPr>
      </p:pic>
      <p:sp>
        <p:nvSpPr>
          <p:cNvPr id="13" name="TextBox 12"/>
          <p:cNvSpPr txBox="1"/>
          <p:nvPr/>
        </p:nvSpPr>
        <p:spPr>
          <a:xfrm>
            <a:off x="2971800" y="5498068"/>
            <a:ext cx="3352800" cy="369332"/>
          </a:xfrm>
          <a:prstGeom prst="rect">
            <a:avLst/>
          </a:prstGeom>
          <a:noFill/>
        </p:spPr>
        <p:txBody>
          <a:bodyPr wrap="square" rtlCol="0">
            <a:spAutoFit/>
          </a:bodyPr>
          <a:lstStyle/>
          <a:p>
            <a:pPr algn="ctr" rtl="1"/>
            <a:r>
              <a:rPr lang="ar-SA" b="1" dirty="0">
                <a:solidFill>
                  <a:srgbClr val="00B050"/>
                </a:solidFill>
                <a:latin typeface="Times New Roman" panose="02020603050405020304" pitchFamily="18" charset="0"/>
                <a:cs typeface="Times New Roman" panose="02020603050405020304" pitchFamily="18" charset="0"/>
              </a:rPr>
              <a:t>بوليمرات خطية </a:t>
            </a:r>
            <a:r>
              <a:rPr lang="en-US" b="1" dirty="0">
                <a:solidFill>
                  <a:srgbClr val="00B050"/>
                </a:solidFill>
                <a:latin typeface="Times New Roman" panose="02020603050405020304" pitchFamily="18" charset="0"/>
                <a:cs typeface="Times New Roman" panose="02020603050405020304" pitchFamily="18" charset="0"/>
              </a:rPr>
              <a:t>Linear Polymers</a:t>
            </a:r>
            <a:endParaRPr lang="ar-SA"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a:solidFill>
                  <a:srgbClr val="0070C0"/>
                </a:solidFill>
                <a:latin typeface="Times New Roman" panose="02020603050405020304" pitchFamily="18" charset="0"/>
                <a:cs typeface="Times New Roman" panose="02020603050405020304" pitchFamily="18" charset="0"/>
              </a:rPr>
              <a:t>Chain Structure</a:t>
            </a:r>
          </a:p>
        </p:txBody>
      </p:sp>
      <p:sp>
        <p:nvSpPr>
          <p:cNvPr id="10" name="TextBox 9"/>
          <p:cNvSpPr txBox="1"/>
          <p:nvPr/>
        </p:nvSpPr>
        <p:spPr>
          <a:xfrm>
            <a:off x="762000" y="990600"/>
            <a:ext cx="7772400" cy="461665"/>
          </a:xfrm>
          <a:prstGeom prst="rect">
            <a:avLst/>
          </a:prstGeom>
          <a:noFill/>
        </p:spPr>
        <p:txBody>
          <a:bodyPr wrap="square" rtlCol="0">
            <a:spAutoFit/>
          </a:bodyPr>
          <a:lstStyle/>
          <a:p>
            <a:pPr algn="just" rtl="1"/>
            <a:r>
              <a:rPr lang="ar-SA" sz="2400" b="1" dirty="0">
                <a:solidFill>
                  <a:srgbClr val="00B050"/>
                </a:solidFill>
                <a:latin typeface="Times New Roman" panose="02020603050405020304" pitchFamily="18" charset="0"/>
                <a:cs typeface="Times New Roman" panose="02020603050405020304" pitchFamily="18" charset="0"/>
              </a:rPr>
              <a:t>2) البوليمرات المتفرعة </a:t>
            </a:r>
            <a:r>
              <a:rPr lang="en-US" sz="2400" b="1" dirty="0">
                <a:solidFill>
                  <a:srgbClr val="00B050"/>
                </a:solidFill>
                <a:latin typeface="Times New Roman" panose="02020603050405020304" pitchFamily="18" charset="0"/>
                <a:cs typeface="Times New Roman" panose="02020603050405020304" pitchFamily="18" charset="0"/>
              </a:rPr>
              <a:t>Branched Polymers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3400" y="1397675"/>
            <a:ext cx="7772400" cy="2077492"/>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يتكون هذا النوع من البوليمرات من سلاسل رئيسية مستقيمة متصلة بتفرعات جانبية علي طول السلسلة الرئيسية.</a:t>
            </a:r>
          </a:p>
          <a:p>
            <a:pPr algn="just" rtl="1">
              <a:lnSpc>
                <a:spcPct val="150000"/>
              </a:lnSpc>
            </a:pPr>
            <a:r>
              <a:rPr lang="ar-SA" b="1" dirty="0">
                <a:latin typeface="Times New Roman" panose="02020603050405020304" pitchFamily="18" charset="0"/>
                <a:cs typeface="Times New Roman" panose="02020603050405020304" pitchFamily="18" charset="0"/>
              </a:rPr>
              <a:t>- و هذه التفرعات مكونة من وحدات بنائية متكاملة و هي على عدة اشكال اما ان تكون</a:t>
            </a:r>
          </a:p>
          <a:p>
            <a:pPr marL="169863" algn="just" rtl="1">
              <a:buFont typeface="Arial" pitchFamily="34" charset="0"/>
              <a:buChar char="•"/>
            </a:pPr>
            <a:r>
              <a:rPr lang="ar-SA" b="1" dirty="0">
                <a:latin typeface="Times New Roman" panose="02020603050405020304" pitchFamily="18" charset="0"/>
                <a:cs typeface="Times New Roman" panose="02020603050405020304" pitchFamily="18" charset="0"/>
              </a:rPr>
              <a:t> </a:t>
            </a:r>
            <a:r>
              <a:rPr lang="ar-SA" sz="1600" dirty="0">
                <a:latin typeface="Times New Roman" panose="02020603050405020304" pitchFamily="18" charset="0"/>
                <a:cs typeface="Times New Roman" panose="02020603050405020304" pitchFamily="18" charset="0"/>
              </a:rPr>
              <a:t>سلاسل قصيره او طويله او غير منتظمه و تسمى بالشكل المشطي </a:t>
            </a:r>
            <a:r>
              <a:rPr lang="en-US" sz="1600" dirty="0">
                <a:latin typeface="Times New Roman" panose="02020603050405020304" pitchFamily="18" charset="0"/>
                <a:cs typeface="Times New Roman" panose="02020603050405020304" pitchFamily="18" charset="0"/>
              </a:rPr>
              <a:t>Comb like</a:t>
            </a:r>
            <a:r>
              <a:rPr lang="ar-SA" sz="1600" dirty="0">
                <a:latin typeface="Times New Roman" panose="02020603050405020304" pitchFamily="18" charset="0"/>
                <a:cs typeface="Times New Roman" panose="02020603050405020304" pitchFamily="18" charset="0"/>
              </a:rPr>
              <a:t> </a:t>
            </a:r>
          </a:p>
          <a:p>
            <a:pPr marL="169863" algn="just" rtl="1">
              <a:buFont typeface="Arial" pitchFamily="34" charset="0"/>
              <a:buChar char="•"/>
            </a:pPr>
            <a:r>
              <a:rPr lang="ar-SA" sz="1600" dirty="0">
                <a:latin typeface="Times New Roman" panose="02020603050405020304" pitchFamily="18" charset="0"/>
                <a:cs typeface="Times New Roman" panose="02020603050405020304" pitchFamily="18" charset="0"/>
              </a:rPr>
              <a:t> تكون التفرعات الجانبية على شكل تراكيب متقاطعه </a:t>
            </a:r>
            <a:r>
              <a:rPr lang="en-US" sz="1600" dirty="0">
                <a:latin typeface="Times New Roman" panose="02020603050405020304" pitchFamily="18" charset="0"/>
                <a:cs typeface="Times New Roman" panose="02020603050405020304" pitchFamily="18" charset="0"/>
              </a:rPr>
              <a:t>Cruciform</a:t>
            </a:r>
            <a:endParaRPr lang="ar-SA" sz="1600" dirty="0">
              <a:latin typeface="Times New Roman" panose="02020603050405020304" pitchFamily="18" charset="0"/>
              <a:cs typeface="Times New Roman" panose="02020603050405020304" pitchFamily="18" charset="0"/>
            </a:endParaRPr>
          </a:p>
          <a:p>
            <a:pPr marL="346075" indent="-176213" algn="just" rtl="1">
              <a:buFont typeface="Arial" pitchFamily="34" charset="0"/>
              <a:buChar char="•"/>
            </a:pPr>
            <a:r>
              <a:rPr lang="ar-SA" sz="1600" dirty="0">
                <a:latin typeface="Times New Roman" panose="02020603050405020304" pitchFamily="18" charset="0"/>
                <a:cs typeface="Times New Roman" panose="02020603050405020304" pitchFamily="18" charset="0"/>
              </a:rPr>
              <a:t>تحتوي سلاسل البوليمر على تفرعات جانبية كثيرة يمتد من بعضها تفرعات اخرى قصيرة او طويله و تسمي بالتفرعات الشجيرية </a:t>
            </a:r>
            <a:r>
              <a:rPr lang="en-US" sz="1600" dirty="0">
                <a:latin typeface="Times New Roman" panose="02020603050405020304" pitchFamily="18" charset="0"/>
                <a:cs typeface="Times New Roman" panose="02020603050405020304" pitchFamily="18" charset="0"/>
              </a:rPr>
              <a:t>Dendritic structure</a:t>
            </a:r>
            <a:endParaRPr lang="ar-SA" sz="1600" dirty="0">
              <a:latin typeface="Times New Roman" panose="02020603050405020304" pitchFamily="18" charset="0"/>
              <a:cs typeface="Times New Roman" panose="02020603050405020304" pitchFamily="18" charset="0"/>
            </a:endParaRPr>
          </a:p>
        </p:txBody>
      </p:sp>
      <p:pic>
        <p:nvPicPr>
          <p:cNvPr id="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2359" r="13910" b="7016"/>
          <a:stretch>
            <a:fillRect/>
          </a:stretch>
        </p:blipFill>
        <p:spPr bwMode="auto">
          <a:xfrm>
            <a:off x="1676400" y="3581400"/>
            <a:ext cx="57150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a:solidFill>
                  <a:srgbClr val="0070C0"/>
                </a:solidFill>
                <a:latin typeface="Times New Roman" panose="02020603050405020304" pitchFamily="18" charset="0"/>
                <a:cs typeface="Times New Roman" panose="02020603050405020304" pitchFamily="18" charset="0"/>
              </a:rPr>
              <a:t>Chain Structure</a:t>
            </a:r>
          </a:p>
        </p:txBody>
      </p:sp>
      <p:sp>
        <p:nvSpPr>
          <p:cNvPr id="6" name="TextBox 5"/>
          <p:cNvSpPr txBox="1"/>
          <p:nvPr/>
        </p:nvSpPr>
        <p:spPr>
          <a:xfrm>
            <a:off x="762000" y="1219200"/>
            <a:ext cx="7772400" cy="461665"/>
          </a:xfrm>
          <a:prstGeom prst="rect">
            <a:avLst/>
          </a:prstGeom>
          <a:noFill/>
        </p:spPr>
        <p:txBody>
          <a:bodyPr wrap="square" rtlCol="0">
            <a:spAutoFit/>
          </a:bodyPr>
          <a:lstStyle/>
          <a:p>
            <a:pPr algn="just" rtl="1"/>
            <a:r>
              <a:rPr lang="ar-SA" sz="2400" b="1" dirty="0">
                <a:solidFill>
                  <a:srgbClr val="00B050"/>
                </a:solidFill>
                <a:latin typeface="Times New Roman" panose="02020603050405020304" pitchFamily="18" charset="0"/>
                <a:cs typeface="Times New Roman" panose="02020603050405020304" pitchFamily="18" charset="0"/>
              </a:rPr>
              <a:t>3) البوليمرات الشبكية </a:t>
            </a:r>
            <a:r>
              <a:rPr lang="en-US" sz="2400" b="1" dirty="0">
                <a:solidFill>
                  <a:srgbClr val="00B050"/>
                </a:solidFill>
                <a:latin typeface="Times New Roman" panose="02020603050405020304" pitchFamily="18" charset="0"/>
                <a:cs typeface="Times New Roman" panose="02020603050405020304" pitchFamily="18" charset="0"/>
              </a:rPr>
              <a:t>Crosslinked Polymers</a:t>
            </a:r>
            <a:endParaRPr lang="ar-SA"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676400"/>
            <a:ext cx="7772400" cy="1338828"/>
          </a:xfrm>
          <a:prstGeom prst="rect">
            <a:avLst/>
          </a:prstGeom>
          <a:noFill/>
        </p:spPr>
        <p:txBody>
          <a:bodyPr wrap="square" rtlCol="0">
            <a:spAutoFit/>
          </a:bodyPr>
          <a:lstStyle/>
          <a:p>
            <a:pPr marL="117475" indent="-117475" algn="just" rtl="1">
              <a:lnSpc>
                <a:spcPct val="150000"/>
              </a:lnSpc>
            </a:pPr>
            <a:r>
              <a:rPr lang="ar-SA" b="1" dirty="0">
                <a:latin typeface="Times New Roman" panose="02020603050405020304" pitchFamily="18" charset="0"/>
                <a:cs typeface="Times New Roman" panose="02020603050405020304" pitchFamily="18" charset="0"/>
              </a:rPr>
              <a:t>- في هذا النوع من البوليمرات تتصل سلاسل البوليمرات مع بعضها بروابط بينية تتكون من ذرات او عدة مجموعات من الذرات.</a:t>
            </a:r>
          </a:p>
          <a:p>
            <a:pPr algn="just" rtl="1">
              <a:lnSpc>
                <a:spcPct val="150000"/>
              </a:lnSpc>
            </a:pPr>
            <a:r>
              <a:rPr lang="ar-SA" b="1" dirty="0">
                <a:latin typeface="Times New Roman" panose="02020603050405020304" pitchFamily="18" charset="0"/>
                <a:cs typeface="Times New Roman" panose="02020603050405020304" pitchFamily="18" charset="0"/>
              </a:rPr>
              <a:t>مثل: راتنجات الميلامين فورمالدهيد </a:t>
            </a:r>
            <a:r>
              <a:rPr lang="en-US" b="1" dirty="0">
                <a:latin typeface="Times New Roman" panose="02020603050405020304" pitchFamily="18" charset="0"/>
                <a:cs typeface="Times New Roman" panose="02020603050405020304" pitchFamily="18" charset="0"/>
              </a:rPr>
              <a:t>Melamine formaldehyde resins</a:t>
            </a:r>
            <a:endParaRPr lang="ar-SA" b="1"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54447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0600" y="880408"/>
            <a:ext cx="7239000" cy="2954655"/>
          </a:xfrm>
          <a:prstGeom prst="rect">
            <a:avLst/>
          </a:prstGeom>
          <a:solidFill>
            <a:schemeClr val="accent6">
              <a:lumMod val="20000"/>
              <a:lumOff val="80000"/>
            </a:schemeClr>
          </a:solidFill>
        </p:spPr>
        <p:txBody>
          <a:bodyPr wrap="square">
            <a:spAutoFit/>
          </a:bodyPr>
          <a:lstStyle/>
          <a:p>
            <a:pPr algn="r" rtl="1">
              <a:lnSpc>
                <a:spcPct val="150000"/>
              </a:lnSpc>
              <a:tabLst>
                <a:tab pos="3246120" algn="r"/>
              </a:tabLst>
            </a:pPr>
            <a:r>
              <a:rPr lang="ar-SA" sz="2800" b="1" dirty="0">
                <a:solidFill>
                  <a:srgbClr val="C00000"/>
                </a:solidFill>
                <a:ea typeface="Times New Roman"/>
                <a:cs typeface="Simplified Arabic"/>
              </a:rPr>
              <a:t>المحتوى</a:t>
            </a:r>
            <a:endParaRPr lang="en-US" sz="2800" b="1" dirty="0">
              <a:solidFill>
                <a:srgbClr val="C00000"/>
              </a:solidFill>
              <a:ea typeface="Calibri"/>
              <a:cs typeface="Arial"/>
            </a:endParaRPr>
          </a:p>
          <a:p>
            <a:pPr marL="855663" indent="-228600" algn="just" rtl="1">
              <a:lnSpc>
                <a:spcPct val="150000"/>
              </a:lnSpc>
              <a:buFontTx/>
              <a:buChar char="-"/>
              <a:tabLst>
                <a:tab pos="3246120" algn="r"/>
              </a:tabLst>
            </a:pPr>
            <a:r>
              <a:rPr lang="ar-SA" sz="3200" b="1" dirty="0">
                <a:ea typeface="Times New Roman"/>
                <a:cs typeface="+mj-cs"/>
              </a:rPr>
              <a:t>الخواص العامة للبوليمرات</a:t>
            </a:r>
          </a:p>
          <a:p>
            <a:pPr marL="855663" indent="-228600" algn="just" rtl="1">
              <a:lnSpc>
                <a:spcPct val="150000"/>
              </a:lnSpc>
              <a:buFontTx/>
              <a:buChar char="-"/>
              <a:tabLst>
                <a:tab pos="3246120" algn="r"/>
              </a:tabLst>
            </a:pPr>
            <a:r>
              <a:rPr lang="ar-SA" sz="3200" b="1" dirty="0"/>
              <a:t> الطرق العامه لتحضير البوليمرات</a:t>
            </a:r>
          </a:p>
          <a:p>
            <a:pPr marL="855663" indent="-228600" algn="just" rtl="1">
              <a:lnSpc>
                <a:spcPct val="150000"/>
              </a:lnSpc>
              <a:buFontTx/>
              <a:buChar char="-"/>
              <a:tabLst>
                <a:tab pos="3246120" algn="r"/>
              </a:tabLst>
            </a:pPr>
            <a:r>
              <a:rPr lang="ar-SA" sz="3200" b="1" dirty="0"/>
              <a:t>البلمرة المشتركة (التآزرية)</a:t>
            </a:r>
            <a:endParaRPr lang="en-US" sz="3200" b="1" dirty="0"/>
          </a:p>
        </p:txBody>
      </p:sp>
      <p:sp>
        <p:nvSpPr>
          <p:cNvPr id="3" name="Rectangle 2"/>
          <p:cNvSpPr/>
          <p:nvPr/>
        </p:nvSpPr>
        <p:spPr>
          <a:xfrm>
            <a:off x="2286000" y="4004608"/>
            <a:ext cx="4648200" cy="1938992"/>
          </a:xfrm>
          <a:prstGeom prst="rect">
            <a:avLst/>
          </a:prstGeom>
          <a:solidFill>
            <a:schemeClr val="accent6">
              <a:lumMod val="20000"/>
              <a:lumOff val="80000"/>
            </a:schemeClr>
          </a:solidFill>
        </p:spPr>
        <p:txBody>
          <a:bodyPr wrap="square">
            <a:spAutoFit/>
          </a:bodyPr>
          <a:lstStyle/>
          <a:p>
            <a:pPr algn="r" rtl="1">
              <a:tabLst>
                <a:tab pos="3246120" algn="r"/>
              </a:tabLst>
            </a:pPr>
            <a:r>
              <a:rPr lang="ar-SA" sz="2000" b="1" dirty="0">
                <a:solidFill>
                  <a:srgbClr val="C00000"/>
                </a:solidFill>
                <a:latin typeface="Times New Roman" pitchFamily="18" charset="0"/>
                <a:ea typeface="Times New Roman"/>
                <a:cs typeface="Times New Roman" pitchFamily="18" charset="0"/>
              </a:rPr>
              <a:t>المرجع</a:t>
            </a:r>
            <a:endParaRPr lang="en-US" sz="2000" b="1" dirty="0">
              <a:solidFill>
                <a:srgbClr val="C00000"/>
              </a:solidFill>
              <a:latin typeface="Times New Roman" pitchFamily="18" charset="0"/>
              <a:ea typeface="Calibri"/>
              <a:cs typeface="Times New Roman" pitchFamily="18" charset="0"/>
            </a:endParaRPr>
          </a:p>
          <a:p>
            <a:pPr algn="ctr" rtl="1">
              <a:tabLst>
                <a:tab pos="3246120" algn="r"/>
              </a:tabLst>
            </a:pPr>
            <a:r>
              <a:rPr lang="ar-SA" sz="2000" b="1" dirty="0">
                <a:latin typeface="Times New Roman" pitchFamily="18" charset="0"/>
                <a:ea typeface="Times New Roman"/>
                <a:cs typeface="Times New Roman" pitchFamily="18" charset="0"/>
              </a:rPr>
              <a:t>كيمياء و تقنية البوليمرات</a:t>
            </a:r>
          </a:p>
          <a:p>
            <a:pPr algn="ctr" rtl="1">
              <a:tabLst>
                <a:tab pos="3246120" algn="r"/>
              </a:tabLst>
            </a:pPr>
            <a:r>
              <a:rPr lang="ar-SA" sz="2000" b="1" dirty="0">
                <a:latin typeface="Times New Roman" pitchFamily="18" charset="0"/>
                <a:cs typeface="Times New Roman" pitchFamily="18" charset="0"/>
              </a:rPr>
              <a:t>أ.د. سالم بن سليم الذياب</a:t>
            </a:r>
          </a:p>
          <a:p>
            <a:pPr algn="ctr" rtl="1">
              <a:tabLst>
                <a:tab pos="3246120" algn="r"/>
              </a:tabLst>
            </a:pPr>
            <a:r>
              <a:rPr lang="ar-SA" sz="2000" b="1" dirty="0">
                <a:latin typeface="Times New Roman" pitchFamily="18" charset="0"/>
                <a:cs typeface="Times New Roman" pitchFamily="18" charset="0"/>
              </a:rPr>
              <a:t>مكتبة المتنبي 1435 هـ</a:t>
            </a:r>
          </a:p>
          <a:p>
            <a:pPr algn="ctr" rtl="1">
              <a:tabLst>
                <a:tab pos="3246120" algn="r"/>
              </a:tabLst>
            </a:pPr>
            <a:r>
              <a:rPr lang="ar-SA" sz="2000" b="1" dirty="0">
                <a:latin typeface="Times New Roman" pitchFamily="18" charset="0"/>
                <a:cs typeface="Times New Roman" pitchFamily="18" charset="0"/>
              </a:rPr>
              <a:t>رقم الايداع: 1435/7154</a:t>
            </a:r>
          </a:p>
          <a:p>
            <a:pPr algn="ctr" rtl="1">
              <a:tabLst>
                <a:tab pos="3246120" algn="r"/>
              </a:tabLst>
            </a:pPr>
            <a:r>
              <a:rPr lang="ar-SA" sz="2000" b="1" dirty="0">
                <a:latin typeface="Times New Roman" pitchFamily="18" charset="0"/>
                <a:cs typeface="Times New Roman" pitchFamily="18" charset="0"/>
              </a:rPr>
              <a:t>ردمك: 6-98-8093-603-978</a:t>
            </a:r>
          </a:p>
        </p:txBody>
      </p:sp>
    </p:spTree>
    <p:extLst>
      <p:ext uri="{BB962C8B-B14F-4D97-AF65-F5344CB8AC3E}">
        <p14:creationId xmlns:p14="http://schemas.microsoft.com/office/powerpoint/2010/main" val="37497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3400" y="1447800"/>
            <a:ext cx="8077200" cy="969496"/>
          </a:xfrm>
          <a:prstGeom prst="rect">
            <a:avLst/>
          </a:prstGeom>
          <a:noFill/>
        </p:spPr>
        <p:txBody>
          <a:bodyPr wrap="square" rtlCol="0">
            <a:spAutoFit/>
          </a:bodyPr>
          <a:lstStyle/>
          <a:p>
            <a:pPr marL="169863" indent="-169863" algn="just" rtl="1">
              <a:lnSpc>
                <a:spcPct val="150000"/>
              </a:lnSpc>
              <a:buFontTx/>
              <a:buChar char="-"/>
            </a:pPr>
            <a:r>
              <a:rPr lang="ar-SA" sz="2000" b="1" dirty="0">
                <a:solidFill>
                  <a:srgbClr val="FF0000"/>
                </a:solidFill>
                <a:latin typeface="Times New Roman" panose="02020603050405020304" pitchFamily="18" charset="0"/>
                <a:cs typeface="Times New Roman" panose="02020603050405020304" pitchFamily="18" charset="0"/>
              </a:rPr>
              <a:t>الصيغة البنائية للبوليمرات </a:t>
            </a:r>
            <a:r>
              <a:rPr lang="en-US" sz="2000" b="1" dirty="0">
                <a:solidFill>
                  <a:srgbClr val="FF0000"/>
                </a:solidFill>
                <a:latin typeface="Times New Roman" panose="02020603050405020304" pitchFamily="18" charset="0"/>
                <a:cs typeface="Times New Roman" panose="02020603050405020304" pitchFamily="18" charset="0"/>
              </a:rPr>
              <a:t>Structural Formula of Polymers</a:t>
            </a:r>
            <a:r>
              <a:rPr lang="ar-SA" sz="2000" b="1" dirty="0">
                <a:solidFill>
                  <a:srgbClr val="FF0000"/>
                </a:solidFill>
                <a:latin typeface="Times New Roman" panose="02020603050405020304" pitchFamily="18" charset="0"/>
                <a:cs typeface="Times New Roman" panose="02020603050405020304" pitchFamily="18" charset="0"/>
              </a:rPr>
              <a:t> </a:t>
            </a:r>
          </a:p>
          <a:p>
            <a:pPr marL="169863" algn="just" rtl="1">
              <a:lnSpc>
                <a:spcPct val="150000"/>
              </a:lnSpc>
            </a:pPr>
            <a:r>
              <a:rPr lang="ar-SA" b="1" dirty="0">
                <a:latin typeface="Times New Roman" panose="02020603050405020304" pitchFamily="18" charset="0"/>
                <a:cs typeface="Times New Roman" panose="02020603050405020304" pitchFamily="18" charset="0"/>
              </a:rPr>
              <a:t>هي بنية الجزئ الذي يتضح من خلالها نوع و عدد الذرات و توضح كيفية اتصال الذرات مع بعضها.</a:t>
            </a:r>
          </a:p>
        </p:txBody>
      </p:sp>
      <p:sp>
        <p:nvSpPr>
          <p:cNvPr id="10" name="TextBox 9"/>
          <p:cNvSpPr txBox="1"/>
          <p:nvPr/>
        </p:nvSpPr>
        <p:spPr>
          <a:xfrm>
            <a:off x="457200" y="2514600"/>
            <a:ext cx="8153400" cy="1338828"/>
          </a:xfrm>
          <a:prstGeom prst="rect">
            <a:avLst/>
          </a:prstGeom>
          <a:noFill/>
        </p:spPr>
        <p:txBody>
          <a:bodyPr wrap="square" rtlCol="0">
            <a:spAutoFit/>
          </a:bodyPr>
          <a:lstStyle/>
          <a:p>
            <a:pPr marL="169863" indent="-169863" algn="just" rtl="1">
              <a:lnSpc>
                <a:spcPct val="150000"/>
              </a:lnSpc>
            </a:pPr>
            <a:r>
              <a:rPr lang="ar-SA" b="1" dirty="0">
                <a:latin typeface="Times New Roman" panose="02020603050405020304" pitchFamily="18" charset="0"/>
                <a:cs typeface="Times New Roman" panose="02020603050405020304" pitchFamily="18" charset="0"/>
              </a:rPr>
              <a:t>- جزئ البوليمر يتكون من </a:t>
            </a:r>
            <a:r>
              <a:rPr lang="ar-SA" b="1" dirty="0">
                <a:solidFill>
                  <a:srgbClr val="FF0000"/>
                </a:solidFill>
                <a:latin typeface="Times New Roman" panose="02020603050405020304" pitchFamily="18" charset="0"/>
                <a:cs typeface="Times New Roman" panose="02020603050405020304" pitchFamily="18" charset="0"/>
              </a:rPr>
              <a:t>وحدات بنائية متكررة </a:t>
            </a:r>
            <a:r>
              <a:rPr lang="en-US" b="1" dirty="0">
                <a:solidFill>
                  <a:srgbClr val="FF0000"/>
                </a:solidFill>
                <a:latin typeface="Times New Roman" panose="02020603050405020304" pitchFamily="18" charset="0"/>
                <a:cs typeface="Times New Roman" panose="02020603050405020304" pitchFamily="18" charset="0"/>
              </a:rPr>
              <a:t>Repeating units</a:t>
            </a:r>
            <a:r>
              <a:rPr lang="ar-SA" b="1" dirty="0">
                <a:latin typeface="Times New Roman" panose="02020603050405020304" pitchFamily="18" charset="0"/>
                <a:cs typeface="Times New Roman" panose="02020603050405020304" pitchFamily="18" charset="0"/>
              </a:rPr>
              <a:t> لذا يمكن الاستعاضة عن كتابة او رسم ذلك الجزئ بوضع الصيغة البنائية المتكررة بين قوسين و يوضع الحرف </a:t>
            </a:r>
            <a:r>
              <a:rPr lang="en-US" b="1" dirty="0">
                <a:latin typeface="Times New Roman" panose="02020603050405020304" pitchFamily="18" charset="0"/>
                <a:cs typeface="Times New Roman" panose="02020603050405020304" pitchFamily="18" charset="0"/>
              </a:rPr>
              <a:t>n</a:t>
            </a:r>
            <a:r>
              <a:rPr lang="ar-SA" b="1" dirty="0">
                <a:latin typeface="Times New Roman" panose="02020603050405020304" pitchFamily="18" charset="0"/>
                <a:cs typeface="Times New Roman" panose="02020603050405020304" pitchFamily="18" charset="0"/>
              </a:rPr>
              <a:t> ليبين عدد مرات تكرار الوحدة البنائية.</a:t>
            </a:r>
          </a:p>
        </p:txBody>
      </p:sp>
      <p:sp>
        <p:nvSpPr>
          <p:cNvPr id="11" name="TextBox 10"/>
          <p:cNvSpPr txBox="1"/>
          <p:nvPr/>
        </p:nvSpPr>
        <p:spPr>
          <a:xfrm>
            <a:off x="457200" y="3803671"/>
            <a:ext cx="8153400" cy="969496"/>
          </a:xfrm>
          <a:prstGeom prst="rect">
            <a:avLst/>
          </a:prstGeom>
          <a:noFill/>
        </p:spPr>
        <p:txBody>
          <a:bodyPr wrap="square" rtlCol="0">
            <a:spAutoFit/>
          </a:bodyPr>
          <a:lstStyle/>
          <a:p>
            <a:pPr marL="169863" indent="-169863" algn="just" rtl="1">
              <a:lnSpc>
                <a:spcPct val="150000"/>
              </a:lnSpc>
              <a:buFontTx/>
              <a:buChar char="-"/>
            </a:pPr>
            <a:r>
              <a:rPr lang="ar-SA" sz="2000" b="1" dirty="0">
                <a:solidFill>
                  <a:srgbClr val="FF0000"/>
                </a:solidFill>
                <a:latin typeface="Times New Roman" panose="02020603050405020304" pitchFamily="18" charset="0"/>
                <a:cs typeface="Times New Roman" panose="02020603050405020304" pitchFamily="18" charset="0"/>
              </a:rPr>
              <a:t>تسمية البوليمرات</a:t>
            </a:r>
            <a:r>
              <a:rPr lang="en-US" sz="2000" b="1" dirty="0">
                <a:solidFill>
                  <a:srgbClr val="FF0000"/>
                </a:solidFill>
                <a:latin typeface="Times New Roman" panose="02020603050405020304" pitchFamily="18" charset="0"/>
                <a:cs typeface="Times New Roman" panose="02020603050405020304" pitchFamily="18" charset="0"/>
              </a:rPr>
              <a:t> </a:t>
            </a:r>
            <a:r>
              <a:rPr lang="ar-SA"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Nomenclature of Polymers</a:t>
            </a:r>
          </a:p>
          <a:p>
            <a:pPr marL="169863" algn="just" rtl="1">
              <a:lnSpc>
                <a:spcPct val="150000"/>
              </a:lnSpc>
            </a:pPr>
            <a:r>
              <a:rPr lang="ar-SA" b="1" dirty="0">
                <a:latin typeface="Times New Roman" panose="02020603050405020304" pitchFamily="18" charset="0"/>
                <a:cs typeface="Times New Roman" panose="02020603050405020304" pitchFamily="18" charset="0"/>
              </a:rPr>
              <a:t>الاستعانة بمصدرها من الجزئيات الاحادية و يكتفى باضافة المقطع ”عديد او بولي“ </a:t>
            </a:r>
            <a:r>
              <a:rPr lang="en-US" b="1" dirty="0">
                <a:latin typeface="Times New Roman" panose="02020603050405020304" pitchFamily="18" charset="0"/>
                <a:cs typeface="Times New Roman" panose="02020603050405020304" pitchFamily="18" charset="0"/>
              </a:rPr>
              <a:t>Poly</a:t>
            </a:r>
            <a:r>
              <a:rPr lang="ar-SA" b="1" dirty="0">
                <a:latin typeface="Times New Roman" panose="02020603050405020304" pitchFamily="18" charset="0"/>
                <a:cs typeface="Times New Roman" panose="02020603050405020304" pitchFamily="18" charset="0"/>
              </a:rPr>
              <a:t> الى اسم المصدر.</a:t>
            </a:r>
          </a:p>
        </p:txBody>
      </p:sp>
      <p:grpSp>
        <p:nvGrpSpPr>
          <p:cNvPr id="12" name="Group 11"/>
          <p:cNvGrpSpPr/>
          <p:nvPr/>
        </p:nvGrpSpPr>
        <p:grpSpPr>
          <a:xfrm>
            <a:off x="1143000" y="4953000"/>
            <a:ext cx="6993890" cy="1295400"/>
            <a:chOff x="1295400" y="4953000"/>
            <a:chExt cx="6993890" cy="1295400"/>
          </a:xfrm>
        </p:grpSpPr>
        <p:sp>
          <p:nvSpPr>
            <p:cNvPr id="19" name="مستطيل 18"/>
            <p:cNvSpPr/>
            <p:nvPr/>
          </p:nvSpPr>
          <p:spPr>
            <a:xfrm>
              <a:off x="3048863" y="5663625"/>
              <a:ext cx="1303562" cy="584775"/>
            </a:xfrm>
            <a:prstGeom prst="rect">
              <a:avLst/>
            </a:prstGeom>
          </p:spPr>
          <p:txBody>
            <a:bodyPr wrap="none">
              <a:spAutoFit/>
            </a:bodyPr>
            <a:lstStyle/>
            <a:p>
              <a:pPr algn="ctr" rtl="1"/>
              <a:r>
                <a:rPr lang="ar-SA" sz="1600" b="1" dirty="0">
                  <a:solidFill>
                    <a:srgbClr val="00B050"/>
                  </a:solidFill>
                  <a:latin typeface="Times New Roman" pitchFamily="18" charset="0"/>
                  <a:cs typeface="Times New Roman" pitchFamily="18" charset="0"/>
                </a:rPr>
                <a:t>عديد</a:t>
              </a:r>
              <a:r>
                <a:rPr lang="ar-SA" sz="1600" b="1" dirty="0">
                  <a:solidFill>
                    <a:srgbClr val="C00000"/>
                  </a:solidFill>
                  <a:latin typeface="Times New Roman" pitchFamily="18" charset="0"/>
                  <a:cs typeface="Times New Roman" pitchFamily="18" charset="0"/>
                </a:rPr>
                <a:t> اثيلين </a:t>
              </a:r>
              <a:endParaRPr lang="en-US" sz="1600" b="1" dirty="0">
                <a:solidFill>
                  <a:srgbClr val="C00000"/>
                </a:solidFill>
                <a:latin typeface="Times New Roman" pitchFamily="18" charset="0"/>
                <a:cs typeface="Times New Roman" pitchFamily="18" charset="0"/>
              </a:endParaRPr>
            </a:p>
            <a:p>
              <a:pPr algn="ctr" rtl="1"/>
              <a:r>
                <a:rPr lang="en-US" sz="1600" b="1" dirty="0">
                  <a:solidFill>
                    <a:srgbClr val="00B050"/>
                  </a:solidFill>
                  <a:latin typeface="Times New Roman" pitchFamily="18" charset="0"/>
                  <a:cs typeface="Times New Roman" pitchFamily="18" charset="0"/>
                </a:rPr>
                <a:t>Poly</a:t>
              </a:r>
              <a:r>
                <a:rPr lang="en-US" sz="1600" b="1" dirty="0">
                  <a:solidFill>
                    <a:srgbClr val="C00000"/>
                  </a:solidFill>
                  <a:latin typeface="Times New Roman" pitchFamily="18" charset="0"/>
                  <a:cs typeface="Times New Roman" pitchFamily="18" charset="0"/>
                </a:rPr>
                <a:t>ethylene</a:t>
              </a:r>
              <a:endParaRPr lang="ar-SA" sz="1600" dirty="0">
                <a:latin typeface="Times New Roman" pitchFamily="18" charset="0"/>
                <a:cs typeface="Times New Roman" pitchFamily="18" charset="0"/>
              </a:endParaRPr>
            </a:p>
          </p:txBody>
        </p:sp>
        <p:graphicFrame>
          <p:nvGraphicFramePr>
            <p:cNvPr id="777218" name="Object 2"/>
            <p:cNvGraphicFramePr>
              <a:graphicFrameLocks noChangeAspect="1"/>
            </p:cNvGraphicFramePr>
            <p:nvPr/>
          </p:nvGraphicFramePr>
          <p:xfrm>
            <a:off x="2895600" y="5087779"/>
            <a:ext cx="1524000" cy="508000"/>
          </p:xfrm>
          <a:graphic>
            <a:graphicData uri="http://schemas.openxmlformats.org/presentationml/2006/ole">
              <mc:AlternateContent xmlns:mc="http://schemas.openxmlformats.org/markup-compatibility/2006">
                <mc:Choice xmlns:v="urn:schemas-microsoft-com:vml" Requires="v">
                  <p:oleObj spid="_x0000_s777234" name="CS ChemDraw Drawing" r:id="rId3" imgW="1141476" imgH="377952" progId="ChemDraw.Document.6.0">
                    <p:embed/>
                  </p:oleObj>
                </mc:Choice>
                <mc:Fallback>
                  <p:oleObj name="CS ChemDraw Drawing" r:id="rId3" imgW="1141476" imgH="377952"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087779"/>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19" name="Object 3"/>
            <p:cNvGraphicFramePr>
              <a:graphicFrameLocks noChangeAspect="1"/>
            </p:cNvGraphicFramePr>
            <p:nvPr/>
          </p:nvGraphicFramePr>
          <p:xfrm>
            <a:off x="1295400" y="5316379"/>
            <a:ext cx="1081087" cy="204788"/>
          </p:xfrm>
          <a:graphic>
            <a:graphicData uri="http://schemas.openxmlformats.org/presentationml/2006/ole">
              <mc:AlternateContent xmlns:mc="http://schemas.openxmlformats.org/markup-compatibility/2006">
                <mc:Choice xmlns:v="urn:schemas-microsoft-com:vml" Requires="v">
                  <p:oleObj spid="_x0000_s777235" name="CS ChemDraw Drawing" r:id="rId5" imgW="809244" imgH="152400" progId="ChemDraw.Document.6.0">
                    <p:embed/>
                  </p:oleObj>
                </mc:Choice>
                <mc:Fallback>
                  <p:oleObj name="CS ChemDraw Drawing" r:id="rId5" imgW="809244" imgH="15240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16379"/>
                          <a:ext cx="10810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مستطيل 18"/>
            <p:cNvSpPr/>
            <p:nvPr/>
          </p:nvSpPr>
          <p:spPr>
            <a:xfrm>
              <a:off x="1426585" y="5658193"/>
              <a:ext cx="1011815" cy="584775"/>
            </a:xfrm>
            <a:prstGeom prst="rect">
              <a:avLst/>
            </a:prstGeom>
          </p:spPr>
          <p:txBody>
            <a:bodyPr wrap="none">
              <a:spAutoFit/>
            </a:bodyPr>
            <a:lstStyle/>
            <a:p>
              <a:pPr algn="ctr" rtl="1"/>
              <a:r>
                <a:rPr lang="ar-SA" sz="1600" b="1" dirty="0">
                  <a:solidFill>
                    <a:srgbClr val="C00000"/>
                  </a:solidFill>
                  <a:latin typeface="Times New Roman" pitchFamily="18" charset="0"/>
                  <a:cs typeface="Times New Roman" pitchFamily="18" charset="0"/>
                </a:rPr>
                <a:t>اثيلين</a:t>
              </a:r>
              <a:endParaRPr lang="en-US" sz="1600" b="1" dirty="0">
                <a:solidFill>
                  <a:srgbClr val="C00000"/>
                </a:solidFill>
                <a:latin typeface="Times New Roman" pitchFamily="18" charset="0"/>
                <a:cs typeface="Times New Roman" pitchFamily="18" charset="0"/>
              </a:endParaRPr>
            </a:p>
            <a:p>
              <a:pPr algn="ctr" rtl="1"/>
              <a:r>
                <a:rPr lang="en-US" sz="1600" b="1" dirty="0">
                  <a:solidFill>
                    <a:srgbClr val="C00000"/>
                  </a:solidFill>
                  <a:latin typeface="Times New Roman" pitchFamily="18" charset="0"/>
                  <a:cs typeface="Times New Roman" pitchFamily="18" charset="0"/>
                </a:rPr>
                <a:t>Ethylene</a:t>
              </a:r>
              <a:r>
                <a:rPr lang="ar-SA" sz="1600" b="1" dirty="0">
                  <a:solidFill>
                    <a:srgbClr val="C00000"/>
                  </a:solidFill>
                  <a:latin typeface="Times New Roman" pitchFamily="18" charset="0"/>
                  <a:cs typeface="Times New Roman" pitchFamily="18" charset="0"/>
                </a:rPr>
                <a:t> </a:t>
              </a:r>
              <a:endParaRPr lang="ar-SA" sz="1600" dirty="0">
                <a:latin typeface="Times New Roman" pitchFamily="18" charset="0"/>
                <a:cs typeface="Times New Roman" pitchFamily="18" charset="0"/>
              </a:endParaRPr>
            </a:p>
          </p:txBody>
        </p:sp>
        <p:pic>
          <p:nvPicPr>
            <p:cNvPr id="22" name="Picture 7" descr="http://www.chemheritage.org/Discover/Online-Resources/Conflicts-in-Chemistry/The-Case-of-Plastics/asset_upload_file486_82616.gif"/>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953000"/>
              <a:ext cx="3336290" cy="1153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66800" y="1447800"/>
            <a:ext cx="7620000" cy="461665"/>
          </a:xfrm>
          <a:prstGeom prst="rect">
            <a:avLst/>
          </a:prstGeom>
          <a:noFill/>
        </p:spPr>
        <p:txBody>
          <a:bodyPr wrap="square" rtlCol="0">
            <a:spAutoFit/>
          </a:bodyPr>
          <a:lstStyle/>
          <a:p>
            <a:pPr algn="r" rtl="1"/>
            <a:r>
              <a:rPr lang="ar-SA" sz="2400" b="1" dirty="0">
                <a:solidFill>
                  <a:srgbClr val="FF0000"/>
                </a:solidFill>
                <a:latin typeface="Times New Roman" pitchFamily="18" charset="0"/>
                <a:cs typeface="Times New Roman" pitchFamily="18" charset="0"/>
              </a:rPr>
              <a:t>1) تسمية بعض البوليمرات المحضرة من نوع واحد من الاحاديات </a:t>
            </a: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85" t="3974" r="1846" b="38409"/>
          <a:stretch>
            <a:fillRect/>
          </a:stretch>
        </p:blipFill>
        <p:spPr bwMode="auto">
          <a:xfrm>
            <a:off x="381000" y="2057400"/>
            <a:ext cx="4114800" cy="3810000"/>
          </a:xfrm>
          <a:prstGeom prst="rect">
            <a:avLst/>
          </a:prstGeom>
          <a:ln>
            <a:solidFill>
              <a:schemeClr val="tx1"/>
            </a:solidFill>
          </a:ln>
        </p:spPr>
        <p:style>
          <a:lnRef idx="0">
            <a:scrgbClr r="0" g="0" b="0"/>
          </a:lnRef>
          <a:fillRef idx="1001">
            <a:schemeClr val="lt1"/>
          </a:fillRef>
          <a:effectRef idx="0">
            <a:scrgbClr r="0" g="0" b="0"/>
          </a:effectRef>
          <a:fontRef idx="major"/>
        </p:style>
      </p:pic>
      <p:grpSp>
        <p:nvGrpSpPr>
          <p:cNvPr id="17" name="Group 16"/>
          <p:cNvGrpSpPr/>
          <p:nvPr/>
        </p:nvGrpSpPr>
        <p:grpSpPr>
          <a:xfrm>
            <a:off x="4645572" y="2060078"/>
            <a:ext cx="4117428" cy="3511225"/>
            <a:chOff x="4645572" y="2060078"/>
            <a:chExt cx="4117428" cy="3511225"/>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974" b="91059"/>
            <a:stretch>
              <a:fillRect/>
            </a:stretch>
          </p:blipFill>
          <p:spPr bwMode="auto">
            <a:xfrm>
              <a:off x="4648200" y="2060078"/>
              <a:ext cx="4114800" cy="328246"/>
            </a:xfrm>
            <a:prstGeom prst="rect">
              <a:avLst/>
            </a:prstGeom>
            <a:ln>
              <a:solidFill>
                <a:schemeClr val="tx1"/>
              </a:solidFill>
            </a:ln>
          </p:spPr>
          <p:style>
            <a:lnRef idx="0">
              <a:scrgbClr r="0" g="0" b="0"/>
            </a:lnRef>
            <a:fillRef idx="1001">
              <a:schemeClr val="lt1"/>
            </a:fillRef>
            <a:effectRef idx="0">
              <a:scrgbClr r="0" g="0" b="0"/>
            </a:effectRef>
            <a:fontRef idx="major"/>
          </p:style>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0439" b="-8837"/>
            <a:stretch>
              <a:fillRect/>
            </a:stretch>
          </p:blipFill>
          <p:spPr bwMode="auto">
            <a:xfrm>
              <a:off x="4645572" y="2370903"/>
              <a:ext cx="4117334" cy="3200400"/>
            </a:xfrm>
            <a:prstGeom prst="rect">
              <a:avLst/>
            </a:prstGeom>
            <a:ln>
              <a:solidFill>
                <a:schemeClr val="tx1"/>
              </a:solidFill>
            </a:ln>
          </p:spPr>
          <p:style>
            <a:lnRef idx="0">
              <a:scrgbClr r="0" g="0" b="0"/>
            </a:lnRef>
            <a:fillRef idx="1001">
              <a:schemeClr val="lt1"/>
            </a:fillRef>
            <a:effectRef idx="0">
              <a:scrgbClr r="0" g="0" b="0"/>
            </a:effectRef>
            <a:fontRef idx="major"/>
          </p:style>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3400" y="1905000"/>
            <a:ext cx="7620000" cy="707886"/>
          </a:xfrm>
          <a:prstGeom prst="rect">
            <a:avLst/>
          </a:prstGeom>
          <a:noFill/>
        </p:spPr>
        <p:txBody>
          <a:bodyPr wrap="square" rtlCol="0">
            <a:spAutoFit/>
          </a:bodyPr>
          <a:lstStyle/>
          <a:p>
            <a:pPr lvl="0" algn="just" rtl="1">
              <a:spcBef>
                <a:spcPts val="250"/>
              </a:spcBef>
              <a:buClr>
                <a:schemeClr val="accent1"/>
              </a:buClr>
              <a:buSzPct val="80000"/>
              <a:defRPr/>
            </a:pPr>
            <a:r>
              <a:rPr lang="ar-SA" sz="2000" b="1" dirty="0">
                <a:latin typeface="Times New Roman" pitchFamily="18" charset="0"/>
                <a:cs typeface="Times New Roman" pitchFamily="18" charset="0"/>
              </a:rPr>
              <a:t>يتم تسمية البوليمرات المحضره من تكاثف جزيئات </a:t>
            </a:r>
            <a:r>
              <a:rPr lang="en-US" sz="2000" b="1" dirty="0">
                <a:latin typeface="Times New Roman" pitchFamily="18" charset="0"/>
                <a:cs typeface="Times New Roman" pitchFamily="18" charset="0"/>
              </a:rPr>
              <a:t>Molecules</a:t>
            </a:r>
            <a:r>
              <a:rPr lang="ar-SA" sz="2000" b="1" dirty="0">
                <a:latin typeface="Times New Roman" pitchFamily="18" charset="0"/>
                <a:cs typeface="Times New Roman" pitchFamily="18" charset="0"/>
              </a:rPr>
              <a:t> مختلفة وفقاً لصيغة الوحدة البنائية المتكررة للبوليمر.</a:t>
            </a:r>
            <a:endParaRPr lang="ar-EG" sz="2000"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541" y="2940335"/>
            <a:ext cx="4191000" cy="9764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48649" y="3916806"/>
            <a:ext cx="3290432" cy="369332"/>
          </a:xfrm>
          <a:prstGeom prst="rect">
            <a:avLst/>
          </a:prstGeom>
        </p:spPr>
        <p:txBody>
          <a:bodyPr wrap="square">
            <a:spAutoFit/>
          </a:bodyPr>
          <a:lstStyle/>
          <a:p>
            <a:pPr algn="ctr"/>
            <a:r>
              <a:rPr lang="en-US" dirty="0" err="1">
                <a:cs typeface="+mj-cs"/>
              </a:rPr>
              <a:t>Polyethyleneterephthalat</a:t>
            </a:r>
            <a:endParaRPr lang="ar-SA" dirty="0">
              <a:cs typeface="+mj-cs"/>
            </a:endParaRPr>
          </a:p>
        </p:txBody>
      </p:sp>
      <p:sp>
        <p:nvSpPr>
          <p:cNvPr id="11" name="Rectangle 10"/>
          <p:cNvSpPr/>
          <p:nvPr/>
        </p:nvSpPr>
        <p:spPr>
          <a:xfrm>
            <a:off x="850141" y="2971211"/>
            <a:ext cx="1755015" cy="369332"/>
          </a:xfrm>
          <a:prstGeom prst="rect">
            <a:avLst/>
          </a:prstGeom>
        </p:spPr>
        <p:txBody>
          <a:bodyPr wrap="square">
            <a:spAutoFit/>
          </a:bodyPr>
          <a:lstStyle/>
          <a:p>
            <a:r>
              <a:rPr lang="en-US" dirty="0"/>
              <a:t>HOCH</a:t>
            </a:r>
            <a:r>
              <a:rPr lang="en-US" baseline="-25000" dirty="0"/>
              <a:t>2</a:t>
            </a:r>
            <a:r>
              <a:rPr lang="en-US" dirty="0"/>
              <a:t>CH</a:t>
            </a:r>
            <a:r>
              <a:rPr lang="en-US" baseline="-25000" dirty="0"/>
              <a:t>2</a:t>
            </a:r>
            <a:r>
              <a:rPr lang="en-US" dirty="0"/>
              <a:t>OH</a:t>
            </a:r>
            <a:endParaRPr lang="ar-EG" b="1"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1" y="3526280"/>
            <a:ext cx="2158127" cy="5429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390" y="4755006"/>
            <a:ext cx="4213091" cy="10350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26341" y="4831206"/>
            <a:ext cx="1811713" cy="369332"/>
          </a:xfrm>
          <a:prstGeom prst="rect">
            <a:avLst/>
          </a:prstGeom>
        </p:spPr>
        <p:txBody>
          <a:bodyPr wrap="none">
            <a:spAutoFit/>
          </a:bodyPr>
          <a:lstStyle/>
          <a:p>
            <a:pPr algn="r"/>
            <a:r>
              <a:rPr lang="en-US" dirty="0"/>
              <a:t>H</a:t>
            </a:r>
            <a:r>
              <a:rPr lang="en-US" baseline="-25000" dirty="0"/>
              <a:t>2</a:t>
            </a:r>
            <a:r>
              <a:rPr lang="en-US" dirty="0"/>
              <a:t>N(CH</a:t>
            </a:r>
            <a:r>
              <a:rPr lang="en-US" baseline="-25000" dirty="0"/>
              <a:t>2</a:t>
            </a:r>
            <a:r>
              <a:rPr lang="en-US" dirty="0"/>
              <a:t>)</a:t>
            </a:r>
            <a:r>
              <a:rPr lang="en-US" baseline="-25000" dirty="0"/>
              <a:t>6</a:t>
            </a:r>
            <a:r>
              <a:rPr lang="en-US" dirty="0"/>
              <a:t>NH</a:t>
            </a:r>
            <a:r>
              <a:rPr lang="en-US" baseline="-25000" dirty="0"/>
              <a:t>2</a:t>
            </a:r>
            <a:endParaRPr lang="en-US" dirty="0"/>
          </a:p>
        </p:txBody>
      </p:sp>
      <p:sp>
        <p:nvSpPr>
          <p:cNvPr id="19" name="Rectangle 18"/>
          <p:cNvSpPr/>
          <p:nvPr/>
        </p:nvSpPr>
        <p:spPr>
          <a:xfrm>
            <a:off x="621541" y="5650468"/>
            <a:ext cx="2565057" cy="369332"/>
          </a:xfrm>
          <a:prstGeom prst="rect">
            <a:avLst/>
          </a:prstGeom>
        </p:spPr>
        <p:txBody>
          <a:bodyPr wrap="square">
            <a:spAutoFit/>
          </a:bodyPr>
          <a:lstStyle/>
          <a:p>
            <a:r>
              <a:rPr lang="en-US" dirty="0"/>
              <a:t>HOOC (CH</a:t>
            </a:r>
            <a:r>
              <a:rPr lang="en-US" baseline="-25000" dirty="0"/>
              <a:t>2</a:t>
            </a:r>
            <a:r>
              <a:rPr lang="en-US" dirty="0"/>
              <a:t>)</a:t>
            </a:r>
            <a:r>
              <a:rPr lang="en-US" baseline="-25000" dirty="0"/>
              <a:t>4</a:t>
            </a:r>
            <a:r>
              <a:rPr lang="en-US" dirty="0"/>
              <a:t> COOH </a:t>
            </a:r>
            <a:endParaRPr lang="ar-SA" dirty="0"/>
          </a:p>
        </p:txBody>
      </p:sp>
      <p:sp>
        <p:nvSpPr>
          <p:cNvPr id="20" name="Rectangle 19"/>
          <p:cNvSpPr/>
          <p:nvPr/>
        </p:nvSpPr>
        <p:spPr>
          <a:xfrm>
            <a:off x="3593341" y="5593206"/>
            <a:ext cx="4483859" cy="369332"/>
          </a:xfrm>
          <a:prstGeom prst="rect">
            <a:avLst/>
          </a:prstGeom>
        </p:spPr>
        <p:txBody>
          <a:bodyPr wrap="square">
            <a:spAutoFit/>
          </a:bodyPr>
          <a:lstStyle/>
          <a:p>
            <a:pPr algn="ctr"/>
            <a:r>
              <a:rPr lang="en-US" dirty="0"/>
              <a:t>Poly (Hexamethylene adipamide)</a:t>
            </a:r>
            <a:endParaRPr lang="ar-SA" dirty="0"/>
          </a:p>
        </p:txBody>
      </p:sp>
      <p:sp>
        <p:nvSpPr>
          <p:cNvPr id="21" name="Rectangle 20"/>
          <p:cNvSpPr/>
          <p:nvPr/>
        </p:nvSpPr>
        <p:spPr>
          <a:xfrm>
            <a:off x="1447800" y="1443335"/>
            <a:ext cx="7162800" cy="461665"/>
          </a:xfrm>
          <a:prstGeom prst="rect">
            <a:avLst/>
          </a:prstGeom>
        </p:spPr>
        <p:txBody>
          <a:bodyPr wrap="square">
            <a:spAutoFit/>
          </a:bodyPr>
          <a:lstStyle/>
          <a:p>
            <a:pPr marL="514350" indent="-514350" algn="r" rtl="1"/>
            <a:r>
              <a:rPr lang="ar-SA" sz="2400" b="1" dirty="0">
                <a:solidFill>
                  <a:srgbClr val="FF0000"/>
                </a:solidFill>
                <a:latin typeface="Times New Roman" pitchFamily="18" charset="0"/>
                <a:cs typeface="Times New Roman" pitchFamily="18" charset="0"/>
              </a:rPr>
              <a:t>2) تسمية البوليمرات المحضرة من تكاثف جزيئات عضوية مختلفة</a:t>
            </a:r>
            <a:r>
              <a:rPr lang="ar-EG" sz="2400" b="1" dirty="0">
                <a:solidFill>
                  <a:srgbClr val="FF0000"/>
                </a:solidFill>
                <a:latin typeface="Times New Roman" pitchFamily="18" charset="0"/>
                <a:cs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anose="02020603050405020304" pitchFamily="18" charset="0"/>
                <a:cs typeface="Times New Roman" panose="02020603050405020304" pitchFamily="18" charset="0"/>
              </a:rPr>
              <a:t>البوليمرات غير العضوية </a:t>
            </a:r>
            <a:r>
              <a:rPr lang="en-US" sz="2400" b="1" dirty="0">
                <a:solidFill>
                  <a:srgbClr val="0070C0"/>
                </a:solidFill>
                <a:latin typeface="Times New Roman" panose="02020603050405020304" pitchFamily="18" charset="0"/>
                <a:cs typeface="Times New Roman" panose="02020603050405020304" pitchFamily="18" charset="0"/>
              </a:rPr>
              <a:t>Inorganic Polymers</a:t>
            </a:r>
          </a:p>
        </p:txBody>
      </p:sp>
      <p:sp>
        <p:nvSpPr>
          <p:cNvPr id="14" name="TextBox 13"/>
          <p:cNvSpPr txBox="1"/>
          <p:nvPr/>
        </p:nvSpPr>
        <p:spPr>
          <a:xfrm>
            <a:off x="609600" y="990600"/>
            <a:ext cx="7772400" cy="646331"/>
          </a:xfrm>
          <a:prstGeom prst="rect">
            <a:avLst/>
          </a:prstGeom>
          <a:noFill/>
        </p:spPr>
        <p:txBody>
          <a:bodyPr wrap="square" rtlCol="0">
            <a:spAutoFit/>
          </a:bodyPr>
          <a:lstStyle/>
          <a:p>
            <a:pPr marL="117475" indent="-117475" algn="just" rtl="1"/>
            <a:r>
              <a:rPr lang="ar-SA" b="1" dirty="0">
                <a:latin typeface="Times New Roman" panose="02020603050405020304" pitchFamily="18" charset="0"/>
                <a:cs typeface="Times New Roman" panose="02020603050405020304" pitchFamily="18" charset="0"/>
              </a:rPr>
              <a:t>- تتكون سلسلة البوليمر الرئيسي من عناصر غير عضوية مثل السيليكون او الفوسفور او النيتروجين و غيرها في حين تتكون السلاسل الجانبية فيها من مجموعات تقوم على ذرات الكربون.</a:t>
            </a:r>
          </a:p>
        </p:txBody>
      </p:sp>
      <p:sp>
        <p:nvSpPr>
          <p:cNvPr id="15" name="TextBox 14"/>
          <p:cNvSpPr txBox="1"/>
          <p:nvPr/>
        </p:nvSpPr>
        <p:spPr>
          <a:xfrm>
            <a:off x="533400" y="1752600"/>
            <a:ext cx="7772400" cy="369332"/>
          </a:xfrm>
          <a:prstGeom prst="rect">
            <a:avLst/>
          </a:prstGeom>
          <a:noFill/>
        </p:spPr>
        <p:txBody>
          <a:bodyPr wrap="square" rtlCol="0">
            <a:spAutoFit/>
          </a:bodyPr>
          <a:lstStyle/>
          <a:p>
            <a:pPr algn="just" rtl="1"/>
            <a:r>
              <a:rPr lang="ar-SA" b="1" dirty="0">
                <a:latin typeface="Times New Roman" panose="02020603050405020304" pitchFamily="18" charset="0"/>
                <a:cs typeface="Times New Roman" panose="02020603050405020304" pitchFamily="18" charset="0"/>
              </a:rPr>
              <a:t>- تتميز هذه البوليمرات بـمقاومة كبيرة للحرارة و لفعل المواد الكيميائية.</a:t>
            </a:r>
          </a:p>
        </p:txBody>
      </p:sp>
      <p:sp>
        <p:nvSpPr>
          <p:cNvPr id="16" name="TextBox 15"/>
          <p:cNvSpPr txBox="1"/>
          <p:nvPr/>
        </p:nvSpPr>
        <p:spPr>
          <a:xfrm>
            <a:off x="533400" y="2221468"/>
            <a:ext cx="7772400" cy="923330"/>
          </a:xfrm>
          <a:prstGeom prst="rect">
            <a:avLst/>
          </a:prstGeom>
          <a:noFill/>
        </p:spPr>
        <p:txBody>
          <a:bodyPr wrap="square" rtlCol="0">
            <a:spAutoFit/>
          </a:bodyPr>
          <a:lstStyle/>
          <a:p>
            <a:pPr marL="169863" indent="-169863" algn="just" rtl="1"/>
            <a:r>
              <a:rPr lang="ar-SA" b="1" dirty="0">
                <a:latin typeface="Times New Roman" panose="02020603050405020304" pitchFamily="18" charset="0"/>
                <a:cs typeface="Times New Roman" panose="02020603050405020304" pitchFamily="18" charset="0"/>
              </a:rPr>
              <a:t>- الاستخدامات الصناعية لها محدودة عدا البوليمرات الناتجة من السيليكون </a:t>
            </a:r>
            <a:r>
              <a:rPr lang="en-US" b="1" dirty="0">
                <a:latin typeface="Times New Roman" panose="02020603050405020304" pitchFamily="18" charset="0"/>
                <a:cs typeface="Times New Roman" panose="02020603050405020304" pitchFamily="18" charset="0"/>
              </a:rPr>
              <a:t>Si</a:t>
            </a:r>
            <a:r>
              <a:rPr lang="ar-SA" b="1" dirty="0">
                <a:latin typeface="Times New Roman" panose="02020603050405020304" pitchFamily="18" charset="0"/>
                <a:cs typeface="Times New Roman" panose="02020603050405020304" pitchFamily="18" charset="0"/>
              </a:rPr>
              <a:t> حيث تستخدم في صناعة الزجاج (بولي اكسيد السيليكون) و في صناعة الالياف الزجاجية </a:t>
            </a:r>
            <a:r>
              <a:rPr lang="en-US" b="1" dirty="0">
                <a:latin typeface="Times New Roman" panose="02020603050405020304" pitchFamily="18" charset="0"/>
                <a:cs typeface="Times New Roman" panose="02020603050405020304" pitchFamily="18" charset="0"/>
              </a:rPr>
              <a:t>Glass Fibers</a:t>
            </a:r>
            <a:r>
              <a:rPr lang="ar-SA" b="1" dirty="0">
                <a:latin typeface="Times New Roman" panose="02020603050405020304" pitchFamily="18" charset="0"/>
                <a:cs typeface="Times New Roman" panose="02020603050405020304" pitchFamily="18" charset="0"/>
              </a:rPr>
              <a:t> و البولي سيليكات (اسبستوس) .</a:t>
            </a:r>
          </a:p>
        </p:txBody>
      </p:sp>
      <p:pic>
        <p:nvPicPr>
          <p:cNvPr id="22" name="Picture 6" descr="https://www.wou.edu/las/physci/ch462/silicone.gif"/>
          <p:cNvPicPr>
            <a:picLocks noChangeAspect="1" noChangeArrowheads="1"/>
          </p:cNvPicPr>
          <p:nvPr/>
        </p:nvPicPr>
        <p:blipFill>
          <a:blip r:embed="rId2"/>
          <a:srcRect/>
          <a:stretch>
            <a:fillRect/>
          </a:stretch>
        </p:blipFill>
        <p:spPr bwMode="auto">
          <a:xfrm>
            <a:off x="304800" y="3276600"/>
            <a:ext cx="4741681" cy="914400"/>
          </a:xfrm>
          <a:prstGeom prst="rect">
            <a:avLst/>
          </a:prstGeom>
          <a:noFill/>
        </p:spPr>
      </p:pic>
      <p:pic>
        <p:nvPicPr>
          <p:cNvPr id="24" name="Picture 8" descr="http://www.ausetute.com.au/images/sio3.gif"/>
          <p:cNvPicPr>
            <a:picLocks noChangeAspect="1" noChangeArrowheads="1"/>
          </p:cNvPicPr>
          <p:nvPr/>
        </p:nvPicPr>
        <p:blipFill>
          <a:blip r:embed="rId3"/>
          <a:srcRect/>
          <a:stretch>
            <a:fillRect/>
          </a:stretch>
        </p:blipFill>
        <p:spPr bwMode="auto">
          <a:xfrm>
            <a:off x="762000" y="4419600"/>
            <a:ext cx="3076575" cy="695325"/>
          </a:xfrm>
          <a:prstGeom prst="rect">
            <a:avLst/>
          </a:prstGeom>
          <a:noFill/>
        </p:spPr>
      </p:pic>
      <p:pic>
        <p:nvPicPr>
          <p:cNvPr id="25" name="Picture 10" descr="https://www.dairyscience.info/images/stories/bacterias/linearpp.gif"/>
          <p:cNvPicPr>
            <a:picLocks noChangeAspect="1" noChangeArrowheads="1"/>
          </p:cNvPicPr>
          <p:nvPr/>
        </p:nvPicPr>
        <p:blipFill>
          <a:blip r:embed="rId4"/>
          <a:srcRect l="8889" t="6926" r="11111" b="30736"/>
          <a:stretch>
            <a:fillRect/>
          </a:stretch>
        </p:blipFill>
        <p:spPr bwMode="auto">
          <a:xfrm>
            <a:off x="990600" y="5410200"/>
            <a:ext cx="2971800" cy="990600"/>
          </a:xfrm>
          <a:prstGeom prst="rect">
            <a:avLst/>
          </a:prstGeom>
          <a:noFill/>
        </p:spPr>
      </p:pic>
      <p:sp>
        <p:nvSpPr>
          <p:cNvPr id="26" name="TextBox 25"/>
          <p:cNvSpPr txBox="1"/>
          <p:nvPr/>
        </p:nvSpPr>
        <p:spPr>
          <a:xfrm>
            <a:off x="5105400" y="3547646"/>
            <a:ext cx="3505200" cy="338554"/>
          </a:xfrm>
          <a:prstGeom prst="rect">
            <a:avLst/>
          </a:prstGeom>
          <a:noFill/>
        </p:spPr>
        <p:txBody>
          <a:bodyPr wrap="square" rtlCol="0">
            <a:spAutoFit/>
          </a:bodyPr>
          <a:lstStyle/>
          <a:p>
            <a:pPr algn="ctr" rtl="1"/>
            <a:r>
              <a:rPr lang="ar-SA" sz="1600" dirty="0">
                <a:latin typeface="Times New Roman" panose="02020603050405020304" pitchFamily="18" charset="0"/>
                <a:cs typeface="Times New Roman" panose="02020603050405020304" pitchFamily="18" charset="0"/>
              </a:rPr>
              <a:t>الزجاج (بولي اكسيد السيليكون)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Polysiloxane</a:t>
            </a:r>
            <a:r>
              <a:rPr lang="ar-SA" sz="1600" dirty="0">
                <a:latin typeface="Times New Roman" panose="02020603050405020304" pitchFamily="18" charset="0"/>
                <a:cs typeface="Times New Roman" panose="02020603050405020304" pitchFamily="18" charset="0"/>
              </a:rPr>
              <a:t> </a:t>
            </a:r>
          </a:p>
        </p:txBody>
      </p:sp>
      <p:sp>
        <p:nvSpPr>
          <p:cNvPr id="27" name="TextBox 26"/>
          <p:cNvSpPr txBox="1"/>
          <p:nvPr/>
        </p:nvSpPr>
        <p:spPr>
          <a:xfrm>
            <a:off x="5105400" y="4648200"/>
            <a:ext cx="3124200" cy="338554"/>
          </a:xfrm>
          <a:prstGeom prst="rect">
            <a:avLst/>
          </a:prstGeom>
          <a:noFill/>
        </p:spPr>
        <p:txBody>
          <a:bodyPr wrap="square" rtlCol="0">
            <a:spAutoFit/>
          </a:bodyPr>
          <a:lstStyle/>
          <a:p>
            <a:pPr algn="ctr" rtl="1"/>
            <a:r>
              <a:rPr lang="ar-SA" sz="1600" dirty="0">
                <a:latin typeface="Times New Roman" panose="02020603050405020304" pitchFamily="18" charset="0"/>
                <a:cs typeface="Times New Roman" panose="02020603050405020304" pitchFamily="18" charset="0"/>
              </a:rPr>
              <a:t>بولي سيليكات (اسبستوس) </a:t>
            </a:r>
            <a:r>
              <a:rPr lang="en-US" sz="1600" dirty="0" err="1">
                <a:latin typeface="Times New Roman" panose="02020603050405020304" pitchFamily="18" charset="0"/>
                <a:cs typeface="Times New Roman" panose="02020603050405020304" pitchFamily="18" charset="0"/>
              </a:rPr>
              <a:t>Polysilicate</a:t>
            </a:r>
            <a:endParaRPr lang="ar-SA" sz="1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334000" y="5791200"/>
            <a:ext cx="2667000" cy="338554"/>
          </a:xfrm>
          <a:prstGeom prst="rect">
            <a:avLst/>
          </a:prstGeom>
          <a:noFill/>
        </p:spPr>
        <p:txBody>
          <a:bodyPr wrap="square" rtlCol="0">
            <a:spAutoFit/>
          </a:bodyPr>
          <a:lstStyle/>
          <a:p>
            <a:pPr algn="ctr" rtl="1"/>
            <a:r>
              <a:rPr lang="ar-SA" sz="1600" dirty="0">
                <a:latin typeface="Times New Roman" panose="02020603050405020304" pitchFamily="18" charset="0"/>
                <a:cs typeface="Times New Roman" panose="02020603050405020304" pitchFamily="18" charset="0"/>
              </a:rPr>
              <a:t>بولي فوسفات </a:t>
            </a:r>
            <a:r>
              <a:rPr lang="en-US" sz="1600" dirty="0">
                <a:latin typeface="Times New Roman" panose="02020603050405020304" pitchFamily="18" charset="0"/>
                <a:cs typeface="Times New Roman" panose="02020603050405020304" pitchFamily="18" charset="0"/>
              </a:rPr>
              <a:t>Polyphosphate</a:t>
            </a:r>
            <a:endParaRPr lang="ar-SA"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11" name="Rectangle 10"/>
          <p:cNvSpPr/>
          <p:nvPr/>
        </p:nvSpPr>
        <p:spPr>
          <a:xfrm>
            <a:off x="914400" y="2590800"/>
            <a:ext cx="7086600" cy="1377621"/>
          </a:xfrm>
          <a:prstGeom prst="rect">
            <a:avLst/>
          </a:prstGeom>
        </p:spPr>
        <p:style>
          <a:lnRef idx="0">
            <a:scrgbClr r="0" g="0" b="0"/>
          </a:lnRef>
          <a:fillRef idx="1001">
            <a:schemeClr val="lt2"/>
          </a:fillRef>
          <a:effectRef idx="0">
            <a:scrgbClr r="0" g="0" b="0"/>
          </a:effectRef>
          <a:fontRef idx="major"/>
        </p:style>
        <p:txBody>
          <a:bodyPr wrap="square">
            <a:spAutoFit/>
          </a:bodyPr>
          <a:lstStyle/>
          <a:p>
            <a:pPr algn="r" rtl="1">
              <a:lnSpc>
                <a:spcPct val="150000"/>
              </a:lnSpc>
              <a:tabLst>
                <a:tab pos="3246120" algn="r"/>
              </a:tabLst>
            </a:pPr>
            <a:r>
              <a:rPr lang="ar-SA" sz="2800" b="1" dirty="0">
                <a:solidFill>
                  <a:srgbClr val="C00000"/>
                </a:solidFill>
                <a:ea typeface="Times New Roman"/>
                <a:cs typeface="Simplified Arabic"/>
              </a:rPr>
              <a:t>الفصل الثاني</a:t>
            </a:r>
            <a:endParaRPr lang="ar-SA" sz="3200" b="1" dirty="0">
              <a:solidFill>
                <a:srgbClr val="C00000"/>
              </a:solidFill>
            </a:endParaRPr>
          </a:p>
          <a:p>
            <a:pPr algn="ctr" rtl="1">
              <a:lnSpc>
                <a:spcPct val="150000"/>
              </a:lnSpc>
            </a:pPr>
            <a:r>
              <a:rPr lang="ar-SA" sz="3200" b="1" dirty="0">
                <a:solidFill>
                  <a:srgbClr val="C00000"/>
                </a:solidFill>
              </a:rPr>
              <a:t>      الطرق العامه لتحضير البوليمرات</a:t>
            </a:r>
            <a:endParaRPr lang="en-US" sz="3200" b="1" dirty="0">
              <a:solidFill>
                <a:srgbClr val="C00000"/>
              </a:solidFill>
            </a:endParaRPr>
          </a:p>
        </p:txBody>
      </p:sp>
    </p:spTree>
    <p:extLst>
      <p:ext uri="{BB962C8B-B14F-4D97-AF65-F5344CB8AC3E}">
        <p14:creationId xmlns:p14="http://schemas.microsoft.com/office/powerpoint/2010/main" val="420016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الطرق العامة لتحضير البوليمرات</a:t>
            </a:r>
            <a:endParaRPr lang="en-US" sz="2400" b="1" dirty="0">
              <a:solidFill>
                <a:srgbClr val="C00000"/>
              </a:solidFill>
              <a:latin typeface="Times New Roman" pitchFamily="18" charset="0"/>
              <a:cs typeface="Times New Roman" pitchFamily="18" charset="0"/>
            </a:endParaRPr>
          </a:p>
          <a:p>
            <a:pPr algn="ctr"/>
            <a:r>
              <a:rPr lang="en-US" sz="2400" b="1" dirty="0">
                <a:solidFill>
                  <a:srgbClr val="C00000"/>
                </a:solidFill>
                <a:latin typeface="Times New Roman" pitchFamily="18" charset="0"/>
                <a:cs typeface="Times New Roman" pitchFamily="18" charset="0"/>
              </a:rPr>
              <a:t>General Methods</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for Preparation of Polymers  </a:t>
            </a:r>
          </a:p>
        </p:txBody>
      </p:sp>
      <p:sp>
        <p:nvSpPr>
          <p:cNvPr id="4" name="Rectangle 3"/>
          <p:cNvSpPr/>
          <p:nvPr/>
        </p:nvSpPr>
        <p:spPr>
          <a:xfrm>
            <a:off x="609600" y="1371600"/>
            <a:ext cx="7924800" cy="1569660"/>
          </a:xfrm>
          <a:prstGeom prst="rect">
            <a:avLst/>
          </a:prstGeom>
        </p:spPr>
        <p:txBody>
          <a:bodyPr wrap="square">
            <a:spAutoFit/>
          </a:bodyPr>
          <a:lstStyle/>
          <a:p>
            <a:pPr algn="just" rtl="1">
              <a:lnSpc>
                <a:spcPct val="150000"/>
              </a:lnSpc>
              <a:buFont typeface="Wingdings" pitchFamily="2" charset="2"/>
              <a:buChar char="v"/>
            </a:pPr>
            <a:r>
              <a:rPr lang="ar-SA" sz="2400" b="1" dirty="0">
                <a:solidFill>
                  <a:srgbClr val="FF0000"/>
                </a:solidFill>
                <a:latin typeface="Times New Roman" pitchFamily="18" charset="0"/>
                <a:cs typeface="Times New Roman" pitchFamily="18" charset="0"/>
              </a:rPr>
              <a:t> البلمرة </a:t>
            </a:r>
            <a:r>
              <a:rPr lang="en-US" sz="2400" b="1" dirty="0">
                <a:solidFill>
                  <a:srgbClr val="FF0000"/>
                </a:solidFill>
                <a:latin typeface="Times New Roman" pitchFamily="18" charset="0"/>
                <a:cs typeface="Times New Roman" pitchFamily="18" charset="0"/>
              </a:rPr>
              <a:t>Polymerization</a:t>
            </a:r>
            <a:r>
              <a:rPr lang="ar-SA" sz="2000" b="1" dirty="0">
                <a:solidFill>
                  <a:srgbClr val="FF0000"/>
                </a:solidFill>
                <a:latin typeface="Times New Roman" pitchFamily="18" charset="0"/>
                <a:cs typeface="Times New Roman" pitchFamily="18" charset="0"/>
              </a:rPr>
              <a:t> </a:t>
            </a:r>
            <a:endParaRPr lang="en-US" sz="2000" b="1" dirty="0">
              <a:solidFill>
                <a:srgbClr val="FF0000"/>
              </a:solidFill>
              <a:latin typeface="Times New Roman" pitchFamily="18" charset="0"/>
              <a:cs typeface="Times New Roman" pitchFamily="18" charset="0"/>
            </a:endParaRPr>
          </a:p>
          <a:p>
            <a:pPr marL="287338" algn="just" rtl="1">
              <a:lnSpc>
                <a:spcPct val="150000"/>
              </a:lnSpc>
            </a:pPr>
            <a:r>
              <a:rPr lang="ar-SA" sz="2000" b="1" dirty="0">
                <a:latin typeface="Times New Roman" panose="02020603050405020304" pitchFamily="18" charset="0"/>
                <a:cs typeface="Times New Roman" panose="02020603050405020304" pitchFamily="18" charset="0"/>
              </a:rPr>
              <a:t>هي التفاعل</a:t>
            </a:r>
            <a:r>
              <a:rPr lang="en-US" sz="2000" b="1"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او العملية التي تحدث بين الاحاديات </a:t>
            </a:r>
            <a:r>
              <a:rPr lang="en-US" sz="2000" b="1" dirty="0">
                <a:latin typeface="Times New Roman" panose="02020603050405020304" pitchFamily="18" charset="0"/>
                <a:cs typeface="Times New Roman" panose="02020603050405020304" pitchFamily="18" charset="0"/>
              </a:rPr>
              <a:t>Monomers</a:t>
            </a:r>
            <a:r>
              <a:rPr lang="ar-SA" sz="2000" b="1" dirty="0">
                <a:latin typeface="Times New Roman" panose="02020603050405020304" pitchFamily="18" charset="0"/>
                <a:cs typeface="Times New Roman" panose="02020603050405020304" pitchFamily="18" charset="0"/>
              </a:rPr>
              <a:t> لترتبط ببعضها و تؤدي إلى نشوء جزيئات عملاقة.</a:t>
            </a:r>
          </a:p>
        </p:txBody>
      </p:sp>
      <p:sp>
        <p:nvSpPr>
          <p:cNvPr id="6" name="Rectangle 5"/>
          <p:cNvSpPr/>
          <p:nvPr/>
        </p:nvSpPr>
        <p:spPr>
          <a:xfrm>
            <a:off x="4992186" y="5650468"/>
            <a:ext cx="3429000" cy="369332"/>
          </a:xfrm>
          <a:prstGeom prst="rect">
            <a:avLst/>
          </a:prstGeom>
        </p:spPr>
        <p:txBody>
          <a:bodyPr wrap="square">
            <a:spAutoFit/>
          </a:bodyPr>
          <a:lstStyle/>
          <a:p>
            <a:pPr algn="ctr" rtl="1"/>
            <a:r>
              <a:rPr lang="ar-SA" b="1" dirty="0">
                <a:latin typeface="Times New Roman" pitchFamily="18" charset="0"/>
                <a:cs typeface="Times New Roman" pitchFamily="18" charset="0"/>
              </a:rPr>
              <a:t>طريقة البلمرة من خلال المجموعات الفعالة</a:t>
            </a:r>
            <a:endParaRPr lang="en-US" b="1" dirty="0">
              <a:latin typeface="Times New Roman" pitchFamily="18" charset="0"/>
              <a:cs typeface="Times New Roman" pitchFamily="18" charset="0"/>
            </a:endParaRPr>
          </a:p>
        </p:txBody>
      </p:sp>
      <p:sp>
        <p:nvSpPr>
          <p:cNvPr id="7" name="TextBox 6"/>
          <p:cNvSpPr txBox="1"/>
          <p:nvPr/>
        </p:nvSpPr>
        <p:spPr>
          <a:xfrm>
            <a:off x="2286000" y="3175337"/>
            <a:ext cx="4572000" cy="461665"/>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2060"/>
                </a:solidFill>
                <a:latin typeface="Times New Roman" panose="02020603050405020304" pitchFamily="18" charset="0"/>
                <a:cs typeface="Times New Roman" panose="02020603050405020304" pitchFamily="18" charset="0"/>
              </a:rPr>
              <a:t>الطرق العامة للبلمرة طبقا للميكانيكية</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3400" y="4501009"/>
            <a:ext cx="3810000" cy="107721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2060"/>
                </a:solidFill>
                <a:latin typeface="Times New Roman" panose="02020603050405020304" pitchFamily="18" charset="0"/>
                <a:cs typeface="Times New Roman" panose="02020603050405020304" pitchFamily="18" charset="0"/>
              </a:rPr>
              <a:t>بلمرة الإضافة</a:t>
            </a:r>
          </a:p>
          <a:p>
            <a:pPr algn="ctr" rtl="1"/>
            <a:r>
              <a:rPr lang="en-US" sz="2000" b="1" dirty="0">
                <a:solidFill>
                  <a:srgbClr val="002060"/>
                </a:solidFill>
                <a:latin typeface="Times New Roman" panose="02020603050405020304" pitchFamily="18" charset="0"/>
                <a:cs typeface="Times New Roman" panose="02020603050405020304" pitchFamily="18" charset="0"/>
              </a:rPr>
              <a:t>Addition Polymerization</a:t>
            </a:r>
          </a:p>
          <a:p>
            <a:pPr algn="ctr" rtl="1"/>
            <a:r>
              <a:rPr lang="en-US" sz="2000" b="1" dirty="0">
                <a:solidFill>
                  <a:srgbClr val="00206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Chain-growth Polymerization</a:t>
            </a:r>
            <a:r>
              <a:rPr lang="en-US" sz="2000" b="1" dirty="0">
                <a:solidFill>
                  <a:srgbClr val="00206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53000" y="4489608"/>
            <a:ext cx="3505200" cy="107721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chemeClr val="tx1"/>
                </a:solidFill>
                <a:latin typeface="Times New Roman" panose="02020603050405020304" pitchFamily="18" charset="0"/>
                <a:cs typeface="Times New Roman" panose="02020603050405020304" pitchFamily="18" charset="0"/>
              </a:rPr>
              <a:t>بلمرة التكاثف</a:t>
            </a:r>
          </a:p>
          <a:p>
            <a:pPr algn="ctr"/>
            <a:r>
              <a:rPr lang="en-US" sz="2000" b="1" dirty="0">
                <a:solidFill>
                  <a:schemeClr val="tx1"/>
                </a:solidFill>
                <a:latin typeface="Times New Roman" panose="02020603050405020304" pitchFamily="18" charset="0"/>
                <a:cs typeface="Times New Roman" panose="02020603050405020304" pitchFamily="18" charset="0"/>
              </a:rPr>
              <a:t>Condensation Polymerization</a:t>
            </a:r>
          </a:p>
          <a:p>
            <a:pPr algn="ctr"/>
            <a:r>
              <a:rPr lang="en-US" sz="2000" b="1" dirty="0">
                <a:solidFill>
                  <a:schemeClr val="tx1"/>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Step-growth Polymerization</a:t>
            </a:r>
            <a:r>
              <a:rPr lang="en-US" sz="2000" b="1" dirty="0">
                <a:solidFill>
                  <a:schemeClr val="tx1"/>
                </a:solidFill>
                <a:latin typeface="Times New Roman" panose="02020603050405020304" pitchFamily="18" charset="0"/>
                <a:cs typeface="Times New Roman" panose="02020603050405020304" pitchFamily="18" charset="0"/>
              </a:rPr>
              <a:t>)</a:t>
            </a:r>
          </a:p>
        </p:txBody>
      </p:sp>
      <p:sp>
        <p:nvSpPr>
          <p:cNvPr id="10" name="Down Arrow 9"/>
          <p:cNvSpPr/>
          <p:nvPr/>
        </p:nvSpPr>
        <p:spPr>
          <a:xfrm>
            <a:off x="1752600" y="4311572"/>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6961330" y="4311572"/>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inus 11"/>
          <p:cNvSpPr/>
          <p:nvPr/>
        </p:nvSpPr>
        <p:spPr>
          <a:xfrm>
            <a:off x="820989" y="4176418"/>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233093" y="3663820"/>
            <a:ext cx="338907"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800" y="5650468"/>
            <a:ext cx="3429000" cy="369332"/>
          </a:xfrm>
          <a:prstGeom prst="rect">
            <a:avLst/>
          </a:prstGeom>
        </p:spPr>
        <p:txBody>
          <a:bodyPr wrap="square">
            <a:spAutoFit/>
          </a:bodyPr>
          <a:lstStyle/>
          <a:p>
            <a:pPr algn="ctr" rtl="1"/>
            <a:r>
              <a:rPr lang="ar-SA" b="1" dirty="0">
                <a:latin typeface="Times New Roman" pitchFamily="18" charset="0"/>
                <a:cs typeface="Times New Roman" pitchFamily="18" charset="0"/>
              </a:rPr>
              <a:t>طريقة البلمرة من خلال الرابطة المزدوجة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animBg="1"/>
      <p:bldP spid="10" grpId="0" animBg="1"/>
      <p:bldP spid="11" grpId="0" animBg="1"/>
      <p:bldP spid="12" grpId="0" animBg="1"/>
      <p:bldP spid="13"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بلمرة التكاثف</a:t>
            </a:r>
            <a:endParaRPr lang="en-US" sz="2400" b="1" dirty="0">
              <a:solidFill>
                <a:srgbClr val="C00000"/>
              </a:solidFill>
              <a:latin typeface="Times New Roman" pitchFamily="18" charset="0"/>
              <a:cs typeface="Times New Roman" pitchFamily="18" charset="0"/>
            </a:endParaRPr>
          </a:p>
          <a:p>
            <a:pPr algn="ctr"/>
            <a:r>
              <a:rPr lang="en-US" sz="2400" b="1" dirty="0">
                <a:solidFill>
                  <a:srgbClr val="C00000"/>
                </a:solidFill>
                <a:latin typeface="Times New Roman" pitchFamily="18" charset="0"/>
                <a:cs typeface="Times New Roman" pitchFamily="18" charset="0"/>
              </a:rPr>
              <a:t>Condensation Polymerization</a:t>
            </a:r>
          </a:p>
        </p:txBody>
      </p:sp>
      <p:sp>
        <p:nvSpPr>
          <p:cNvPr id="4" name="Rectangle 3"/>
          <p:cNvSpPr/>
          <p:nvPr/>
        </p:nvSpPr>
        <p:spPr>
          <a:xfrm>
            <a:off x="457200" y="1371600"/>
            <a:ext cx="8153400" cy="707886"/>
          </a:xfrm>
          <a:prstGeom prst="rect">
            <a:avLst/>
          </a:prstGeom>
        </p:spPr>
        <p:txBody>
          <a:bodyPr wrap="square">
            <a:spAutoFit/>
          </a:bodyPr>
          <a:lstStyle/>
          <a:p>
            <a:pPr marL="117475" indent="-117475" algn="just" rtl="1">
              <a:buFont typeface="Arial" pitchFamily="34" charset="0"/>
              <a:buChar char="•"/>
            </a:pPr>
            <a:r>
              <a:rPr lang="ar-SA" sz="2000" b="1" dirty="0">
                <a:latin typeface="Times New Roman" pitchFamily="18" charset="0"/>
                <a:cs typeface="Times New Roman" pitchFamily="18" charset="0"/>
              </a:rPr>
              <a:t> يتفاعل </a:t>
            </a:r>
            <a:r>
              <a:rPr lang="ar-SA" sz="2000" b="1" dirty="0">
                <a:solidFill>
                  <a:srgbClr val="00B0F0"/>
                </a:solidFill>
                <a:latin typeface="Times New Roman" pitchFamily="18" charset="0"/>
                <a:cs typeface="Times New Roman" pitchFamily="18" charset="0"/>
              </a:rPr>
              <a:t>جزيئان أو مركبان صغيران </a:t>
            </a:r>
            <a:r>
              <a:rPr lang="ar-SA" sz="2000" b="1" dirty="0">
                <a:latin typeface="Times New Roman" pitchFamily="18" charset="0"/>
                <a:cs typeface="Times New Roman" pitchFamily="18" charset="0"/>
              </a:rPr>
              <a:t>يحتوي كل منهما على مجموعتين فعالتين متطابقتين في المركب ذاته ومختلفين في المركبين</a:t>
            </a:r>
            <a:endParaRPr lang="en-US" sz="2000" b="1" dirty="0">
              <a:latin typeface="Times New Roman" pitchFamily="18" charset="0"/>
              <a:cs typeface="Times New Roman" pitchFamily="18" charset="0"/>
            </a:endParaRPr>
          </a:p>
        </p:txBody>
      </p:sp>
      <p:graphicFrame>
        <p:nvGraphicFramePr>
          <p:cNvPr id="859139" name="Object 3"/>
          <p:cNvGraphicFramePr>
            <a:graphicFrameLocks noChangeAspect="1"/>
          </p:cNvGraphicFramePr>
          <p:nvPr/>
        </p:nvGraphicFramePr>
        <p:xfrm>
          <a:off x="1752600" y="3581400"/>
          <a:ext cx="5845175" cy="752349"/>
        </p:xfrm>
        <a:graphic>
          <a:graphicData uri="http://schemas.openxmlformats.org/presentationml/2006/ole">
            <mc:AlternateContent xmlns:mc="http://schemas.openxmlformats.org/markup-compatibility/2006">
              <mc:Choice xmlns:v="urn:schemas-microsoft-com:vml" Requires="v">
                <p:oleObj spid="_x0000_s859155" name="CS ChemDraw Drawing" r:id="rId3" imgW="4117848" imgH="528828" progId="ChemDraw.Document.6.0">
                  <p:embed/>
                </p:oleObj>
              </mc:Choice>
              <mc:Fallback>
                <p:oleObj name="CS ChemDraw Drawing" r:id="rId3" imgW="4117848" imgH="528828"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581400"/>
                        <a:ext cx="5845175" cy="75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9140" name="Object 4"/>
          <p:cNvGraphicFramePr>
            <a:graphicFrameLocks noChangeAspect="1"/>
          </p:cNvGraphicFramePr>
          <p:nvPr/>
        </p:nvGraphicFramePr>
        <p:xfrm>
          <a:off x="533400" y="2194845"/>
          <a:ext cx="7951788" cy="624555"/>
        </p:xfrm>
        <a:graphic>
          <a:graphicData uri="http://schemas.openxmlformats.org/presentationml/2006/ole">
            <mc:AlternateContent xmlns:mc="http://schemas.openxmlformats.org/markup-compatibility/2006">
              <mc:Choice xmlns:v="urn:schemas-microsoft-com:vml" Requires="v">
                <p:oleObj spid="_x0000_s859156" name="CS ChemDraw Drawing" r:id="rId5" imgW="6082284" imgH="477012" progId="ChemDraw.Document.6.0">
                  <p:embed/>
                </p:oleObj>
              </mc:Choice>
              <mc:Fallback>
                <p:oleObj name="CS ChemDraw Drawing" r:id="rId5" imgW="6082284" imgH="477012"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94845"/>
                        <a:ext cx="7951788" cy="6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533400" y="3048000"/>
            <a:ext cx="8077200" cy="400110"/>
          </a:xfrm>
          <a:prstGeom prst="rect">
            <a:avLst/>
          </a:prstGeom>
        </p:spPr>
        <p:txBody>
          <a:bodyPr wrap="square">
            <a:spAutoFit/>
          </a:bodyPr>
          <a:lstStyle/>
          <a:p>
            <a:pPr algn="just" rtl="1">
              <a:buFont typeface="Arial" pitchFamily="34" charset="0"/>
              <a:buChar char="•"/>
            </a:pPr>
            <a:r>
              <a:rPr lang="ar-SA" sz="2000" b="1" dirty="0">
                <a:latin typeface="Times New Roman" pitchFamily="18" charset="0"/>
                <a:cs typeface="Times New Roman" pitchFamily="18" charset="0"/>
              </a:rPr>
              <a:t> وقد تكون المجموعتان مختلفتين في </a:t>
            </a:r>
            <a:r>
              <a:rPr lang="ar-SA" sz="2000" b="1" dirty="0">
                <a:solidFill>
                  <a:srgbClr val="00B0F0"/>
                </a:solidFill>
                <a:latin typeface="Times New Roman" pitchFamily="18" charset="0"/>
                <a:cs typeface="Times New Roman" pitchFamily="18" charset="0"/>
              </a:rPr>
              <a:t>مركب واحد </a:t>
            </a:r>
            <a:r>
              <a:rPr lang="ar-SA" sz="2000" b="1" dirty="0">
                <a:latin typeface="Times New Roman" pitchFamily="18" charset="0"/>
                <a:cs typeface="Times New Roman" pitchFamily="18" charset="0"/>
              </a:rPr>
              <a:t>عندها لا يحتاج الأمر إلى مركبين.</a:t>
            </a:r>
            <a:endParaRPr lang="en-US" sz="2000" b="1" dirty="0">
              <a:latin typeface="Times New Roman" pitchFamily="18" charset="0"/>
              <a:cs typeface="Times New Roman" pitchFamily="18" charset="0"/>
            </a:endParaRPr>
          </a:p>
        </p:txBody>
      </p:sp>
      <p:sp>
        <p:nvSpPr>
          <p:cNvPr id="20" name="Rectangle 19"/>
          <p:cNvSpPr/>
          <p:nvPr/>
        </p:nvSpPr>
        <p:spPr>
          <a:xfrm>
            <a:off x="457200" y="4572000"/>
            <a:ext cx="8229600" cy="1938992"/>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وطبقاً </a:t>
            </a:r>
            <a:r>
              <a:rPr lang="ar-SA" sz="2000" b="1" u="sng" dirty="0">
                <a:latin typeface="Times New Roman" pitchFamily="18" charset="0"/>
                <a:cs typeface="Times New Roman" pitchFamily="18" charset="0"/>
              </a:rPr>
              <a:t>لميكانيكية التفاعل بالبلمرة الخطوية</a:t>
            </a:r>
            <a:r>
              <a:rPr lang="ar-SA" sz="2000" b="1" dirty="0">
                <a:latin typeface="Times New Roman" pitchFamily="18" charset="0"/>
                <a:cs typeface="Times New Roman" pitchFamily="18" charset="0"/>
              </a:rPr>
              <a:t>  يصنف هذا النوع من البلمرة بـ </a:t>
            </a:r>
            <a:r>
              <a:rPr lang="ar-SA" sz="2000" b="1" dirty="0">
                <a:solidFill>
                  <a:srgbClr val="00B0F0"/>
                </a:solidFill>
                <a:latin typeface="Times New Roman" pitchFamily="18" charset="0"/>
                <a:cs typeface="Times New Roman" pitchFamily="18" charset="0"/>
              </a:rPr>
              <a:t>”بلمرة النمو الخطوي“ </a:t>
            </a:r>
            <a:r>
              <a:rPr lang="en-US" sz="2000" b="1" dirty="0">
                <a:solidFill>
                  <a:srgbClr val="00B0F0"/>
                </a:solidFill>
                <a:latin typeface="Times New Roman" pitchFamily="18" charset="0"/>
                <a:cs typeface="Times New Roman" pitchFamily="18" charset="0"/>
              </a:rPr>
              <a:t>Step Growth  Polymerization</a:t>
            </a:r>
            <a:r>
              <a:rPr lang="ar-SA" sz="2000" b="1" dirty="0">
                <a:latin typeface="Times New Roman" pitchFamily="18" charset="0"/>
                <a:cs typeface="Times New Roman" pitchFamily="18" charset="0"/>
              </a:rPr>
              <a:t> تعطي</a:t>
            </a:r>
            <a:r>
              <a:rPr lang="en-US" sz="2000" b="1" dirty="0">
                <a:latin typeface="Times New Roman" pitchFamily="18" charset="0"/>
                <a:cs typeface="Times New Roman" pitchFamily="18" charset="0"/>
              </a:rPr>
              <a:t> </a:t>
            </a:r>
            <a:r>
              <a:rPr lang="ar-EG" sz="2000" b="1" dirty="0">
                <a:latin typeface="Times New Roman" pitchFamily="18" charset="0"/>
                <a:cs typeface="Times New Roman" pitchFamily="18" charset="0"/>
              </a:rPr>
              <a:t>:-</a:t>
            </a:r>
          </a:p>
          <a:p>
            <a:pPr marL="346075" lvl="0" algn="r" rtl="1">
              <a:lnSpc>
                <a:spcPct val="150000"/>
              </a:lnSpc>
            </a:pPr>
            <a:r>
              <a:rPr lang="ar-SA" sz="2000" b="1" dirty="0">
                <a:solidFill>
                  <a:srgbClr val="FF0000"/>
                </a:solidFill>
                <a:latin typeface="Times New Roman" pitchFamily="18" charset="0"/>
                <a:cs typeface="Times New Roman" pitchFamily="18" charset="0"/>
              </a:rPr>
              <a:t>- بوليمر ذو أشكال بنائية خطية </a:t>
            </a:r>
            <a:r>
              <a:rPr lang="en-US" sz="2000" b="1" dirty="0">
                <a:solidFill>
                  <a:srgbClr val="FF0000"/>
                </a:solidFill>
                <a:latin typeface="Times New Roman" pitchFamily="18" charset="0"/>
                <a:cs typeface="Times New Roman" pitchFamily="18" charset="0"/>
              </a:rPr>
              <a:t>Linear Polymers </a:t>
            </a:r>
          </a:p>
          <a:p>
            <a:pPr marL="346075" lvl="0" algn="r" rtl="1">
              <a:lnSpc>
                <a:spcPct val="150000"/>
              </a:lnSpc>
            </a:pPr>
            <a:r>
              <a:rPr lang="ar-SA" sz="2000" b="1" dirty="0">
                <a:solidFill>
                  <a:srgbClr val="FF0000"/>
                </a:solidFill>
                <a:latin typeface="Times New Roman" pitchFamily="18" charset="0"/>
                <a:cs typeface="Times New Roman" pitchFamily="18" charset="0"/>
              </a:rPr>
              <a:t>- بوليمرات بروابط عرضية (متشابكة) </a:t>
            </a:r>
            <a:r>
              <a:rPr lang="en-US" sz="2000" b="1" dirty="0">
                <a:solidFill>
                  <a:srgbClr val="FF0000"/>
                </a:solidFill>
                <a:latin typeface="Times New Roman" pitchFamily="18" charset="0"/>
                <a:cs typeface="Times New Roman" pitchFamily="18" charset="0"/>
              </a:rPr>
              <a:t>Cross linked Polymers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59140"/>
                                        </p:tgtEl>
                                        <p:attrNameLst>
                                          <p:attrName>style.visibility</p:attrName>
                                        </p:attrNameLst>
                                      </p:cBhvr>
                                      <p:to>
                                        <p:strVal val="visible"/>
                                      </p:to>
                                    </p:set>
                                    <p:animEffect transition="in" filter="box(in)">
                                      <p:cBhvr>
                                        <p:cTn id="11" dur="500"/>
                                        <p:tgtEl>
                                          <p:spTgt spid="85914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859139"/>
                                        </p:tgtEl>
                                        <p:attrNameLst>
                                          <p:attrName>style.visibility</p:attrName>
                                        </p:attrNameLst>
                                      </p:cBhvr>
                                      <p:to>
                                        <p:strVal val="visible"/>
                                      </p:to>
                                    </p:set>
                                    <p:animEffect transition="in" filter="box(in)">
                                      <p:cBhvr>
                                        <p:cTn id="20" dur="500"/>
                                        <p:tgtEl>
                                          <p:spTgt spid="85913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70C0"/>
                </a:solidFill>
                <a:latin typeface="Times New Roman" pitchFamily="18" charset="0"/>
                <a:cs typeface="Times New Roman" pitchFamily="18" charset="0"/>
              </a:rPr>
              <a:t>أولا: بوليمرات التكاثف الخطية</a:t>
            </a:r>
          </a:p>
          <a:p>
            <a:pPr marL="914400" algn="ctr" rtl="1"/>
            <a:r>
              <a:rPr lang="ar-SA" sz="2400" b="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Linear Condensation Polymers</a:t>
            </a:r>
          </a:p>
        </p:txBody>
      </p:sp>
      <p:sp>
        <p:nvSpPr>
          <p:cNvPr id="4" name="Rectangle 3"/>
          <p:cNvSpPr/>
          <p:nvPr/>
        </p:nvSpPr>
        <p:spPr>
          <a:xfrm>
            <a:off x="609600" y="1524000"/>
            <a:ext cx="7848600" cy="4307398"/>
          </a:xfrm>
          <a:prstGeom prst="rect">
            <a:avLst/>
          </a:prstGeom>
        </p:spPr>
        <p:txBody>
          <a:bodyPr wrap="square">
            <a:spAutoFit/>
          </a:bodyPr>
          <a:lstStyle/>
          <a:p>
            <a:pPr algn="just" rtl="1">
              <a:lnSpc>
                <a:spcPct val="200000"/>
              </a:lnSpc>
            </a:pPr>
            <a:r>
              <a:rPr lang="ar-SA" sz="2000" b="1" dirty="0">
                <a:latin typeface="Times New Roman" pitchFamily="18" charset="0"/>
                <a:cs typeface="Times New Roman" pitchFamily="18" charset="0"/>
              </a:rPr>
              <a:t>- تتميز هذه البوليمرات بأنها من اللدائن التي تلين بالتسخين </a:t>
            </a:r>
            <a:r>
              <a:rPr lang="en-US" sz="2000" b="1" dirty="0">
                <a:latin typeface="Times New Roman" pitchFamily="18" charset="0"/>
                <a:cs typeface="Times New Roman" pitchFamily="18" charset="0"/>
              </a:rPr>
              <a:t>Thermoplastic</a:t>
            </a:r>
            <a:r>
              <a:rPr lang="ar-SA" sz="2000" b="1" dirty="0">
                <a:latin typeface="Times New Roman" pitchFamily="18" charset="0"/>
                <a:cs typeface="Times New Roman" pitchFamily="18" charset="0"/>
              </a:rPr>
              <a:t>.</a:t>
            </a:r>
          </a:p>
          <a:p>
            <a:pPr algn="just" rtl="1">
              <a:lnSpc>
                <a:spcPct val="200000"/>
              </a:lnSpc>
            </a:pPr>
            <a:r>
              <a:rPr lang="ar-SA" sz="2000" b="1" dirty="0">
                <a:latin typeface="Times New Roman" pitchFamily="18" charset="0"/>
                <a:cs typeface="Times New Roman" pitchFamily="18" charset="0"/>
              </a:rPr>
              <a:t>- قد تتحول الى بوليمرات ليفية لها درجات تبلمر عالية لاحتوائها على مجموعات قطبية.</a:t>
            </a:r>
          </a:p>
          <a:p>
            <a:pPr algn="just" rtl="1">
              <a:lnSpc>
                <a:spcPct val="200000"/>
              </a:lnSpc>
            </a:pPr>
            <a:r>
              <a:rPr lang="ar-SA" sz="2000" b="1" dirty="0">
                <a:solidFill>
                  <a:srgbClr val="0070C0"/>
                </a:solidFill>
                <a:latin typeface="Times New Roman" pitchFamily="18" charset="0"/>
                <a:cs typeface="Times New Roman" pitchFamily="18" charset="0"/>
              </a:rPr>
              <a:t>- أمثلة:</a:t>
            </a:r>
          </a:p>
          <a:p>
            <a:pPr marL="627063" algn="just" rtl="1">
              <a:lnSpc>
                <a:spcPct val="200000"/>
              </a:lnSpc>
              <a:buFont typeface="Arial" pitchFamily="34" charset="0"/>
              <a:buChar char="•"/>
            </a:pPr>
            <a:r>
              <a:rPr lang="ar-SA" sz="2000" b="1" dirty="0">
                <a:latin typeface="Times New Roman" pitchFamily="18" charset="0"/>
                <a:cs typeface="Times New Roman" pitchFamily="18" charset="0"/>
              </a:rPr>
              <a:t> عديد الأميد (بولي أميد)</a:t>
            </a:r>
          </a:p>
          <a:p>
            <a:pPr marL="627063" algn="just" rtl="1">
              <a:lnSpc>
                <a:spcPct val="200000"/>
              </a:lnSpc>
              <a:buFont typeface="Arial" pitchFamily="34" charset="0"/>
              <a:buChar char="•"/>
            </a:pPr>
            <a:r>
              <a:rPr lang="ar-SA" sz="2000" b="1" dirty="0">
                <a:latin typeface="Times New Roman" pitchFamily="18" charset="0"/>
                <a:cs typeface="Times New Roman" pitchFamily="18" charset="0"/>
              </a:rPr>
              <a:t> عديد الاستر (بولي استر)</a:t>
            </a:r>
          </a:p>
          <a:p>
            <a:pPr marL="627063" algn="just" rtl="1">
              <a:lnSpc>
                <a:spcPct val="200000"/>
              </a:lnSpc>
              <a:buFont typeface="Arial" pitchFamily="34" charset="0"/>
              <a:buChar char="•"/>
            </a:pPr>
            <a:r>
              <a:rPr lang="ar-SA" sz="2000" b="1" dirty="0">
                <a:latin typeface="Times New Roman" pitchFamily="18" charset="0"/>
                <a:cs typeface="Times New Roman" pitchFamily="18" charset="0"/>
              </a:rPr>
              <a:t> عديد الكربونات (بولي كربونات)</a:t>
            </a:r>
          </a:p>
          <a:p>
            <a:pPr marL="627063" algn="just" rtl="1">
              <a:lnSpc>
                <a:spcPct val="200000"/>
              </a:lnSpc>
              <a:buFont typeface="Arial" pitchFamily="34" charset="0"/>
              <a:buChar char="•"/>
            </a:pPr>
            <a:r>
              <a:rPr lang="ar-SA" sz="2000" b="1" dirty="0">
                <a:latin typeface="Times New Roman" pitchFamily="18" charset="0"/>
                <a:cs typeface="Times New Roman" pitchFamily="18" charset="0"/>
              </a:rPr>
              <a:t> عديد اليوريثان (بولي يوريثان)</a:t>
            </a:r>
            <a:endParaRPr lang="en-US" sz="2000" b="1" dirty="0">
              <a:latin typeface="Times New Roman" pitchFamily="18" charset="0"/>
              <a:cs typeface="Times New Roman" pitchFamily="18" charset="0"/>
            </a:endParaRPr>
          </a:p>
        </p:txBody>
      </p:sp>
      <p:sp>
        <p:nvSpPr>
          <p:cNvPr id="5" name="TextBox 4"/>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C00000"/>
                </a:solidFill>
                <a:latin typeface="Times New Roman" pitchFamily="18" charset="0"/>
                <a:cs typeface="Times New Roman" pitchFamily="18" charset="0"/>
              </a:rPr>
              <a:t>بلمرة التكاثف</a:t>
            </a:r>
            <a:endParaRPr lang="en-US" sz="1400" b="1" dirty="0">
              <a:solidFill>
                <a:srgbClr val="C00000"/>
              </a:solidFill>
              <a:latin typeface="Times New Roman" pitchFamily="18" charset="0"/>
              <a:cs typeface="Times New Roman" pitchFamily="18" charset="0"/>
            </a:endParaRPr>
          </a:p>
          <a:p>
            <a:pPr algn="ctr"/>
            <a:r>
              <a:rPr lang="en-US" sz="1400" b="1" dirty="0">
                <a:solidFill>
                  <a:srgbClr val="C00000"/>
                </a:solidFill>
                <a:latin typeface="Times New Roman" pitchFamily="18" charset="0"/>
                <a:cs typeface="Times New Roman" pitchFamily="18" charset="0"/>
              </a:rPr>
              <a:t>Condensation Polymerization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8077200" cy="400110"/>
          </a:xfrm>
          <a:prstGeom prst="rect">
            <a:avLst/>
          </a:prstGeom>
        </p:spPr>
        <p:txBody>
          <a:bodyPr wrap="square">
            <a:spAutoFit/>
          </a:bodyPr>
          <a:lstStyle/>
          <a:p>
            <a:pPr algn="just" rtl="1">
              <a:buFont typeface="Wingdings" pitchFamily="2" charset="2"/>
              <a:buChar char="q"/>
            </a:pPr>
            <a:r>
              <a:rPr lang="ar-SA" sz="2000" b="1" dirty="0">
                <a:latin typeface="Times New Roman" pitchFamily="18" charset="0"/>
                <a:cs typeface="Times New Roman" pitchFamily="18" charset="0"/>
              </a:rPr>
              <a:t> اسباب تسميتها  احتوائها على مجموعة الاميد </a:t>
            </a:r>
            <a:r>
              <a:rPr lang="en-US" sz="2000" b="1" dirty="0">
                <a:latin typeface="Times New Roman" pitchFamily="18" charset="0"/>
                <a:cs typeface="Times New Roman" pitchFamily="18" charset="0"/>
              </a:rPr>
              <a:t>–NHCO- </a:t>
            </a:r>
          </a:p>
        </p:txBody>
      </p:sp>
      <p:sp>
        <p:nvSpPr>
          <p:cNvPr id="5" name="Rectangle 4"/>
          <p:cNvSpPr/>
          <p:nvPr/>
        </p:nvSpPr>
        <p:spPr>
          <a:xfrm>
            <a:off x="2362200" y="1295400"/>
            <a:ext cx="4343400" cy="400110"/>
          </a:xfrm>
          <a:prstGeom prst="rect">
            <a:avLst/>
          </a:prstGeom>
          <a:solidFill>
            <a:schemeClr val="bg1">
              <a:lumMod val="95000"/>
            </a:schemeClr>
          </a:solidFill>
          <a:ln>
            <a:solidFill>
              <a:schemeClr val="tx1"/>
            </a:solidFill>
          </a:ln>
        </p:spPr>
        <p:txBody>
          <a:bodyPr wrap="square">
            <a:spAutoFit/>
          </a:bodyPr>
          <a:lstStyle/>
          <a:p>
            <a:pPr algn="ctr" rtl="1"/>
            <a:r>
              <a:rPr lang="ar-SA" sz="2000" b="1" dirty="0">
                <a:solidFill>
                  <a:srgbClr val="C00000"/>
                </a:solidFill>
                <a:latin typeface="Times New Roman" pitchFamily="18" charset="0"/>
                <a:cs typeface="Times New Roman" pitchFamily="18" charset="0"/>
              </a:rPr>
              <a:t>1) عديد الاميدات (بولي أميدات)</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Polyamides</a:t>
            </a:r>
          </a:p>
        </p:txBody>
      </p:sp>
      <p:sp>
        <p:nvSpPr>
          <p:cNvPr id="6" name="Rectangle 5"/>
          <p:cNvSpPr/>
          <p:nvPr/>
        </p:nvSpPr>
        <p:spPr>
          <a:xfrm>
            <a:off x="533400" y="2286000"/>
            <a:ext cx="8077200" cy="3691844"/>
          </a:xfrm>
          <a:prstGeom prst="rect">
            <a:avLst/>
          </a:prstGeom>
        </p:spPr>
        <p:txBody>
          <a:bodyPr wrap="square">
            <a:spAutoFit/>
          </a:bodyPr>
          <a:lstStyle/>
          <a:p>
            <a:pPr algn="just" rtl="1">
              <a:lnSpc>
                <a:spcPct val="200000"/>
              </a:lnSpc>
              <a:buFont typeface="Wingdings" pitchFamily="2" charset="2"/>
              <a:buChar char="q"/>
            </a:pPr>
            <a:r>
              <a:rPr lang="ar-SA" sz="2000" b="1" dirty="0">
                <a:solidFill>
                  <a:srgbClr val="C00000"/>
                </a:solidFill>
                <a:latin typeface="Times New Roman" pitchFamily="18" charset="0"/>
                <a:cs typeface="Times New Roman" pitchFamily="18" charset="0"/>
              </a:rPr>
              <a:t> طرق تحضيرها </a:t>
            </a:r>
          </a:p>
          <a:p>
            <a:pPr marL="346075" algn="just" rtl="1">
              <a:lnSpc>
                <a:spcPct val="200000"/>
              </a:lnSpc>
              <a:buFont typeface="Wingdings" pitchFamily="2" charset="2"/>
              <a:buChar char="v"/>
            </a:pPr>
            <a:r>
              <a:rPr lang="ar-SA" sz="2000" b="1" dirty="0">
                <a:solidFill>
                  <a:srgbClr val="00B0F0"/>
                </a:solidFill>
                <a:latin typeface="Times New Roman" pitchFamily="18" charset="0"/>
                <a:cs typeface="Times New Roman" pitchFamily="18" charset="0"/>
              </a:rPr>
              <a:t> الأميدة المباشرة </a:t>
            </a:r>
            <a:r>
              <a:rPr lang="en-US" sz="2000" b="1" dirty="0">
                <a:solidFill>
                  <a:srgbClr val="00B0F0"/>
                </a:solidFill>
                <a:latin typeface="Times New Roman" pitchFamily="18" charset="0"/>
                <a:cs typeface="Times New Roman" pitchFamily="18" charset="0"/>
              </a:rPr>
              <a:t> Direct </a:t>
            </a:r>
            <a:r>
              <a:rPr lang="en-US" sz="2000" b="1" dirty="0" err="1">
                <a:solidFill>
                  <a:srgbClr val="00B0F0"/>
                </a:solidFill>
                <a:latin typeface="Times New Roman" pitchFamily="18" charset="0"/>
                <a:cs typeface="Times New Roman" pitchFamily="18" charset="0"/>
              </a:rPr>
              <a:t>Amidation</a:t>
            </a:r>
            <a:r>
              <a:rPr lang="en-US" sz="2000" b="1" dirty="0">
                <a:solidFill>
                  <a:srgbClr val="00B0F0"/>
                </a:solidFill>
                <a:latin typeface="Times New Roman" pitchFamily="18" charset="0"/>
                <a:cs typeface="Times New Roman" pitchFamily="18" charset="0"/>
              </a:rPr>
              <a:t>  </a:t>
            </a:r>
            <a:endParaRPr lang="ar-SA" sz="2000" b="1" dirty="0">
              <a:solidFill>
                <a:srgbClr val="00B0F0"/>
              </a:solidFill>
              <a:latin typeface="Times New Roman" pitchFamily="18" charset="0"/>
              <a:cs typeface="Times New Roman" pitchFamily="18" charset="0"/>
            </a:endParaRPr>
          </a:p>
          <a:p>
            <a:pPr marL="914400" algn="just" rtl="1">
              <a:lnSpc>
                <a:spcPct val="200000"/>
              </a:lnSpc>
              <a:buClr>
                <a:srgbClr val="FF0000"/>
              </a:buClr>
            </a:pPr>
            <a:r>
              <a:rPr lang="ar-SA" sz="2000" b="1" dirty="0">
                <a:latin typeface="Times New Roman" pitchFamily="18" charset="0"/>
                <a:cs typeface="Times New Roman" pitchFamily="18" charset="0"/>
              </a:rPr>
              <a:t>لثنائي حمض </a:t>
            </a:r>
            <a:r>
              <a:rPr lang="en-US" sz="2000" b="1" dirty="0" err="1">
                <a:latin typeface="Times New Roman" pitchFamily="18" charset="0"/>
                <a:cs typeface="Times New Roman" pitchFamily="18" charset="0"/>
              </a:rPr>
              <a:t>Diacid</a:t>
            </a:r>
            <a:r>
              <a:rPr lang="ar-SA" sz="2000" b="1" dirty="0">
                <a:latin typeface="Times New Roman" pitchFamily="18" charset="0"/>
                <a:cs typeface="Times New Roman" pitchFamily="18" charset="0"/>
              </a:rPr>
              <a:t> مع ثنائي أمين </a:t>
            </a:r>
            <a:r>
              <a:rPr lang="en-US" sz="2000" b="1" dirty="0" err="1">
                <a:latin typeface="Times New Roman" pitchFamily="18" charset="0"/>
                <a:cs typeface="Times New Roman" pitchFamily="18" charset="0"/>
              </a:rPr>
              <a:t>Diamine</a:t>
            </a:r>
            <a:r>
              <a:rPr lang="en-US" sz="2000" b="1" dirty="0">
                <a:latin typeface="Times New Roman" pitchFamily="18" charset="0"/>
                <a:cs typeface="Times New Roman" pitchFamily="18" charset="0"/>
              </a:rPr>
              <a:t> </a:t>
            </a:r>
          </a:p>
          <a:p>
            <a:pPr marL="346075" lvl="0" algn="just" rtl="1">
              <a:lnSpc>
                <a:spcPct val="200000"/>
              </a:lnSpc>
              <a:buFont typeface="Wingdings" pitchFamily="2" charset="2"/>
              <a:buChar char="v"/>
            </a:pPr>
            <a:r>
              <a:rPr lang="ar-SA" sz="2000" b="1" dirty="0">
                <a:solidFill>
                  <a:srgbClr val="00B0F0"/>
                </a:solidFill>
                <a:latin typeface="Times New Roman" pitchFamily="18" charset="0"/>
                <a:cs typeface="Times New Roman" pitchFamily="18" charset="0"/>
              </a:rPr>
              <a:t> الأميدة الذاتية </a:t>
            </a:r>
            <a:r>
              <a:rPr lang="en-US" sz="2000" b="1" dirty="0">
                <a:solidFill>
                  <a:srgbClr val="00B0F0"/>
                </a:solidFill>
                <a:latin typeface="Times New Roman" pitchFamily="18" charset="0"/>
                <a:cs typeface="Times New Roman" pitchFamily="18" charset="0"/>
              </a:rPr>
              <a:t>Self </a:t>
            </a:r>
            <a:r>
              <a:rPr lang="en-US" sz="2000" b="1" dirty="0" err="1">
                <a:solidFill>
                  <a:srgbClr val="00B0F0"/>
                </a:solidFill>
                <a:latin typeface="Times New Roman" pitchFamily="18" charset="0"/>
                <a:cs typeface="Times New Roman" pitchFamily="18" charset="0"/>
              </a:rPr>
              <a:t>Amidation</a:t>
            </a:r>
            <a:r>
              <a:rPr lang="en-US" sz="2000" b="1" dirty="0">
                <a:solidFill>
                  <a:srgbClr val="00B0F0"/>
                </a:solidFill>
                <a:latin typeface="Times New Roman" pitchFamily="18" charset="0"/>
                <a:cs typeface="Times New Roman" pitchFamily="18" charset="0"/>
              </a:rPr>
              <a:t>  </a:t>
            </a:r>
            <a:endParaRPr lang="ar-SA" sz="2000" b="1" dirty="0">
              <a:solidFill>
                <a:srgbClr val="00B0F0"/>
              </a:solidFill>
              <a:latin typeface="Times New Roman" pitchFamily="18" charset="0"/>
              <a:cs typeface="Times New Roman" pitchFamily="18" charset="0"/>
            </a:endParaRPr>
          </a:p>
          <a:p>
            <a:pPr marL="914400" lvl="0" algn="just" rtl="1">
              <a:lnSpc>
                <a:spcPct val="200000"/>
              </a:lnSpc>
            </a:pPr>
            <a:r>
              <a:rPr lang="ar-SA" sz="2000" b="1" dirty="0">
                <a:latin typeface="Times New Roman" pitchFamily="18" charset="0"/>
                <a:cs typeface="Times New Roman" pitchFamily="18" charset="0"/>
              </a:rPr>
              <a:t>للحموض الأمينية </a:t>
            </a:r>
            <a:endParaRPr lang="en-US" sz="2000" b="1" dirty="0">
              <a:latin typeface="Times New Roman" pitchFamily="18" charset="0"/>
              <a:cs typeface="Times New Roman" pitchFamily="18" charset="0"/>
            </a:endParaRPr>
          </a:p>
          <a:p>
            <a:pPr marL="346075" lvl="0" algn="just" rtl="1">
              <a:lnSpc>
                <a:spcPct val="200000"/>
              </a:lnSpc>
              <a:buFont typeface="Wingdings" pitchFamily="2" charset="2"/>
              <a:buChar char="v"/>
            </a:pPr>
            <a:r>
              <a:rPr lang="ar-SA" sz="2000" b="1" dirty="0">
                <a:solidFill>
                  <a:srgbClr val="00B0F0"/>
                </a:solidFill>
                <a:latin typeface="Times New Roman" pitchFamily="18" charset="0"/>
                <a:cs typeface="Times New Roman" pitchFamily="18" charset="0"/>
              </a:rPr>
              <a:t> فتح الحلقات ذات الرابطة الأميدية.</a:t>
            </a:r>
            <a:endParaRPr lang="en-US" sz="2000" b="1" dirty="0">
              <a:solidFill>
                <a:srgbClr val="00B0F0"/>
              </a:solidFill>
              <a:latin typeface="Times New Roman" pitchFamily="18" charset="0"/>
              <a:cs typeface="Times New Roman" pitchFamily="18" charset="0"/>
            </a:endParaRPr>
          </a:p>
        </p:txBody>
      </p:sp>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0070C0"/>
                </a:solidFill>
                <a:latin typeface="Times New Roman" pitchFamily="18" charset="0"/>
                <a:cs typeface="Times New Roman" pitchFamily="18" charset="0"/>
              </a:rPr>
              <a:t>أولا: بوليمرات التكاثف الخطية</a:t>
            </a:r>
          </a:p>
          <a:p>
            <a:pPr marL="914400" algn="ctr" rtl="1"/>
            <a:r>
              <a:rPr lang="ar-SA" sz="2400" b="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Linear Condensation Polymers</a:t>
            </a:r>
          </a:p>
        </p:txBody>
      </p:sp>
      <p:sp>
        <p:nvSpPr>
          <p:cNvPr id="8" name="TextBox 7"/>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C00000"/>
                </a:solidFill>
                <a:latin typeface="Times New Roman" pitchFamily="18" charset="0"/>
                <a:cs typeface="Times New Roman" pitchFamily="18" charset="0"/>
              </a:rPr>
              <a:t>بلمرة التكاثف</a:t>
            </a:r>
            <a:endParaRPr lang="en-US" sz="1400" b="1" dirty="0">
              <a:solidFill>
                <a:srgbClr val="C00000"/>
              </a:solidFill>
              <a:latin typeface="Times New Roman" pitchFamily="18" charset="0"/>
              <a:cs typeface="Times New Roman" pitchFamily="18" charset="0"/>
            </a:endParaRPr>
          </a:p>
          <a:p>
            <a:pPr algn="ctr"/>
            <a:r>
              <a:rPr lang="en-US" sz="1400" b="1" dirty="0">
                <a:solidFill>
                  <a:srgbClr val="C00000"/>
                </a:solidFill>
                <a:latin typeface="Times New Roman" pitchFamily="18" charset="0"/>
                <a:cs typeface="Times New Roman" pitchFamily="18" charset="0"/>
              </a:rPr>
              <a:t>Condensation Polymerization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77200" cy="1477328"/>
          </a:xfrm>
          <a:prstGeom prst="rect">
            <a:avLst/>
          </a:prstGeom>
        </p:spPr>
        <p:txBody>
          <a:bodyPr wrap="square">
            <a:spAutoFit/>
          </a:bodyPr>
          <a:lstStyle/>
          <a:p>
            <a:pPr algn="just" rtl="1">
              <a:lnSpc>
                <a:spcPct val="150000"/>
              </a:lnSpc>
            </a:pPr>
            <a:r>
              <a:rPr lang="ar-SA" sz="2000" b="1" dirty="0">
                <a:solidFill>
                  <a:srgbClr val="C00000"/>
                </a:solidFill>
                <a:latin typeface="Times New Roman" pitchFamily="18" charset="0"/>
                <a:cs typeface="Times New Roman" pitchFamily="18" charset="0"/>
              </a:rPr>
              <a:t>- مثال: تحضير النايلون 6.6</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Nylon6,6</a:t>
            </a:r>
            <a:endParaRPr lang="ar-SA" sz="2000" b="1" dirty="0">
              <a:solidFill>
                <a:srgbClr val="C00000"/>
              </a:solidFill>
              <a:latin typeface="Times New Roman" pitchFamily="18" charset="0"/>
              <a:cs typeface="Times New Roman" pitchFamily="18" charset="0"/>
            </a:endParaRPr>
          </a:p>
          <a:p>
            <a:pPr marL="228600" algn="just" rtl="1">
              <a:lnSpc>
                <a:spcPct val="150000"/>
              </a:lnSpc>
            </a:pPr>
            <a:r>
              <a:rPr lang="ar-SA" sz="2000" b="1" dirty="0">
                <a:solidFill>
                  <a:srgbClr val="002060"/>
                </a:solidFill>
                <a:latin typeface="Times New Roman" pitchFamily="18" charset="0"/>
                <a:cs typeface="Times New Roman" pitchFamily="18" charset="0"/>
              </a:rPr>
              <a:t>من خلال تفاعل سداسي ميثيلين ثنائي الامين </a:t>
            </a:r>
            <a:r>
              <a:rPr lang="en-US" sz="2000" b="1" dirty="0" err="1">
                <a:solidFill>
                  <a:srgbClr val="002060"/>
                </a:solidFill>
                <a:latin typeface="Times New Roman" pitchFamily="18" charset="0"/>
                <a:cs typeface="Times New Roman" pitchFamily="18" charset="0"/>
              </a:rPr>
              <a:t>Hexamethylene</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diamine</a:t>
            </a:r>
            <a:r>
              <a:rPr lang="ar-SA" sz="2000" b="1" dirty="0">
                <a:solidFill>
                  <a:srgbClr val="002060"/>
                </a:solidFill>
                <a:latin typeface="Times New Roman" pitchFamily="18" charset="0"/>
                <a:cs typeface="Times New Roman" pitchFamily="18" charset="0"/>
              </a:rPr>
              <a:t> و حمض أديبيك </a:t>
            </a:r>
            <a:r>
              <a:rPr lang="en-US" sz="2000" b="1" dirty="0" err="1">
                <a:solidFill>
                  <a:srgbClr val="002060"/>
                </a:solidFill>
                <a:latin typeface="Times New Roman" pitchFamily="18" charset="0"/>
                <a:cs typeface="Times New Roman" pitchFamily="18" charset="0"/>
              </a:rPr>
              <a:t>Adipic</a:t>
            </a:r>
            <a:r>
              <a:rPr lang="en-US" sz="2000" b="1" dirty="0">
                <a:solidFill>
                  <a:srgbClr val="002060"/>
                </a:solidFill>
                <a:latin typeface="Times New Roman" pitchFamily="18" charset="0"/>
                <a:cs typeface="Times New Roman" pitchFamily="18" charset="0"/>
              </a:rPr>
              <a:t> acid</a:t>
            </a:r>
            <a:r>
              <a:rPr lang="ar-SA" sz="2000" b="1" dirty="0">
                <a:solidFill>
                  <a:srgbClr val="002060"/>
                </a:solidFill>
                <a:latin typeface="Times New Roman" pitchFamily="18" charset="0"/>
                <a:cs typeface="Times New Roman" pitchFamily="18" charset="0"/>
              </a:rPr>
              <a:t> بنسب مولية متساوية.</a:t>
            </a:r>
            <a:endParaRPr lang="en-US" sz="2000" b="1" dirty="0">
              <a:latin typeface="Times New Roman" pitchFamily="18" charset="0"/>
              <a:cs typeface="Times New Roman" pitchFamily="18" charset="0"/>
            </a:endParaRPr>
          </a:p>
        </p:txBody>
      </p:sp>
      <p:sp>
        <p:nvSpPr>
          <p:cNvPr id="5" name="Rectangle 4"/>
          <p:cNvSpPr/>
          <p:nvPr/>
        </p:nvSpPr>
        <p:spPr>
          <a:xfrm>
            <a:off x="2743200" y="895290"/>
            <a:ext cx="38862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 الأميدة المباشرة </a:t>
            </a:r>
            <a:r>
              <a:rPr lang="en-US" sz="2000" b="1" dirty="0">
                <a:solidFill>
                  <a:srgbClr val="0070C0"/>
                </a:solidFill>
                <a:latin typeface="Times New Roman" pitchFamily="18" charset="0"/>
                <a:cs typeface="Times New Roman" pitchFamily="18" charset="0"/>
              </a:rPr>
              <a:t> Direct </a:t>
            </a:r>
            <a:r>
              <a:rPr lang="en-US" sz="2000" b="1" dirty="0" err="1">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b="4630"/>
          <a:stretch>
            <a:fillRect/>
          </a:stretch>
        </p:blipFill>
        <p:spPr bwMode="auto">
          <a:xfrm>
            <a:off x="685800" y="2895600"/>
            <a:ext cx="765130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4343400"/>
            <a:ext cx="8077200" cy="1883657"/>
          </a:xfrm>
          <a:prstGeom prst="rect">
            <a:avLst/>
          </a:prstGeom>
        </p:spPr>
        <p:txBody>
          <a:bodyPr wrap="square">
            <a:spAutoFit/>
          </a:bodyPr>
          <a:lstStyle/>
          <a:p>
            <a:pPr marL="169863" indent="-169863" algn="just" rtl="1">
              <a:lnSpc>
                <a:spcPct val="150000"/>
              </a:lnSpc>
            </a:pPr>
            <a:r>
              <a:rPr lang="ar-SA" sz="2000" b="1" dirty="0">
                <a:solidFill>
                  <a:srgbClr val="002060"/>
                </a:solidFill>
                <a:latin typeface="Times New Roman" pitchFamily="18" charset="0"/>
                <a:cs typeface="Times New Roman" pitchFamily="18" charset="0"/>
              </a:rPr>
              <a:t>- يتكون في البداية ملح الأمونيوم </a:t>
            </a:r>
            <a:r>
              <a:rPr lang="en-US" sz="2000" b="1" dirty="0">
                <a:solidFill>
                  <a:srgbClr val="002060"/>
                </a:solidFill>
                <a:latin typeface="Times New Roman" pitchFamily="18" charset="0"/>
                <a:cs typeface="Times New Roman" pitchFamily="18" charset="0"/>
              </a:rPr>
              <a:t>Ammonium salt</a:t>
            </a:r>
            <a:r>
              <a:rPr lang="ar-SA" sz="2000" b="1" dirty="0">
                <a:solidFill>
                  <a:srgbClr val="002060"/>
                </a:solidFill>
                <a:latin typeface="Times New Roman" pitchFamily="18" charset="0"/>
                <a:cs typeface="Times New Roman" pitchFamily="18" charset="0"/>
              </a:rPr>
              <a:t> الذي يسمى ملح النايلون  </a:t>
            </a:r>
            <a:r>
              <a:rPr lang="en-US" sz="2000" b="1" dirty="0">
                <a:solidFill>
                  <a:srgbClr val="002060"/>
                </a:solidFill>
                <a:latin typeface="Times New Roman" pitchFamily="18" charset="0"/>
                <a:cs typeface="Times New Roman" pitchFamily="18" charset="0"/>
              </a:rPr>
              <a:t>Nylon salt</a:t>
            </a:r>
            <a:r>
              <a:rPr lang="ar-SA" sz="2000" b="1" dirty="0">
                <a:solidFill>
                  <a:srgbClr val="002060"/>
                </a:solidFill>
                <a:latin typeface="Times New Roman" pitchFamily="18" charset="0"/>
                <a:cs typeface="Times New Roman" pitchFamily="18" charset="0"/>
              </a:rPr>
              <a:t>  وبتسخين الملح الناتج عند درجة حرارة وضغط مناسبين فإنه يفقد الماء ويتم التخلص منه كبخار ويتكون بوليمر ذو وزن جزيئي يصل إلى 10,000 ينصهر عند 250 م وذلك وفقاً لخطوات التفاعل التالية :</a:t>
            </a:r>
            <a:endParaRPr lang="en-US" sz="2000" b="1" dirty="0">
              <a:latin typeface="Times New Roman" pitchFamily="18" charset="0"/>
              <a:cs typeface="Times New Roman" pitchFamily="18" charset="0"/>
            </a:endParaRPr>
          </a:p>
        </p:txBody>
      </p:sp>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1" name="Rectangle 10"/>
          <p:cNvSpPr/>
          <p:nvPr/>
        </p:nvSpPr>
        <p:spPr>
          <a:xfrm>
            <a:off x="6400800" y="2819400"/>
            <a:ext cx="685800" cy="1066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0" y="2514600"/>
            <a:ext cx="7239000" cy="1377621"/>
          </a:xfrm>
          <a:prstGeom prst="rect">
            <a:avLst/>
          </a:prstGeom>
          <a:solidFill>
            <a:schemeClr val="accent6">
              <a:lumMod val="20000"/>
              <a:lumOff val="80000"/>
            </a:schemeClr>
          </a:solidFill>
        </p:spPr>
        <p:txBody>
          <a:bodyPr wrap="square">
            <a:spAutoFit/>
          </a:bodyPr>
          <a:lstStyle/>
          <a:p>
            <a:pPr algn="r" rtl="1">
              <a:lnSpc>
                <a:spcPct val="150000"/>
              </a:lnSpc>
              <a:tabLst>
                <a:tab pos="3246120" algn="r"/>
              </a:tabLst>
            </a:pPr>
            <a:r>
              <a:rPr lang="ar-SA" sz="2800" b="1" dirty="0">
                <a:solidFill>
                  <a:srgbClr val="C00000"/>
                </a:solidFill>
                <a:ea typeface="Times New Roman"/>
                <a:cs typeface="Simplified Arabic"/>
              </a:rPr>
              <a:t>الفصل الأول</a:t>
            </a:r>
            <a:endParaRPr lang="en-US" sz="2800" b="1" dirty="0">
              <a:solidFill>
                <a:srgbClr val="C00000"/>
              </a:solidFill>
              <a:ea typeface="Calibri"/>
              <a:cs typeface="Arial"/>
            </a:endParaRPr>
          </a:p>
          <a:p>
            <a:pPr algn="ctr" rtl="1">
              <a:lnSpc>
                <a:spcPct val="150000"/>
              </a:lnSpc>
              <a:tabLst>
                <a:tab pos="3246120" algn="r"/>
              </a:tabLst>
            </a:pPr>
            <a:r>
              <a:rPr lang="ar-SA" sz="3200" b="1" dirty="0">
                <a:solidFill>
                  <a:schemeClr val="accent5">
                    <a:lumMod val="50000"/>
                  </a:schemeClr>
                </a:solidFill>
                <a:ea typeface="Times New Roman"/>
                <a:cs typeface="+mj-cs"/>
              </a:rPr>
              <a:t>الخواص العامة للبوليمرات</a:t>
            </a:r>
            <a:endParaRPr lang="en-US" sz="3200" b="1" dirty="0">
              <a:solidFill>
                <a:schemeClr val="accent5">
                  <a:lumMod val="50000"/>
                </a:schemeClr>
              </a:solidFill>
              <a:ea typeface="Calibri"/>
              <a:cs typeface="+mj-cs"/>
            </a:endParaRPr>
          </a:p>
        </p:txBody>
      </p:sp>
    </p:spTree>
    <p:extLst>
      <p:ext uri="{BB962C8B-B14F-4D97-AF65-F5344CB8AC3E}">
        <p14:creationId xmlns:p14="http://schemas.microsoft.com/office/powerpoint/2010/main" val="374975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838200"/>
            <a:ext cx="38100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الأميدة المباشرة   </a:t>
            </a:r>
            <a:r>
              <a:rPr lang="en-US" sz="2000" b="1" dirty="0">
                <a:solidFill>
                  <a:srgbClr val="0070C0"/>
                </a:solidFill>
                <a:latin typeface="Times New Roman" pitchFamily="18" charset="0"/>
                <a:cs typeface="Times New Roman" pitchFamily="18" charset="0"/>
              </a:rPr>
              <a:t>Direct </a:t>
            </a:r>
            <a:r>
              <a:rPr lang="en-US" sz="2000" b="1" dirty="0" err="1">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525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7" name="Rectangle 6"/>
          <p:cNvSpPr/>
          <p:nvPr/>
        </p:nvSpPr>
        <p:spPr>
          <a:xfrm>
            <a:off x="3385455" y="4800600"/>
            <a:ext cx="9144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8077200" cy="707886"/>
          </a:xfrm>
          <a:prstGeom prst="rect">
            <a:avLst/>
          </a:prstGeom>
        </p:spPr>
        <p:txBody>
          <a:bodyPr wrap="square">
            <a:spAutoFit/>
          </a:bodyPr>
          <a:lstStyle/>
          <a:p>
            <a:pPr algn="just" rtl="1"/>
            <a:r>
              <a:rPr lang="ar-SA" sz="2000" b="1" dirty="0">
                <a:solidFill>
                  <a:srgbClr val="C00000"/>
                </a:solidFill>
                <a:latin typeface="Times New Roman" pitchFamily="18" charset="0"/>
                <a:cs typeface="Times New Roman" pitchFamily="18" charset="0"/>
              </a:rPr>
              <a:t>- مثال: تحضير النايلون 6.</a:t>
            </a:r>
            <a:r>
              <a:rPr lang="en-US" sz="2000" b="1" dirty="0">
                <a:solidFill>
                  <a:srgbClr val="C00000"/>
                </a:solidFill>
                <a:latin typeface="Times New Roman" pitchFamily="18" charset="0"/>
                <a:cs typeface="Times New Roman" pitchFamily="18" charset="0"/>
              </a:rPr>
              <a:t>       10</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Nylon 6,10</a:t>
            </a:r>
            <a:endParaRPr lang="ar-SA" sz="2000" b="1" dirty="0">
              <a:solidFill>
                <a:srgbClr val="C00000"/>
              </a:solidFill>
              <a:latin typeface="Times New Roman" pitchFamily="18" charset="0"/>
              <a:cs typeface="Times New Roman" pitchFamily="18" charset="0"/>
            </a:endParaRPr>
          </a:p>
          <a:p>
            <a:pPr algn="r" rtl="1"/>
            <a:r>
              <a:rPr lang="ar-SA" sz="2000" b="1" dirty="0">
                <a:latin typeface="Times New Roman" pitchFamily="18" charset="0"/>
                <a:cs typeface="Times New Roman" pitchFamily="18" charset="0"/>
              </a:rPr>
              <a:t>اذ يتفاعل خلالها سداسي مثيلين</a:t>
            </a:r>
            <a:r>
              <a:rPr lang="ar-SA" sz="2000" b="1" dirty="0">
                <a:solidFill>
                  <a:srgbClr val="C00000"/>
                </a:solidFill>
                <a:latin typeface="Times New Roman" pitchFamily="18" charset="0"/>
                <a:cs typeface="Times New Roman" pitchFamily="18" charset="0"/>
              </a:rPr>
              <a:t> </a:t>
            </a:r>
            <a:r>
              <a:rPr lang="ar-SA" sz="2000" b="1" dirty="0">
                <a:solidFill>
                  <a:srgbClr val="002060"/>
                </a:solidFill>
                <a:latin typeface="Times New Roman" pitchFamily="18" charset="0"/>
                <a:cs typeface="Times New Roman" pitchFamily="18" charset="0"/>
              </a:rPr>
              <a:t>الأمين مع حمض السيباسك </a:t>
            </a:r>
            <a:r>
              <a:rPr lang="en-US" sz="2000" b="1" dirty="0" err="1">
                <a:solidFill>
                  <a:srgbClr val="002060"/>
                </a:solidFill>
                <a:latin typeface="Times New Roman" pitchFamily="18" charset="0"/>
                <a:cs typeface="Times New Roman" pitchFamily="18" charset="0"/>
              </a:rPr>
              <a:t>Sebacic</a:t>
            </a:r>
            <a:r>
              <a:rPr lang="en-US" sz="2000" b="1" dirty="0">
                <a:solidFill>
                  <a:srgbClr val="002060"/>
                </a:solidFill>
                <a:latin typeface="Times New Roman" pitchFamily="18" charset="0"/>
                <a:cs typeface="Times New Roman" pitchFamily="18" charset="0"/>
              </a:rPr>
              <a:t> acid</a:t>
            </a:r>
            <a:r>
              <a:rPr lang="ar-SA" sz="2000" b="1" dirty="0">
                <a:solidFill>
                  <a:srgbClr val="002060"/>
                </a:solidFill>
                <a:latin typeface="Times New Roman" pitchFamily="18" charset="0"/>
                <a:cs typeface="Times New Roman" pitchFamily="18" charset="0"/>
              </a:rPr>
              <a:t> </a:t>
            </a:r>
            <a:endParaRPr lang="ar-EG" sz="2000" dirty="0">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l="9442" t="2128" r="4397"/>
          <a:stretch>
            <a:fillRect/>
          </a:stretch>
        </p:blipFill>
        <p:spPr bwMode="auto">
          <a:xfrm>
            <a:off x="1828800" y="2362200"/>
            <a:ext cx="5562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1" name="Rectangle 10"/>
          <p:cNvSpPr/>
          <p:nvPr/>
        </p:nvSpPr>
        <p:spPr>
          <a:xfrm>
            <a:off x="2971800" y="838200"/>
            <a:ext cx="3657600" cy="400110"/>
          </a:xfrm>
          <a:prstGeom prst="rect">
            <a:avLst/>
          </a:prstGeom>
          <a:solidFill>
            <a:schemeClr val="bg1">
              <a:lumMod val="95000"/>
            </a:schemeClr>
          </a:solidFill>
          <a:ln>
            <a:solidFill>
              <a:schemeClr val="tx1"/>
            </a:solidFill>
          </a:ln>
        </p:spPr>
        <p:txBody>
          <a:bodyPr wrap="square">
            <a:spAutoFit/>
          </a:bodyPr>
          <a:lstStyle/>
          <a:p>
            <a:pPr algn="ctr" rtl="1"/>
            <a:r>
              <a:rPr lang="ar-SA" sz="2000" b="1" dirty="0">
                <a:solidFill>
                  <a:srgbClr val="0070C0"/>
                </a:solidFill>
                <a:latin typeface="Times New Roman" pitchFamily="18" charset="0"/>
                <a:cs typeface="Times New Roman" pitchFamily="18" charset="0"/>
              </a:rPr>
              <a:t>الأميدة المباشرة   </a:t>
            </a:r>
            <a:r>
              <a:rPr lang="en-US" sz="2000" b="1" dirty="0">
                <a:solidFill>
                  <a:srgbClr val="0070C0"/>
                </a:solidFill>
                <a:latin typeface="Times New Roman" pitchFamily="18" charset="0"/>
                <a:cs typeface="Times New Roman" pitchFamily="18" charset="0"/>
              </a:rPr>
              <a:t>Direct </a:t>
            </a:r>
            <a:r>
              <a:rPr lang="en-US" sz="2000" b="1" dirty="0" err="1">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0"/>
            <a:ext cx="8077200" cy="1845185"/>
          </a:xfrm>
          <a:prstGeom prst="rect">
            <a:avLst/>
          </a:prstGeom>
        </p:spPr>
        <p:txBody>
          <a:bodyPr wrap="square">
            <a:spAutoFit/>
          </a:bodyPr>
          <a:lstStyle/>
          <a:p>
            <a:pPr algn="just" rtl="1">
              <a:lnSpc>
                <a:spcPct val="200000"/>
              </a:lnSpc>
            </a:pPr>
            <a:r>
              <a:rPr lang="ar-SA" sz="2000" b="1" dirty="0">
                <a:solidFill>
                  <a:srgbClr val="C00000"/>
                </a:solidFill>
                <a:latin typeface="Times New Roman" pitchFamily="18" charset="0"/>
                <a:cs typeface="Times New Roman" pitchFamily="18" charset="0"/>
              </a:rPr>
              <a:t>- مثال: تحضير النايلون 11</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  Nylon11</a:t>
            </a:r>
            <a:endParaRPr lang="ar-SA" sz="2000" b="1" dirty="0">
              <a:solidFill>
                <a:srgbClr val="C00000"/>
              </a:solidFill>
              <a:latin typeface="Times New Roman" pitchFamily="18" charset="0"/>
              <a:cs typeface="Times New Roman" pitchFamily="18" charset="0"/>
            </a:endParaRPr>
          </a:p>
          <a:p>
            <a:pPr marL="228600" algn="just" rtl="1">
              <a:lnSpc>
                <a:spcPct val="200000"/>
              </a:lnSpc>
            </a:pPr>
            <a:r>
              <a:rPr lang="ar-SA" sz="2000" b="1" dirty="0">
                <a:solidFill>
                  <a:srgbClr val="002060"/>
                </a:solidFill>
                <a:latin typeface="Times New Roman" pitchFamily="18" charset="0"/>
                <a:cs typeface="Times New Roman" pitchFamily="18" charset="0"/>
              </a:rPr>
              <a:t>من خلال تفاعل </a:t>
            </a:r>
            <a:r>
              <a:rPr lang="ar-SA" sz="2000" b="1" dirty="0">
                <a:latin typeface="Times New Roman" pitchFamily="18" charset="0"/>
                <a:cs typeface="Times New Roman" pitchFamily="18" charset="0"/>
              </a:rPr>
              <a:t>جزيئات الحمض الأميني</a:t>
            </a:r>
            <a:r>
              <a:rPr lang="en-US" sz="2000" b="1" dirty="0">
                <a:latin typeface="Times New Roman" pitchFamily="18" charset="0"/>
                <a:cs typeface="Times New Roman" pitchFamily="18" charset="0"/>
              </a:rPr>
              <a:t>Amino </a:t>
            </a:r>
            <a:r>
              <a:rPr lang="en-US" sz="2000" b="1" dirty="0" err="1">
                <a:latin typeface="Times New Roman" pitchFamily="18" charset="0"/>
                <a:cs typeface="Times New Roman" pitchFamily="18" charset="0"/>
              </a:rPr>
              <a:t>undecanoic</a:t>
            </a:r>
            <a:r>
              <a:rPr lang="en-US" sz="2000" b="1" dirty="0">
                <a:latin typeface="Times New Roman" pitchFamily="18" charset="0"/>
                <a:cs typeface="Times New Roman" pitchFamily="18" charset="0"/>
              </a:rPr>
              <a:t> acid </a:t>
            </a:r>
            <a:r>
              <a:rPr lang="ar-SA" sz="2000" b="1" dirty="0">
                <a:latin typeface="Times New Roman" pitchFamily="18" charset="0"/>
                <a:cs typeface="Times New Roman" pitchFamily="18" charset="0"/>
              </a:rPr>
              <a:t> مع بعضها وفقاً لما يلي: </a:t>
            </a:r>
            <a:endParaRPr lang="en-US" sz="2000" b="1" dirty="0">
              <a:latin typeface="Times New Roman" pitchFamily="18" charset="0"/>
              <a:cs typeface="Times New Roman" pitchFamily="18" charset="0"/>
            </a:endParaRPr>
          </a:p>
        </p:txBody>
      </p:sp>
      <p:sp>
        <p:nvSpPr>
          <p:cNvPr id="5" name="Rectangle 4"/>
          <p:cNvSpPr/>
          <p:nvPr/>
        </p:nvSpPr>
        <p:spPr>
          <a:xfrm>
            <a:off x="3252648" y="838200"/>
            <a:ext cx="33528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 الأميدة الذاتية </a:t>
            </a:r>
            <a:r>
              <a:rPr lang="en-US" sz="2000" b="1" dirty="0">
                <a:solidFill>
                  <a:srgbClr val="0070C0"/>
                </a:solidFill>
                <a:latin typeface="Times New Roman" pitchFamily="18" charset="0"/>
                <a:cs typeface="Times New Roman" pitchFamily="18" charset="0"/>
              </a:rPr>
              <a:t> Self </a:t>
            </a:r>
            <a:r>
              <a:rPr lang="en-US" sz="2000" b="1" dirty="0" err="1">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
        <p:nvSpPr>
          <p:cNvPr id="8" name="Rectangle 7"/>
          <p:cNvSpPr/>
          <p:nvPr/>
        </p:nvSpPr>
        <p:spPr>
          <a:xfrm>
            <a:off x="533400" y="1752600"/>
            <a:ext cx="8077200" cy="400110"/>
          </a:xfrm>
          <a:prstGeom prst="rect">
            <a:avLst/>
          </a:prstGeom>
        </p:spPr>
        <p:txBody>
          <a:bodyPr wrap="square">
            <a:spAutoFit/>
          </a:bodyPr>
          <a:lstStyle/>
          <a:p>
            <a:pPr marL="169863" indent="-169863" algn="just" rtl="1"/>
            <a:r>
              <a:rPr lang="ar-SA" sz="2000" b="1" dirty="0">
                <a:latin typeface="Times New Roman" pitchFamily="18" charset="0"/>
                <a:cs typeface="Times New Roman" pitchFamily="18" charset="0"/>
              </a:rPr>
              <a:t>- بلمرة الحموض الامينية كجزيئات احادية اذ يحتوي كل جزئ على مجموعتين فعالتين مختلفتين.</a:t>
            </a:r>
            <a:endParaRPr lang="en-US" sz="2000"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636" y="4424904"/>
            <a:ext cx="6545964" cy="9090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8077200" cy="461665"/>
          </a:xfrm>
          <a:prstGeom prst="rect">
            <a:avLst/>
          </a:prstGeom>
        </p:spPr>
        <p:txBody>
          <a:bodyPr wrap="square">
            <a:spAutoFit/>
          </a:bodyPr>
          <a:lstStyle/>
          <a:p>
            <a:pPr algn="just" rtl="1"/>
            <a:r>
              <a:rPr lang="ar-SA" sz="2400" b="1" dirty="0">
                <a:latin typeface="Times New Roman" pitchFamily="18" charset="0"/>
                <a:cs typeface="Times New Roman" pitchFamily="18" charset="0"/>
              </a:rPr>
              <a:t>- أما ميكانيكية التفاعل هذه فهي تحصل وفقاً لما يلي :</a:t>
            </a:r>
            <a:endParaRPr lang="en-US" sz="2400" b="1"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3721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52648" y="838200"/>
            <a:ext cx="33528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 الأميدة الذاتية </a:t>
            </a:r>
            <a:r>
              <a:rPr lang="en-US" sz="2000" b="1" dirty="0">
                <a:solidFill>
                  <a:srgbClr val="0070C0"/>
                </a:solidFill>
                <a:latin typeface="Times New Roman" pitchFamily="18" charset="0"/>
                <a:cs typeface="Times New Roman" pitchFamily="18" charset="0"/>
              </a:rPr>
              <a:t> Self </a:t>
            </a:r>
            <a:r>
              <a:rPr lang="en-US" sz="2000" b="1" dirty="0" err="1">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8077200" cy="919739"/>
          </a:xfrm>
          <a:prstGeom prst="rect">
            <a:avLst/>
          </a:prstGeom>
        </p:spPr>
        <p:txBody>
          <a:bodyPr wrap="square">
            <a:spAutoFit/>
          </a:bodyPr>
          <a:lstStyle/>
          <a:p>
            <a:pPr algn="just" rtl="1">
              <a:lnSpc>
                <a:spcPct val="150000"/>
              </a:lnSpc>
            </a:pPr>
            <a:r>
              <a:rPr lang="ar-SA" sz="2000" b="1" dirty="0">
                <a:solidFill>
                  <a:srgbClr val="C00000"/>
                </a:solidFill>
                <a:latin typeface="Times New Roman" pitchFamily="18" charset="0"/>
                <a:cs typeface="Times New Roman" pitchFamily="18" charset="0"/>
              </a:rPr>
              <a:t>- مثال: تحضير النايلون 6</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 Nylon6</a:t>
            </a:r>
            <a:endParaRPr lang="ar-SA" sz="2000" b="1" dirty="0">
              <a:solidFill>
                <a:srgbClr val="C00000"/>
              </a:solidFill>
              <a:latin typeface="Times New Roman" pitchFamily="18" charset="0"/>
              <a:cs typeface="Times New Roman" pitchFamily="18" charset="0"/>
            </a:endParaRPr>
          </a:p>
          <a:p>
            <a:pPr marL="169863" algn="just" rtl="1">
              <a:lnSpc>
                <a:spcPct val="150000"/>
              </a:lnSpc>
            </a:pPr>
            <a:r>
              <a:rPr lang="ar-SA" b="1" dirty="0">
                <a:latin typeface="Times New Roman" pitchFamily="18" charset="0"/>
                <a:cs typeface="Times New Roman" pitchFamily="18" charset="0"/>
              </a:rPr>
              <a:t>حيث يمثل مركب الكابرولاكتام المادة الاولية لهذا البولي أميد.</a:t>
            </a:r>
          </a:p>
        </p:txBody>
      </p:sp>
      <p:sp>
        <p:nvSpPr>
          <p:cNvPr id="10" name="Rectangle 9"/>
          <p:cNvSpPr/>
          <p:nvPr/>
        </p:nvSpPr>
        <p:spPr>
          <a:xfrm>
            <a:off x="533400" y="2149495"/>
            <a:ext cx="8077200" cy="1508105"/>
          </a:xfrm>
          <a:prstGeom prst="rect">
            <a:avLst/>
          </a:prstGeom>
        </p:spPr>
        <p:txBody>
          <a:bodyPr wrap="square">
            <a:spAutoFit/>
          </a:bodyPr>
          <a:lstStyle/>
          <a:p>
            <a:pPr algn="just" rtl="1"/>
            <a:r>
              <a:rPr lang="ar-SA" sz="2000" b="1" dirty="0">
                <a:solidFill>
                  <a:srgbClr val="C00000"/>
                </a:solidFill>
                <a:latin typeface="Times New Roman" pitchFamily="18" charset="0"/>
                <a:cs typeface="Times New Roman" pitchFamily="18" charset="0"/>
              </a:rPr>
              <a:t>- ميكانيكية التفاعل</a:t>
            </a:r>
          </a:p>
          <a:p>
            <a:pPr marL="287338" indent="-117475" algn="just" rtl="1">
              <a:buFont typeface="Arial" pitchFamily="34" charset="0"/>
              <a:buChar char="•"/>
            </a:pPr>
            <a:r>
              <a:rPr lang="ar-SA" b="1" dirty="0">
                <a:solidFill>
                  <a:srgbClr val="0070C0"/>
                </a:solidFill>
                <a:latin typeface="Times New Roman" pitchFamily="18" charset="0"/>
                <a:cs typeface="Times New Roman" pitchFamily="18" charset="0"/>
              </a:rPr>
              <a:t>تبدأ بكسر الرابطة الأميدية</a:t>
            </a:r>
            <a:r>
              <a:rPr lang="ar-SA" b="1" dirty="0">
                <a:latin typeface="Times New Roman" pitchFamily="18" charset="0"/>
                <a:cs typeface="Times New Roman" pitchFamily="18" charset="0"/>
              </a:rPr>
              <a:t> بوجود آثار من الماء ف</a:t>
            </a:r>
            <a:r>
              <a:rPr lang="ar-SA" b="1" dirty="0">
                <a:solidFill>
                  <a:srgbClr val="0070C0"/>
                </a:solidFill>
                <a:latin typeface="Times New Roman" pitchFamily="18" charset="0"/>
                <a:cs typeface="Times New Roman" pitchFamily="18" charset="0"/>
              </a:rPr>
              <a:t>يتكون</a:t>
            </a:r>
            <a:r>
              <a:rPr lang="ar-SA" b="1" dirty="0">
                <a:latin typeface="Times New Roman" pitchFamily="18" charset="0"/>
                <a:cs typeface="Times New Roman" pitchFamily="18" charset="0"/>
              </a:rPr>
              <a:t> ملح الحمض الأميني الذي </a:t>
            </a:r>
            <a:r>
              <a:rPr lang="ar-SA" b="1" u="sng" dirty="0">
                <a:latin typeface="Times New Roman" pitchFamily="18" charset="0"/>
                <a:cs typeface="Times New Roman" pitchFamily="18" charset="0"/>
              </a:rPr>
              <a:t>يتحول بالتسخين </a:t>
            </a:r>
            <a:r>
              <a:rPr lang="ar-SA" b="1" dirty="0">
                <a:latin typeface="Times New Roman" pitchFamily="18" charset="0"/>
                <a:cs typeface="Times New Roman" pitchFamily="18" charset="0"/>
              </a:rPr>
              <a:t>إلى </a:t>
            </a:r>
            <a:r>
              <a:rPr lang="ar-SA" b="1" dirty="0">
                <a:solidFill>
                  <a:srgbClr val="0070C0"/>
                </a:solidFill>
                <a:latin typeface="Times New Roman" pitchFamily="18" charset="0"/>
                <a:cs typeface="Times New Roman" pitchFamily="18" charset="0"/>
              </a:rPr>
              <a:t>حمض أميني.</a:t>
            </a:r>
          </a:p>
          <a:p>
            <a:pPr marL="169863" algn="just" rtl="1">
              <a:buFont typeface="Arial" pitchFamily="34" charset="0"/>
              <a:buChar char="•"/>
            </a:pPr>
            <a:r>
              <a:rPr lang="ar-SA" b="1" dirty="0">
                <a:solidFill>
                  <a:srgbClr val="0070C0"/>
                </a:solidFill>
                <a:latin typeface="Times New Roman" pitchFamily="18" charset="0"/>
                <a:cs typeface="Times New Roman" pitchFamily="18" charset="0"/>
              </a:rPr>
              <a:t> يتفاعل مع حلقات الكابرولاكتام </a:t>
            </a:r>
            <a:r>
              <a:rPr lang="ar-SA" b="1" dirty="0">
                <a:latin typeface="Times New Roman" pitchFamily="18" charset="0"/>
                <a:cs typeface="Times New Roman" pitchFamily="18" charset="0"/>
              </a:rPr>
              <a:t>منتجاً سلاسل قصيرة من البوليمر</a:t>
            </a:r>
          </a:p>
          <a:p>
            <a:pPr marL="169863" algn="just" rtl="1">
              <a:buFont typeface="Arial" pitchFamily="34" charset="0"/>
              <a:buChar char="•"/>
            </a:pPr>
            <a:r>
              <a:rPr lang="ar-SA" b="1" dirty="0">
                <a:latin typeface="Times New Roman" pitchFamily="18" charset="0"/>
                <a:cs typeface="Times New Roman" pitchFamily="18" charset="0"/>
              </a:rPr>
              <a:t> تتفاعل مع بعضها لتكوين سلاسل بوليمرية طويلة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549" t="2918" r="5744" b="8826"/>
          <a:stretch>
            <a:fillRect/>
          </a:stretch>
        </p:blipFill>
        <p:spPr>
          <a:xfrm>
            <a:off x="457200" y="3737658"/>
            <a:ext cx="5410200" cy="2739342"/>
          </a:xfrm>
          <a:prstGeom prst="rect">
            <a:avLst/>
          </a:prstGeom>
          <a:ln>
            <a:noFill/>
          </a:ln>
        </p:spPr>
        <p:style>
          <a:lnRef idx="2">
            <a:schemeClr val="accent3"/>
          </a:lnRef>
          <a:fillRef idx="1">
            <a:schemeClr val="lt1"/>
          </a:fillRef>
          <a:effectRef idx="0">
            <a:schemeClr val="accent3"/>
          </a:effectRef>
          <a:fontRef idx="minor">
            <a:schemeClr val="dk1"/>
          </a:fontRef>
        </p:style>
      </p:pic>
      <p:sp>
        <p:nvSpPr>
          <p:cNvPr id="12" name="Rectangle 11"/>
          <p:cNvSpPr/>
          <p:nvPr/>
        </p:nvSpPr>
        <p:spPr>
          <a:xfrm>
            <a:off x="6248400" y="4272986"/>
            <a:ext cx="2438400" cy="1569660"/>
          </a:xfrm>
          <a:prstGeom prst="rect">
            <a:avLst/>
          </a:prstGeom>
        </p:spPr>
        <p:txBody>
          <a:bodyPr wrap="square">
            <a:spAutoFit/>
          </a:bodyPr>
          <a:lstStyle/>
          <a:p>
            <a:pPr algn="just" rtl="1"/>
            <a:r>
              <a:rPr lang="ar-SA" sz="1600" b="1" dirty="0">
                <a:latin typeface="Times New Roman" pitchFamily="18" charset="0"/>
                <a:cs typeface="Times New Roman" pitchFamily="18" charset="0"/>
              </a:rPr>
              <a:t>هذا </a:t>
            </a:r>
            <a:r>
              <a:rPr lang="ar-SA" sz="1600" b="1" dirty="0">
                <a:solidFill>
                  <a:srgbClr val="0070C0"/>
                </a:solidFill>
                <a:latin typeface="Times New Roman" pitchFamily="18" charset="0"/>
                <a:cs typeface="Times New Roman" pitchFamily="18" charset="0"/>
              </a:rPr>
              <a:t>وتستعمل كميات ضئيلة من حمض الخل للتحكم في الوزن الجزيئي</a:t>
            </a:r>
            <a:r>
              <a:rPr lang="ar-SA" sz="1600" b="1" dirty="0">
                <a:latin typeface="Times New Roman" pitchFamily="18" charset="0"/>
                <a:cs typeface="Times New Roman" pitchFamily="18" charset="0"/>
              </a:rPr>
              <a:t> (طول السلسة) عن طريق البرتنة  </a:t>
            </a:r>
            <a:r>
              <a:rPr lang="en-US" sz="1600" b="1" dirty="0" err="1">
                <a:latin typeface="Times New Roman" pitchFamily="18" charset="0"/>
                <a:cs typeface="Times New Roman" pitchFamily="18" charset="0"/>
              </a:rPr>
              <a:t>Protonation</a:t>
            </a:r>
            <a:r>
              <a:rPr lang="ar-SA" sz="1600" b="1" dirty="0">
                <a:latin typeface="Times New Roman" pitchFamily="18" charset="0"/>
                <a:cs typeface="Times New Roman" pitchFamily="18" charset="0"/>
              </a:rPr>
              <a:t> لمجموعات الأمين الطرفية وبذلك يتوقف التفاعل. </a:t>
            </a:r>
            <a:endParaRPr lang="en-US" sz="1600" dirty="0"/>
          </a:p>
        </p:txBody>
      </p:sp>
      <p:sp>
        <p:nvSpPr>
          <p:cNvPr id="9" name="Rectangle 8"/>
          <p:cNvSpPr/>
          <p:nvPr/>
        </p:nvSpPr>
        <p:spPr>
          <a:xfrm>
            <a:off x="2209800" y="838200"/>
            <a:ext cx="4395648"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  البلمرة من خلال كسر الرابطة الأميدية في حلقة</a:t>
            </a:r>
            <a:endParaRPr lang="en-US" sz="2000" b="1" dirty="0">
              <a:solidFill>
                <a:srgbClr val="0070C0"/>
              </a:solidFill>
              <a:latin typeface="Times New Roman" pitchFamily="18" charset="0"/>
              <a:cs typeface="Times New Roman" pitchFamily="18" charset="0"/>
            </a:endParaRP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5" name="TextBox 14"/>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458993"/>
            <a:ext cx="8001000" cy="1569660"/>
          </a:xfrm>
          <a:prstGeom prst="rect">
            <a:avLst/>
          </a:prstGeom>
        </p:spPr>
        <p:txBody>
          <a:bodyPr wrap="square">
            <a:spAutoFit/>
          </a:bodyPr>
          <a:lstStyle/>
          <a:p>
            <a:pPr algn="just" rtl="1">
              <a:lnSpc>
                <a:spcPct val="150000"/>
              </a:lnSpc>
              <a:buFont typeface="Wingdings" pitchFamily="2" charset="2"/>
              <a:buChar char="v"/>
            </a:pPr>
            <a:r>
              <a:rPr lang="ar-SA" sz="2400" b="1" dirty="0">
                <a:solidFill>
                  <a:srgbClr val="C00000"/>
                </a:solidFill>
                <a:latin typeface="Times New Roman" pitchFamily="18" charset="0"/>
                <a:cs typeface="Times New Roman" pitchFamily="18" charset="0"/>
              </a:rPr>
              <a:t> مميزات البولي اميد </a:t>
            </a:r>
          </a:p>
          <a:p>
            <a:pPr marL="346075" algn="just" rtl="1">
              <a:lnSpc>
                <a:spcPct val="150000"/>
              </a:lnSpc>
            </a:pPr>
            <a:r>
              <a:rPr lang="ar-SA" sz="2000" b="1" dirty="0">
                <a:latin typeface="Times New Roman" pitchFamily="18" charset="0"/>
                <a:cs typeface="Times New Roman" pitchFamily="18" charset="0"/>
              </a:rPr>
              <a:t>تتميز بأنها لدنه (تطول الى اكثر من اربعة اضعاف طولها الحقيقي اذا ما شدت) وتتحول الى مواد ليفية تنتظم فيها السلاسل مما يسمح بتكوين روابط هيدروجينية</a:t>
            </a:r>
          </a:p>
        </p:txBody>
      </p:sp>
      <p:sp>
        <p:nvSpPr>
          <p:cNvPr id="9" name="Rectangle 8"/>
          <p:cNvSpPr/>
          <p:nvPr/>
        </p:nvSpPr>
        <p:spPr>
          <a:xfrm>
            <a:off x="457200" y="3307140"/>
            <a:ext cx="8001000" cy="1569660"/>
          </a:xfrm>
          <a:prstGeom prst="rect">
            <a:avLst/>
          </a:prstGeom>
        </p:spPr>
        <p:txBody>
          <a:bodyPr wrap="square">
            <a:spAutoFit/>
          </a:bodyPr>
          <a:lstStyle/>
          <a:p>
            <a:pPr algn="just" rtl="1">
              <a:lnSpc>
                <a:spcPct val="150000"/>
              </a:lnSpc>
              <a:buFont typeface="Wingdings" pitchFamily="2" charset="2"/>
              <a:buChar char="v"/>
            </a:pPr>
            <a:r>
              <a:rPr lang="ar-SA" sz="2400" b="1" dirty="0">
                <a:solidFill>
                  <a:srgbClr val="C00000"/>
                </a:solidFill>
                <a:latin typeface="Times New Roman" pitchFamily="18" charset="0"/>
                <a:cs typeface="Times New Roman" pitchFamily="18" charset="0"/>
              </a:rPr>
              <a:t> استخدامات البولي اميد </a:t>
            </a:r>
          </a:p>
          <a:p>
            <a:pPr marL="346075" algn="just" rtl="1">
              <a:lnSpc>
                <a:spcPct val="150000"/>
              </a:lnSpc>
            </a:pPr>
            <a:r>
              <a:rPr lang="ar-SA" sz="2000" b="1" dirty="0">
                <a:latin typeface="Times New Roman" pitchFamily="18" charset="0"/>
                <a:cs typeface="Times New Roman" pitchFamily="18" charset="0"/>
              </a:rPr>
              <a:t>تستخدم الياف عديد الاميدات في صناعة السجاد والموكيت و اقمشة الاثاث وانتاج الملابس و جوارب النساء وألبسة السباحة</a:t>
            </a:r>
          </a:p>
        </p:txBody>
      </p:sp>
      <p:sp>
        <p:nvSpPr>
          <p:cNvPr id="6" name="Rectangle 5"/>
          <p:cNvSpPr/>
          <p:nvPr/>
        </p:nvSpPr>
        <p:spPr>
          <a:xfrm>
            <a:off x="2209800" y="838200"/>
            <a:ext cx="4395648"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a:solidFill>
                  <a:srgbClr val="0070C0"/>
                </a:solidFill>
                <a:latin typeface="Times New Roman" pitchFamily="18" charset="0"/>
                <a:cs typeface="Times New Roman" pitchFamily="18" charset="0"/>
              </a:rPr>
              <a:t>  البلمرة من خلال كسر الرابطة الأميدية في حلقة</a:t>
            </a:r>
            <a:endParaRPr lang="en-US" sz="2000" b="1" dirty="0">
              <a:solidFill>
                <a:srgbClr val="0070C0"/>
              </a:solidFill>
              <a:latin typeface="Times New Roman" pitchFamily="18" charset="0"/>
              <a:cs typeface="Times New Roman" pitchFamily="18" charset="0"/>
            </a:endParaRPr>
          </a:p>
        </p:txBody>
      </p:sp>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a:solidFill>
                  <a:srgbClr val="C00000"/>
                </a:solidFill>
                <a:latin typeface="Times New Roman" pitchFamily="18" charset="0"/>
                <a:cs typeface="Times New Roman" pitchFamily="18" charset="0"/>
              </a:rPr>
              <a:t>1) عديد الاميدات (بولي أميدات)</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077200" cy="400110"/>
          </a:xfrm>
          <a:prstGeom prst="rect">
            <a:avLst/>
          </a:prstGeom>
        </p:spPr>
        <p:txBody>
          <a:bodyPr wrap="square">
            <a:spAutoFit/>
          </a:bodyPr>
          <a:lstStyle/>
          <a:p>
            <a:pPr lvl="0" algn="just" rtl="1">
              <a:buFont typeface="Wingdings" pitchFamily="2" charset="2"/>
              <a:buChar char="q"/>
            </a:pPr>
            <a:r>
              <a:rPr lang="ar-SA" sz="2000" b="1" dirty="0">
                <a:latin typeface="Times New Roman" pitchFamily="18" charset="0"/>
                <a:cs typeface="Times New Roman" pitchFamily="18" charset="0"/>
              </a:rPr>
              <a:t> </a:t>
            </a:r>
            <a:r>
              <a:rPr lang="ar-EG" sz="2000" b="1" dirty="0">
                <a:latin typeface="Times New Roman" pitchFamily="18" charset="0"/>
                <a:cs typeface="Times New Roman" pitchFamily="18" charset="0"/>
              </a:rPr>
              <a:t>سميت البولي </a:t>
            </a:r>
            <a:r>
              <a:rPr lang="ar-SA" sz="2000" b="1" dirty="0">
                <a:latin typeface="Times New Roman" pitchFamily="18" charset="0"/>
                <a:cs typeface="Times New Roman" pitchFamily="18" charset="0"/>
              </a:rPr>
              <a:t>استرات</a:t>
            </a:r>
            <a:r>
              <a:rPr lang="ar-EG" sz="2000" b="1" dirty="0">
                <a:latin typeface="Times New Roman" pitchFamily="18" charset="0"/>
                <a:cs typeface="Times New Roman" pitchFamily="18" charset="0"/>
              </a:rPr>
              <a:t> بهذا الاسم لاحتوائها علي مجموعة </a:t>
            </a:r>
            <a:r>
              <a:rPr lang="ar-SA" sz="2000" b="1" dirty="0">
                <a:latin typeface="Times New Roman" pitchFamily="18" charset="0"/>
                <a:cs typeface="Times New Roman" pitchFamily="18" charset="0"/>
              </a:rPr>
              <a:t>الاستر</a:t>
            </a:r>
            <a:r>
              <a:rPr lang="ar-EG" sz="2000" b="1" dirty="0">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(-COO-) </a:t>
            </a:r>
            <a:endParaRPr lang="ar-EG" sz="2000" b="1" dirty="0">
              <a:solidFill>
                <a:srgbClr val="C00000"/>
              </a:solidFill>
              <a:latin typeface="Times New Roman" pitchFamily="18" charset="0"/>
              <a:cs typeface="Times New Roman" pitchFamily="18" charset="0"/>
            </a:endParaRPr>
          </a:p>
        </p:txBody>
      </p:sp>
      <p:sp>
        <p:nvSpPr>
          <p:cNvPr id="7" name="Rectangle 6"/>
          <p:cNvSpPr/>
          <p:nvPr/>
        </p:nvSpPr>
        <p:spPr>
          <a:xfrm>
            <a:off x="533400" y="1676400"/>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و يتم انتاج البولي استرات من تفاعل ايثيلين جليكول </a:t>
            </a:r>
            <a:r>
              <a:rPr lang="en-US" sz="2000" b="1" dirty="0">
                <a:latin typeface="Times New Roman" pitchFamily="18" charset="0"/>
                <a:cs typeface="Times New Roman" pitchFamily="18" charset="0"/>
              </a:rPr>
              <a:t>Ethylene glycol</a:t>
            </a:r>
            <a:r>
              <a:rPr lang="ar-SA" sz="2000" b="1" dirty="0">
                <a:latin typeface="Times New Roman" pitchFamily="18" charset="0"/>
                <a:cs typeface="Times New Roman" pitchFamily="18" charset="0"/>
              </a:rPr>
              <a:t> مع حمض ترفيثاليك </a:t>
            </a:r>
            <a:r>
              <a:rPr lang="en-US" sz="2000" b="1" dirty="0" err="1">
                <a:latin typeface="Times New Roman" pitchFamily="18" charset="0"/>
                <a:cs typeface="Times New Roman" pitchFamily="18" charset="0"/>
              </a:rPr>
              <a:t>Terphthalic</a:t>
            </a:r>
            <a:r>
              <a:rPr lang="en-US" sz="2000" b="1" dirty="0">
                <a:latin typeface="Times New Roman" pitchFamily="18" charset="0"/>
                <a:cs typeface="Times New Roman" pitchFamily="18" charset="0"/>
              </a:rPr>
              <a:t> acid</a:t>
            </a:r>
            <a:r>
              <a:rPr lang="ar-SA" sz="2000" b="1" dirty="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2529" r="3886" b="5556"/>
          <a:stretch>
            <a:fillRect/>
          </a:stretch>
        </p:blipFill>
        <p:spPr bwMode="auto">
          <a:xfrm>
            <a:off x="1667692" y="2743200"/>
            <a:ext cx="5799908"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85800" y="5650468"/>
            <a:ext cx="7772400" cy="369332"/>
          </a:xfrm>
          <a:prstGeom prst="rect">
            <a:avLst/>
          </a:prstGeom>
        </p:spPr>
        <p:txBody>
          <a:bodyPr wrap="square">
            <a:spAutoFit/>
          </a:bodyPr>
          <a:lstStyle/>
          <a:p>
            <a:pPr algn="r" rtl="1"/>
            <a:r>
              <a:rPr lang="ar-SA" b="1" dirty="0">
                <a:latin typeface="Times New Roman" pitchFamily="18" charset="0"/>
                <a:cs typeface="Times New Roman" pitchFamily="18" charset="0"/>
              </a:rPr>
              <a:t>يمتاز البوليمر الناتج وفقاً لهذه الطريقة بوزن جزيئي منخفض يتفكك خلال التفاعل بسبب الحرارة العالية </a:t>
            </a:r>
            <a:endParaRPr lang="ar-EG" b="1" dirty="0">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a:solidFill>
                  <a:srgbClr val="C00000"/>
                </a:solidFill>
                <a:latin typeface="Times New Roman" pitchFamily="18" charset="0"/>
                <a:cs typeface="Times New Roman" pitchFamily="18" charset="0"/>
              </a:rPr>
              <a:t>2</a:t>
            </a:r>
            <a:r>
              <a:rPr lang="ar-SA" sz="2400" b="1" dirty="0">
                <a:solidFill>
                  <a:srgbClr val="C00000"/>
                </a:solidFill>
                <a:latin typeface="Times New Roman" pitchFamily="18" charset="0"/>
                <a:cs typeface="Times New Roman" pitchFamily="18" charset="0"/>
              </a:rPr>
              <a:t>) عديد الاستر (بولي استر)</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Polyesters</a:t>
            </a: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0" name="Rectangle 9"/>
          <p:cNvSpPr/>
          <p:nvPr/>
        </p:nvSpPr>
        <p:spPr>
          <a:xfrm>
            <a:off x="3810000" y="4267200"/>
            <a:ext cx="6858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077200" cy="400110"/>
          </a:xfrm>
          <a:prstGeom prst="rect">
            <a:avLst/>
          </a:prstGeom>
        </p:spPr>
        <p:txBody>
          <a:bodyPr wrap="square">
            <a:spAutoFit/>
          </a:bodyPr>
          <a:lstStyle/>
          <a:p>
            <a:pPr algn="r" rtl="1">
              <a:buFont typeface="Wingdings" pitchFamily="2" charset="2"/>
              <a:buChar char="q"/>
            </a:pPr>
            <a:r>
              <a:rPr lang="ar-SA" sz="2000" b="1" dirty="0">
                <a:latin typeface="Times New Roman" pitchFamily="18" charset="0"/>
                <a:cs typeface="Times New Roman" pitchFamily="18" charset="0"/>
              </a:rPr>
              <a:t> الطريقة الأخرى المفضلة هي تحضيره من إسترات الحموض العضوية على مرحلتين</a:t>
            </a:r>
            <a:r>
              <a:rPr lang="ar-EG" sz="2000" b="1" dirty="0">
                <a:latin typeface="Times New Roman" pitchFamily="18" charset="0"/>
                <a:cs typeface="Times New Roman" pitchFamily="18" charset="0"/>
              </a:rPr>
              <a:t> كالتالى:- </a:t>
            </a:r>
            <a:endParaRPr lang="en-US" sz="2000" b="1" dirty="0">
              <a:latin typeface="Times New Roman" pitchFamily="18" charset="0"/>
              <a:cs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845051" cy="40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a:solidFill>
                  <a:srgbClr val="C00000"/>
                </a:solidFill>
                <a:latin typeface="Times New Roman" pitchFamily="18" charset="0"/>
                <a:cs typeface="Times New Roman" pitchFamily="18" charset="0"/>
              </a:rPr>
              <a:t>2</a:t>
            </a:r>
            <a:r>
              <a:rPr lang="ar-SA" sz="2400" b="1" dirty="0">
                <a:solidFill>
                  <a:srgbClr val="C00000"/>
                </a:solidFill>
                <a:latin typeface="Times New Roman" pitchFamily="18" charset="0"/>
                <a:cs typeface="Times New Roman" pitchFamily="18" charset="0"/>
              </a:rPr>
              <a:t>) عديد الاستر (بولي استر)</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Polyesters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066800"/>
            <a:ext cx="7924800" cy="5139869"/>
          </a:xfrm>
          <a:prstGeom prst="rect">
            <a:avLst/>
          </a:prstGeom>
        </p:spPr>
        <p:txBody>
          <a:bodyPr wrap="square">
            <a:spAutoFit/>
          </a:bodyPr>
          <a:lstStyle/>
          <a:p>
            <a:pPr algn="just" rtl="1">
              <a:lnSpc>
                <a:spcPct val="200000"/>
              </a:lnSpc>
              <a:buFont typeface="Wingdings" pitchFamily="2" charset="2"/>
              <a:buChar char="q"/>
            </a:pPr>
            <a:r>
              <a:rPr lang="ar-SA" sz="2400" b="1" dirty="0">
                <a:solidFill>
                  <a:srgbClr val="C00000"/>
                </a:solidFill>
                <a:latin typeface="Times New Roman" pitchFamily="18" charset="0"/>
                <a:cs typeface="Times New Roman" pitchFamily="18" charset="0"/>
              </a:rPr>
              <a:t> استخدامات البولي استر </a:t>
            </a:r>
          </a:p>
          <a:p>
            <a:pPr marL="627063" indent="-228600" algn="just" rtl="1">
              <a:lnSpc>
                <a:spcPct val="200000"/>
              </a:lnSpc>
            </a:pPr>
            <a:r>
              <a:rPr lang="ar-SA" sz="2000" b="1" dirty="0">
                <a:solidFill>
                  <a:srgbClr val="0070C0"/>
                </a:solidFill>
                <a:latin typeface="Times New Roman" pitchFamily="18" charset="0"/>
                <a:cs typeface="Times New Roman" pitchFamily="18" charset="0"/>
              </a:rPr>
              <a:t>- </a:t>
            </a:r>
            <a:r>
              <a:rPr lang="ar-SA" sz="2000" b="1" dirty="0">
                <a:latin typeface="Times New Roman" pitchFamily="18" charset="0"/>
                <a:cs typeface="Times New Roman" pitchFamily="18" charset="0"/>
              </a:rPr>
              <a:t>تستخدم في صناعة الملابس الخارجية والستائر معطية ما يسمى بالداكرون </a:t>
            </a:r>
            <a:r>
              <a:rPr lang="en-US" sz="2000" b="1" dirty="0">
                <a:latin typeface="Times New Roman" pitchFamily="18" charset="0"/>
                <a:cs typeface="Times New Roman" pitchFamily="18" charset="0"/>
              </a:rPr>
              <a:t>Dacron</a:t>
            </a:r>
            <a:r>
              <a:rPr lang="ar-SA" sz="2000" b="1" dirty="0">
                <a:latin typeface="Times New Roman" pitchFamily="18" charset="0"/>
                <a:cs typeface="Times New Roman" pitchFamily="18" charset="0"/>
              </a:rPr>
              <a:t> أو ترايلن </a:t>
            </a:r>
            <a:r>
              <a:rPr lang="en-US" sz="2000" b="1" dirty="0" err="1">
                <a:latin typeface="Times New Roman" pitchFamily="18" charset="0"/>
                <a:cs typeface="Times New Roman" pitchFamily="18" charset="0"/>
              </a:rPr>
              <a:t>Terylen</a:t>
            </a:r>
            <a:r>
              <a:rPr lang="en-US" sz="2000" b="1" dirty="0">
                <a:latin typeface="Times New Roman" pitchFamily="18" charset="0"/>
                <a:cs typeface="Times New Roman" pitchFamily="18" charset="0"/>
              </a:rPr>
              <a:t> </a:t>
            </a:r>
            <a:r>
              <a:rPr lang="ar-SA" sz="2000" b="1" dirty="0">
                <a:latin typeface="Times New Roman" pitchFamily="18" charset="0"/>
                <a:cs typeface="Times New Roman" pitchFamily="18" charset="0"/>
              </a:rPr>
              <a:t> </a:t>
            </a:r>
          </a:p>
          <a:p>
            <a:pPr marL="627063" indent="-228600" algn="just" rtl="1">
              <a:lnSpc>
                <a:spcPct val="200000"/>
              </a:lnSpc>
            </a:pPr>
            <a:r>
              <a:rPr lang="ar-SA" sz="2000" b="1" dirty="0">
                <a:latin typeface="Times New Roman" pitchFamily="18" charset="0"/>
                <a:cs typeface="Times New Roman" pitchFamily="18" charset="0"/>
              </a:rPr>
              <a:t>- هذا وقد يحول مصهور البوليمر إلى رقائق </a:t>
            </a:r>
            <a:r>
              <a:rPr lang="en-US" sz="2000" b="1" dirty="0">
                <a:latin typeface="Times New Roman" pitchFamily="18" charset="0"/>
                <a:cs typeface="Times New Roman" pitchFamily="18" charset="0"/>
              </a:rPr>
              <a:t>Films</a:t>
            </a:r>
            <a:r>
              <a:rPr lang="ar-SA" sz="2000" b="1" dirty="0">
                <a:latin typeface="Times New Roman" pitchFamily="18" charset="0"/>
                <a:cs typeface="Times New Roman" pitchFamily="18" charset="0"/>
              </a:rPr>
              <a:t>  تأخذ الاسم التجاري ميلر </a:t>
            </a:r>
            <a:r>
              <a:rPr lang="en-US" sz="2000" b="1" dirty="0" err="1">
                <a:latin typeface="Times New Roman" pitchFamily="18" charset="0"/>
                <a:cs typeface="Times New Roman" pitchFamily="18" charset="0"/>
              </a:rPr>
              <a:t>Mayler</a:t>
            </a:r>
            <a:r>
              <a:rPr lang="ar-SA" sz="2000" b="1" dirty="0">
                <a:latin typeface="Times New Roman" pitchFamily="18" charset="0"/>
                <a:cs typeface="Times New Roman" pitchFamily="18" charset="0"/>
              </a:rPr>
              <a:t> .</a:t>
            </a:r>
          </a:p>
          <a:p>
            <a:pPr marL="627063" indent="-228600" algn="just" rtl="1">
              <a:lnSpc>
                <a:spcPct val="200000"/>
              </a:lnSpc>
            </a:pPr>
            <a:r>
              <a:rPr lang="ar-SA" sz="2000" b="1" dirty="0">
                <a:latin typeface="Times New Roman" pitchFamily="18" charset="0"/>
                <a:cs typeface="Times New Roman" pitchFamily="18" charset="0"/>
              </a:rPr>
              <a:t>- أو يحول مصهور البوليمر إلى قوالب لإنتاج العلب والعبوات المختلفة .</a:t>
            </a:r>
            <a:endParaRPr lang="ar-EG" sz="2000" b="1" dirty="0">
              <a:latin typeface="Times New Roman" pitchFamily="18" charset="0"/>
              <a:cs typeface="Times New Roman" pitchFamily="18" charset="0"/>
            </a:endParaRPr>
          </a:p>
          <a:p>
            <a:pPr marL="627063" indent="-228600" algn="just" rtl="1">
              <a:lnSpc>
                <a:spcPct val="200000"/>
              </a:lnSpc>
              <a:buFontTx/>
              <a:buChar char="-"/>
            </a:pPr>
            <a:r>
              <a:rPr lang="ar-SA" sz="2000" b="1" dirty="0">
                <a:latin typeface="Times New Roman" pitchFamily="18" charset="0"/>
                <a:cs typeface="Times New Roman" pitchFamily="18" charset="0"/>
              </a:rPr>
              <a:t>من البولي أسترات المعروفة ما يسمى بـ كودل </a:t>
            </a:r>
            <a:r>
              <a:rPr lang="en-US" sz="2000" b="1" dirty="0" err="1">
                <a:latin typeface="Times New Roman" pitchFamily="18" charset="0"/>
                <a:cs typeface="Times New Roman" pitchFamily="18" charset="0"/>
              </a:rPr>
              <a:t>Kodel</a:t>
            </a:r>
            <a:r>
              <a:rPr lang="ar-SA" sz="2000" b="1" dirty="0">
                <a:latin typeface="Times New Roman" pitchFamily="18" charset="0"/>
                <a:cs typeface="Times New Roman" pitchFamily="18" charset="0"/>
              </a:rPr>
              <a:t> ويتكون أساساً من البلمـرة بين حمـض ترفثالك و 4,1-ثنائي هيدروكسي ميثيـل سيكلو هكسـان </a:t>
            </a:r>
          </a:p>
          <a:p>
            <a:pPr marL="627063" algn="just" rtl="1">
              <a:lnSpc>
                <a:spcPct val="200000"/>
              </a:lnSpc>
            </a:pPr>
            <a:r>
              <a:rPr lang="en-US" sz="2000" b="1" dirty="0">
                <a:latin typeface="Times New Roman" pitchFamily="18" charset="0"/>
                <a:cs typeface="Times New Roman" pitchFamily="18" charset="0"/>
              </a:rPr>
              <a:t>1,4-Dihydroxy methyl </a:t>
            </a:r>
            <a:r>
              <a:rPr lang="en-US" sz="2000" b="1" dirty="0" err="1">
                <a:latin typeface="Times New Roman" pitchFamily="18" charset="0"/>
                <a:cs typeface="Times New Roman" pitchFamily="18" charset="0"/>
              </a:rPr>
              <a:t>cyclohexane</a:t>
            </a:r>
            <a:r>
              <a:rPr lang="ar-SA"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endParaRPr lang="ar-SA" sz="20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a:solidFill>
                  <a:srgbClr val="C00000"/>
                </a:solidFill>
                <a:latin typeface="Times New Roman" pitchFamily="18" charset="0"/>
                <a:cs typeface="Times New Roman" pitchFamily="18" charset="0"/>
              </a:rPr>
              <a:t>2</a:t>
            </a:r>
            <a:r>
              <a:rPr lang="ar-SA" sz="2400" b="1" dirty="0">
                <a:solidFill>
                  <a:srgbClr val="C00000"/>
                </a:solidFill>
                <a:latin typeface="Times New Roman" pitchFamily="18" charset="0"/>
                <a:cs typeface="Times New Roman" pitchFamily="18" charset="0"/>
              </a:rPr>
              <a:t>) عديد الاستر (بولي استر)</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Polyesters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94137"/>
            <a:ext cx="8305800" cy="1015663"/>
          </a:xfrm>
          <a:prstGeom prst="rect">
            <a:avLst/>
          </a:prstGeom>
        </p:spPr>
        <p:txBody>
          <a:bodyPr wrap="square">
            <a:spAutoFit/>
          </a:bodyPr>
          <a:lstStyle/>
          <a:p>
            <a:pPr marL="287338" lvl="0" indent="-287338"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سميت البولي كربونات بهذا الاسم لاحتوائها علي مجموعة كربونات </a:t>
            </a:r>
            <a:r>
              <a:rPr lang="en-US" sz="2000" b="1" dirty="0">
                <a:solidFill>
                  <a:srgbClr val="004A82"/>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(-OCOO-)</a:t>
            </a:r>
            <a:r>
              <a:rPr lang="ar-SA" sz="2000" b="1" dirty="0">
                <a:solidFill>
                  <a:srgbClr val="004A82"/>
                </a:solidFill>
                <a:latin typeface="Times New Roman" pitchFamily="18" charset="0"/>
                <a:cs typeface="Times New Roman" pitchFamily="18" charset="0"/>
              </a:rPr>
              <a:t>يطلق على هذا النوع من البوليمرات بالبلاستيك الهندسي </a:t>
            </a:r>
            <a:r>
              <a:rPr lang="en-US" sz="2000" b="1" dirty="0">
                <a:solidFill>
                  <a:srgbClr val="004A82"/>
                </a:solidFill>
                <a:latin typeface="Times New Roman" pitchFamily="18" charset="0"/>
                <a:cs typeface="Times New Roman" pitchFamily="18" charset="0"/>
              </a:rPr>
              <a:t>Engineering Plastics</a:t>
            </a:r>
            <a:endParaRPr lang="ar-EG" sz="2000" b="1" dirty="0">
              <a:solidFill>
                <a:srgbClr val="C0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t="2328"/>
          <a:stretch>
            <a:fillRect/>
          </a:stretch>
        </p:blipFill>
        <p:spPr bwMode="auto">
          <a:xfrm>
            <a:off x="1905000" y="3429000"/>
            <a:ext cx="5649486" cy="2819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2184737"/>
            <a:ext cx="8305800" cy="1015663"/>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و يتم انتاج البولي كربونات من تفاعل مشتقات حمض الكربونيك مثل الفوسجين مع غول ثنائي مثل في وجود البيريدين كعامل مساعد فينتج بوليمر ذو وزن جزيئي مرتفع يسمى لكسان </a:t>
            </a:r>
            <a:r>
              <a:rPr lang="en-US" sz="2000" b="1" dirty="0" err="1">
                <a:latin typeface="Times New Roman" pitchFamily="18" charset="0"/>
                <a:cs typeface="Times New Roman" pitchFamily="18" charset="0"/>
              </a:rPr>
              <a:t>Lexane</a:t>
            </a:r>
            <a:endParaRPr lang="en-US" sz="2000" b="1" dirty="0">
              <a:latin typeface="Times New Roman" pitchFamily="18" charset="0"/>
              <a:cs typeface="Times New Roman" pitchFamily="18" charset="0"/>
            </a:endParaRP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a:solidFill>
                  <a:srgbClr val="C00000"/>
                </a:solidFill>
                <a:latin typeface="Times New Roman" pitchFamily="18" charset="0"/>
                <a:cs typeface="Times New Roman" pitchFamily="18" charset="0"/>
              </a:rPr>
              <a:t>3) عديد الكربونات (بولي كربونات) </a:t>
            </a:r>
            <a:r>
              <a:rPr lang="en-US" sz="2400" b="1" dirty="0">
                <a:solidFill>
                  <a:srgbClr val="C00000"/>
                </a:solidFill>
                <a:latin typeface="Times New Roman" pitchFamily="18" charset="0"/>
                <a:cs typeface="Times New Roman" pitchFamily="18" charset="0"/>
              </a:rPr>
              <a:t>Polycarbonates</a:t>
            </a: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7" name="Rectangle 6"/>
          <p:cNvSpPr/>
          <p:nvPr/>
        </p:nvSpPr>
        <p:spPr>
          <a:xfrm>
            <a:off x="5257800" y="4953000"/>
            <a:ext cx="6858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0" y="762000"/>
            <a:ext cx="1295400" cy="461665"/>
          </a:xfrm>
          <a:prstGeom prst="rect">
            <a:avLst/>
          </a:prstGeom>
          <a:noFill/>
        </p:spPr>
        <p:txBody>
          <a:bodyPr wrap="square" rtlCol="0">
            <a:spAutoFit/>
          </a:bodyPr>
          <a:lstStyle/>
          <a:p>
            <a:pPr algn="r" rtl="1"/>
            <a:r>
              <a:rPr lang="ar-SA" sz="2400" b="1" dirty="0">
                <a:solidFill>
                  <a:srgbClr val="FF0000"/>
                </a:solidFill>
                <a:latin typeface="Times New Roman" panose="02020603050405020304" pitchFamily="18" charset="0"/>
                <a:cs typeface="+mj-cs"/>
              </a:rPr>
              <a:t>مقدمه</a:t>
            </a:r>
            <a:endParaRPr lang="en-US" sz="2400" b="1" dirty="0">
              <a:solidFill>
                <a:srgbClr val="FF0000"/>
              </a:solidFill>
              <a:latin typeface="Times New Roman" panose="02020603050405020304" pitchFamily="18" charset="0"/>
              <a:cs typeface="+mj-cs"/>
            </a:endParaRPr>
          </a:p>
        </p:txBody>
      </p:sp>
      <p:sp>
        <p:nvSpPr>
          <p:cNvPr id="7" name="TextBox 6"/>
          <p:cNvSpPr txBox="1"/>
          <p:nvPr/>
        </p:nvSpPr>
        <p:spPr>
          <a:xfrm>
            <a:off x="609600" y="1307068"/>
            <a:ext cx="7772400" cy="1015663"/>
          </a:xfrm>
          <a:prstGeom prst="rect">
            <a:avLst/>
          </a:prstGeom>
          <a:noFill/>
        </p:spPr>
        <p:txBody>
          <a:bodyPr wrap="square" rtlCol="0">
            <a:spAutoFit/>
          </a:bodyPr>
          <a:lstStyle/>
          <a:p>
            <a:pPr algn="just" rtl="1"/>
            <a:r>
              <a:rPr lang="ar-SA" sz="2000" b="1" dirty="0">
                <a:latin typeface="Times New Roman" panose="02020603050405020304" pitchFamily="18" charset="0"/>
                <a:cs typeface="Times New Roman" panose="02020603050405020304" pitchFamily="18" charset="0"/>
              </a:rPr>
              <a:t>- قبل 1930 م</a:t>
            </a:r>
          </a:p>
          <a:p>
            <a:pPr marL="117475" algn="just" rtl="1"/>
            <a:r>
              <a:rPr lang="ar-SA" sz="2000" dirty="0">
                <a:latin typeface="Times New Roman" panose="02020603050405020304" pitchFamily="18" charset="0"/>
                <a:cs typeface="Times New Roman" panose="02020603050405020304" pitchFamily="18" charset="0"/>
              </a:rPr>
              <a:t>الاعتقاد السائد هو ان البوليمرات عبارة عن تجمعات من جزئيات صغيرة تتماسك فيما بينها بواسطة قوي التجاذب المتنوعه</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9600" y="2367915"/>
            <a:ext cx="7772400" cy="1631216"/>
          </a:xfrm>
          <a:prstGeom prst="rect">
            <a:avLst/>
          </a:prstGeom>
          <a:noFill/>
        </p:spPr>
        <p:txBody>
          <a:bodyPr wrap="square" rtlCol="0">
            <a:spAutoFit/>
          </a:bodyPr>
          <a:lstStyle/>
          <a:p>
            <a:pPr algn="just" rtl="1"/>
            <a:r>
              <a:rPr lang="ar-SA"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Staudinger</a:t>
            </a:r>
            <a:r>
              <a:rPr lang="ar-SA" sz="2000" b="1" dirty="0">
                <a:latin typeface="Times New Roman" panose="02020603050405020304" pitchFamily="18" charset="0"/>
                <a:cs typeface="Times New Roman" panose="02020603050405020304" pitchFamily="18" charset="0"/>
              </a:rPr>
              <a:t> (اوائل القرن العشرين)</a:t>
            </a:r>
          </a:p>
          <a:p>
            <a:pPr marL="169863" algn="just" rtl="1"/>
            <a:r>
              <a:rPr lang="ar-SA" sz="2000" dirty="0">
                <a:latin typeface="Times New Roman" panose="02020603050405020304" pitchFamily="18" charset="0"/>
                <a:cs typeface="Times New Roman" panose="02020603050405020304" pitchFamily="18" charset="0"/>
              </a:rPr>
              <a:t>وضح ان البوليمرات ما هي الا جزئيات عملاقه و افترض وجود روابط تساهميه بين ذرات الجزئيات و استبعد وجود تجمعات كما في حالة المركبات ذات الاوزان الجزيئيه المنخفضه.</a:t>
            </a:r>
          </a:p>
          <a:p>
            <a:pPr marL="169863" algn="just" rtl="1"/>
            <a:r>
              <a:rPr lang="ar-SA" sz="2000" dirty="0">
                <a:latin typeface="Times New Roman" panose="02020603050405020304" pitchFamily="18" charset="0"/>
                <a:cs typeface="Times New Roman" panose="02020603050405020304" pitchFamily="18" charset="0"/>
              </a:rPr>
              <a:t>و يعتبر مؤسس كيمياء البوليمرات</a:t>
            </a:r>
            <a:endParaRPr lang="en-US" sz="2000" dirty="0">
              <a:latin typeface="Times New Roman" panose="02020603050405020304" pitchFamily="18" charset="0"/>
              <a:cs typeface="Times New Roman" panose="02020603050405020304" pitchFamily="18" charset="0"/>
            </a:endParaRPr>
          </a:p>
          <a:p>
            <a:pPr marL="169863" algn="just" rtl="1"/>
            <a:r>
              <a:rPr lang="ar-SA" sz="2000" dirty="0">
                <a:latin typeface="Times New Roman" panose="02020603050405020304" pitchFamily="18" charset="0"/>
                <a:cs typeface="Times New Roman" panose="02020603050405020304" pitchFamily="18" charset="0"/>
              </a:rPr>
              <a:t>(ادت اعماله الى معرفة الصيغ البنائيه للجزئيات العملاقه </a:t>
            </a:r>
            <a:r>
              <a:rPr lang="ar-SA" sz="2000" b="1"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جائزة نوبل عام 1935 م)</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9600" y="4016514"/>
            <a:ext cx="7772400" cy="707886"/>
          </a:xfrm>
          <a:prstGeom prst="rect">
            <a:avLst/>
          </a:prstGeom>
          <a:noFill/>
        </p:spPr>
        <p:txBody>
          <a:bodyPr wrap="square" rtlCol="0">
            <a:spAutoFit/>
          </a:bodyPr>
          <a:lstStyle/>
          <a:p>
            <a:pPr algn="just" rtl="1"/>
            <a:r>
              <a:rPr lang="ar-SA"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Carother</a:t>
            </a:r>
            <a:endParaRPr lang="ar-SA" sz="2000" b="1" dirty="0">
              <a:latin typeface="Times New Roman" panose="02020603050405020304" pitchFamily="18" charset="0"/>
              <a:cs typeface="Times New Roman" panose="02020603050405020304" pitchFamily="18" charset="0"/>
            </a:endParaRPr>
          </a:p>
          <a:p>
            <a:pPr marL="169863" algn="just" rtl="1"/>
            <a:r>
              <a:rPr lang="ar-SA" sz="2000" dirty="0">
                <a:latin typeface="Times New Roman" panose="02020603050405020304" pitchFamily="18" charset="0"/>
                <a:cs typeface="Times New Roman" panose="02020603050405020304" pitchFamily="18" charset="0"/>
              </a:rPr>
              <a:t>اخترع النايلون عام 1935 م .</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09600" y="4854714"/>
            <a:ext cx="7772400" cy="707886"/>
          </a:xfrm>
          <a:prstGeom prst="rect">
            <a:avLst/>
          </a:prstGeom>
          <a:noFill/>
        </p:spPr>
        <p:txBody>
          <a:bodyPr wrap="square" rtlCol="0">
            <a:spAutoFit/>
          </a:bodyPr>
          <a:lstStyle/>
          <a:p>
            <a:pPr algn="just" rtl="1"/>
            <a:r>
              <a:rPr lang="ar-SA"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Flory</a:t>
            </a:r>
            <a:endParaRPr lang="ar-SA" sz="2000" b="1" dirty="0">
              <a:latin typeface="Times New Roman" panose="02020603050405020304" pitchFamily="18" charset="0"/>
              <a:cs typeface="Times New Roman" panose="02020603050405020304" pitchFamily="18" charset="0"/>
            </a:endParaRPr>
          </a:p>
          <a:p>
            <a:pPr marL="169863" algn="just" rtl="1"/>
            <a:r>
              <a:rPr lang="ar-SA" sz="2000" dirty="0">
                <a:latin typeface="Times New Roman" panose="02020603050405020304" pitchFamily="18" charset="0"/>
                <a:cs typeface="Times New Roman" panose="02020603050405020304" pitchFamily="18" charset="0"/>
              </a:rPr>
              <a:t>توصل الى طرق دراسة خواص الجزئيات العملاقه (البوليمرات) (جائزة نوبل عام 1974 م)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828800"/>
            <a:ext cx="7543800" cy="3293209"/>
          </a:xfrm>
          <a:prstGeom prst="rect">
            <a:avLst/>
          </a:prstGeom>
        </p:spPr>
        <p:txBody>
          <a:bodyPr wrap="square">
            <a:spAutoFit/>
          </a:bodyPr>
          <a:lstStyle/>
          <a:p>
            <a:pPr algn="just" rtl="1">
              <a:lnSpc>
                <a:spcPct val="200000"/>
              </a:lnSpc>
              <a:buFont typeface="Wingdings" pitchFamily="2" charset="2"/>
              <a:buChar char="q"/>
            </a:pPr>
            <a:r>
              <a:rPr lang="ar-SA" sz="2400" b="1" dirty="0">
                <a:solidFill>
                  <a:srgbClr val="C00000"/>
                </a:solidFill>
                <a:latin typeface="Times New Roman" pitchFamily="18" charset="0"/>
                <a:cs typeface="Times New Roman" pitchFamily="18" charset="0"/>
              </a:rPr>
              <a:t> استخدامات البولي كربونات</a:t>
            </a:r>
          </a:p>
          <a:p>
            <a:pPr marL="627063" indent="-228600" algn="just" rtl="1">
              <a:lnSpc>
                <a:spcPct val="200000"/>
              </a:lnSpc>
            </a:pPr>
            <a:r>
              <a:rPr lang="ar-SA" sz="2000" b="1" dirty="0">
                <a:solidFill>
                  <a:srgbClr val="0070C0"/>
                </a:solidFill>
                <a:latin typeface="Times New Roman" pitchFamily="18" charset="0"/>
                <a:cs typeface="Times New Roman" pitchFamily="18" charset="0"/>
              </a:rPr>
              <a:t>- تستخدم في صنع قطع غيار السيارات والزجاج المقاوم للصدمات مثل تلك المقاومة للرصاص وحاويات الاغذية والابواب والبوابات واسقف المسابح والملاعب وقبب واهرامات المظلات والادوات الكهربائية وادوات الرسم وصناعة اجهزة القياس والادوات الطبية واجزاء الاجهزة التي تتحمل درجات حرارة عالية.</a:t>
            </a: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a:solidFill>
                  <a:srgbClr val="C00000"/>
                </a:solidFill>
                <a:latin typeface="Times New Roman" pitchFamily="18" charset="0"/>
                <a:cs typeface="Times New Roman" pitchFamily="18" charset="0"/>
              </a:rPr>
              <a:t>3) عديد الكربونات (بولي كربونات) </a:t>
            </a:r>
            <a:r>
              <a:rPr lang="en-US" sz="2400" b="1" dirty="0">
                <a:solidFill>
                  <a:srgbClr val="C00000"/>
                </a:solidFill>
                <a:latin typeface="Times New Roman" pitchFamily="18" charset="0"/>
                <a:cs typeface="Times New Roman" pitchFamily="18" charset="0"/>
              </a:rPr>
              <a:t>Polycarbonates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8153400" cy="400110"/>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سمي البولي يوريثان بهذا الاسم </a:t>
            </a:r>
            <a:r>
              <a:rPr lang="ar-SA" sz="2000" b="1" u="sng" dirty="0">
                <a:latin typeface="Times New Roman" pitchFamily="18" charset="0"/>
                <a:cs typeface="Times New Roman" pitchFamily="18" charset="0"/>
              </a:rPr>
              <a:t>لاحتوائها</a:t>
            </a:r>
            <a:r>
              <a:rPr lang="ar-EG" sz="2000" b="1" u="sng" dirty="0">
                <a:latin typeface="Times New Roman" pitchFamily="18" charset="0"/>
                <a:cs typeface="Times New Roman" pitchFamily="18" charset="0"/>
              </a:rPr>
              <a:t> علي</a:t>
            </a:r>
            <a:r>
              <a:rPr lang="ar-SA" sz="2000" b="1" u="sng" dirty="0">
                <a:latin typeface="Times New Roman" pitchFamily="18" charset="0"/>
                <a:cs typeface="Times New Roman" pitchFamily="18" charset="0"/>
              </a:rPr>
              <a:t> </a:t>
            </a:r>
            <a:r>
              <a:rPr lang="ar-SA" sz="2000" b="1" dirty="0">
                <a:latin typeface="Times New Roman" pitchFamily="18" charset="0"/>
                <a:cs typeface="Times New Roman" pitchFamily="18" charset="0"/>
              </a:rPr>
              <a:t>مجموعة يوريثان </a:t>
            </a:r>
            <a:r>
              <a:rPr lang="en-US" sz="2000" b="1" dirty="0">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NHCOO</a:t>
            </a:r>
            <a:r>
              <a:rPr lang="en-US" sz="2000" b="1" dirty="0">
                <a:latin typeface="Times New Roman" pitchFamily="18" charset="0"/>
                <a:cs typeface="Times New Roman" pitchFamily="18" charset="0"/>
              </a:rPr>
              <a:t>)</a:t>
            </a:r>
            <a:endParaRPr lang="ar-EG" sz="2000" b="1" dirty="0">
              <a:latin typeface="Times New Roman" pitchFamily="18" charset="0"/>
              <a:cs typeface="Times New Roman" pitchFamily="18" charset="0"/>
            </a:endParaRPr>
          </a:p>
        </p:txBody>
      </p:sp>
      <p:sp>
        <p:nvSpPr>
          <p:cNvPr id="11" name="Rectangle 10"/>
          <p:cNvSpPr/>
          <p:nvPr/>
        </p:nvSpPr>
        <p:spPr>
          <a:xfrm>
            <a:off x="457200" y="2438400"/>
            <a:ext cx="8229600" cy="498663"/>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تتكون من تفاعل ثنائي الايزوسيانات مع الاغوال ثنائية مجموعة الهيدروكسيل.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55214"/>
            <a:ext cx="5742214" cy="1950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69614"/>
            <a:ext cx="129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a:solidFill>
                  <a:srgbClr val="C00000"/>
                </a:solidFill>
                <a:latin typeface="Times New Roman" pitchFamily="18" charset="0"/>
                <a:cs typeface="Times New Roman" pitchFamily="18" charset="0"/>
              </a:rPr>
              <a:t>4) عديد اليوريثان (بولي يوريثان)</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Polyurethane</a:t>
            </a: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19200"/>
            <a:ext cx="8153400" cy="960328"/>
          </a:xfrm>
          <a:prstGeom prst="rect">
            <a:avLst/>
          </a:prstGeom>
        </p:spPr>
        <p:txBody>
          <a:bodyPr wrap="square">
            <a:spAutoFit/>
          </a:bodyPr>
          <a:lstStyle/>
          <a:p>
            <a:pPr marL="287338" lvl="0" indent="-287338" algn="just" defTabSz="914293" rtl="1">
              <a:lnSpc>
                <a:spcPct val="150000"/>
              </a:lnSpc>
              <a:spcBef>
                <a:spcPct val="20000"/>
              </a:spcBef>
              <a:buFont typeface="Wingdings" pitchFamily="2" charset="2"/>
              <a:buChar char="q"/>
            </a:pPr>
            <a:r>
              <a:rPr lang="en-US" sz="2000" b="1" dirty="0">
                <a:latin typeface="Times New Roman" pitchFamily="18" charset="0"/>
                <a:cs typeface="Times New Roman" pitchFamily="18" charset="0"/>
              </a:rPr>
              <a:t> </a:t>
            </a:r>
            <a:r>
              <a:rPr lang="ar-SA" sz="2000" b="1" dirty="0">
                <a:latin typeface="Times New Roman" pitchFamily="18" charset="0"/>
                <a:cs typeface="Times New Roman" pitchFamily="18" charset="0"/>
              </a:rPr>
              <a:t>وقد تتضمن الوحدات البنائية المتكررة في سلسلة البوليمر على حلقات أروماتية بدلا من سلاسل هيدروكربونية كما في المثال التالي :</a:t>
            </a:r>
            <a:endParaRPr lang="ar-EG" sz="2000" b="1"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2186956"/>
            <a:ext cx="6661370" cy="322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57200" y="5440472"/>
            <a:ext cx="82296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لا يتكون في تفاعلات تكوين البولي يوريثان نواتج ثانوية </a:t>
            </a:r>
            <a:r>
              <a:rPr lang="ar-SA" sz="2000" b="1" dirty="0">
                <a:latin typeface="Times New Roman" pitchFamily="18" charset="0"/>
                <a:cs typeface="Times New Roman" pitchFamily="18" charset="0"/>
              </a:rPr>
              <a:t>كما يحصل في تفاعلات تكوين البولي أميدات أو البولي إسترات.</a:t>
            </a: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a:solidFill>
                  <a:srgbClr val="C00000"/>
                </a:solidFill>
                <a:latin typeface="Times New Roman" pitchFamily="18" charset="0"/>
                <a:cs typeface="Times New Roman" pitchFamily="18" charset="0"/>
              </a:rPr>
              <a:t>4) عديد اليوريثان (بولي يوريثان)</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Polyurethane</a:t>
            </a: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752600"/>
            <a:ext cx="8229600" cy="873572"/>
          </a:xfrm>
          <a:prstGeom prst="rect">
            <a:avLst/>
          </a:prstGeom>
        </p:spPr>
        <p:txBody>
          <a:bodyPr wrap="square">
            <a:spAutoFit/>
          </a:bodyPr>
          <a:lstStyle/>
          <a:p>
            <a:pPr marL="228600" indent="-228600" algn="just" rtl="1">
              <a:lnSpc>
                <a:spcPct val="150000"/>
              </a:lnSpc>
              <a:buFont typeface="Wingdings" pitchFamily="2" charset="2"/>
              <a:buChar char="q"/>
            </a:pPr>
            <a:r>
              <a:rPr lang="ar-SA" b="1" dirty="0">
                <a:solidFill>
                  <a:srgbClr val="002060"/>
                </a:solidFill>
                <a:latin typeface="Times New Roman" pitchFamily="18" charset="0"/>
                <a:cs typeface="Times New Roman" pitchFamily="18" charset="0"/>
              </a:rPr>
              <a:t> يؤدي إضافة كمية قليلة من الماء الى البوليمر اثناء تكونه إلى تحرر غاز ثنائي اكسيد الكربون الذي يؤدي الى نفش الخليط محدثاً رغوة تسمى رغوة البولي يوريثان معطيا الإسفنج .</a:t>
            </a:r>
            <a:endParaRPr lang="en-US" b="1" dirty="0">
              <a:solidFill>
                <a:srgbClr val="002060"/>
              </a:solidFill>
              <a:latin typeface="Times New Roman" pitchFamily="18" charset="0"/>
              <a:cs typeface="Times New Roman" pitchFamily="18" charset="0"/>
            </a:endParaRPr>
          </a:p>
        </p:txBody>
      </p:sp>
      <p:pic>
        <p:nvPicPr>
          <p:cNvPr id="10" name="Picture 9" descr="https://upload.wikimedia.org/wikipedia/commons/e/e3/Waterisoreaction.png"/>
          <p:cNvPicPr/>
          <p:nvPr/>
        </p:nvPicPr>
        <p:blipFill>
          <a:blip r:embed="rId2">
            <a:extLst>
              <a:ext uri="{28A0092B-C50C-407E-A947-70E740481C1C}">
                <a14:useLocalDpi xmlns:a14="http://schemas.microsoft.com/office/drawing/2010/main" val="0"/>
              </a:ext>
            </a:extLst>
          </a:blip>
          <a:srcRect b="55172"/>
          <a:stretch>
            <a:fillRect/>
          </a:stretch>
        </p:blipFill>
        <p:spPr bwMode="auto">
          <a:xfrm>
            <a:off x="1676400" y="2743200"/>
            <a:ext cx="5943600" cy="685800"/>
          </a:xfrm>
          <a:prstGeom prst="rect">
            <a:avLst/>
          </a:prstGeom>
          <a:noFill/>
          <a:ln>
            <a:noFill/>
          </a:ln>
        </p:spPr>
      </p:pic>
      <p:pic>
        <p:nvPicPr>
          <p:cNvPr id="12" name="Picture 11" descr="https://upload.wikimedia.org/wikipedia/commons/e/e3/Waterisoreaction.png"/>
          <p:cNvPicPr/>
          <p:nvPr/>
        </p:nvPicPr>
        <p:blipFill>
          <a:blip r:embed="rId2">
            <a:extLst>
              <a:ext uri="{28A0092B-C50C-407E-A947-70E740481C1C}">
                <a14:useLocalDpi xmlns:a14="http://schemas.microsoft.com/office/drawing/2010/main" val="0"/>
              </a:ext>
            </a:extLst>
          </a:blip>
          <a:srcRect t="55172" r="25275"/>
          <a:stretch>
            <a:fillRect/>
          </a:stretch>
        </p:blipFill>
        <p:spPr bwMode="auto">
          <a:xfrm>
            <a:off x="2286000" y="4419600"/>
            <a:ext cx="4648200" cy="609600"/>
          </a:xfrm>
          <a:prstGeom prst="rect">
            <a:avLst/>
          </a:prstGeom>
          <a:noFill/>
          <a:ln>
            <a:noFill/>
          </a:ln>
        </p:spPr>
      </p:pic>
      <p:sp>
        <p:nvSpPr>
          <p:cNvPr id="13" name="Rectangle 12"/>
          <p:cNvSpPr/>
          <p:nvPr/>
        </p:nvSpPr>
        <p:spPr>
          <a:xfrm>
            <a:off x="609600" y="3429000"/>
            <a:ext cx="80772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هذا و</a:t>
            </a:r>
            <a:r>
              <a:rPr lang="ar-SA" b="1" dirty="0">
                <a:solidFill>
                  <a:srgbClr val="0070C0"/>
                </a:solidFill>
                <a:latin typeface="Times New Roman" pitchFamily="18" charset="0"/>
                <a:cs typeface="Times New Roman" pitchFamily="18" charset="0"/>
              </a:rPr>
              <a:t>تتفاعل</a:t>
            </a:r>
            <a:r>
              <a:rPr lang="ar-SA" b="1" dirty="0">
                <a:latin typeface="Times New Roman" pitchFamily="18" charset="0"/>
                <a:cs typeface="Times New Roman" pitchFamily="18" charset="0"/>
              </a:rPr>
              <a:t> المجموعات الأمينية الناتجة مع مجموعات أخرى من الأيزوسيانات </a:t>
            </a:r>
            <a:r>
              <a:rPr lang="ar-SA" b="1" dirty="0">
                <a:solidFill>
                  <a:srgbClr val="0070C0"/>
                </a:solidFill>
                <a:latin typeface="Times New Roman" pitchFamily="18" charset="0"/>
                <a:cs typeface="Times New Roman" pitchFamily="18" charset="0"/>
              </a:rPr>
              <a:t>مكونة</a:t>
            </a:r>
            <a:r>
              <a:rPr lang="ar-SA" b="1" dirty="0">
                <a:latin typeface="Times New Roman" pitchFamily="18" charset="0"/>
                <a:cs typeface="Times New Roman" pitchFamily="18" charset="0"/>
              </a:rPr>
              <a:t> روابط اليوريا التي تكسب المادة مزيداً من الصلابة .</a:t>
            </a:r>
            <a:endParaRPr lang="ar-EG" b="1" dirty="0">
              <a:latin typeface="Times New Roman" pitchFamily="18" charset="0"/>
              <a:cs typeface="Times New Roman" pitchFamily="18" charset="0"/>
            </a:endParaRPr>
          </a:p>
        </p:txBody>
      </p:sp>
      <p:sp>
        <p:nvSpPr>
          <p:cNvPr id="15" name="Rectangle 14"/>
          <p:cNvSpPr/>
          <p:nvPr/>
        </p:nvSpPr>
        <p:spPr>
          <a:xfrm>
            <a:off x="6248400" y="1219200"/>
            <a:ext cx="2362200" cy="461665"/>
          </a:xfrm>
          <a:prstGeom prst="rect">
            <a:avLst/>
          </a:prstGeom>
          <a:noFill/>
          <a:ln>
            <a:solidFill>
              <a:schemeClr val="tx1"/>
            </a:solidFill>
          </a:ln>
        </p:spPr>
        <p:txBody>
          <a:bodyPr wrap="square">
            <a:spAutoFit/>
          </a:bodyPr>
          <a:lstStyle/>
          <a:p>
            <a:pPr algn="ctr" rtl="1"/>
            <a:r>
              <a:rPr lang="ar-SA" sz="2400" b="1" dirty="0">
                <a:solidFill>
                  <a:srgbClr val="0070C0"/>
                </a:solidFill>
                <a:latin typeface="Times New Roman" pitchFamily="18" charset="0"/>
                <a:cs typeface="Times New Roman" pitchFamily="18" charset="0"/>
              </a:rPr>
              <a:t>رغوة البولي يوريثان</a:t>
            </a:r>
            <a:endParaRPr lang="en-US" sz="2400" b="1" dirty="0">
              <a:solidFill>
                <a:srgbClr val="0070C0"/>
              </a:solidFill>
              <a:latin typeface="Times New Roman" pitchFamily="18" charset="0"/>
              <a:cs typeface="Times New Roman" pitchFamily="18" charset="0"/>
            </a:endParaRPr>
          </a:p>
        </p:txBody>
      </p:sp>
      <p:sp>
        <p:nvSpPr>
          <p:cNvPr id="16" name="Rectangle 15"/>
          <p:cNvSpPr/>
          <p:nvPr/>
        </p:nvSpPr>
        <p:spPr>
          <a:xfrm>
            <a:off x="533400" y="5105400"/>
            <a:ext cx="8229600" cy="1289071"/>
          </a:xfrm>
          <a:prstGeom prst="rect">
            <a:avLst/>
          </a:prstGeom>
        </p:spPr>
        <p:txBody>
          <a:bodyPr wrap="square">
            <a:spAutoFit/>
          </a:bodyPr>
          <a:lstStyle/>
          <a:p>
            <a:pPr marL="228600" indent="-228600" algn="just" rtl="1">
              <a:lnSpc>
                <a:spcPct val="150000"/>
              </a:lnSpc>
              <a:buFont typeface="Wingdings" pitchFamily="2" charset="2"/>
              <a:buChar char="v"/>
            </a:pPr>
            <a:r>
              <a:rPr lang="ar-SA" b="1" dirty="0">
                <a:solidFill>
                  <a:srgbClr val="00B050"/>
                </a:solidFill>
                <a:latin typeface="Times New Roman" pitchFamily="18" charset="0"/>
                <a:cs typeface="Times New Roman" pitchFamily="18" charset="0"/>
              </a:rPr>
              <a:t> يستخدم البولي يوريثان في صناعات عديدة مثل صناعة الالياف وصناعة المطاط وفي طلاء السطوح وفي صناعة الرغوة الاسنفجية التي تدخل في صناعة الاثاث المنزلي والمفروشات ومواد التعبئة والتغليف واغراض العزل وفي صناعة مقاعد السيارات والجلد الصناعي والاحذية.</a:t>
            </a:r>
            <a:endParaRPr lang="ar-EG" b="1" dirty="0">
              <a:solidFill>
                <a:srgbClr val="00B050"/>
              </a:solidFill>
              <a:latin typeface="Times New Roman" pitchFamily="18" charset="0"/>
              <a:cs typeface="Times New Roman" pitchFamily="18" charset="0"/>
            </a:endParaRPr>
          </a:p>
        </p:txBody>
      </p:sp>
      <p:sp>
        <p:nvSpPr>
          <p:cNvPr id="17" name="TextBox 1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a:solidFill>
                  <a:srgbClr val="C00000"/>
                </a:solidFill>
                <a:latin typeface="Times New Roman" pitchFamily="18" charset="0"/>
                <a:cs typeface="Times New Roman" pitchFamily="18" charset="0"/>
              </a:rPr>
              <a:t>4) عديد اليوريثان (بولي يوريثان)</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Polyurethane</a:t>
            </a:r>
          </a:p>
        </p:txBody>
      </p:sp>
      <p:sp>
        <p:nvSpPr>
          <p:cNvPr id="18" name="TextBox 1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67683"/>
            <a:ext cx="8153400" cy="4247317"/>
          </a:xfrm>
          <a:prstGeom prst="rect">
            <a:avLst/>
          </a:prstGeom>
        </p:spPr>
        <p:txBody>
          <a:bodyPr wrap="square">
            <a:spAutoFit/>
          </a:bodyPr>
          <a:lstStyle/>
          <a:p>
            <a:pPr algn="just" rtl="1">
              <a:lnSpc>
                <a:spcPct val="150000"/>
              </a:lnSpc>
            </a:pPr>
            <a:r>
              <a:rPr lang="ar-SA" sz="2000" b="1" dirty="0">
                <a:latin typeface="Times New Roman" pitchFamily="18" charset="0"/>
                <a:cs typeface="Times New Roman" pitchFamily="18" charset="0"/>
              </a:rPr>
              <a:t>- تتكون من سلاسل طويلة متشعبة مترابطة فيما بينها على شكل شبكي.</a:t>
            </a:r>
          </a:p>
          <a:p>
            <a:pPr algn="just" rtl="1">
              <a:lnSpc>
                <a:spcPct val="150000"/>
              </a:lnSpc>
            </a:pPr>
            <a:r>
              <a:rPr lang="ar-SA" sz="2000" b="1" dirty="0">
                <a:latin typeface="Times New Roman" pitchFamily="18" charset="0"/>
                <a:cs typeface="Times New Roman" pitchFamily="18" charset="0"/>
              </a:rPr>
              <a:t>- تتميز هذه البوليمرات بأنها غير قابلة للانصهار او الذوبان في المذيبات و مقاومة للعوامل الجوية.</a:t>
            </a:r>
          </a:p>
          <a:p>
            <a:pPr algn="just" rtl="1">
              <a:lnSpc>
                <a:spcPct val="150000"/>
              </a:lnSpc>
            </a:pPr>
            <a:r>
              <a:rPr lang="ar-SA" sz="2000" b="1" dirty="0">
                <a:latin typeface="Times New Roman" pitchFamily="18" charset="0"/>
                <a:cs typeface="Times New Roman" pitchFamily="18" charset="0"/>
              </a:rPr>
              <a:t>- تسمى باللدائن الحرارية او الراتنجات الحرارية (المتصلبة حراريا) </a:t>
            </a:r>
            <a:r>
              <a:rPr lang="en-US" sz="2000" b="1" dirty="0">
                <a:latin typeface="Times New Roman" pitchFamily="18" charset="0"/>
                <a:cs typeface="Times New Roman" pitchFamily="18" charset="0"/>
              </a:rPr>
              <a:t>Thermosetting Resins</a:t>
            </a:r>
            <a:r>
              <a:rPr lang="ar-SA" sz="2000" b="1" dirty="0">
                <a:latin typeface="Times New Roman" pitchFamily="18" charset="0"/>
                <a:cs typeface="Times New Roman" pitchFamily="18" charset="0"/>
              </a:rPr>
              <a:t>.</a:t>
            </a:r>
          </a:p>
          <a:p>
            <a:pPr algn="just" rtl="1">
              <a:lnSpc>
                <a:spcPct val="150000"/>
              </a:lnSpc>
            </a:pPr>
            <a:r>
              <a:rPr lang="ar-SA" sz="2000" b="1" dirty="0">
                <a:solidFill>
                  <a:srgbClr val="0070C0"/>
                </a:solidFill>
                <a:latin typeface="Times New Roman" pitchFamily="18" charset="0"/>
                <a:cs typeface="Times New Roman" pitchFamily="18" charset="0"/>
              </a:rPr>
              <a:t>- أمثلة:</a:t>
            </a:r>
            <a:endParaRPr lang="ar-SA" sz="2000" b="1" dirty="0">
              <a:latin typeface="Times New Roman" pitchFamily="18" charset="0"/>
              <a:cs typeface="Times New Roman" pitchFamily="18" charset="0"/>
            </a:endParaRPr>
          </a:p>
          <a:p>
            <a:pPr marL="627063" algn="just" rtl="1">
              <a:lnSpc>
                <a:spcPct val="150000"/>
              </a:lnSpc>
              <a:buFont typeface="Arial" pitchFamily="34" charset="0"/>
              <a:buChar char="•"/>
            </a:pPr>
            <a:r>
              <a:rPr lang="ar-SA" sz="2000" b="1" dirty="0">
                <a:latin typeface="Times New Roman" pitchFamily="18" charset="0"/>
                <a:cs typeface="Times New Roman" pitchFamily="18" charset="0"/>
              </a:rPr>
              <a:t> عديد الاستر (بولي استر)</a:t>
            </a:r>
          </a:p>
          <a:p>
            <a:pPr marL="627063" algn="just" rtl="1">
              <a:lnSpc>
                <a:spcPct val="150000"/>
              </a:lnSpc>
              <a:buFont typeface="Arial" pitchFamily="34" charset="0"/>
              <a:buChar char="•"/>
            </a:pPr>
            <a:r>
              <a:rPr lang="ar-SA" sz="2000" b="1" dirty="0">
                <a:latin typeface="Times New Roman" pitchFamily="18" charset="0"/>
                <a:cs typeface="Times New Roman" pitchFamily="18" charset="0"/>
              </a:rPr>
              <a:t> عديد اليوريثان (بولي يوريثان)</a:t>
            </a:r>
            <a:endParaRPr lang="en-US" sz="2000" b="1" dirty="0">
              <a:latin typeface="Times New Roman" pitchFamily="18" charset="0"/>
              <a:cs typeface="Times New Roman" pitchFamily="18" charset="0"/>
            </a:endParaRPr>
          </a:p>
          <a:p>
            <a:pPr marL="627063" algn="just" rtl="1">
              <a:lnSpc>
                <a:spcPct val="150000"/>
              </a:lnSpc>
              <a:buFont typeface="Arial" pitchFamily="34" charset="0"/>
              <a:buChar char="•"/>
            </a:pPr>
            <a:r>
              <a:rPr lang="ar-SA" sz="2000" b="1" dirty="0">
                <a:latin typeface="Times New Roman" pitchFamily="18" charset="0"/>
                <a:cs typeface="Times New Roman" pitchFamily="18" charset="0"/>
              </a:rPr>
              <a:t> راتنجات اليوريا فورمالدهيد</a:t>
            </a:r>
          </a:p>
          <a:p>
            <a:pPr marL="627063" algn="just" rtl="1">
              <a:lnSpc>
                <a:spcPct val="150000"/>
              </a:lnSpc>
              <a:buFont typeface="Arial" pitchFamily="34" charset="0"/>
              <a:buChar char="•"/>
            </a:pPr>
            <a:r>
              <a:rPr lang="ar-SA" sz="2000" b="1" dirty="0">
                <a:latin typeface="Times New Roman" pitchFamily="18" charset="0"/>
                <a:cs typeface="Times New Roman" pitchFamily="18" charset="0"/>
              </a:rPr>
              <a:t> راتنجات الفينول فورمالدهيد</a:t>
            </a:r>
          </a:p>
          <a:p>
            <a:pPr marL="627063" algn="just" rtl="1">
              <a:lnSpc>
                <a:spcPct val="150000"/>
              </a:lnSpc>
              <a:buFont typeface="Arial" pitchFamily="34" charset="0"/>
              <a:buChar char="•"/>
            </a:pPr>
            <a:r>
              <a:rPr lang="ar-SA" sz="2000" b="1" dirty="0">
                <a:latin typeface="Times New Roman" pitchFamily="18" charset="0"/>
                <a:cs typeface="Times New Roman" pitchFamily="18" charset="0"/>
              </a:rPr>
              <a:t> راتنجات الاب اكسي</a:t>
            </a:r>
            <a:endParaRPr lang="en-US" sz="2000" b="1" dirty="0">
              <a:latin typeface="Times New Roman" pitchFamily="18" charset="0"/>
              <a:cs typeface="Times New Roman" pitchFamily="18" charset="0"/>
            </a:endParaRPr>
          </a:p>
        </p:txBody>
      </p:sp>
      <p:sp>
        <p:nvSpPr>
          <p:cNvPr id="5" name="TextBox 4"/>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C00000"/>
                </a:solidFill>
                <a:latin typeface="Times New Roman" pitchFamily="18" charset="0"/>
                <a:cs typeface="Times New Roman" pitchFamily="18" charset="0"/>
              </a:rPr>
              <a:t>ثانيا: بوليمرات التكاثف المتشابكة بروابط عرضية</a:t>
            </a:r>
          </a:p>
          <a:p>
            <a:pPr marL="13716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Crosslinked Polymers</a:t>
            </a:r>
          </a:p>
        </p:txBody>
      </p:sp>
      <p:sp>
        <p:nvSpPr>
          <p:cNvPr id="6" name="TextBox 5"/>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a:solidFill>
                  <a:srgbClr val="C00000"/>
                </a:solidFill>
                <a:latin typeface="Times New Roman" pitchFamily="18" charset="0"/>
                <a:cs typeface="Times New Roman" pitchFamily="18" charset="0"/>
              </a:rPr>
              <a:t>بلمرة التكاثف</a:t>
            </a:r>
            <a:endParaRPr lang="en-US" sz="1400" b="1" dirty="0">
              <a:solidFill>
                <a:srgbClr val="C00000"/>
              </a:solidFill>
              <a:latin typeface="Times New Roman" pitchFamily="18" charset="0"/>
              <a:cs typeface="Times New Roman" pitchFamily="18" charset="0"/>
            </a:endParaRPr>
          </a:p>
          <a:p>
            <a:pPr algn="ctr"/>
            <a:r>
              <a:rPr lang="en-US" sz="1400" b="1" dirty="0">
                <a:solidFill>
                  <a:srgbClr val="C00000"/>
                </a:solidFill>
                <a:latin typeface="Times New Roman" pitchFamily="18" charset="0"/>
                <a:cs typeface="Times New Roman" pitchFamily="18" charset="0"/>
              </a:rPr>
              <a:t>Condensation Polymerization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77200" cy="400110"/>
          </a:xfrm>
          <a:prstGeom prst="rect">
            <a:avLst/>
          </a:prstGeom>
        </p:spPr>
        <p:txBody>
          <a:bodyPr wrap="square">
            <a:spAutoFit/>
          </a:bodyPr>
          <a:lstStyle/>
          <a:p>
            <a:pPr lvl="0" algn="just" rtl="1">
              <a:buFont typeface="Wingdings" pitchFamily="2" charset="2"/>
              <a:buChar char="q"/>
            </a:pPr>
            <a:r>
              <a:rPr lang="ar-SA" sz="2000" b="1" dirty="0">
                <a:latin typeface="Times New Roman" pitchFamily="18" charset="0"/>
                <a:cs typeface="Times New Roman" pitchFamily="18" charset="0"/>
              </a:rPr>
              <a:t> تتكون بتفاعل حموض ثنائية مجموعة الكربوكسيل مع اغوال ثلاثية مجموعة الهيدروكسيل.</a:t>
            </a:r>
            <a:endParaRPr lang="ar-EG" sz="2000" b="1" dirty="0">
              <a:solidFill>
                <a:srgbClr val="C00000"/>
              </a:solidFill>
              <a:latin typeface="Times New Roman" pitchFamily="18" charset="0"/>
              <a:cs typeface="Times New Roman" pitchFamily="18" charset="0"/>
            </a:endParaRPr>
          </a:p>
        </p:txBody>
      </p:sp>
      <p:sp>
        <p:nvSpPr>
          <p:cNvPr id="7" name="Rectangle 6"/>
          <p:cNvSpPr/>
          <p:nvPr/>
        </p:nvSpPr>
        <p:spPr>
          <a:xfrm>
            <a:off x="533400" y="1828800"/>
            <a:ext cx="8077200" cy="498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مثل معالجة حمض فيثاليك اللامائي بالجليسيرين</a:t>
            </a:r>
            <a:endParaRPr lang="en-US" sz="2000" b="1" dirty="0">
              <a:latin typeface="Times New Roman" pitchFamily="18" charset="0"/>
              <a:cs typeface="Times New Roman" pitchFamily="18" charset="0"/>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l="1318" b="2326"/>
          <a:stretch>
            <a:fillRect/>
          </a:stretch>
        </p:blipFill>
        <p:spPr bwMode="auto">
          <a:xfrm>
            <a:off x="1421148" y="2514600"/>
            <a:ext cx="611477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1) عديد الاستر (بولي ستر)</a:t>
            </a:r>
            <a:r>
              <a:rPr lang="en-US" sz="24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Polyesters</a:t>
            </a: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077200" cy="707886"/>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 يتفاعل مركب يحمل ثلاث مجموعات ايزوسيانات </a:t>
            </a:r>
            <a:r>
              <a:rPr lang="en-US" sz="2000" b="1" dirty="0" err="1">
                <a:latin typeface="Times New Roman" pitchFamily="18" charset="0"/>
                <a:cs typeface="Times New Roman" pitchFamily="18" charset="0"/>
              </a:rPr>
              <a:t>Triisocyanate</a:t>
            </a:r>
            <a:r>
              <a:rPr lang="ar-SA" sz="2000" b="1" dirty="0">
                <a:latin typeface="Times New Roman" pitchFamily="18" charset="0"/>
                <a:cs typeface="Times New Roman" pitchFamily="18" charset="0"/>
              </a:rPr>
              <a:t> مع مركب مثل ايثيلين الجليكول.</a:t>
            </a:r>
            <a:endParaRPr lang="ar-EG" sz="2000" b="1" dirty="0">
              <a:solidFill>
                <a:srgbClr val="C00000"/>
              </a:solidFill>
              <a:latin typeface="Times New Roman" pitchFamily="18" charset="0"/>
              <a:cs typeface="Times New Roman" pitchFamily="18" charset="0"/>
            </a:endParaRPr>
          </a:p>
        </p:txBody>
      </p:sp>
      <p:sp>
        <p:nvSpPr>
          <p:cNvPr id="7" name="Rectangle 6"/>
          <p:cNvSpPr/>
          <p:nvPr/>
        </p:nvSpPr>
        <p:spPr>
          <a:xfrm>
            <a:off x="533400" y="1981200"/>
            <a:ext cx="8077200" cy="498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latin typeface="Times New Roman" pitchFamily="18" charset="0"/>
                <a:cs typeface="Times New Roman" pitchFamily="18" charset="0"/>
              </a:rPr>
              <a:t>يزداد التفرع و التشابك اذا ما استمر التفاعل مدة اطول.</a:t>
            </a:r>
            <a:endParaRPr lang="en-US" sz="2000" b="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t="1887"/>
          <a:stretch>
            <a:fillRect/>
          </a:stretch>
        </p:blipFill>
        <p:spPr bwMode="auto">
          <a:xfrm>
            <a:off x="1752600" y="2678505"/>
            <a:ext cx="5734866" cy="3417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2) عديد اليوريثان </a:t>
            </a:r>
            <a:r>
              <a:rPr lang="en-US" sz="2400" b="1" dirty="0">
                <a:solidFill>
                  <a:srgbClr val="C00000"/>
                </a:solidFill>
                <a:latin typeface="Times New Roman" pitchFamily="18" charset="0"/>
                <a:cs typeface="Times New Roman" pitchFamily="18" charset="0"/>
              </a:rPr>
              <a:t>Polyurethane</a:t>
            </a: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47800"/>
            <a:ext cx="8077200" cy="400110"/>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 تنتج من تفاعل اليوريا مع الفورمالدهيد في وسط قاعدي فيتكون مركبات المثيلول </a:t>
            </a:r>
            <a:r>
              <a:rPr lang="en-US" sz="2000" b="1" dirty="0" err="1">
                <a:latin typeface="Times New Roman" pitchFamily="18" charset="0"/>
                <a:cs typeface="Times New Roman" pitchFamily="18" charset="0"/>
              </a:rPr>
              <a:t>Methylol</a:t>
            </a:r>
            <a:endParaRPr lang="ar-EG" sz="2000" b="1" dirty="0">
              <a:solidFill>
                <a:srgbClr val="C00000"/>
              </a:solidFill>
              <a:latin typeface="Times New Roman" pitchFamily="18" charset="0"/>
              <a:cs typeface="Times New Roman" pitchFamily="18" charset="0"/>
            </a:endParaRPr>
          </a:p>
        </p:txBody>
      </p:sp>
      <p:sp>
        <p:nvSpPr>
          <p:cNvPr id="7" name="Rectangle 6"/>
          <p:cNvSpPr/>
          <p:nvPr/>
        </p:nvSpPr>
        <p:spPr>
          <a:xfrm>
            <a:off x="457200" y="3886200"/>
            <a:ext cx="8305800" cy="507831"/>
          </a:xfrm>
          <a:prstGeom prst="rect">
            <a:avLst/>
          </a:prstGeom>
        </p:spPr>
        <p:txBody>
          <a:bodyPr wrap="square">
            <a:spAutoFit/>
          </a:bodyPr>
          <a:lstStyle/>
          <a:p>
            <a:pPr marL="287338" indent="-287338" algn="just" rtl="1">
              <a:lnSpc>
                <a:spcPct val="150000"/>
              </a:lnSpc>
              <a:buFont typeface="Wingdings" pitchFamily="2" charset="2"/>
              <a:buChar char="q"/>
            </a:pPr>
            <a:r>
              <a:rPr lang="ar-SA" b="1" dirty="0">
                <a:latin typeface="Times New Roman" pitchFamily="18" charset="0"/>
                <a:cs typeface="Times New Roman" pitchFamily="18" charset="0"/>
              </a:rPr>
              <a:t>تتكاثف مركبات المثيلول في وسط معتدل او حمض ضعيف ليعطي البوليمر الشبكي </a:t>
            </a:r>
            <a:r>
              <a:rPr lang="en-US" b="1" dirty="0">
                <a:latin typeface="Times New Roman" pitchFamily="18" charset="0"/>
                <a:cs typeface="Times New Roman" pitchFamily="18" charset="0"/>
              </a:rPr>
              <a:t>Network Structure</a:t>
            </a:r>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t="53157"/>
          <a:stretch>
            <a:fillRect/>
          </a:stretch>
        </p:blipFill>
        <p:spPr bwMode="auto">
          <a:xfrm>
            <a:off x="2286000" y="4401904"/>
            <a:ext cx="5162387" cy="19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b="52342"/>
          <a:stretch>
            <a:fillRect/>
          </a:stretch>
        </p:blipFill>
        <p:spPr bwMode="auto">
          <a:xfrm>
            <a:off x="2133600" y="1794063"/>
            <a:ext cx="5117378" cy="20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Urea-Formaldehyde Resins</a:t>
            </a: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229600" cy="1289071"/>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 </a:t>
            </a:r>
            <a:r>
              <a:rPr lang="ar-SA" b="1" dirty="0">
                <a:solidFill>
                  <a:srgbClr val="0070C0"/>
                </a:solidFill>
                <a:latin typeface="Times New Roman" pitchFamily="18" charset="0"/>
                <a:cs typeface="Times New Roman" pitchFamily="18" charset="0"/>
              </a:rPr>
              <a:t>ترتبط </a:t>
            </a:r>
            <a:r>
              <a:rPr lang="ar-SA" b="1" dirty="0">
                <a:latin typeface="Times New Roman" pitchFamily="18" charset="0"/>
                <a:cs typeface="Times New Roman" pitchFamily="18" charset="0"/>
              </a:rPr>
              <a:t>مجموعة الأمين الثانوي في جزيئات البوليمر السابقة أثناء تكوينها مع جزيئات أخرى من </a:t>
            </a:r>
            <a:r>
              <a:rPr lang="ar-SA" b="1" dirty="0">
                <a:solidFill>
                  <a:srgbClr val="0070C0"/>
                </a:solidFill>
                <a:latin typeface="Times New Roman" pitchFamily="18" charset="0"/>
                <a:cs typeface="Times New Roman" pitchFamily="18" charset="0"/>
              </a:rPr>
              <a:t>الايمين </a:t>
            </a:r>
            <a:r>
              <a:rPr lang="en-US" b="1" dirty="0" err="1">
                <a:solidFill>
                  <a:srgbClr val="0070C0"/>
                </a:solidFill>
                <a:latin typeface="Times New Roman" pitchFamily="18" charset="0"/>
                <a:cs typeface="Times New Roman" pitchFamily="18" charset="0"/>
              </a:rPr>
              <a:t>Imine</a:t>
            </a:r>
            <a:r>
              <a:rPr lang="en-US" b="1" dirty="0">
                <a:solidFill>
                  <a:srgbClr val="0070C0"/>
                </a:solidFill>
                <a:latin typeface="Times New Roman" pitchFamily="18" charset="0"/>
                <a:cs typeface="Times New Roman" pitchFamily="18" charset="0"/>
              </a:rPr>
              <a:t> (C)</a:t>
            </a:r>
            <a:r>
              <a:rPr lang="ar-SA" b="1" dirty="0">
                <a:solidFill>
                  <a:srgbClr val="0070C0"/>
                </a:solidFill>
                <a:latin typeface="Times New Roman" pitchFamily="18" charset="0"/>
                <a:cs typeface="Times New Roman" pitchFamily="18" charset="0"/>
              </a:rPr>
              <a:t> </a:t>
            </a:r>
            <a:r>
              <a:rPr lang="ar-SA" b="1" dirty="0">
                <a:latin typeface="Times New Roman" pitchFamily="18" charset="0"/>
                <a:cs typeface="Times New Roman" pitchFamily="18" charset="0"/>
              </a:rPr>
              <a:t>عن طريق ذرة الكربون الطرفية وهكذا </a:t>
            </a:r>
            <a:r>
              <a:rPr lang="ar-SA" b="1" dirty="0">
                <a:solidFill>
                  <a:srgbClr val="0070C0"/>
                </a:solidFill>
                <a:latin typeface="Times New Roman" pitchFamily="18" charset="0"/>
                <a:cs typeface="Times New Roman" pitchFamily="18" charset="0"/>
              </a:rPr>
              <a:t>يستمر التفاعل </a:t>
            </a:r>
            <a:r>
              <a:rPr lang="ar-SA" b="1" dirty="0">
                <a:latin typeface="Times New Roman" pitchFamily="18" charset="0"/>
                <a:cs typeface="Times New Roman" pitchFamily="18" charset="0"/>
              </a:rPr>
              <a:t>ليتكون في النهايـة </a:t>
            </a:r>
            <a:r>
              <a:rPr lang="ar-SA" b="1" i="1" dirty="0">
                <a:latin typeface="Times New Roman" pitchFamily="18" charset="0"/>
                <a:cs typeface="Times New Roman" pitchFamily="18" charset="0"/>
              </a:rPr>
              <a:t>بوليمر شبكي </a:t>
            </a:r>
            <a:r>
              <a:rPr lang="ar-SA" b="1" dirty="0">
                <a:latin typeface="Times New Roman" pitchFamily="18" charset="0"/>
                <a:cs typeface="Times New Roman" pitchFamily="18" charset="0"/>
              </a:rPr>
              <a:t>يمكن تمثيلـه بالأشكال </a:t>
            </a:r>
            <a:r>
              <a:rPr lang="ar-SA" b="1" dirty="0">
                <a:solidFill>
                  <a:srgbClr val="0070C0"/>
                </a:solidFill>
                <a:latin typeface="Times New Roman" pitchFamily="18" charset="0"/>
                <a:cs typeface="Times New Roman" pitchFamily="18" charset="0"/>
              </a:rPr>
              <a:t>البنائية</a:t>
            </a:r>
            <a:r>
              <a:rPr lang="ar-SA" b="1" dirty="0">
                <a:latin typeface="Times New Roman" pitchFamily="18" charset="0"/>
                <a:cs typeface="Times New Roman" pitchFamily="18" charset="0"/>
              </a:rPr>
              <a:t> التالية :</a:t>
            </a:r>
            <a:endParaRPr lang="ar-EG" b="1" dirty="0">
              <a:solidFill>
                <a:srgbClr val="C0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t="2162" b="2703"/>
          <a:stretch>
            <a:fillRect/>
          </a:stretch>
        </p:blipFill>
        <p:spPr bwMode="auto">
          <a:xfrm>
            <a:off x="1828800" y="2514600"/>
            <a:ext cx="5181600" cy="3080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267200" y="5924490"/>
            <a:ext cx="3951723" cy="400110"/>
          </a:xfrm>
          <a:prstGeom prst="rect">
            <a:avLst/>
          </a:prstGeom>
        </p:spPr>
        <p:txBody>
          <a:bodyPr wrap="none">
            <a:spAutoFit/>
          </a:bodyPr>
          <a:lstStyle/>
          <a:p>
            <a:pPr algn="r" rtl="1"/>
            <a:r>
              <a:rPr lang="ar-SA" sz="2000" b="1" dirty="0">
                <a:solidFill>
                  <a:srgbClr val="FF0000"/>
                </a:solidFill>
                <a:latin typeface="Times New Roman" pitchFamily="18" charset="0"/>
                <a:cs typeface="Times New Roman" pitchFamily="18" charset="0"/>
              </a:rPr>
              <a:t>تعرف تجارياً بالامينوبلاست  </a:t>
            </a:r>
            <a:r>
              <a:rPr lang="en-US" sz="2000" b="1" dirty="0" err="1">
                <a:solidFill>
                  <a:srgbClr val="FF0000"/>
                </a:solidFill>
                <a:latin typeface="Times New Roman" pitchFamily="18" charset="0"/>
                <a:cs typeface="Times New Roman" pitchFamily="18" charset="0"/>
              </a:rPr>
              <a:t>Aminoplast</a:t>
            </a:r>
            <a:r>
              <a:rPr lang="ar-SA" sz="2000" b="1" dirty="0">
                <a:solidFill>
                  <a:srgbClr val="FF0000"/>
                </a:solidFill>
                <a:latin typeface="Times New Roman" pitchFamily="18" charset="0"/>
                <a:cs typeface="Times New Roman" pitchFamily="18" charset="0"/>
              </a:rPr>
              <a:t> .</a:t>
            </a:r>
            <a:endParaRPr lang="ar-EG" sz="2000" b="1" dirty="0">
              <a:solidFill>
                <a:srgbClr val="FF0000"/>
              </a:solidFill>
              <a:latin typeface="Times New Roman" pitchFamily="18" charset="0"/>
              <a:cs typeface="Times New Roman" pitchFamily="18" charset="0"/>
            </a:endParaRP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Urea-Formaldehyde Resins</a:t>
            </a: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0"/>
            <a:ext cx="8229600" cy="2460738"/>
          </a:xfrm>
          <a:prstGeom prst="rect">
            <a:avLst/>
          </a:prstGeom>
        </p:spPr>
        <p:txBody>
          <a:bodyPr wrap="square">
            <a:spAutoFit/>
          </a:bodyPr>
          <a:lstStyle/>
          <a:p>
            <a:pPr marL="287338" lvl="0" indent="-287338" algn="just" rtl="1">
              <a:lnSpc>
                <a:spcPct val="200000"/>
              </a:lnSpc>
              <a:buFont typeface="Wingdings" pitchFamily="2" charset="2"/>
              <a:buChar char="q"/>
            </a:pPr>
            <a:r>
              <a:rPr lang="ar-SA" sz="2000" b="1" dirty="0">
                <a:latin typeface="Times New Roman" pitchFamily="18" charset="0"/>
                <a:cs typeface="Times New Roman" pitchFamily="18" charset="0"/>
              </a:rPr>
              <a:t> </a:t>
            </a:r>
            <a:r>
              <a:rPr lang="ar-SA" sz="2000" b="1" dirty="0">
                <a:solidFill>
                  <a:srgbClr val="0070C0"/>
                </a:solidFill>
                <a:latin typeface="Times New Roman" pitchFamily="18" charset="0"/>
                <a:cs typeface="Times New Roman" pitchFamily="18" charset="0"/>
              </a:rPr>
              <a:t>تستخدم راتنجات اليوريا فورمالدهيد كمادة مسامية عازلة للحرارة، وكمادة لاصقة لانتاج الواح الخشب المكبوس والخشب الرقائقي (الابلكاج)، وتضاف الي البلاستيك المقوي كمادة مالئة، وتستعمل في الدهانات والورنيشات لانها شفافه ومقاومة للضوء وتعرف تجاريا بالامينوبلاست </a:t>
            </a:r>
            <a:r>
              <a:rPr lang="en-US" sz="2000" b="1" dirty="0" err="1">
                <a:solidFill>
                  <a:srgbClr val="0070C0"/>
                </a:solidFill>
                <a:latin typeface="Times New Roman" pitchFamily="18" charset="0"/>
                <a:cs typeface="Times New Roman" pitchFamily="18" charset="0"/>
              </a:rPr>
              <a:t>Aminoplast</a:t>
            </a:r>
            <a:r>
              <a:rPr lang="ar-SA" sz="2000" b="1" dirty="0">
                <a:solidFill>
                  <a:srgbClr val="0070C0"/>
                </a:solidFill>
                <a:latin typeface="Times New Roman" pitchFamily="18" charset="0"/>
                <a:cs typeface="Times New Roman" pitchFamily="18" charset="0"/>
              </a:rPr>
              <a:t>.</a:t>
            </a:r>
            <a:endParaRPr lang="ar-EG" sz="2000" b="1" dirty="0">
              <a:solidFill>
                <a:srgbClr val="C00000"/>
              </a:solidFill>
              <a:latin typeface="Times New Roman" pitchFamily="18" charset="0"/>
              <a:cs typeface="Times New Roman" pitchFamily="18" charset="0"/>
            </a:endParaRPr>
          </a:p>
        </p:txBody>
      </p:sp>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Urea-Formaldehyde Resins</a:t>
            </a: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24393"/>
            <a:ext cx="7924800" cy="1514325"/>
          </a:xfrm>
          <a:prstGeom prst="rect">
            <a:avLst/>
          </a:prstGeom>
          <a:noFill/>
        </p:spPr>
        <p:txBody>
          <a:bodyPr wrap="square" rtlCol="0">
            <a:spAutoFit/>
          </a:bodyPr>
          <a:lstStyle/>
          <a:p>
            <a:pPr algn="just" rtl="1">
              <a:lnSpc>
                <a:spcPct val="150000"/>
              </a:lnSpc>
            </a:pPr>
            <a:r>
              <a:rPr lang="ar-SA" sz="2400" b="1" dirty="0">
                <a:solidFill>
                  <a:srgbClr val="C00000"/>
                </a:solidFill>
                <a:latin typeface="Times New Roman" panose="02020603050405020304" pitchFamily="18" charset="0"/>
                <a:cs typeface="Times New Roman" panose="02020603050405020304" pitchFamily="18" charset="0"/>
              </a:rPr>
              <a:t>- البوليمرات </a:t>
            </a:r>
            <a:r>
              <a:rPr lang="en-US" sz="2400" b="1" dirty="0">
                <a:solidFill>
                  <a:srgbClr val="C00000"/>
                </a:solidFill>
                <a:latin typeface="Times New Roman" panose="02020603050405020304" pitchFamily="18" charset="0"/>
                <a:cs typeface="Times New Roman" panose="02020603050405020304" pitchFamily="18" charset="0"/>
              </a:rPr>
              <a:t>Polymers</a:t>
            </a:r>
          </a:p>
          <a:p>
            <a:pPr marL="228600" algn="just" rtl="1">
              <a:lnSpc>
                <a:spcPct val="150000"/>
              </a:lnSpc>
            </a:pPr>
            <a:r>
              <a:rPr lang="ar-SA" sz="2000" b="1" dirty="0">
                <a:latin typeface="Times New Roman" panose="02020603050405020304" pitchFamily="18" charset="0"/>
                <a:cs typeface="Times New Roman" panose="02020603050405020304" pitchFamily="18" charset="0"/>
              </a:rPr>
              <a:t>هي جزئيات كبيرة تتكون من ارتباط عدد كبير من الجزئيات الصغيره تسمي الاحاديات </a:t>
            </a:r>
            <a:r>
              <a:rPr lang="en-US" sz="2000" b="1" dirty="0">
                <a:latin typeface="Times New Roman" panose="02020603050405020304" pitchFamily="18" charset="0"/>
                <a:cs typeface="Times New Roman" panose="02020603050405020304" pitchFamily="18" charset="0"/>
              </a:rPr>
              <a:t>Monomers</a:t>
            </a:r>
            <a:r>
              <a:rPr lang="ar-SA" sz="2000" b="1" dirty="0">
                <a:latin typeface="Times New Roman" panose="02020603050405020304" pitchFamily="18" charset="0"/>
                <a:cs typeface="Times New Roman" panose="02020603050405020304" pitchFamily="18" charset="0"/>
              </a:rPr>
              <a:t> تتصل بعضها ببعض بروابط تساهمية مشكلة سلاسل طويله.</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1828800"/>
            <a:ext cx="7848600" cy="1015663"/>
          </a:xfrm>
          <a:prstGeom prst="rect">
            <a:avLst/>
          </a:prstGeom>
          <a:noFill/>
        </p:spPr>
        <p:txBody>
          <a:bodyPr wrap="square" rtlCol="0">
            <a:spAutoFit/>
          </a:bodyPr>
          <a:lstStyle/>
          <a:p>
            <a:pPr algn="just" rtl="1">
              <a:lnSpc>
                <a:spcPct val="150000"/>
              </a:lnSpc>
            </a:pPr>
            <a:r>
              <a:rPr lang="ar-SA" sz="2000" b="1" dirty="0">
                <a:solidFill>
                  <a:srgbClr val="00B050"/>
                </a:solidFill>
                <a:latin typeface="Times New Roman" panose="02020603050405020304" pitchFamily="18" charset="0"/>
                <a:cs typeface="Times New Roman" panose="02020603050405020304" pitchFamily="18" charset="0"/>
              </a:rPr>
              <a:t>- </a:t>
            </a:r>
            <a:r>
              <a:rPr lang="ar-SA" sz="2000" b="1" u="sng" dirty="0">
                <a:solidFill>
                  <a:srgbClr val="00B050"/>
                </a:solidFill>
                <a:latin typeface="Times New Roman" panose="02020603050405020304" pitchFamily="18" charset="0"/>
                <a:cs typeface="Times New Roman" panose="02020603050405020304" pitchFamily="18" charset="0"/>
              </a:rPr>
              <a:t>مصطلح بوليمر </a:t>
            </a:r>
            <a:r>
              <a:rPr lang="en-US" sz="2000" b="1" u="sng" dirty="0">
                <a:solidFill>
                  <a:srgbClr val="00B050"/>
                </a:solidFill>
                <a:latin typeface="Times New Roman" panose="02020603050405020304" pitchFamily="18" charset="0"/>
                <a:cs typeface="Times New Roman" panose="02020603050405020304" pitchFamily="18" charset="0"/>
              </a:rPr>
              <a:t>Polymer </a:t>
            </a:r>
            <a:r>
              <a:rPr lang="ar-SA" sz="2000" b="1" dirty="0">
                <a:latin typeface="Times New Roman" panose="02020603050405020304" pitchFamily="18" charset="0"/>
                <a:cs typeface="Times New Roman" panose="02020603050405020304" pitchFamily="18" charset="0"/>
              </a:rPr>
              <a:t> يتكون من مقطعين يونانيين:</a:t>
            </a:r>
          </a:p>
          <a:p>
            <a:pPr marL="169863" algn="ctr" rtl="1">
              <a:lnSpc>
                <a:spcPct val="150000"/>
              </a:lnSpc>
            </a:pPr>
            <a:r>
              <a:rPr lang="en-US" sz="2000" b="1" dirty="0">
                <a:latin typeface="Times New Roman" panose="02020603050405020304" pitchFamily="18" charset="0"/>
                <a:cs typeface="Times New Roman" panose="02020603050405020304" pitchFamily="18" charset="0"/>
              </a:rPr>
              <a:t>Poly</a:t>
            </a:r>
            <a:r>
              <a:rPr lang="ar-SA" sz="2000" b="1" dirty="0">
                <a:latin typeface="Times New Roman" panose="02020603050405020304" pitchFamily="18" charset="0"/>
                <a:cs typeface="Times New Roman" panose="02020603050405020304" pitchFamily="18" charset="0"/>
              </a:rPr>
              <a:t> = متعدد          و         </a:t>
            </a:r>
            <a:r>
              <a:rPr lang="en-US" sz="2000" b="1" dirty="0" err="1">
                <a:latin typeface="Times New Roman" panose="02020603050405020304" pitchFamily="18" charset="0"/>
                <a:cs typeface="Times New Roman" panose="02020603050405020304" pitchFamily="18" charset="0"/>
              </a:rPr>
              <a:t>mer</a:t>
            </a:r>
            <a:r>
              <a:rPr lang="en-US" sz="2000" b="1"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 = وحدة او جزء</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7200" y="2819400"/>
            <a:ext cx="8001000" cy="960328"/>
          </a:xfrm>
          <a:prstGeom prst="rect">
            <a:avLst/>
          </a:prstGeom>
          <a:noFill/>
        </p:spPr>
        <p:txBody>
          <a:bodyPr wrap="square" rtlCol="0">
            <a:spAutoFit/>
          </a:bodyPr>
          <a:lstStyle/>
          <a:p>
            <a:pPr marL="169863" indent="-169863" algn="just" rtl="1">
              <a:lnSpc>
                <a:spcPct val="150000"/>
              </a:lnSpc>
            </a:pPr>
            <a:r>
              <a:rPr lang="ar-SA" sz="2000" b="1" dirty="0">
                <a:solidFill>
                  <a:srgbClr val="00B050"/>
                </a:solidFill>
                <a:latin typeface="Times New Roman" panose="02020603050405020304" pitchFamily="18" charset="0"/>
                <a:cs typeface="Times New Roman" panose="02020603050405020304" pitchFamily="18" charset="0"/>
              </a:rPr>
              <a:t>- </a:t>
            </a:r>
            <a:r>
              <a:rPr lang="ar-SA" sz="2000" b="1" u="sng" dirty="0">
                <a:solidFill>
                  <a:srgbClr val="00B050"/>
                </a:solidFill>
                <a:latin typeface="Times New Roman" panose="02020603050405020304" pitchFamily="18" charset="0"/>
                <a:cs typeface="Times New Roman" panose="02020603050405020304" pitchFamily="18" charset="0"/>
              </a:rPr>
              <a:t>البلمرة</a:t>
            </a:r>
            <a:r>
              <a:rPr lang="en-US" sz="2000" b="1" u="sng" dirty="0">
                <a:solidFill>
                  <a:srgbClr val="00B050"/>
                </a:solidFill>
                <a:latin typeface="Times New Roman" panose="02020603050405020304" pitchFamily="18" charset="0"/>
                <a:cs typeface="Times New Roman" panose="02020603050405020304" pitchFamily="18" charset="0"/>
              </a:rPr>
              <a:t>Polymerization </a:t>
            </a:r>
            <a:r>
              <a:rPr lang="ar-SA" sz="2000" b="1" dirty="0">
                <a:solidFill>
                  <a:srgbClr val="00B050"/>
                </a:solidFill>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هي التفاعل</a:t>
            </a:r>
            <a:r>
              <a:rPr lang="en-US" sz="2000" b="1" dirty="0">
                <a:latin typeface="Times New Roman" panose="02020603050405020304" pitchFamily="18" charset="0"/>
                <a:cs typeface="Times New Roman" panose="02020603050405020304" pitchFamily="18" charset="0"/>
              </a:rPr>
              <a:t> </a:t>
            </a:r>
            <a:r>
              <a:rPr lang="ar-SA" sz="2000" b="1" dirty="0">
                <a:latin typeface="Times New Roman" panose="02020603050405020304" pitchFamily="18" charset="0"/>
                <a:cs typeface="Times New Roman" panose="02020603050405020304" pitchFamily="18" charset="0"/>
              </a:rPr>
              <a:t>او العملية التي تحدث بين الاحاديات </a:t>
            </a:r>
            <a:r>
              <a:rPr lang="en-US" sz="2000" b="1" dirty="0">
                <a:latin typeface="Times New Roman" panose="02020603050405020304" pitchFamily="18" charset="0"/>
                <a:cs typeface="Times New Roman" panose="02020603050405020304" pitchFamily="18" charset="0"/>
              </a:rPr>
              <a:t>Monomers</a:t>
            </a:r>
            <a:r>
              <a:rPr lang="ar-SA" sz="2000" b="1" dirty="0">
                <a:latin typeface="Times New Roman" panose="02020603050405020304" pitchFamily="18" charset="0"/>
                <a:cs typeface="Times New Roman" panose="02020603050405020304" pitchFamily="18" charset="0"/>
              </a:rPr>
              <a:t> لترتبط ببعضها.</a:t>
            </a:r>
            <a:endParaRPr lang="en-US"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 y="3867090"/>
            <a:ext cx="7848600" cy="400110"/>
          </a:xfrm>
          <a:prstGeom prst="rect">
            <a:avLst/>
          </a:prstGeom>
          <a:noFill/>
        </p:spPr>
        <p:txBody>
          <a:bodyPr wrap="square" rtlCol="0">
            <a:spAutoFit/>
          </a:bodyPr>
          <a:lstStyle/>
          <a:p>
            <a:pPr algn="just" rtl="1"/>
            <a:r>
              <a:rPr lang="ar-SA" sz="2000" b="1" dirty="0">
                <a:solidFill>
                  <a:srgbClr val="00B050"/>
                </a:solidFill>
                <a:latin typeface="Times New Roman" panose="02020603050405020304" pitchFamily="18" charset="0"/>
                <a:cs typeface="Times New Roman" panose="02020603050405020304" pitchFamily="18" charset="0"/>
              </a:rPr>
              <a:t>- </a:t>
            </a:r>
            <a:r>
              <a:rPr lang="ar-SA" sz="2000" b="1" u="sng" dirty="0">
                <a:solidFill>
                  <a:srgbClr val="00B050"/>
                </a:solidFill>
                <a:latin typeface="Times New Roman" panose="02020603050405020304" pitchFamily="18" charset="0"/>
                <a:cs typeface="Times New Roman" panose="02020603050405020304" pitchFamily="18" charset="0"/>
              </a:rPr>
              <a:t>الوحدة البنائية </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u="sng" dirty="0">
                <a:solidFill>
                  <a:srgbClr val="00B050"/>
                </a:solidFill>
                <a:latin typeface="Times New Roman" panose="02020603050405020304" pitchFamily="18" charset="0"/>
                <a:cs typeface="Times New Roman" panose="02020603050405020304" pitchFamily="18" charset="0"/>
              </a:rPr>
              <a:t>Structural unit</a:t>
            </a:r>
            <a:r>
              <a:rPr lang="ar-SA" sz="2000" b="1" dirty="0">
                <a:latin typeface="Times New Roman" panose="02020603050405020304" pitchFamily="18" charset="0"/>
                <a:cs typeface="Times New Roman" panose="02020603050405020304" pitchFamily="18" charset="0"/>
              </a:rPr>
              <a:t>هي المقاطع المتكرره في السلسله.</a:t>
            </a:r>
            <a:endParaRPr lang="en-US" sz="2000" b="1" dirty="0">
              <a:latin typeface="Times New Roman" panose="02020603050405020304" pitchFamily="18" charset="0"/>
              <a:cs typeface="Times New Roman" panose="02020603050405020304" pitchFamily="18" charset="0"/>
            </a:endParaRPr>
          </a:p>
        </p:txBody>
      </p:sp>
      <p:graphicFrame>
        <p:nvGraphicFramePr>
          <p:cNvPr id="14" name="Object 2"/>
          <p:cNvGraphicFramePr>
            <a:graphicFrameLocks noChangeAspect="1"/>
          </p:cNvGraphicFramePr>
          <p:nvPr/>
        </p:nvGraphicFramePr>
        <p:xfrm>
          <a:off x="1117652" y="4800600"/>
          <a:ext cx="6730948" cy="685800"/>
        </p:xfrm>
        <a:graphic>
          <a:graphicData uri="http://schemas.openxmlformats.org/presentationml/2006/ole">
            <mc:AlternateContent xmlns:mc="http://schemas.openxmlformats.org/markup-compatibility/2006">
              <mc:Choice xmlns:v="urn:schemas-microsoft-com:vml" Requires="v">
                <p:oleObj spid="_x0000_s638989" name="CS ChemDraw Drawing" r:id="rId3" imgW="5576466" imgH="560242" progId="ChemDraw.Document.6.0">
                  <p:embed/>
                </p:oleObj>
              </mc:Choice>
              <mc:Fallback>
                <p:oleObj name="CS ChemDraw Drawing" r:id="rId3" imgW="5576466" imgH="560242" progId="ChemDraw.Document.6.0">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52" y="4800600"/>
                        <a:ext cx="673094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2514600" y="5678269"/>
            <a:ext cx="4876800" cy="307777"/>
          </a:xfrm>
          <a:prstGeom prst="rect">
            <a:avLst/>
          </a:prstGeom>
          <a:noFill/>
        </p:spPr>
        <p:txBody>
          <a:bodyPr wrap="square" rtlCol="0">
            <a:spAutoFit/>
          </a:bodyPr>
          <a:lstStyle/>
          <a:p>
            <a:pPr algn="just"/>
            <a:r>
              <a:rPr lang="en-US" sz="1400" b="1" dirty="0">
                <a:cs typeface="Times New Roman" pitchFamily="18" charset="0"/>
              </a:rPr>
              <a:t>n = an integer “</a:t>
            </a:r>
            <a:r>
              <a:rPr lang="en-US" sz="1400" b="1" dirty="0">
                <a:solidFill>
                  <a:srgbClr val="0070C0"/>
                </a:solidFill>
                <a:cs typeface="Times New Roman" pitchFamily="18" charset="0"/>
              </a:rPr>
              <a:t>the degree of polymerization</a:t>
            </a:r>
            <a:r>
              <a:rPr lang="en-US" sz="1400" b="1" dirty="0">
                <a:cs typeface="Times New Roman" pitchFamily="18" charset="0"/>
              </a:rPr>
              <a:t>”</a:t>
            </a:r>
          </a:p>
        </p:txBody>
      </p:sp>
      <p:sp>
        <p:nvSpPr>
          <p:cNvPr id="21" name="TextBox 20"/>
          <p:cNvSpPr txBox="1"/>
          <p:nvPr/>
        </p:nvSpPr>
        <p:spPr>
          <a:xfrm>
            <a:off x="2514600" y="5986046"/>
            <a:ext cx="4099773" cy="338554"/>
          </a:xfrm>
          <a:prstGeom prst="rect">
            <a:avLst/>
          </a:prstGeom>
          <a:noFill/>
        </p:spPr>
        <p:txBody>
          <a:bodyPr wrap="square" rtlCol="0">
            <a:spAutoFit/>
          </a:bodyPr>
          <a:lstStyle/>
          <a:p>
            <a:pPr algn="just"/>
            <a:r>
              <a:rPr lang="en-US" sz="1600" b="1" dirty="0">
                <a:cs typeface="Times New Roman" pitchFamily="18" charset="0"/>
              </a:rPr>
              <a:t>-A- = the repeating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229600" cy="923330"/>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  يبدأ التفاعل في وسط قاعدي وتنتج مركبات المثيلول التي تتحول إلى بوليمر شبكي في وسط معتدل أو حمضي ضعيف كما يتضح من المعادلات التالية : </a:t>
            </a:r>
            <a:endParaRPr lang="ar-EG" b="1" dirty="0">
              <a:latin typeface="Times New Roman" pitchFamily="18" charset="0"/>
              <a:cs typeface="Times New Roman" pitchFamily="18" charset="0"/>
            </a:endParaRPr>
          </a:p>
        </p:txBody>
      </p:sp>
      <p:pic>
        <p:nvPicPr>
          <p:cNvPr id="11" name="Picture 13"/>
          <p:cNvPicPr>
            <a:picLocks noChangeAspect="1" noChangeArrowheads="1"/>
          </p:cNvPicPr>
          <p:nvPr/>
        </p:nvPicPr>
        <p:blipFill>
          <a:blip r:embed="rId2">
            <a:extLst>
              <a:ext uri="{28A0092B-C50C-407E-A947-70E740481C1C}">
                <a14:useLocalDpi xmlns:a14="http://schemas.microsoft.com/office/drawing/2010/main" val="0"/>
              </a:ext>
            </a:extLst>
          </a:blip>
          <a:srcRect l="1501" t="2041"/>
          <a:stretch>
            <a:fillRect/>
          </a:stretch>
        </p:blipFill>
        <p:spPr bwMode="auto">
          <a:xfrm>
            <a:off x="1365980" y="2209801"/>
            <a:ext cx="6177820" cy="419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4) راتنجات الميلامين فورمالدهيد</a:t>
            </a: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Melamine-Formaldehyde Resins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8077200" cy="369332"/>
          </a:xfrm>
          <a:prstGeom prst="rect">
            <a:avLst/>
          </a:prstGeom>
        </p:spPr>
        <p:txBody>
          <a:bodyPr wrap="square">
            <a:spAutoFit/>
          </a:bodyPr>
          <a:lstStyle/>
          <a:p>
            <a:pPr marL="287338" lvl="0" indent="-287338" algn="just" rtl="1">
              <a:buFont typeface="Wingdings" pitchFamily="2" charset="2"/>
              <a:buChar char="q"/>
            </a:pPr>
            <a:r>
              <a:rPr lang="ar-SA" b="1" dirty="0">
                <a:latin typeface="Times New Roman" pitchFamily="18" charset="0"/>
                <a:cs typeface="Times New Roman" pitchFamily="18" charset="0"/>
              </a:rPr>
              <a:t>هناك أيضاً مركبات أخرى مثل المثيلول الثلاثي وتنتهي بالميثيلول السداسي</a:t>
            </a:r>
            <a:endParaRPr lang="ar-EG" b="1"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94063"/>
            <a:ext cx="5638800" cy="23258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3400" y="4191000"/>
            <a:ext cx="8229600" cy="2169825"/>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 تعتبر افضل من راتنجات اليوريا فورمالدهيد.</a:t>
            </a:r>
          </a:p>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وتسنخدم كمادة مقاومة للحرارة، وشفافة وغير مسامية ولها قوة ميكانيكية عالية وعازلة للكهرباء وتستخدم في الدهانات اللازمة لطلاء الافران والثلاجات والسخانات وافران المطابخ (البوتاجاز).</a:t>
            </a:r>
          </a:p>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تتميز دهانات الميلامين فورمالدهيد بأنها صلبة و مقاومة للماء.</a:t>
            </a:r>
          </a:p>
          <a:p>
            <a:pPr marL="287338" lvl="0" indent="-287338" algn="just" rtl="1">
              <a:lnSpc>
                <a:spcPct val="150000"/>
              </a:lnSpc>
              <a:buFont typeface="Wingdings" pitchFamily="2" charset="2"/>
              <a:buChar char="q"/>
            </a:pPr>
            <a:r>
              <a:rPr lang="ar-SA" b="1" dirty="0">
                <a:latin typeface="Times New Roman" pitchFamily="18" charset="0"/>
                <a:cs typeface="Times New Roman" pitchFamily="18" charset="0"/>
              </a:rPr>
              <a:t>تعرف تجاريا </a:t>
            </a:r>
            <a:r>
              <a:rPr lang="ar-SA" b="1" dirty="0">
                <a:solidFill>
                  <a:srgbClr val="FF0000"/>
                </a:solidFill>
                <a:latin typeface="Times New Roman" pitchFamily="18" charset="0"/>
                <a:cs typeface="Times New Roman" pitchFamily="18" charset="0"/>
              </a:rPr>
              <a:t>بالميلانوبلاست </a:t>
            </a:r>
            <a:r>
              <a:rPr lang="en-US" b="1" dirty="0" err="1">
                <a:solidFill>
                  <a:srgbClr val="FF0000"/>
                </a:solidFill>
                <a:latin typeface="Times New Roman" pitchFamily="18" charset="0"/>
                <a:cs typeface="Times New Roman" pitchFamily="18" charset="0"/>
              </a:rPr>
              <a:t>Melanoplast</a:t>
            </a:r>
            <a:r>
              <a:rPr lang="ar-SA" b="1" dirty="0">
                <a:latin typeface="Times New Roman" pitchFamily="18" charset="0"/>
                <a:cs typeface="Times New Roman" pitchFamily="18" charset="0"/>
              </a:rPr>
              <a:t>.</a:t>
            </a:r>
            <a:endParaRPr lang="ar-EG" b="1" dirty="0">
              <a:latin typeface="Times New Roman" pitchFamily="18" charset="0"/>
              <a:cs typeface="Times New Roman" pitchFamily="18" charset="0"/>
            </a:endParaRPr>
          </a:p>
        </p:txBody>
      </p:sp>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4) راتنجات الميلامين فورمالدهيد</a:t>
            </a: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Melamine-Formaldehyde Resins</a:t>
            </a:r>
          </a:p>
        </p:txBody>
      </p:sp>
      <p:sp>
        <p:nvSpPr>
          <p:cNvPr id="11" name="TextBox 10"/>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7924800" cy="4401205"/>
          </a:xfrm>
          <a:prstGeom prst="rect">
            <a:avLst/>
          </a:prstGeom>
        </p:spPr>
        <p:txBody>
          <a:bodyPr wrap="square">
            <a:spAutoFit/>
          </a:bodyPr>
          <a:lstStyle/>
          <a:p>
            <a:pPr algn="just" rtl="1">
              <a:lnSpc>
                <a:spcPct val="200000"/>
              </a:lnSpc>
              <a:buFont typeface="Wingdings" pitchFamily="2" charset="2"/>
              <a:buChar char="q"/>
            </a:pPr>
            <a:r>
              <a:rPr lang="ar-SA" sz="2000" b="1" dirty="0">
                <a:solidFill>
                  <a:srgbClr val="0070C0"/>
                </a:solidFill>
                <a:latin typeface="Times New Roman" pitchFamily="18" charset="0"/>
                <a:cs typeface="Times New Roman" pitchFamily="18" charset="0"/>
              </a:rPr>
              <a:t> تسمى</a:t>
            </a:r>
            <a:r>
              <a:rPr lang="ar-SA" sz="2000" b="1" dirty="0">
                <a:latin typeface="Times New Roman" pitchFamily="18" charset="0"/>
                <a:cs typeface="Times New Roman" pitchFamily="18" charset="0"/>
              </a:rPr>
              <a:t> بوليمرات الفينول فورمالدهيد أحياناً </a:t>
            </a:r>
            <a:r>
              <a:rPr lang="ar-SA" sz="2000" b="1" dirty="0">
                <a:solidFill>
                  <a:srgbClr val="0070C0"/>
                </a:solidFill>
                <a:latin typeface="Times New Roman" pitchFamily="18" charset="0"/>
                <a:cs typeface="Times New Roman" pitchFamily="18" charset="0"/>
              </a:rPr>
              <a:t>بالباكيلات</a:t>
            </a:r>
            <a:r>
              <a:rPr lang="ar-SA"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Bakelites</a:t>
            </a:r>
            <a:endParaRPr lang="ar-SA" sz="2000" b="1" dirty="0">
              <a:latin typeface="Times New Roman" pitchFamily="18" charset="0"/>
              <a:cs typeface="Times New Roman" pitchFamily="18" charset="0"/>
            </a:endParaRPr>
          </a:p>
          <a:p>
            <a:pPr marL="287338" indent="-287338" algn="just" rtl="1">
              <a:lnSpc>
                <a:spcPct val="200000"/>
              </a:lnSpc>
              <a:buFont typeface="Wingdings" pitchFamily="2" charset="2"/>
              <a:buChar char="q"/>
            </a:pPr>
            <a:r>
              <a:rPr lang="ar-SA" sz="2000" b="1" dirty="0">
                <a:solidFill>
                  <a:srgbClr val="0070C0"/>
                </a:solidFill>
                <a:latin typeface="Times New Roman" pitchFamily="18" charset="0"/>
                <a:cs typeface="Times New Roman" pitchFamily="18" charset="0"/>
              </a:rPr>
              <a:t>تتكون</a:t>
            </a:r>
            <a:r>
              <a:rPr lang="ar-SA" sz="2000" b="1" dirty="0">
                <a:latin typeface="Times New Roman" pitchFamily="18" charset="0"/>
                <a:cs typeface="Times New Roman" pitchFamily="18" charset="0"/>
              </a:rPr>
              <a:t> هذه البوليمرات من </a:t>
            </a:r>
            <a:r>
              <a:rPr lang="ar-SA" sz="2000" b="1" i="1" dirty="0">
                <a:latin typeface="Times New Roman" pitchFamily="18" charset="0"/>
                <a:cs typeface="Times New Roman" pitchFamily="18" charset="0"/>
              </a:rPr>
              <a:t>تكاثف الفينول مع الفورمالدهيد</a:t>
            </a:r>
            <a:r>
              <a:rPr lang="ar-SA" sz="2000" b="1" dirty="0">
                <a:latin typeface="Times New Roman" pitchFamily="18" charset="0"/>
                <a:cs typeface="Times New Roman" pitchFamily="18" charset="0"/>
              </a:rPr>
              <a:t> في وسط قاعدي أو في وسط حمضي على </a:t>
            </a:r>
            <a:r>
              <a:rPr lang="ar-SA" sz="2000" b="1" dirty="0">
                <a:solidFill>
                  <a:srgbClr val="0070C0"/>
                </a:solidFill>
                <a:latin typeface="Times New Roman" pitchFamily="18" charset="0"/>
                <a:cs typeface="Times New Roman" pitchFamily="18" charset="0"/>
              </a:rPr>
              <a:t>مرحلتين</a:t>
            </a:r>
            <a:r>
              <a:rPr lang="ar-SA" sz="2000" b="1" dirty="0">
                <a:latin typeface="Times New Roman" pitchFamily="18" charset="0"/>
                <a:cs typeface="Times New Roman" pitchFamily="18" charset="0"/>
              </a:rPr>
              <a:t> في </a:t>
            </a:r>
            <a:r>
              <a:rPr lang="ar-SA" sz="2000" b="1" i="1" u="sng" dirty="0">
                <a:solidFill>
                  <a:srgbClr val="0070C0"/>
                </a:solidFill>
                <a:latin typeface="Times New Roman" pitchFamily="18" charset="0"/>
                <a:cs typeface="Times New Roman" pitchFamily="18" charset="0"/>
              </a:rPr>
              <a:t>المرحلة الأولى </a:t>
            </a:r>
            <a:r>
              <a:rPr lang="ar-SA" sz="2000" b="1" dirty="0">
                <a:latin typeface="Times New Roman" pitchFamily="18" charset="0"/>
                <a:cs typeface="Times New Roman" pitchFamily="18" charset="0"/>
              </a:rPr>
              <a:t>يتكون البوليمر أو الراتنج  </a:t>
            </a:r>
            <a:r>
              <a:rPr lang="en-US" sz="2000" b="1" dirty="0">
                <a:latin typeface="Times New Roman" pitchFamily="18" charset="0"/>
                <a:cs typeface="Times New Roman" pitchFamily="18" charset="0"/>
              </a:rPr>
              <a:t>resin</a:t>
            </a:r>
            <a:r>
              <a:rPr lang="ar-SA" sz="2000" b="1" dirty="0">
                <a:latin typeface="Times New Roman" pitchFamily="18" charset="0"/>
                <a:cs typeface="Times New Roman" pitchFamily="18" charset="0"/>
              </a:rPr>
              <a:t> ذو الوزن الجزيئي المنخفض الذي يمكن صهره أو أذابته ويتم في </a:t>
            </a:r>
            <a:r>
              <a:rPr lang="ar-SA" sz="2000" b="1" i="1" u="sng" dirty="0">
                <a:solidFill>
                  <a:srgbClr val="0070C0"/>
                </a:solidFill>
                <a:latin typeface="Times New Roman" pitchFamily="18" charset="0"/>
                <a:cs typeface="Times New Roman" pitchFamily="18" charset="0"/>
              </a:rPr>
              <a:t>المرحلة الثانية </a:t>
            </a:r>
            <a:r>
              <a:rPr lang="ar-SA" sz="2000" b="1" dirty="0">
                <a:latin typeface="Times New Roman" pitchFamily="18" charset="0"/>
                <a:cs typeface="Times New Roman" pitchFamily="18" charset="0"/>
              </a:rPr>
              <a:t>معالجة الراتنج السابق بحيث يقود إلى ناتج ذو روابط متقاطعة.</a:t>
            </a:r>
          </a:p>
          <a:p>
            <a:pPr algn="just" rtl="1">
              <a:lnSpc>
                <a:spcPct val="200000"/>
              </a:lnSpc>
              <a:buFont typeface="Wingdings" pitchFamily="2" charset="2"/>
              <a:buChar char="q"/>
            </a:pPr>
            <a:r>
              <a:rPr lang="ar-SA" sz="2000" b="1" dirty="0">
                <a:latin typeface="Times New Roman" pitchFamily="18" charset="0"/>
                <a:cs typeface="Times New Roman" pitchFamily="18" charset="0"/>
              </a:rPr>
              <a:t> هناك </a:t>
            </a:r>
            <a:r>
              <a:rPr lang="ar-SA" sz="2000" b="1" i="1" dirty="0">
                <a:latin typeface="Times New Roman" pitchFamily="18" charset="0"/>
                <a:cs typeface="Times New Roman" pitchFamily="18" charset="0"/>
              </a:rPr>
              <a:t>نوعان</a:t>
            </a:r>
            <a:r>
              <a:rPr lang="ar-SA" sz="2000" b="1" dirty="0">
                <a:latin typeface="Times New Roman" pitchFamily="18" charset="0"/>
                <a:cs typeface="Times New Roman" pitchFamily="18" charset="0"/>
              </a:rPr>
              <a:t> من الراتنج ذي الوزن الجزيئي المنخفض وهما </a:t>
            </a:r>
            <a:r>
              <a:rPr lang="ar-SA" sz="2000" b="1" u="sng" dirty="0">
                <a:solidFill>
                  <a:srgbClr val="00B050"/>
                </a:solidFill>
                <a:latin typeface="Times New Roman" pitchFamily="18" charset="0"/>
                <a:cs typeface="Times New Roman" pitchFamily="18" charset="0"/>
              </a:rPr>
              <a:t>الريزول </a:t>
            </a:r>
            <a:r>
              <a:rPr lang="en-US" sz="2000" b="1" u="sng" dirty="0" err="1">
                <a:solidFill>
                  <a:srgbClr val="00B050"/>
                </a:solidFill>
                <a:latin typeface="Times New Roman" pitchFamily="18" charset="0"/>
                <a:cs typeface="Times New Roman" pitchFamily="18" charset="0"/>
              </a:rPr>
              <a:t>Resol</a:t>
            </a:r>
            <a:r>
              <a:rPr lang="ar-SA" sz="2000" b="1" dirty="0">
                <a:latin typeface="Times New Roman" pitchFamily="18" charset="0"/>
                <a:cs typeface="Times New Roman" pitchFamily="18" charset="0"/>
              </a:rPr>
              <a:t> و </a:t>
            </a:r>
            <a:r>
              <a:rPr lang="ar-SA" sz="2000" b="1" u="sng" dirty="0">
                <a:solidFill>
                  <a:srgbClr val="00B050"/>
                </a:solidFill>
                <a:latin typeface="Times New Roman" pitchFamily="18" charset="0"/>
                <a:cs typeface="Times New Roman" pitchFamily="18" charset="0"/>
              </a:rPr>
              <a:t>النوفولاك </a:t>
            </a:r>
            <a:r>
              <a:rPr lang="en-US" sz="2000" b="1" u="sng" dirty="0" err="1">
                <a:solidFill>
                  <a:srgbClr val="00B050"/>
                </a:solidFill>
                <a:latin typeface="Times New Roman" pitchFamily="18" charset="0"/>
                <a:cs typeface="Times New Roman" pitchFamily="18" charset="0"/>
              </a:rPr>
              <a:t>Novolak</a:t>
            </a:r>
            <a:r>
              <a:rPr lang="ar-SA" sz="2000" b="1" u="sng" dirty="0">
                <a:solidFill>
                  <a:srgbClr val="00B050"/>
                </a:solidFill>
                <a:latin typeface="Times New Roman" pitchFamily="18" charset="0"/>
                <a:cs typeface="Times New Roman" pitchFamily="18" charset="0"/>
              </a:rPr>
              <a:t> </a:t>
            </a:r>
            <a:r>
              <a:rPr lang="ar-SA" sz="2000" b="1" dirty="0">
                <a:latin typeface="Times New Roman" pitchFamily="18" charset="0"/>
                <a:cs typeface="Times New Roman" pitchFamily="18" charset="0"/>
              </a:rPr>
              <a:t>.</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a:solidFill>
                  <a:srgbClr val="C00000"/>
                </a:solidFill>
                <a:latin typeface="Times New Roman" pitchFamily="18" charset="0"/>
                <a:cs typeface="Times New Roman" pitchFamily="18" charset="0"/>
              </a:rPr>
              <a:t>Phenol-Formaldehyde Resins</a:t>
            </a: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19200"/>
            <a:ext cx="8077200" cy="1514325"/>
          </a:xfrm>
          <a:prstGeom prst="rect">
            <a:avLst/>
          </a:prstGeom>
        </p:spPr>
        <p:txBody>
          <a:bodyPr wrap="square">
            <a:spAutoFit/>
          </a:bodyPr>
          <a:lstStyle/>
          <a:p>
            <a:pPr algn="just" rtl="1">
              <a:lnSpc>
                <a:spcPct val="150000"/>
              </a:lnSpc>
              <a:buFont typeface="Wingdings" pitchFamily="2" charset="2"/>
              <a:buChar char="v"/>
            </a:pPr>
            <a:r>
              <a:rPr lang="ar-SA" sz="20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الريزول  </a:t>
            </a:r>
            <a:r>
              <a:rPr lang="en-US" sz="2400" b="1" dirty="0" err="1">
                <a:solidFill>
                  <a:srgbClr val="C00000"/>
                </a:solidFill>
                <a:latin typeface="Times New Roman" pitchFamily="18" charset="0"/>
                <a:cs typeface="Times New Roman" pitchFamily="18" charset="0"/>
              </a:rPr>
              <a:t>Resol</a:t>
            </a:r>
            <a:endParaRPr lang="en-US" sz="2000" b="1" dirty="0">
              <a:solidFill>
                <a:srgbClr val="C00000"/>
              </a:solidFill>
              <a:latin typeface="Times New Roman" pitchFamily="18" charset="0"/>
              <a:cs typeface="Times New Roman" pitchFamily="18" charset="0"/>
            </a:endParaRPr>
          </a:p>
          <a:p>
            <a:pPr marL="287338" algn="just" rtl="1">
              <a:lnSpc>
                <a:spcPct val="150000"/>
              </a:lnSpc>
            </a:pPr>
            <a:r>
              <a:rPr lang="ar-SA" sz="2000" b="1" dirty="0">
                <a:latin typeface="Times New Roman" pitchFamily="18" charset="0"/>
                <a:cs typeface="Times New Roman" pitchFamily="18" charset="0"/>
              </a:rPr>
              <a:t> </a:t>
            </a:r>
            <a:r>
              <a:rPr lang="ar-SA" sz="2000" b="1" dirty="0">
                <a:solidFill>
                  <a:srgbClr val="0070C0"/>
                </a:solidFill>
                <a:latin typeface="Times New Roman" pitchFamily="18" charset="0"/>
                <a:cs typeface="Times New Roman" pitchFamily="18" charset="0"/>
              </a:rPr>
              <a:t>يتكون</a:t>
            </a:r>
            <a:r>
              <a:rPr lang="ar-SA" sz="2000" b="1" dirty="0">
                <a:latin typeface="Times New Roman" pitchFamily="18" charset="0"/>
                <a:cs typeface="Times New Roman" pitchFamily="18" charset="0"/>
              </a:rPr>
              <a:t> هذا النوع من الراتنج لدى </a:t>
            </a:r>
            <a:r>
              <a:rPr lang="ar-SA" sz="2000" b="1" i="1" dirty="0">
                <a:solidFill>
                  <a:srgbClr val="0070C0"/>
                </a:solidFill>
                <a:latin typeface="Times New Roman" pitchFamily="18" charset="0"/>
                <a:cs typeface="Times New Roman" pitchFamily="18" charset="0"/>
              </a:rPr>
              <a:t>تفاعل الفينول مع فائض من الفورمالدهيد </a:t>
            </a:r>
            <a:r>
              <a:rPr lang="ar-SA" sz="2000" b="1" dirty="0">
                <a:latin typeface="Times New Roman" pitchFamily="18" charset="0"/>
                <a:cs typeface="Times New Roman" pitchFamily="18" charset="0"/>
              </a:rPr>
              <a:t>بنسبه تقارب (1:5)  وبوجود </a:t>
            </a:r>
            <a:r>
              <a:rPr lang="ar-SA" sz="2000" b="1" dirty="0">
                <a:solidFill>
                  <a:srgbClr val="0070C0"/>
                </a:solidFill>
                <a:latin typeface="Times New Roman" pitchFamily="18" charset="0"/>
                <a:cs typeface="Times New Roman" pitchFamily="18" charset="0"/>
              </a:rPr>
              <a:t>قاعدة</a:t>
            </a:r>
            <a:r>
              <a:rPr lang="ar-SA" sz="2000" b="1" dirty="0">
                <a:latin typeface="Times New Roman" pitchFamily="18" charset="0"/>
                <a:cs typeface="Times New Roman" pitchFamily="18" charset="0"/>
              </a:rPr>
              <a:t> مثل هيدروكسيد الصوديوم.</a:t>
            </a:r>
            <a:endParaRPr lang="ar-EG" sz="2000" b="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a:solidFill>
                  <a:srgbClr val="C00000"/>
                </a:solidFill>
                <a:latin typeface="Times New Roman" pitchFamily="18" charset="0"/>
                <a:cs typeface="Times New Roman" pitchFamily="18" charset="0"/>
              </a:rPr>
              <a:t>Phenol-Formaldehyde Resins</a:t>
            </a: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321208"/>
            <a:ext cx="8077200" cy="1421992"/>
          </a:xfrm>
          <a:prstGeom prst="rect">
            <a:avLst/>
          </a:prstGeom>
        </p:spPr>
        <p:txBody>
          <a:bodyPr wrap="square">
            <a:spAutoFit/>
          </a:bodyPr>
          <a:lstStyle/>
          <a:p>
            <a:pPr marL="346075" indent="-346075" algn="just" rtl="1">
              <a:lnSpc>
                <a:spcPct val="150000"/>
              </a:lnSpc>
              <a:buFont typeface="Wingdings" pitchFamily="2" charset="2"/>
              <a:buChar char="q"/>
            </a:pPr>
            <a:r>
              <a:rPr lang="ar-SA" sz="2000" b="1" dirty="0">
                <a:solidFill>
                  <a:srgbClr val="0070C0"/>
                </a:solidFill>
                <a:latin typeface="Times New Roman" pitchFamily="18" charset="0"/>
                <a:cs typeface="Times New Roman" pitchFamily="18" charset="0"/>
              </a:rPr>
              <a:t>تتكاثف </a:t>
            </a:r>
            <a:r>
              <a:rPr lang="ar-SA" sz="2000" b="1" dirty="0">
                <a:latin typeface="Times New Roman" pitchFamily="18" charset="0"/>
                <a:cs typeface="Times New Roman" pitchFamily="18" charset="0"/>
              </a:rPr>
              <a:t>هذه المركبات مع بعضها و</a:t>
            </a:r>
            <a:r>
              <a:rPr lang="ar-SA" sz="2000" b="1" dirty="0">
                <a:solidFill>
                  <a:srgbClr val="0070C0"/>
                </a:solidFill>
                <a:latin typeface="Times New Roman" pitchFamily="18" charset="0"/>
                <a:cs typeface="Times New Roman" pitchFamily="18" charset="0"/>
              </a:rPr>
              <a:t>ينتج</a:t>
            </a:r>
            <a:r>
              <a:rPr lang="ar-SA" sz="2000" b="1" dirty="0">
                <a:latin typeface="Times New Roman" pitchFamily="18" charset="0"/>
                <a:cs typeface="Times New Roman" pitchFamily="18" charset="0"/>
              </a:rPr>
              <a:t> بوليمر تترابط فيه الحلقات الأروماتية بجسور من المثيلين </a:t>
            </a:r>
            <a:r>
              <a:rPr lang="en-US" sz="2000" b="1" dirty="0">
                <a:latin typeface="Times New Roman" pitchFamily="18" charset="0"/>
                <a:cs typeface="Times New Roman" pitchFamily="18" charset="0"/>
              </a:rPr>
              <a:t>–CH</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a:t>
            </a:r>
            <a:r>
              <a:rPr lang="ar-SA" sz="2000" b="1" dirty="0">
                <a:latin typeface="Times New Roman" pitchFamily="18" charset="0"/>
                <a:cs typeface="Times New Roman" pitchFamily="18" charset="0"/>
              </a:rPr>
              <a:t> بالاضافه إلى روابط (جسور) أكسجينية تربط بين مجموعات المثيلين . ويمكن </a:t>
            </a:r>
            <a:r>
              <a:rPr lang="ar-SA" sz="2000" b="1" i="1" dirty="0">
                <a:solidFill>
                  <a:srgbClr val="0070C0"/>
                </a:solidFill>
                <a:latin typeface="Times New Roman" pitchFamily="18" charset="0"/>
                <a:cs typeface="Times New Roman" pitchFamily="18" charset="0"/>
              </a:rPr>
              <a:t>تمثيل بوليمر الريزول </a:t>
            </a:r>
            <a:r>
              <a:rPr lang="ar-SA" sz="2000" b="1" dirty="0">
                <a:latin typeface="Times New Roman" pitchFamily="18" charset="0"/>
                <a:cs typeface="Times New Roman" pitchFamily="18" charset="0"/>
              </a:rPr>
              <a:t>كما يلي: </a:t>
            </a:r>
            <a:endParaRPr lang="ar-EG" sz="2000" b="1" dirty="0">
              <a:latin typeface="Times New Roman" pitchFamily="18" charset="0"/>
              <a:cs typeface="Times New Roman" pitchFamily="18" charset="0"/>
            </a:endParaRPr>
          </a:p>
        </p:txBody>
      </p: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l="1379" t="2519" r="2097"/>
          <a:stretch>
            <a:fillRect/>
          </a:stretch>
        </p:blipFill>
        <p:spPr bwMode="auto">
          <a:xfrm>
            <a:off x="1582254" y="2895600"/>
            <a:ext cx="5885346" cy="32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a:solidFill>
                  <a:srgbClr val="C00000"/>
                </a:solidFill>
                <a:latin typeface="Times New Roman" pitchFamily="18" charset="0"/>
                <a:cs typeface="Times New Roman" pitchFamily="18" charset="0"/>
              </a:rPr>
              <a:t>Phenol-Formaldehyde Resins</a:t>
            </a: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19200"/>
            <a:ext cx="8077200" cy="461665"/>
          </a:xfrm>
          <a:prstGeom prst="rect">
            <a:avLst/>
          </a:prstGeom>
        </p:spPr>
        <p:txBody>
          <a:bodyPr wrap="square">
            <a:spAutoFit/>
          </a:bodyPr>
          <a:lstStyle/>
          <a:p>
            <a:pPr algn="just" rtl="1">
              <a:buFont typeface="Wingdings" pitchFamily="2" charset="2"/>
              <a:buChar char="v"/>
            </a:pPr>
            <a:r>
              <a:rPr lang="ar-SA" sz="2000" b="1" dirty="0">
                <a:solidFill>
                  <a:srgbClr val="C00000"/>
                </a:solidFill>
                <a:latin typeface="Times New Roman" pitchFamily="18" charset="0"/>
                <a:cs typeface="Times New Roman" pitchFamily="18" charset="0"/>
              </a:rPr>
              <a:t> </a:t>
            </a:r>
            <a:r>
              <a:rPr lang="ar-SA" sz="2400" b="1" dirty="0">
                <a:solidFill>
                  <a:srgbClr val="C00000"/>
                </a:solidFill>
                <a:latin typeface="Times New Roman" pitchFamily="18" charset="0"/>
                <a:cs typeface="Times New Roman" pitchFamily="18" charset="0"/>
              </a:rPr>
              <a:t>النوفولاك</a:t>
            </a:r>
            <a:r>
              <a:rPr lang="ar-SA" sz="2400"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Novolak</a:t>
            </a:r>
            <a:endParaRPr lang="en-US" sz="2000" b="1" dirty="0">
              <a:solidFill>
                <a:srgbClr val="C00000"/>
              </a:solidFill>
              <a:latin typeface="Times New Roman" pitchFamily="18" charset="0"/>
              <a:cs typeface="Times New Roman" pitchFamily="18" charset="0"/>
            </a:endParaRPr>
          </a:p>
        </p:txBody>
      </p:sp>
      <p:sp>
        <p:nvSpPr>
          <p:cNvPr id="8" name="Rectangle 7"/>
          <p:cNvSpPr/>
          <p:nvPr/>
        </p:nvSpPr>
        <p:spPr>
          <a:xfrm>
            <a:off x="609600" y="1702237"/>
            <a:ext cx="8001000" cy="4708981"/>
          </a:xfrm>
          <a:prstGeom prst="rect">
            <a:avLst/>
          </a:prstGeom>
        </p:spPr>
        <p:txBody>
          <a:bodyPr wrap="square">
            <a:spAutoFit/>
          </a:bodyPr>
          <a:lstStyle/>
          <a:p>
            <a:pPr marL="169863" indent="-169863" algn="just" rtl="1"/>
            <a:r>
              <a:rPr lang="ar-SA" sz="2000" b="1" dirty="0">
                <a:solidFill>
                  <a:srgbClr val="0070C0"/>
                </a:solidFill>
                <a:latin typeface="Times New Roman" pitchFamily="18" charset="0"/>
                <a:cs typeface="Times New Roman" pitchFamily="18" charset="0"/>
              </a:rPr>
              <a:t>- ينشأ</a:t>
            </a:r>
            <a:r>
              <a:rPr lang="ar-SA" sz="2000" b="1" dirty="0">
                <a:latin typeface="Times New Roman" pitchFamily="18" charset="0"/>
                <a:cs typeface="Times New Roman" pitchFamily="18" charset="0"/>
              </a:rPr>
              <a:t> هذا النوع من الراتنج لدى </a:t>
            </a:r>
            <a:r>
              <a:rPr lang="ar-SA" sz="2000" b="1" dirty="0">
                <a:solidFill>
                  <a:srgbClr val="0070C0"/>
                </a:solidFill>
                <a:latin typeface="Times New Roman" pitchFamily="18" charset="0"/>
                <a:cs typeface="Times New Roman" pitchFamily="18" charset="0"/>
              </a:rPr>
              <a:t>تفاعل</a:t>
            </a:r>
            <a:r>
              <a:rPr lang="ar-SA" sz="2000" b="1" dirty="0">
                <a:latin typeface="Times New Roman" pitchFamily="18" charset="0"/>
                <a:cs typeface="Times New Roman" pitchFamily="18" charset="0"/>
              </a:rPr>
              <a:t> كمية زائدة من</a:t>
            </a:r>
            <a:r>
              <a:rPr lang="ar-SA" sz="2000" b="1" dirty="0">
                <a:solidFill>
                  <a:srgbClr val="0070C0"/>
                </a:solidFill>
                <a:latin typeface="Times New Roman" pitchFamily="18" charset="0"/>
                <a:cs typeface="Times New Roman" pitchFamily="18" charset="0"/>
              </a:rPr>
              <a:t> الفينول مع الفورمالدهيد حوالي 1.25: 1 في وسط حمضي </a:t>
            </a:r>
          </a:p>
          <a:p>
            <a:pPr marL="169863" algn="just" rtl="1"/>
            <a:r>
              <a:rPr lang="ar-SA" sz="2000" b="1" dirty="0">
                <a:latin typeface="Times New Roman" pitchFamily="18" charset="0"/>
                <a:cs typeface="Times New Roman" pitchFamily="18" charset="0"/>
              </a:rPr>
              <a:t>(إذ أن استخدام نسبة من الفورمالدهيد تقل عن الفينول تحول دون الحصول على مركبات المثيلول المتعددة كما في حال الريزول يؤدي ارتباط بروتون الحمض مع الفورمالدهيد </a:t>
            </a:r>
            <a:r>
              <a:rPr lang="en-US" sz="2000" b="1" dirty="0">
                <a:latin typeface="Times New Roman" pitchFamily="18" charset="0"/>
                <a:cs typeface="Times New Roman" pitchFamily="18" charset="0"/>
              </a:rPr>
              <a:t>H</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C=</a:t>
            </a:r>
            <a:r>
              <a:rPr lang="en-US" sz="2000" b="1" baseline="30000" dirty="0">
                <a:latin typeface="Times New Roman" pitchFamily="18" charset="0"/>
                <a:cs typeface="Times New Roman" pitchFamily="18" charset="0"/>
              </a:rPr>
              <a:t>+</a:t>
            </a:r>
            <a:r>
              <a:rPr lang="en-US" sz="2000" b="1" dirty="0">
                <a:latin typeface="Times New Roman" pitchFamily="18" charset="0"/>
                <a:cs typeface="Times New Roman" pitchFamily="18" charset="0"/>
              </a:rPr>
              <a:t>OH  </a:t>
            </a:r>
            <a:r>
              <a:rPr lang="ar-SA" sz="2000" b="1" dirty="0">
                <a:latin typeface="Times New Roman" pitchFamily="18" charset="0"/>
                <a:cs typeface="Times New Roman" pitchFamily="18" charset="0"/>
              </a:rPr>
              <a:t> إلى تنشيط الأخير فيصبح ذا قابلية على التفاعل بسهولة مع </a:t>
            </a:r>
            <a:r>
              <a:rPr lang="ar-SA" sz="2000" b="1" dirty="0">
                <a:solidFill>
                  <a:srgbClr val="0070C0"/>
                </a:solidFill>
                <a:latin typeface="Times New Roman" pitchFamily="18" charset="0"/>
                <a:cs typeface="Times New Roman" pitchFamily="18" charset="0"/>
              </a:rPr>
              <a:t>الحلقة الأروماتية</a:t>
            </a:r>
            <a:r>
              <a:rPr lang="ar-SA" sz="2000" b="1" dirty="0">
                <a:latin typeface="Times New Roman" pitchFamily="18" charset="0"/>
                <a:cs typeface="Times New Roman" pitchFamily="18" charset="0"/>
              </a:rPr>
              <a:t> (تفاعلات استبدال نكلوفيلية) في موضعي أورثو أو بارا) </a:t>
            </a:r>
          </a:p>
          <a:p>
            <a:pPr marL="169863" indent="-169863" algn="just" rtl="1">
              <a:buFontTx/>
              <a:buChar char="-"/>
            </a:pPr>
            <a:r>
              <a:rPr lang="ar-SA" sz="2000" b="1" dirty="0">
                <a:latin typeface="Times New Roman" pitchFamily="18" charset="0"/>
                <a:cs typeface="Times New Roman" pitchFamily="18" charset="0"/>
              </a:rPr>
              <a:t>باستمرار التفاعل </a:t>
            </a:r>
            <a:r>
              <a:rPr lang="ar-SA" sz="2000" b="1" dirty="0">
                <a:solidFill>
                  <a:srgbClr val="0070C0"/>
                </a:solidFill>
                <a:latin typeface="Times New Roman" pitchFamily="18" charset="0"/>
                <a:cs typeface="Times New Roman" pitchFamily="18" charset="0"/>
              </a:rPr>
              <a:t>يتكون بوليمر </a:t>
            </a:r>
            <a:r>
              <a:rPr lang="ar-SA" sz="2000" b="1" dirty="0">
                <a:latin typeface="Times New Roman" pitchFamily="18" charset="0"/>
                <a:cs typeface="Times New Roman" pitchFamily="18" charset="0"/>
              </a:rPr>
              <a:t>مكون من حلقات أروماتية موصول ببعضها عن طريق مجموعات المثيلين.</a:t>
            </a:r>
          </a:p>
          <a:p>
            <a:pPr marL="169863" indent="-169863" algn="just" rtl="1">
              <a:buFontTx/>
              <a:buChar char="-"/>
            </a:pPr>
            <a:endParaRPr lang="ar-SA" sz="2000" b="1" dirty="0">
              <a:latin typeface="Times New Roman" pitchFamily="18" charset="0"/>
              <a:cs typeface="Times New Roman" pitchFamily="18" charset="0"/>
            </a:endParaRPr>
          </a:p>
          <a:p>
            <a:pPr marL="169863" indent="-169863" algn="just" rtl="1">
              <a:buFontTx/>
              <a:buChar char="-"/>
            </a:pPr>
            <a:r>
              <a:rPr lang="ar-SA" sz="2000" b="1" dirty="0">
                <a:solidFill>
                  <a:srgbClr val="C00000"/>
                </a:solidFill>
                <a:latin typeface="Times New Roman" pitchFamily="18" charset="0"/>
                <a:cs typeface="Times New Roman" pitchFamily="18" charset="0"/>
              </a:rPr>
              <a:t>تمتاز هذه المركبات</a:t>
            </a:r>
            <a:r>
              <a:rPr lang="ar-SA" sz="2000" b="1" dirty="0">
                <a:latin typeface="Times New Roman" pitchFamily="18" charset="0"/>
                <a:cs typeface="Times New Roman" pitchFamily="18" charset="0"/>
              </a:rPr>
              <a:t> (البوليمرات) </a:t>
            </a:r>
            <a:r>
              <a:rPr lang="ar-SA" sz="2000" b="1" u="sng" dirty="0">
                <a:latin typeface="Times New Roman" pitchFamily="18" charset="0"/>
                <a:cs typeface="Times New Roman" pitchFamily="18" charset="0"/>
              </a:rPr>
              <a:t>بسهولة ذوبانها وإمكانية انصهارها </a:t>
            </a:r>
            <a:r>
              <a:rPr lang="ar-SA" sz="2000" b="1" dirty="0">
                <a:latin typeface="Times New Roman" pitchFamily="18" charset="0"/>
                <a:cs typeface="Times New Roman" pitchFamily="18" charset="0"/>
              </a:rPr>
              <a:t>ولا يتكون روابط متقاطعة إذ لا توجد مجموعات المثيلول القادرة على الترابط الشبكي.</a:t>
            </a:r>
          </a:p>
          <a:p>
            <a:pPr marL="169863" indent="-169863" algn="just" rtl="1">
              <a:buFontTx/>
              <a:buChar char="-"/>
            </a:pPr>
            <a:endParaRPr lang="ar-SA" sz="2000" b="1" dirty="0">
              <a:latin typeface="Times New Roman" pitchFamily="18" charset="0"/>
              <a:cs typeface="Times New Roman" pitchFamily="18" charset="0"/>
            </a:endParaRPr>
          </a:p>
          <a:p>
            <a:pPr marL="169863" indent="-169863" algn="just" rtl="1">
              <a:buFontTx/>
              <a:buChar char="-"/>
            </a:pPr>
            <a:r>
              <a:rPr lang="ar-SA" sz="2000" b="1" dirty="0">
                <a:latin typeface="Times New Roman" pitchFamily="18" charset="0"/>
                <a:cs typeface="Times New Roman" pitchFamily="18" charset="0"/>
              </a:rPr>
              <a:t>مرحلة المعالجة والتي يتم فيها تكون روابط مستعرضة ذات ثلاثة أبعاد إنما تتوقف على إضافة كمية قليلة من مواد رابطة مثل الهكسامين </a:t>
            </a:r>
            <a:r>
              <a:rPr lang="en-US" sz="2000" b="1" dirty="0">
                <a:latin typeface="Times New Roman" pitchFamily="18" charset="0"/>
                <a:cs typeface="Times New Roman" pitchFamily="18" charset="0"/>
              </a:rPr>
              <a:t> Hexamine (CH</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a:t>
            </a:r>
            <a:r>
              <a:rPr lang="en-US" sz="2000" b="1" baseline="-25000" dirty="0">
                <a:latin typeface="Times New Roman" pitchFamily="18" charset="0"/>
                <a:cs typeface="Times New Roman" pitchFamily="18" charset="0"/>
              </a:rPr>
              <a:t>6</a:t>
            </a:r>
            <a:r>
              <a:rPr lang="en-US" sz="2000" b="1" dirty="0">
                <a:latin typeface="Times New Roman" pitchFamily="18" charset="0"/>
                <a:cs typeface="Times New Roman" pitchFamily="18" charset="0"/>
              </a:rPr>
              <a:t>N</a:t>
            </a:r>
            <a:r>
              <a:rPr lang="en-US" sz="2000" b="1" baseline="-25000" dirty="0">
                <a:latin typeface="Times New Roman" pitchFamily="18" charset="0"/>
                <a:cs typeface="Times New Roman" pitchFamily="18" charset="0"/>
              </a:rPr>
              <a:t>4</a:t>
            </a:r>
            <a:r>
              <a:rPr lang="en-US" sz="2000" b="1" dirty="0">
                <a:latin typeface="Times New Roman" pitchFamily="18" charset="0"/>
                <a:cs typeface="Times New Roman" pitchFamily="18" charset="0"/>
              </a:rPr>
              <a:t> </a:t>
            </a:r>
            <a:r>
              <a:rPr lang="ar-SA" sz="2000" b="1" dirty="0">
                <a:latin typeface="Times New Roman" pitchFamily="18" charset="0"/>
                <a:cs typeface="Times New Roman" pitchFamily="18" charset="0"/>
              </a:rPr>
              <a:t>الذي يتكسر بوجود آثار من الرطوبة إلى كل من الفورمالدهيد والنشادر. </a:t>
            </a:r>
            <a:endParaRPr lang="en-US" sz="2000" b="1" dirty="0">
              <a:latin typeface="Times New Roman" pitchFamily="18" charset="0"/>
              <a:cs typeface="Times New Roman" pitchFamily="18" charset="0"/>
            </a:endParaRPr>
          </a:p>
        </p:txBody>
      </p:sp>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a:solidFill>
                  <a:srgbClr val="C00000"/>
                </a:solidFill>
                <a:latin typeface="Times New Roman" pitchFamily="18" charset="0"/>
                <a:cs typeface="Times New Roman" pitchFamily="18" charset="0"/>
              </a:rPr>
              <a:t>Phenol-Formaldehyde Resins</a:t>
            </a: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6096000" cy="46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a:solidFill>
                  <a:srgbClr val="C00000"/>
                </a:solidFill>
                <a:latin typeface="Times New Roman" pitchFamily="18" charset="0"/>
                <a:cs typeface="Times New Roman" pitchFamily="18" charset="0"/>
              </a:rPr>
              <a:t>Phenol-Formaldehyde Resins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19200"/>
            <a:ext cx="79248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تنتج هذه البوليمرات من تفاعل إبي كلوروهيدرين</a:t>
            </a:r>
            <a:r>
              <a:rPr lang="en-US" sz="2000" b="1" dirty="0" err="1">
                <a:latin typeface="Times New Roman" pitchFamily="18" charset="0"/>
                <a:cs typeface="Times New Roman" pitchFamily="18" charset="0"/>
              </a:rPr>
              <a:t>Epichlorohydrin</a:t>
            </a:r>
            <a:r>
              <a:rPr lang="en-US" sz="2000" b="1" dirty="0">
                <a:latin typeface="Times New Roman" pitchFamily="18" charset="0"/>
                <a:cs typeface="Times New Roman" pitchFamily="18" charset="0"/>
              </a:rPr>
              <a:t> </a:t>
            </a:r>
            <a:r>
              <a:rPr lang="ar-SA" sz="2000" b="1" dirty="0">
                <a:latin typeface="Times New Roman" pitchFamily="18" charset="0"/>
                <a:cs typeface="Times New Roman" pitchFamily="18" charset="0"/>
              </a:rPr>
              <a:t> مع بس فينول </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Bisphenol</a:t>
            </a:r>
            <a:r>
              <a:rPr lang="en-US" sz="2000" b="1" dirty="0">
                <a:latin typeface="Times New Roman" pitchFamily="18" charset="0"/>
                <a:cs typeface="Times New Roman" pitchFamily="18" charset="0"/>
              </a:rPr>
              <a:t> A </a:t>
            </a:r>
            <a:r>
              <a:rPr lang="ar-SA" sz="2000" b="1" dirty="0">
                <a:latin typeface="Times New Roman" pitchFamily="18" charset="0"/>
                <a:cs typeface="Times New Roman" pitchFamily="18" charset="0"/>
              </a:rPr>
              <a:t> في وسط قاعدي قوي والبوليمر الناتج عبارة عن بوليمر خطي </a:t>
            </a:r>
            <a:r>
              <a:rPr lang="en-US" sz="2000" b="1" dirty="0">
                <a:latin typeface="Times New Roman" pitchFamily="18" charset="0"/>
                <a:cs typeface="Times New Roman" pitchFamily="18" charset="0"/>
              </a:rPr>
              <a:t>Linear </a:t>
            </a:r>
            <a:endParaRPr lang="en-US" sz="2000" dirty="0">
              <a:latin typeface="Times New Roman" pitchFamily="18" charset="0"/>
              <a:cs typeface="Times New Roman" pitchFamily="18" charset="0"/>
            </a:endParaRPr>
          </a:p>
        </p:txBody>
      </p:sp>
      <p:pic>
        <p:nvPicPr>
          <p:cNvPr id="8" name="Picture 7" descr="F:\خاص\دراسة الماجستير\الفصل الثالث\كيم 542\ايبوكسي.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6253848" cy="2514600"/>
          </a:xfrm>
          <a:prstGeom prst="rect">
            <a:avLst/>
          </a:prstGeom>
          <a:solidFill>
            <a:schemeClr val="bg2">
              <a:lumMod val="75000"/>
            </a:schemeClr>
          </a:solidFill>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6) راتنجات الابوكسي </a:t>
            </a:r>
            <a:r>
              <a:rPr lang="en-US" sz="2400" b="1" dirty="0">
                <a:solidFill>
                  <a:srgbClr val="C00000"/>
                </a:solidFill>
                <a:latin typeface="Times New Roman" pitchFamily="18" charset="0"/>
                <a:cs typeface="Times New Roman" pitchFamily="18" charset="0"/>
              </a:rPr>
              <a:t>Epoxy Resins</a:t>
            </a: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5800" y="1447800"/>
            <a:ext cx="4191000" cy="461665"/>
          </a:xfrm>
          <a:prstGeom prst="rect">
            <a:avLst/>
          </a:prstGeom>
        </p:spPr>
        <p:txBody>
          <a:bodyPr wrap="square">
            <a:spAutoFit/>
          </a:bodyPr>
          <a:lstStyle/>
          <a:p>
            <a:pPr marL="342900" lvl="0" indent="-342900" algn="r" defTabSz="914293" rtl="1">
              <a:spcBef>
                <a:spcPct val="20000"/>
              </a:spcBef>
              <a:buFont typeface="Wingdings" panose="05000000000000000000" pitchFamily="2" charset="2"/>
              <a:buChar char="v"/>
            </a:pPr>
            <a:r>
              <a:rPr lang="ar-SA" sz="2400" b="1" dirty="0">
                <a:solidFill>
                  <a:srgbClr val="002060"/>
                </a:solidFill>
                <a:latin typeface="Times New Roman" pitchFamily="18" charset="0"/>
                <a:cs typeface="Times New Roman" pitchFamily="18" charset="0"/>
              </a:rPr>
              <a:t> ميكانيكية تحضير راتنجات الإبوكسي</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69" y="2484939"/>
            <a:ext cx="3512984" cy="3267075"/>
          </a:xfrm>
          <a:prstGeom prst="rect">
            <a:avLst/>
          </a:prstGeom>
        </p:spPr>
        <p:style>
          <a:lnRef idx="0">
            <a:scrgbClr r="0" g="0" b="0"/>
          </a:lnRef>
          <a:fillRef idx="1001">
            <a:schemeClr val="lt2"/>
          </a:fillRef>
          <a:effectRef idx="0">
            <a:scrgbClr r="0" g="0" b="0"/>
          </a:effectRef>
          <a:fontRef idx="major"/>
        </p:style>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82" y="5715001"/>
            <a:ext cx="5016463" cy="762000"/>
          </a:xfrm>
          <a:prstGeom prst="rect">
            <a:avLst/>
          </a:prstGeom>
        </p:spPr>
        <p:style>
          <a:lnRef idx="0">
            <a:scrgbClr r="0" g="0" b="0"/>
          </a:lnRef>
          <a:fillRef idx="1001">
            <a:schemeClr val="lt2"/>
          </a:fillRef>
          <a:effectRef idx="0">
            <a:scrgbClr r="0" g="0" b="0"/>
          </a:effectRef>
          <a:fontRef idx="major"/>
        </p:style>
      </p:pic>
      <p:sp>
        <p:nvSpPr>
          <p:cNvPr id="12" name="TextBox 11"/>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6) راتنجات الابوكسي </a:t>
            </a:r>
            <a:r>
              <a:rPr lang="en-US" sz="2400" b="1" dirty="0">
                <a:solidFill>
                  <a:srgbClr val="C00000"/>
                </a:solidFill>
                <a:latin typeface="Times New Roman" pitchFamily="18" charset="0"/>
                <a:cs typeface="Times New Roman" pitchFamily="18" charset="0"/>
              </a:rPr>
              <a:t>Epoxy Resins</a:t>
            </a:r>
          </a:p>
        </p:txBody>
      </p:sp>
      <p:sp>
        <p:nvSpPr>
          <p:cNvPr id="13" name="TextBox 12"/>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37260"/>
            <a:ext cx="3505200" cy="1577340"/>
          </a:xfrm>
          <a:prstGeom prst="rect">
            <a:avLst/>
          </a:prstGeom>
        </p:spPr>
        <p:style>
          <a:lnRef idx="0">
            <a:scrgbClr r="0" g="0" b="0"/>
          </a:lnRef>
          <a:fillRef idx="1001">
            <a:schemeClr val="lt2"/>
          </a:fillRef>
          <a:effectRef idx="0">
            <a:scrgbClr r="0" g="0" b="0"/>
          </a:effectRef>
          <a:fontRef idx="major"/>
        </p:style>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143000"/>
            <a:ext cx="8077200" cy="873572"/>
          </a:xfrm>
          <a:prstGeom prst="rect">
            <a:avLst/>
          </a:prstGeom>
        </p:spPr>
        <p:txBody>
          <a:bodyPr wrap="square">
            <a:spAutoFit/>
          </a:bodyPr>
          <a:lstStyle/>
          <a:p>
            <a:pPr marL="228600" indent="-228600" algn="just" rtl="1">
              <a:lnSpc>
                <a:spcPct val="150000"/>
              </a:lnSpc>
              <a:buFont typeface="Wingdings" pitchFamily="2" charset="2"/>
              <a:buChar char="q"/>
            </a:pPr>
            <a:r>
              <a:rPr lang="ar-SA" b="1" dirty="0">
                <a:latin typeface="Times New Roman" pitchFamily="18" charset="0"/>
                <a:cs typeface="Times New Roman" pitchFamily="18" charset="0"/>
              </a:rPr>
              <a:t>  تتم تقسية أو تحويل البوليمر الخطي السابق إلى بوليمر ذي روابط عرضية  </a:t>
            </a:r>
            <a:r>
              <a:rPr lang="en-US" b="1" dirty="0">
                <a:latin typeface="Times New Roman" pitchFamily="18" charset="0"/>
                <a:cs typeface="Times New Roman" pitchFamily="18" charset="0"/>
              </a:rPr>
              <a:t>(Crosslinked</a:t>
            </a:r>
            <a:r>
              <a:rPr lang="ar-SA" b="1" dirty="0">
                <a:latin typeface="Times New Roman" pitchFamily="18" charset="0"/>
                <a:cs typeface="Times New Roman" pitchFamily="18" charset="0"/>
              </a:rPr>
              <a:t> باضافة مركبات الامين كمادة رابطه بين السلاسل (باعتبار الرمز                 يعبر عن بوليمر الإبوكسي الخطي)</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3352800" y="1600200"/>
            <a:ext cx="944493" cy="597460"/>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r="10811"/>
          <a:stretch>
            <a:fillRect/>
          </a:stretch>
        </p:blipFill>
        <p:spPr bwMode="auto">
          <a:xfrm>
            <a:off x="1960685" y="2286000"/>
            <a:ext cx="5125915" cy="3560651"/>
          </a:xfrm>
          <a:prstGeom prst="rect">
            <a:avLst/>
          </a:prstGeom>
          <a:extLst/>
        </p:spPr>
        <p:style>
          <a:lnRef idx="0">
            <a:scrgbClr r="0" g="0" b="0"/>
          </a:lnRef>
          <a:fillRef idx="1001">
            <a:schemeClr val="lt2"/>
          </a:fillRef>
          <a:effectRef idx="0">
            <a:scrgbClr r="0" g="0" b="0"/>
          </a:effectRef>
          <a:fontRef idx="major"/>
        </p:style>
      </p:pic>
      <p:sp>
        <p:nvSpPr>
          <p:cNvPr id="10" name="Rectangle 9"/>
          <p:cNvSpPr/>
          <p:nvPr/>
        </p:nvSpPr>
        <p:spPr>
          <a:xfrm>
            <a:off x="609600" y="6031468"/>
            <a:ext cx="7924800" cy="369332"/>
          </a:xfrm>
          <a:prstGeom prst="rect">
            <a:avLst/>
          </a:prstGeom>
        </p:spPr>
        <p:txBody>
          <a:bodyPr wrap="square">
            <a:spAutoFit/>
          </a:bodyPr>
          <a:lstStyle/>
          <a:p>
            <a:pPr algn="r" rtl="1"/>
            <a:r>
              <a:rPr lang="ar-SA" b="1" dirty="0">
                <a:latin typeface="Times New Roman" pitchFamily="18" charset="0"/>
                <a:cs typeface="Times New Roman" pitchFamily="18" charset="0"/>
              </a:rPr>
              <a:t>هذا وتختلف نوعية الأمين المستخدم في هذا النوع من العمليات باختلاف التطبيق الصناعي للبوليمر الناتج </a:t>
            </a:r>
            <a:endParaRPr lang="en-US" b="1" dirty="0">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6) راتنجات الابوكسي </a:t>
            </a:r>
            <a:r>
              <a:rPr lang="en-US" sz="2400" b="1" dirty="0">
                <a:solidFill>
                  <a:srgbClr val="C00000"/>
                </a:solidFill>
                <a:latin typeface="Times New Roman" pitchFamily="18" charset="0"/>
                <a:cs typeface="Times New Roman" pitchFamily="18" charset="0"/>
              </a:rPr>
              <a:t>Epoxy Resins</a:t>
            </a: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219200" y="1435100"/>
          <a:ext cx="7016750" cy="1376932"/>
        </p:xfrm>
        <a:graphic>
          <a:graphicData uri="http://schemas.openxmlformats.org/presentationml/2006/ole">
            <mc:AlternateContent xmlns:mc="http://schemas.openxmlformats.org/markup-compatibility/2006">
              <mc:Choice xmlns:v="urn:schemas-microsoft-com:vml" Requires="v">
                <p:oleObj spid="_x0000_s772114" name="CS ChemDraw Drawing" r:id="rId4" imgW="5945124" imgH="1170432" progId="ChemDraw.Document.6.0">
                  <p:embed/>
                </p:oleObj>
              </mc:Choice>
              <mc:Fallback>
                <p:oleObj name="CS ChemDraw Drawing" r:id="rId4" imgW="5945124" imgH="1170432" progId="ChemDraw.Document.6.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35100"/>
                        <a:ext cx="7016750" cy="137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55625" y="3444875"/>
          <a:ext cx="8021638" cy="2270125"/>
        </p:xfrm>
        <a:graphic>
          <a:graphicData uri="http://schemas.openxmlformats.org/presentationml/2006/ole">
            <mc:AlternateContent xmlns:mc="http://schemas.openxmlformats.org/markup-compatibility/2006">
              <mc:Choice xmlns:v="urn:schemas-microsoft-com:vml" Requires="v">
                <p:oleObj spid="_x0000_s772115" name="CS ChemDraw Drawing" r:id="rId6" imgW="6595872" imgH="1865376" progId="ChemDraw.Document.6.0">
                  <p:embed/>
                </p:oleObj>
              </mc:Choice>
              <mc:Fallback>
                <p:oleObj name="CS ChemDraw Drawing" r:id="rId6" imgW="6595872" imgH="1865376" progId="ChemDraw.Document.6.0">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 y="3444875"/>
                        <a:ext cx="8021638"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467600" y="673100"/>
            <a:ext cx="1066800" cy="461665"/>
          </a:xfrm>
          <a:prstGeom prst="rect">
            <a:avLst/>
          </a:prstGeom>
          <a:noFill/>
        </p:spPr>
        <p:txBody>
          <a:bodyPr wrap="square" rtlCol="0">
            <a:spAutoFit/>
          </a:bodyPr>
          <a:lstStyle/>
          <a:p>
            <a:pPr algn="just" rtl="1"/>
            <a:r>
              <a:rPr lang="ar-SA" sz="2400" b="1" dirty="0">
                <a:solidFill>
                  <a:srgbClr val="C00000"/>
                </a:solidFill>
                <a:latin typeface="Times New Roman" panose="02020603050405020304" pitchFamily="18" charset="0"/>
                <a:cs typeface="Times New Roman" panose="02020603050405020304" pitchFamily="18" charset="0"/>
              </a:rPr>
              <a:t>- أمثلة:</a:t>
            </a:r>
            <a:endParaRPr lang="en-US" sz="2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194137"/>
            <a:ext cx="8610600" cy="1015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C00000"/>
                </a:solidFill>
                <a:latin typeface="Times New Roman" pitchFamily="18" charset="0"/>
                <a:cs typeface="Times New Roman" pitchFamily="18" charset="0"/>
              </a:rPr>
              <a:t>الألياف الصناعية </a:t>
            </a:r>
            <a:r>
              <a:rPr lang="ar-SA" sz="2000" b="1" dirty="0">
                <a:solidFill>
                  <a:srgbClr val="002060"/>
                </a:solidFill>
                <a:latin typeface="Times New Roman" pitchFamily="18" charset="0"/>
                <a:cs typeface="Times New Roman" pitchFamily="18" charset="0"/>
              </a:rPr>
              <a:t>عبارة عن بوليمرات من مصدر طبيعي </a:t>
            </a:r>
            <a:r>
              <a:rPr lang="ar-SA" sz="2000" b="1" dirty="0">
                <a:solidFill>
                  <a:srgbClr val="C00000"/>
                </a:solidFill>
                <a:latin typeface="Times New Roman" pitchFamily="18" charset="0"/>
                <a:cs typeface="Times New Roman" pitchFamily="18" charset="0"/>
              </a:rPr>
              <a:t>محور</a:t>
            </a:r>
            <a:r>
              <a:rPr lang="ar-SA" sz="2000" b="1" dirty="0">
                <a:solidFill>
                  <a:srgbClr val="002060"/>
                </a:solidFill>
                <a:latin typeface="Times New Roman" pitchFamily="18" charset="0"/>
                <a:cs typeface="Times New Roman" pitchFamily="18" charset="0"/>
              </a:rPr>
              <a:t> أو مصدر غير طبيعي.</a:t>
            </a:r>
          </a:p>
          <a:p>
            <a:pPr marL="287338" algn="just" rtl="1">
              <a:lnSpc>
                <a:spcPct val="150000"/>
              </a:lnSpc>
            </a:pPr>
            <a:r>
              <a:rPr lang="ar-SA" sz="2000" b="1" dirty="0">
                <a:solidFill>
                  <a:srgbClr val="002060"/>
                </a:solidFill>
                <a:latin typeface="Times New Roman" pitchFamily="18" charset="0"/>
                <a:cs typeface="Times New Roman" pitchFamily="18" charset="0"/>
              </a:rPr>
              <a:t>مثل: الرايون (سيلولوز طبيعي محور) والترفيرا والترقال والنايلون والبرلون (كمصدر بتروكيماوي</a:t>
            </a:r>
            <a:r>
              <a:rPr lang="ar-EG" sz="2000" b="1" dirty="0">
                <a:solidFill>
                  <a:srgbClr val="00206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381000" y="2451080"/>
            <a:ext cx="8382000" cy="3416320"/>
          </a:xfrm>
          <a:prstGeom prst="rect">
            <a:avLst/>
          </a:prstGeom>
        </p:spPr>
        <p:txBody>
          <a:bodyPr wrap="square">
            <a:spAutoFit/>
          </a:bodyPr>
          <a:lstStyle/>
          <a:p>
            <a:pPr algn="just" rtl="1">
              <a:buFont typeface="Wingdings" pitchFamily="2" charset="2"/>
              <a:buChar char="q"/>
            </a:pPr>
            <a:r>
              <a:rPr lang="ar-SA" sz="2000" b="1" dirty="0">
                <a:solidFill>
                  <a:srgbClr val="FF0000"/>
                </a:solidFill>
                <a:latin typeface="Times New Roman" pitchFamily="18" charset="0"/>
                <a:cs typeface="Times New Roman" pitchFamily="18" charset="0"/>
              </a:rPr>
              <a:t> أهم العوامل التي تزيد من قوة الشد مايلي :</a:t>
            </a:r>
            <a:endParaRPr lang="en-US" sz="2000" b="1" dirty="0">
              <a:solidFill>
                <a:srgbClr val="FF0000"/>
              </a:solidFill>
              <a:latin typeface="Times New Roman" pitchFamily="18" charset="0"/>
              <a:cs typeface="Times New Roman" pitchFamily="18" charset="0"/>
            </a:endParaRPr>
          </a:p>
          <a:p>
            <a:pPr marL="574675" indent="-287338" algn="just" rtl="1"/>
            <a:r>
              <a:rPr lang="ar-SA" sz="2000" b="1" dirty="0">
                <a:solidFill>
                  <a:srgbClr val="00B050"/>
                </a:solidFill>
                <a:latin typeface="Times New Roman" pitchFamily="18" charset="0"/>
                <a:cs typeface="Times New Roman" pitchFamily="18" charset="0"/>
              </a:rPr>
              <a:t>أ ) وجود قوى تجاذب كبيرة فيما بين الجزيئات</a:t>
            </a:r>
            <a:endParaRPr lang="en-US" sz="2000" b="1" dirty="0">
              <a:solidFill>
                <a:srgbClr val="00B050"/>
              </a:solidFill>
              <a:latin typeface="Times New Roman" pitchFamily="18" charset="0"/>
              <a:cs typeface="Times New Roman" pitchFamily="18" charset="0"/>
            </a:endParaRPr>
          </a:p>
          <a:p>
            <a:pPr marL="574675" algn="just" rtl="1"/>
            <a:r>
              <a:rPr lang="ar-SA" b="1" dirty="0">
                <a:latin typeface="Times New Roman" pitchFamily="18" charset="0"/>
                <a:cs typeface="Times New Roman" pitchFamily="18" charset="0"/>
              </a:rPr>
              <a:t>(وتنتج هذه القوى من خلال التقارب بين سلاسل الجزيئات إلى درجة كافية) ومن العوامل التي تؤدي إلى تقارب الجزيئات</a:t>
            </a:r>
            <a:r>
              <a:rPr lang="ar-EG" b="1" dirty="0">
                <a:latin typeface="Times New Roman" pitchFamily="18" charset="0"/>
                <a:cs typeface="Times New Roman" pitchFamily="18" charset="0"/>
              </a:rPr>
              <a:t> </a:t>
            </a:r>
            <a:r>
              <a:rPr lang="ar-SA" b="1" dirty="0">
                <a:latin typeface="Times New Roman" pitchFamily="18" charset="0"/>
                <a:cs typeface="Times New Roman" pitchFamily="18" charset="0"/>
              </a:rPr>
              <a:t>وجود كل من </a:t>
            </a:r>
            <a:r>
              <a:rPr lang="ar-SA" b="1" dirty="0">
                <a:solidFill>
                  <a:srgbClr val="00B050"/>
                </a:solidFill>
                <a:latin typeface="Times New Roman" pitchFamily="18" charset="0"/>
                <a:cs typeface="Times New Roman" pitchFamily="18" charset="0"/>
              </a:rPr>
              <a:t>الروابط الهيدروجينية </a:t>
            </a:r>
            <a:r>
              <a:rPr lang="ar-SA" b="1" dirty="0">
                <a:latin typeface="Times New Roman" pitchFamily="18" charset="0"/>
                <a:cs typeface="Times New Roman" pitchFamily="18" charset="0"/>
              </a:rPr>
              <a:t>و </a:t>
            </a:r>
            <a:r>
              <a:rPr lang="ar-SA" b="1" dirty="0">
                <a:solidFill>
                  <a:srgbClr val="00B050"/>
                </a:solidFill>
                <a:latin typeface="Times New Roman" pitchFamily="18" charset="0"/>
                <a:cs typeface="Times New Roman" pitchFamily="18" charset="0"/>
              </a:rPr>
              <a:t>المجموعات القطبية  </a:t>
            </a:r>
            <a:r>
              <a:rPr lang="ar-SA" b="1" dirty="0">
                <a:latin typeface="Times New Roman" pitchFamily="18" charset="0"/>
                <a:cs typeface="Times New Roman" pitchFamily="18" charset="0"/>
              </a:rPr>
              <a:t>و</a:t>
            </a:r>
            <a:r>
              <a:rPr lang="ar-SA" b="1" dirty="0">
                <a:solidFill>
                  <a:srgbClr val="00B050"/>
                </a:solidFill>
                <a:latin typeface="Times New Roman" pitchFamily="18" charset="0"/>
                <a:cs typeface="Times New Roman" pitchFamily="18" charset="0"/>
              </a:rPr>
              <a:t>قوى فاندرفالس.</a:t>
            </a:r>
          </a:p>
          <a:p>
            <a:pPr marL="574675" algn="just" rtl="1"/>
            <a:r>
              <a:rPr lang="ar-SA" sz="2000" b="1" dirty="0">
                <a:latin typeface="Times New Roman" pitchFamily="18" charset="0"/>
                <a:cs typeface="Times New Roman" pitchFamily="18" charset="0"/>
              </a:rPr>
              <a:t> </a:t>
            </a:r>
            <a:endParaRPr lang="ar-EG" sz="2000" b="1" dirty="0">
              <a:latin typeface="Times New Roman" pitchFamily="18" charset="0"/>
              <a:cs typeface="Times New Roman" pitchFamily="18" charset="0"/>
            </a:endParaRPr>
          </a:p>
          <a:p>
            <a:pPr marL="574675" indent="-287338" algn="just" rtl="1"/>
            <a:r>
              <a:rPr lang="ar-SA" sz="2000" b="1" dirty="0">
                <a:solidFill>
                  <a:srgbClr val="00B050"/>
                </a:solidFill>
                <a:latin typeface="Times New Roman" pitchFamily="18" charset="0"/>
                <a:cs typeface="Times New Roman" pitchFamily="18" charset="0"/>
              </a:rPr>
              <a:t>ب) أن تكون سلاسل البوليمر خطية غير متفرعة وغير متشابكة</a:t>
            </a:r>
            <a:endParaRPr lang="en-US" sz="2000" b="1" dirty="0">
              <a:solidFill>
                <a:srgbClr val="00B050"/>
              </a:solidFill>
              <a:latin typeface="Times New Roman" pitchFamily="18" charset="0"/>
              <a:cs typeface="Times New Roman" pitchFamily="18" charset="0"/>
            </a:endParaRPr>
          </a:p>
          <a:p>
            <a:pPr marL="574675" algn="just" rtl="1"/>
            <a:r>
              <a:rPr lang="ar-SA" b="1" dirty="0">
                <a:latin typeface="Times New Roman" pitchFamily="18" charset="0"/>
                <a:cs typeface="Times New Roman" pitchFamily="18" charset="0"/>
              </a:rPr>
              <a:t>(التفرع يعمل على إعاقة سلاسل البوليمر من التقارب فيما بينها) </a:t>
            </a:r>
          </a:p>
          <a:p>
            <a:pPr marL="574675" algn="just" rtl="1"/>
            <a:endParaRPr lang="en-US" sz="2000" b="1" dirty="0">
              <a:latin typeface="Times New Roman" pitchFamily="18" charset="0"/>
              <a:cs typeface="Times New Roman" pitchFamily="18" charset="0"/>
            </a:endParaRPr>
          </a:p>
          <a:p>
            <a:pPr marL="574675" indent="-287338" algn="just" rtl="1"/>
            <a:r>
              <a:rPr lang="ar-SA" sz="2000" b="1" dirty="0">
                <a:solidFill>
                  <a:srgbClr val="00B050"/>
                </a:solidFill>
                <a:latin typeface="Times New Roman" pitchFamily="18" charset="0"/>
                <a:cs typeface="Times New Roman" pitchFamily="18" charset="0"/>
              </a:rPr>
              <a:t>جـ) ينبغي أن تكون سلاسل البوليمر قليلة المرونة </a:t>
            </a:r>
            <a:r>
              <a:rPr lang="ar-SA" sz="2000" b="1" dirty="0">
                <a:latin typeface="Times New Roman" pitchFamily="18" charset="0"/>
                <a:cs typeface="Times New Roman" pitchFamily="18" charset="0"/>
              </a:rPr>
              <a:t>ويمكن توجيهها باتجاه محور الخيط أو الليف</a:t>
            </a:r>
            <a:endParaRPr lang="ar-EG" sz="2000" b="1" dirty="0">
              <a:latin typeface="Times New Roman" pitchFamily="18" charset="0"/>
              <a:cs typeface="Times New Roman" pitchFamily="18" charset="0"/>
            </a:endParaRPr>
          </a:p>
          <a:p>
            <a:pPr marL="574675" algn="just" rtl="1"/>
            <a:r>
              <a:rPr lang="ar-SA" sz="2000" b="1" dirty="0">
                <a:latin typeface="Times New Roman" pitchFamily="18" charset="0"/>
                <a:cs typeface="Times New Roman" pitchFamily="18" charset="0"/>
              </a:rPr>
              <a:t> فمما يقلل من مرونتها وجود حلقات اروماتية ضمن سلسلة البوليمر بحيث تكون في وضع لا تعيق عملية التوجيه والترتيب كما في سلاسل بولي تيرفثالات الإثيلين .</a:t>
            </a:r>
            <a:endParaRPr lang="en-US" sz="2000" b="1" dirty="0">
              <a:latin typeface="Times New Roman" pitchFamily="18" charset="0"/>
              <a:cs typeface="Times New Roman" pitchFamily="18" charset="0"/>
            </a:endParaRPr>
          </a:p>
        </p:txBody>
      </p:sp>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الألياف الصناعية  </a:t>
            </a:r>
            <a:r>
              <a:rPr lang="en-US" sz="2400" b="1" dirty="0">
                <a:solidFill>
                  <a:srgbClr val="C00000"/>
                </a:solidFill>
                <a:latin typeface="Times New Roman" pitchFamily="18" charset="0"/>
                <a:cs typeface="Times New Roman" pitchFamily="18" charset="0"/>
              </a:rPr>
              <a:t>Synthetic fibers</a:t>
            </a: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t="5882"/>
          <a:stretch>
            <a:fillRect/>
          </a:stretch>
        </p:blipFill>
        <p:spPr bwMode="auto">
          <a:xfrm>
            <a:off x="2362200" y="1371600"/>
            <a:ext cx="4278746" cy="1219200"/>
          </a:xfrm>
          <a:prstGeom prst="rect">
            <a:avLst/>
          </a:prstGeom>
          <a:extLst/>
        </p:spPr>
        <p:style>
          <a:lnRef idx="0">
            <a:scrgbClr r="0" g="0" b="0"/>
          </a:lnRef>
          <a:fillRef idx="1001">
            <a:schemeClr val="lt2"/>
          </a:fillRef>
          <a:effectRef idx="0">
            <a:scrgbClr r="0" g="0" b="0"/>
          </a:effectRef>
          <a:fontRef idx="major"/>
        </p:style>
      </p:pic>
      <p:sp>
        <p:nvSpPr>
          <p:cNvPr id="8" name="Rectangle 7"/>
          <p:cNvSpPr/>
          <p:nvPr/>
        </p:nvSpPr>
        <p:spPr>
          <a:xfrm>
            <a:off x="609600" y="2743200"/>
            <a:ext cx="7924800" cy="646331"/>
          </a:xfrm>
          <a:prstGeom prst="rect">
            <a:avLst/>
          </a:prstGeom>
        </p:spPr>
        <p:txBody>
          <a:bodyPr wrap="square">
            <a:spAutoFit/>
          </a:bodyPr>
          <a:lstStyle/>
          <a:p>
            <a:pPr algn="just" rtl="1"/>
            <a:r>
              <a:rPr lang="ar-SA" b="1" dirty="0">
                <a:latin typeface="Times New Roman" pitchFamily="18" charset="0"/>
                <a:cs typeface="Times New Roman" pitchFamily="18" charset="0"/>
              </a:rPr>
              <a:t>وبالمقارنة فإن هذا البوليمر غير صالح لتكون الألياف الصناعية بسبب وجود الحلقة في وضع يعيق عملية التوجيه أو الترتيب .</a:t>
            </a:r>
            <a:endParaRPr lang="en-US"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52800"/>
            <a:ext cx="3715512" cy="1417257"/>
          </a:xfrm>
          <a:prstGeom prst="rect">
            <a:avLst/>
          </a:prstGeom>
          <a:extLst/>
        </p:spPr>
        <p:style>
          <a:lnRef idx="0">
            <a:scrgbClr r="0" g="0" b="0"/>
          </a:lnRef>
          <a:fillRef idx="1001">
            <a:schemeClr val="lt2"/>
          </a:fillRef>
          <a:effectRef idx="0">
            <a:scrgbClr r="0" g="0" b="0"/>
          </a:effectRef>
          <a:fontRef idx="major"/>
        </p:style>
      </p:pic>
      <p:sp>
        <p:nvSpPr>
          <p:cNvPr id="10" name="Rectangle 9"/>
          <p:cNvSpPr/>
          <p:nvPr/>
        </p:nvSpPr>
        <p:spPr>
          <a:xfrm>
            <a:off x="457200" y="4953000"/>
            <a:ext cx="8229600" cy="1477328"/>
          </a:xfrm>
          <a:prstGeom prst="rect">
            <a:avLst/>
          </a:prstGeom>
        </p:spPr>
        <p:txBody>
          <a:bodyPr wrap="square">
            <a:spAutoFit/>
          </a:bodyPr>
          <a:lstStyle/>
          <a:p>
            <a:pPr algn="just" rtl="1"/>
            <a:r>
              <a:rPr lang="ar-SA" b="1" dirty="0">
                <a:solidFill>
                  <a:srgbClr val="00B050"/>
                </a:solidFill>
                <a:latin typeface="Times New Roman" pitchFamily="18" charset="0"/>
                <a:cs typeface="Times New Roman" pitchFamily="18" charset="0"/>
              </a:rPr>
              <a:t>تتصف معظم الألياف الصناعية </a:t>
            </a:r>
            <a:r>
              <a:rPr lang="ar-SA" b="1" dirty="0">
                <a:solidFill>
                  <a:srgbClr val="002060"/>
                </a:solidFill>
                <a:latin typeface="Times New Roman" pitchFamily="18" charset="0"/>
                <a:cs typeface="Times New Roman" pitchFamily="18" charset="0"/>
              </a:rPr>
              <a:t>بأنها مواد تحتوي على مناطق بلورية إلى حد كبير ويعزى ذلك أيضاً إلى أسباب مثل انتظام سلاسل البوليمـر ووجود قوى تجاذب.</a:t>
            </a:r>
          </a:p>
          <a:p>
            <a:pPr algn="just" rtl="1"/>
            <a:r>
              <a:rPr lang="ar-SA" b="1" dirty="0">
                <a:solidFill>
                  <a:srgbClr val="002060"/>
                </a:solidFill>
                <a:latin typeface="Times New Roman" pitchFamily="18" charset="0"/>
                <a:cs typeface="Times New Roman" pitchFamily="18" charset="0"/>
              </a:rPr>
              <a:t>إلا </a:t>
            </a:r>
            <a:r>
              <a:rPr lang="ar-SA" b="1" dirty="0">
                <a:solidFill>
                  <a:srgbClr val="00B050"/>
                </a:solidFill>
                <a:latin typeface="Times New Roman" pitchFamily="18" charset="0"/>
                <a:cs typeface="Times New Roman" pitchFamily="18" charset="0"/>
              </a:rPr>
              <a:t>أنه يوجد بوليمرات أخرى ليست بلورية </a:t>
            </a:r>
            <a:r>
              <a:rPr lang="ar-SA" b="1" dirty="0">
                <a:solidFill>
                  <a:srgbClr val="002060"/>
                </a:solidFill>
                <a:latin typeface="Times New Roman" pitchFamily="18" charset="0"/>
                <a:cs typeface="Times New Roman" pitchFamily="18" charset="0"/>
              </a:rPr>
              <a:t>(وهذه نسبتها قليلة) ومع كل هذا يمكن عمل ألياف منها وبمستوى جيد . </a:t>
            </a:r>
            <a:r>
              <a:rPr lang="ar-SA" b="1" i="1" dirty="0">
                <a:solidFill>
                  <a:srgbClr val="002060"/>
                </a:solidFill>
                <a:latin typeface="Times New Roman" pitchFamily="18" charset="0"/>
                <a:cs typeface="Times New Roman" pitchFamily="18" charset="0"/>
              </a:rPr>
              <a:t>من ذلك مثلاً </a:t>
            </a:r>
            <a:r>
              <a:rPr lang="ar-SA" b="1" dirty="0">
                <a:solidFill>
                  <a:srgbClr val="002060"/>
                </a:solidFill>
                <a:latin typeface="Times New Roman" pitchFamily="18" charset="0"/>
                <a:cs typeface="Times New Roman" pitchFamily="18" charset="0"/>
              </a:rPr>
              <a:t>: بولي اكريلونترايل أما </a:t>
            </a:r>
            <a:r>
              <a:rPr lang="ar-SA" b="1" u="sng" dirty="0">
                <a:solidFill>
                  <a:srgbClr val="002060"/>
                </a:solidFill>
                <a:latin typeface="Times New Roman" pitchFamily="18" charset="0"/>
                <a:cs typeface="Times New Roman" pitchFamily="18" charset="0"/>
              </a:rPr>
              <a:t>كيف أمكن عمل ألياف </a:t>
            </a:r>
            <a:r>
              <a:rPr lang="ar-SA" b="1" dirty="0">
                <a:solidFill>
                  <a:srgbClr val="002060"/>
                </a:solidFill>
                <a:latin typeface="Times New Roman" pitchFamily="18" charset="0"/>
                <a:cs typeface="Times New Roman" pitchFamily="18" charset="0"/>
              </a:rPr>
              <a:t>منها فيعود إلى وجود مجموعات النترايل ذات القطبية الدائمة في البوليمر </a:t>
            </a: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الألياف الصناعية  </a:t>
            </a:r>
            <a:r>
              <a:rPr lang="en-US" sz="2400" b="1" dirty="0">
                <a:solidFill>
                  <a:srgbClr val="C00000"/>
                </a:solidFill>
                <a:latin typeface="Times New Roman" pitchFamily="18" charset="0"/>
                <a:cs typeface="Times New Roman" pitchFamily="18" charset="0"/>
              </a:rPr>
              <a:t>Synthetic fibers</a:t>
            </a: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143000"/>
            <a:ext cx="8229600" cy="5139869"/>
          </a:xfrm>
          <a:prstGeom prst="rect">
            <a:avLst/>
          </a:prstGeom>
        </p:spPr>
        <p:txBody>
          <a:bodyPr wrap="square">
            <a:spAutoFit/>
          </a:bodyPr>
          <a:lstStyle/>
          <a:p>
            <a:pPr algn="r" rtl="1"/>
            <a:r>
              <a:rPr lang="ar-SA" sz="2400" b="1" dirty="0">
                <a:solidFill>
                  <a:srgbClr val="00B050"/>
                </a:solidFill>
                <a:latin typeface="Times New Roman" pitchFamily="18" charset="0"/>
                <a:cs typeface="Times New Roman" pitchFamily="18" charset="0"/>
              </a:rPr>
              <a:t>تعتمد مجالات إستخدام الألياف الصناعية (او الطبيعية) على الخواص التالية:</a:t>
            </a:r>
          </a:p>
          <a:p>
            <a:pPr algn="r" rtl="1"/>
            <a:endParaRPr lang="ar-EG" sz="2400" b="1" dirty="0">
              <a:solidFill>
                <a:srgbClr val="00B050"/>
              </a:solidFill>
              <a:latin typeface="Times New Roman" pitchFamily="18" charset="0"/>
              <a:cs typeface="Times New Roman" pitchFamily="18" charset="0"/>
            </a:endParaRPr>
          </a:p>
          <a:p>
            <a:pPr algn="r" rtl="1"/>
            <a:r>
              <a:rPr lang="ar-SA" b="1" dirty="0">
                <a:solidFill>
                  <a:srgbClr val="0070C0"/>
                </a:solidFill>
                <a:latin typeface="Times New Roman" pitchFamily="18" charset="0"/>
                <a:cs typeface="Times New Roman" pitchFamily="18" charset="0"/>
              </a:rPr>
              <a:t> 1- درجة الانصهار أو درجة التليين</a:t>
            </a:r>
            <a:r>
              <a:rPr lang="ar-SA"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Softening Point</a:t>
            </a:r>
            <a:r>
              <a:rPr lang="en-US" dirty="0">
                <a:solidFill>
                  <a:srgbClr val="0070C0"/>
                </a:solidFill>
                <a:latin typeface="Times New Roman" pitchFamily="18" charset="0"/>
                <a:cs typeface="Times New Roman" pitchFamily="18" charset="0"/>
              </a:rPr>
              <a:t> </a:t>
            </a:r>
            <a:endParaRPr lang="ar-EG" dirty="0">
              <a:solidFill>
                <a:srgbClr val="0070C0"/>
              </a:solidFill>
              <a:latin typeface="Times New Roman" pitchFamily="18" charset="0"/>
              <a:cs typeface="Times New Roman" pitchFamily="18" charset="0"/>
            </a:endParaRPr>
          </a:p>
          <a:p>
            <a:pPr marL="287338" algn="just" rtl="1"/>
            <a:r>
              <a:rPr lang="ar-SA" sz="1600" b="1" dirty="0">
                <a:latin typeface="Times New Roman" pitchFamily="18" charset="0"/>
                <a:cs typeface="Times New Roman" pitchFamily="18" charset="0"/>
              </a:rPr>
              <a:t>يجب أن </a:t>
            </a:r>
            <a:r>
              <a:rPr lang="ar-SA" sz="1600" dirty="0">
                <a:latin typeface="Times New Roman" pitchFamily="18" charset="0"/>
                <a:cs typeface="Times New Roman" pitchFamily="18" charset="0"/>
              </a:rPr>
              <a:t>يكون للبوليمرات المستخدمة في صناعة الألياف </a:t>
            </a:r>
            <a:r>
              <a:rPr lang="ar-SA" sz="1600" b="1" dirty="0">
                <a:latin typeface="Times New Roman" pitchFamily="18" charset="0"/>
                <a:cs typeface="Times New Roman" pitchFamily="18" charset="0"/>
              </a:rPr>
              <a:t>درجة انصهار أو (تليين) عالية نسبياً </a:t>
            </a:r>
            <a:r>
              <a:rPr lang="ar-SA" sz="1600" dirty="0">
                <a:latin typeface="Times New Roman" pitchFamily="18" charset="0"/>
                <a:cs typeface="Times New Roman" pitchFamily="18" charset="0"/>
              </a:rPr>
              <a:t>ليمكنها تحمل عمليات الغسيل والكوي والاستخدامات الأخرى التي تتعرض لها تلك الألياف كالحرارة العالية التي تتعرض لها الألياف المستخدمة في صناعة إطارات السيارات لذلك كان من الضروري أن تتصف الألياف الصناعية المستخدمة في صناعة المنسوجات بالثبات وعدم التأثر (من الناحيتين البنائية والكيميائية) للدرجات المئوية التي هي دون المائة .</a:t>
            </a:r>
          </a:p>
          <a:p>
            <a:pPr marL="287338" algn="just" rtl="1"/>
            <a:endParaRPr lang="ar-EG" sz="1600" dirty="0">
              <a:latin typeface="Times New Roman" pitchFamily="18" charset="0"/>
              <a:cs typeface="Times New Roman" pitchFamily="18" charset="0"/>
            </a:endParaRPr>
          </a:p>
          <a:p>
            <a:pPr algn="just" rtl="1"/>
            <a:r>
              <a:rPr lang="ar-EG" b="1" dirty="0">
                <a:solidFill>
                  <a:srgbClr val="0070C0"/>
                </a:solidFill>
                <a:latin typeface="Times New Roman" pitchFamily="18" charset="0"/>
                <a:cs typeface="Times New Roman" pitchFamily="18" charset="0"/>
              </a:rPr>
              <a:t>2-</a:t>
            </a:r>
            <a:r>
              <a:rPr lang="ar-SA" b="1" dirty="0">
                <a:solidFill>
                  <a:srgbClr val="0070C0"/>
                </a:solidFill>
                <a:latin typeface="Times New Roman" pitchFamily="18" charset="0"/>
                <a:cs typeface="Times New Roman" pitchFamily="18" charset="0"/>
              </a:rPr>
              <a:t>الثبات الكيميائي  </a:t>
            </a:r>
            <a:r>
              <a:rPr lang="en-US" b="1" dirty="0">
                <a:solidFill>
                  <a:srgbClr val="0070C0"/>
                </a:solidFill>
                <a:latin typeface="Times New Roman" pitchFamily="18" charset="0"/>
                <a:cs typeface="Times New Roman" pitchFamily="18" charset="0"/>
              </a:rPr>
              <a:t>Chemical stability </a:t>
            </a:r>
            <a:endParaRPr lang="ar-EG" b="1" dirty="0">
              <a:solidFill>
                <a:srgbClr val="0070C0"/>
              </a:solidFill>
              <a:latin typeface="Times New Roman" pitchFamily="18" charset="0"/>
              <a:cs typeface="Times New Roman" pitchFamily="18" charset="0"/>
            </a:endParaRPr>
          </a:p>
          <a:p>
            <a:pPr marL="287338" algn="just" rtl="1"/>
            <a:r>
              <a:rPr lang="ar-SA" sz="1600" b="1" dirty="0">
                <a:latin typeface="Times New Roman" pitchFamily="18" charset="0"/>
                <a:cs typeface="Times New Roman" pitchFamily="18" charset="0"/>
              </a:rPr>
              <a:t>ينبغي ألا </a:t>
            </a:r>
            <a:r>
              <a:rPr lang="ar-SA" sz="1600" dirty="0">
                <a:latin typeface="Times New Roman" pitchFamily="18" charset="0"/>
                <a:cs typeface="Times New Roman" pitchFamily="18" charset="0"/>
              </a:rPr>
              <a:t>تتأثر ألياف المنسوجات بعمليات الأكسدة والتحلل المائي في الوسط القاعدي أو الحمضي .</a:t>
            </a:r>
          </a:p>
          <a:p>
            <a:pPr marL="287338" algn="just" rtl="1"/>
            <a:endParaRPr lang="ar-EG" sz="1600" b="1" dirty="0">
              <a:latin typeface="Times New Roman" pitchFamily="18" charset="0"/>
              <a:cs typeface="Times New Roman" pitchFamily="18" charset="0"/>
            </a:endParaRPr>
          </a:p>
          <a:p>
            <a:pPr algn="just" rtl="1"/>
            <a:r>
              <a:rPr lang="ar-SA" b="1" dirty="0">
                <a:solidFill>
                  <a:srgbClr val="0070C0"/>
                </a:solidFill>
                <a:latin typeface="Times New Roman" pitchFamily="18" charset="0"/>
                <a:cs typeface="Times New Roman" pitchFamily="18" charset="0"/>
              </a:rPr>
              <a:t>3- القابلية للصباغة</a:t>
            </a:r>
            <a:r>
              <a:rPr lang="ar-SA"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Dying Ability</a:t>
            </a:r>
            <a:endParaRPr lang="ar-EG" b="1" dirty="0">
              <a:solidFill>
                <a:srgbClr val="0070C0"/>
              </a:solidFill>
              <a:latin typeface="Times New Roman" pitchFamily="18" charset="0"/>
              <a:cs typeface="Times New Roman" pitchFamily="18" charset="0"/>
            </a:endParaRPr>
          </a:p>
          <a:p>
            <a:pPr marL="287338" algn="just" rtl="1"/>
            <a:r>
              <a:rPr lang="ar-SA" sz="1600" dirty="0">
                <a:latin typeface="Times New Roman" pitchFamily="18" charset="0"/>
                <a:cs typeface="Times New Roman" pitchFamily="18" charset="0"/>
              </a:rPr>
              <a:t>إن أي تعذر في إمكانية </a:t>
            </a:r>
            <a:r>
              <a:rPr lang="ar-SA" sz="1600" b="1" i="1" dirty="0">
                <a:latin typeface="Times New Roman" pitchFamily="18" charset="0"/>
                <a:cs typeface="Times New Roman" pitchFamily="18" charset="0"/>
              </a:rPr>
              <a:t>صباغة الألياف الصناعية يحد </a:t>
            </a:r>
            <a:r>
              <a:rPr lang="ar-SA" sz="1600" dirty="0">
                <a:latin typeface="Times New Roman" pitchFamily="18" charset="0"/>
                <a:cs typeface="Times New Roman" pitchFamily="18" charset="0"/>
              </a:rPr>
              <a:t>من استخداماتها كما هو الحال بالنسبة </a:t>
            </a:r>
            <a:r>
              <a:rPr lang="ar-SA" sz="1600" b="1" i="1" dirty="0">
                <a:latin typeface="Times New Roman" pitchFamily="18" charset="0"/>
                <a:cs typeface="Times New Roman" pitchFamily="18" charset="0"/>
              </a:rPr>
              <a:t>لألياف البولي بروبيلين</a:t>
            </a:r>
            <a:r>
              <a:rPr lang="ar-SA" sz="1600" dirty="0">
                <a:latin typeface="Times New Roman" pitchFamily="18" charset="0"/>
                <a:cs typeface="Times New Roman" pitchFamily="18" charset="0"/>
              </a:rPr>
              <a:t> إذ أن </a:t>
            </a:r>
            <a:r>
              <a:rPr lang="ar-SA" sz="1600" u="sng" dirty="0">
                <a:latin typeface="Times New Roman" pitchFamily="18" charset="0"/>
                <a:cs typeface="Times New Roman" pitchFamily="18" charset="0"/>
              </a:rPr>
              <a:t>عدم قابلية هذا النوع </a:t>
            </a:r>
            <a:r>
              <a:rPr lang="ar-SA" sz="1600" dirty="0">
                <a:latin typeface="Times New Roman" pitchFamily="18" charset="0"/>
                <a:cs typeface="Times New Roman" pitchFamily="18" charset="0"/>
              </a:rPr>
              <a:t>من البوليمر لكثير من أنواع الصباغة </a:t>
            </a:r>
            <a:r>
              <a:rPr lang="ar-SA" sz="1600" u="sng" dirty="0">
                <a:latin typeface="Times New Roman" pitchFamily="18" charset="0"/>
                <a:cs typeface="Times New Roman" pitchFamily="18" charset="0"/>
              </a:rPr>
              <a:t>حد جداً من استخداماته </a:t>
            </a:r>
            <a:r>
              <a:rPr lang="ar-SA" sz="1600" dirty="0">
                <a:latin typeface="Times New Roman" pitchFamily="18" charset="0"/>
                <a:cs typeface="Times New Roman" pitchFamily="18" charset="0"/>
              </a:rPr>
              <a:t>في تصنيع الألياف ولا يكفي أن تصبغ الألياف بل ينبغي أن يبقى لون الصبغة عليها ثابتاً وبخاصة إذا تعرضت للضوء أو الغسيل.</a:t>
            </a:r>
          </a:p>
          <a:p>
            <a:pPr marL="287338" algn="just" rtl="1"/>
            <a:endParaRPr lang="ar-EG" sz="1600" dirty="0">
              <a:latin typeface="Times New Roman" pitchFamily="18" charset="0"/>
              <a:cs typeface="Times New Roman" pitchFamily="18" charset="0"/>
            </a:endParaRPr>
          </a:p>
          <a:p>
            <a:pPr algn="just" rtl="1"/>
            <a:r>
              <a:rPr lang="ar-SA" b="1" dirty="0">
                <a:solidFill>
                  <a:srgbClr val="0070C0"/>
                </a:solidFill>
                <a:latin typeface="Times New Roman" pitchFamily="18" charset="0"/>
                <a:cs typeface="Times New Roman" pitchFamily="18" charset="0"/>
              </a:rPr>
              <a:t>4- امتصاص الرطوبة</a:t>
            </a:r>
            <a:r>
              <a:rPr lang="ar-SA" dirty="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Moisture Absorption</a:t>
            </a:r>
            <a:endParaRPr lang="ar-EG" b="1" dirty="0">
              <a:solidFill>
                <a:srgbClr val="0070C0"/>
              </a:solidFill>
              <a:latin typeface="Times New Roman" pitchFamily="18" charset="0"/>
              <a:cs typeface="Times New Roman" pitchFamily="18" charset="0"/>
            </a:endParaRPr>
          </a:p>
          <a:p>
            <a:pPr marL="287338" algn="just" rtl="1"/>
            <a:r>
              <a:rPr lang="ar-SA" sz="1600" u="sng" dirty="0">
                <a:latin typeface="Times New Roman" pitchFamily="18" charset="0"/>
                <a:cs typeface="Times New Roman" pitchFamily="18" charset="0"/>
              </a:rPr>
              <a:t>تمتاز</a:t>
            </a:r>
            <a:r>
              <a:rPr lang="ar-SA" sz="1600" dirty="0">
                <a:latin typeface="Times New Roman" pitchFamily="18" charset="0"/>
                <a:cs typeface="Times New Roman" pitchFamily="18" charset="0"/>
              </a:rPr>
              <a:t> الألياف ذات القابلية الجيدة إلى </a:t>
            </a:r>
            <a:r>
              <a:rPr lang="ar-SA" sz="1600" u="sng" dirty="0">
                <a:latin typeface="Times New Roman" pitchFamily="18" charset="0"/>
                <a:cs typeface="Times New Roman" pitchFamily="18" charset="0"/>
              </a:rPr>
              <a:t>امتصاص الرطوبة </a:t>
            </a:r>
            <a:r>
              <a:rPr lang="ar-SA" sz="1600" dirty="0">
                <a:latin typeface="Times New Roman" pitchFamily="18" charset="0"/>
                <a:cs typeface="Times New Roman" pitchFamily="18" charset="0"/>
              </a:rPr>
              <a:t>بتأثرها الملحوظ على إضفاء جو من الراحة </a:t>
            </a:r>
            <a:r>
              <a:rPr lang="ar-SA" sz="1600" b="1" dirty="0">
                <a:latin typeface="Times New Roman" pitchFamily="18" charset="0"/>
                <a:cs typeface="Times New Roman" pitchFamily="18" charset="0"/>
              </a:rPr>
              <a:t>ترافق ارتداء الأقمشة المصنوعة</a:t>
            </a:r>
            <a:r>
              <a:rPr lang="ar-EG" sz="1600" b="1" dirty="0">
                <a:latin typeface="Times New Roman" pitchFamily="18" charset="0"/>
                <a:cs typeface="Times New Roman" pitchFamily="18" charset="0"/>
              </a:rPr>
              <a:t>.</a:t>
            </a:r>
            <a:r>
              <a:rPr lang="ar-SA" sz="1600" b="1"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a:solidFill>
                  <a:srgbClr val="C00000"/>
                </a:solidFill>
                <a:latin typeface="Times New Roman" pitchFamily="18" charset="0"/>
                <a:cs typeface="Times New Roman" pitchFamily="18" charset="0"/>
              </a:rPr>
              <a:t>الألياف الصناعية  </a:t>
            </a:r>
            <a:r>
              <a:rPr lang="en-US" sz="2400" b="1" dirty="0">
                <a:solidFill>
                  <a:srgbClr val="C00000"/>
                </a:solidFill>
                <a:latin typeface="Times New Roman" pitchFamily="18" charset="0"/>
                <a:cs typeface="Times New Roman" pitchFamily="18" charset="0"/>
              </a:rPr>
              <a:t>Synthetic fibers</a:t>
            </a: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التكاثف</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Condensation Polymerization</a:t>
            </a:r>
          </a:p>
          <a:p>
            <a:pPr algn="ctr" rtl="1"/>
            <a:r>
              <a:rPr lang="ar-SA" sz="1400" b="1" dirty="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بلمرة الإضافة (البلمرة من خلال الرابطة الثنائية)</a:t>
            </a:r>
            <a:br>
              <a:rPr lang="en-US" sz="2400" b="1" dirty="0">
                <a:solidFill>
                  <a:srgbClr val="C00000"/>
                </a:solidFill>
                <a:latin typeface="Times New Roman" pitchFamily="18" charset="0"/>
                <a:cs typeface="Times New Roman" pitchFamily="18" charset="0"/>
              </a:rPr>
            </a:br>
            <a:r>
              <a:rPr lang="en-US" sz="2000" b="1" dirty="0">
                <a:solidFill>
                  <a:srgbClr val="C00000"/>
                </a:solidFill>
                <a:latin typeface="Times New Roman" pitchFamily="18" charset="0"/>
                <a:cs typeface="Times New Roman" pitchFamily="18" charset="0"/>
              </a:rPr>
              <a:t>Addition Polymerization (Polymerization through Double Bond)</a:t>
            </a:r>
            <a:endParaRPr lang="en-US" sz="2400" b="1"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62274"/>
            <a:ext cx="3889959" cy="13811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3400" y="1313795"/>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تنضم خلالها </a:t>
            </a:r>
            <a:r>
              <a:rPr lang="ar-SA" sz="2000" b="1" dirty="0">
                <a:solidFill>
                  <a:srgbClr val="00B050"/>
                </a:solidFill>
                <a:latin typeface="Times New Roman" pitchFamily="18" charset="0"/>
                <a:cs typeface="Times New Roman" pitchFamily="18" charset="0"/>
              </a:rPr>
              <a:t>الجزيئات الأحادية المحتوية على رابطة ثنائية </a:t>
            </a:r>
            <a:r>
              <a:rPr lang="ar-SA" sz="2000" b="1" dirty="0">
                <a:latin typeface="Times New Roman" pitchFamily="18" charset="0"/>
                <a:cs typeface="Times New Roman" pitchFamily="18" charset="0"/>
              </a:rPr>
              <a:t>إلى بعض مكونة سلسلة بوليمر تنمو وتكبر إثر انضمام أحاديات أخرى.</a:t>
            </a:r>
          </a:p>
        </p:txBody>
      </p:sp>
      <p:sp>
        <p:nvSpPr>
          <p:cNvPr id="10" name="Rectangle 9"/>
          <p:cNvSpPr/>
          <p:nvPr/>
        </p:nvSpPr>
        <p:spPr>
          <a:xfrm>
            <a:off x="533400" y="6000690"/>
            <a:ext cx="8229600" cy="400110"/>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و طبقا لميكانيكية التفاعل تصنف </a:t>
            </a:r>
            <a:r>
              <a:rPr lang="ar-SA" sz="2000" b="1" dirty="0">
                <a:solidFill>
                  <a:srgbClr val="00B050"/>
                </a:solidFill>
                <a:latin typeface="Times New Roman" pitchFamily="18" charset="0"/>
                <a:cs typeface="Times New Roman" pitchFamily="18" charset="0"/>
              </a:rPr>
              <a:t>ببلمرة نمو السلسلة </a:t>
            </a:r>
            <a:r>
              <a:rPr lang="en-US" sz="2000" b="1" dirty="0">
                <a:solidFill>
                  <a:srgbClr val="00B050"/>
                </a:solidFill>
                <a:latin typeface="Times New Roman" pitchFamily="18" charset="0"/>
                <a:cs typeface="Times New Roman" pitchFamily="18" charset="0"/>
              </a:rPr>
              <a:t>Chain Growth Polymerization</a:t>
            </a:r>
            <a:r>
              <a:rPr lang="ar-SA" sz="2000" b="1" dirty="0">
                <a:latin typeface="Times New Roman" pitchFamily="18" charset="0"/>
                <a:cs typeface="Times New Roman" pitchFamily="18" charset="0"/>
              </a:rPr>
              <a:t>.</a:t>
            </a:r>
          </a:p>
        </p:txBody>
      </p:sp>
      <p:sp>
        <p:nvSpPr>
          <p:cNvPr id="12" name="Rectangle 11"/>
          <p:cNvSpPr/>
          <p:nvPr/>
        </p:nvSpPr>
        <p:spPr>
          <a:xfrm>
            <a:off x="533400" y="4473714"/>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عندما تكون </a:t>
            </a:r>
            <a:r>
              <a:rPr lang="ar-SA" sz="2000" b="1" dirty="0">
                <a:solidFill>
                  <a:srgbClr val="00B050"/>
                </a:solidFill>
                <a:latin typeface="Times New Roman" pitchFamily="18" charset="0"/>
                <a:cs typeface="Times New Roman" pitchFamily="18" charset="0"/>
              </a:rPr>
              <a:t>الجزيئات الداخلة في التفاعل مكون من اكثر من نوع واحد </a:t>
            </a:r>
            <a:r>
              <a:rPr lang="ar-SA" sz="2000" b="1" dirty="0">
                <a:latin typeface="Times New Roman" pitchFamily="18" charset="0"/>
                <a:cs typeface="Times New Roman" pitchFamily="18" charset="0"/>
              </a:rPr>
              <a:t>من الاحاديات فان الناتج عبارة عن </a:t>
            </a:r>
            <a:r>
              <a:rPr lang="ar-SA" sz="2000" b="1" dirty="0">
                <a:solidFill>
                  <a:srgbClr val="00B050"/>
                </a:solidFill>
                <a:latin typeface="Times New Roman" pitchFamily="18" charset="0"/>
                <a:cs typeface="Times New Roman" pitchFamily="18" charset="0"/>
              </a:rPr>
              <a:t>بوليمر مشترك </a:t>
            </a:r>
            <a:r>
              <a:rPr lang="en-US" sz="2000" b="1" dirty="0">
                <a:solidFill>
                  <a:srgbClr val="00B050"/>
                </a:solidFill>
                <a:latin typeface="Times New Roman" pitchFamily="18" charset="0"/>
                <a:cs typeface="Times New Roman" pitchFamily="18" charset="0"/>
              </a:rPr>
              <a:t>Copolymer</a:t>
            </a:r>
            <a:endParaRPr lang="ar-SA" sz="2000" b="1" dirty="0">
              <a:solidFill>
                <a:srgbClr val="00B050"/>
              </a:solidFill>
              <a:latin typeface="Times New Roman" pitchFamily="18" charset="0"/>
              <a:cs typeface="Times New Roman" pitchFamily="18" charset="0"/>
            </a:endParaRPr>
          </a:p>
        </p:txBody>
      </p:sp>
      <p:sp>
        <p:nvSpPr>
          <p:cNvPr id="13" name="Rectangle 12"/>
          <p:cNvSpPr/>
          <p:nvPr/>
        </p:nvSpPr>
        <p:spPr>
          <a:xfrm>
            <a:off x="533400" y="2057400"/>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a:latin typeface="Times New Roman" pitchFamily="18" charset="0"/>
                <a:cs typeface="Times New Roman" pitchFamily="18" charset="0"/>
              </a:rPr>
              <a:t>عندما تكون </a:t>
            </a:r>
            <a:r>
              <a:rPr lang="ar-SA" sz="2000" b="1" dirty="0">
                <a:solidFill>
                  <a:srgbClr val="00B050"/>
                </a:solidFill>
                <a:latin typeface="Times New Roman" pitchFamily="18" charset="0"/>
                <a:cs typeface="Times New Roman" pitchFamily="18" charset="0"/>
              </a:rPr>
              <a:t>الجزيئات الداخلة في التفاعل من نوع واحد </a:t>
            </a:r>
            <a:r>
              <a:rPr lang="ar-SA" sz="2000" b="1" dirty="0">
                <a:latin typeface="Times New Roman" pitchFamily="18" charset="0"/>
                <a:cs typeface="Times New Roman" pitchFamily="18" charset="0"/>
              </a:rPr>
              <a:t>من الاحاديات فان الناتج عبارة عن </a:t>
            </a:r>
            <a:r>
              <a:rPr lang="ar-SA" sz="2000" b="1" dirty="0">
                <a:solidFill>
                  <a:srgbClr val="00B050"/>
                </a:solidFill>
                <a:latin typeface="Times New Roman" pitchFamily="18" charset="0"/>
                <a:cs typeface="Times New Roman" pitchFamily="18" charset="0"/>
              </a:rPr>
              <a:t>بوليمر متجانس  </a:t>
            </a:r>
            <a:r>
              <a:rPr lang="en-US" sz="2000" b="1" dirty="0" err="1">
                <a:solidFill>
                  <a:srgbClr val="00B050"/>
                </a:solidFill>
                <a:latin typeface="Times New Roman" pitchFamily="18" charset="0"/>
                <a:cs typeface="Times New Roman" pitchFamily="18" charset="0"/>
              </a:rPr>
              <a:t>Homopolymer</a:t>
            </a:r>
            <a:r>
              <a:rPr lang="en-US" sz="2000" b="1" dirty="0">
                <a:solidFill>
                  <a:srgbClr val="00B050"/>
                </a:solidFill>
                <a:latin typeface="Times New Roman" pitchFamily="18" charset="0"/>
                <a:cs typeface="Times New Roman" pitchFamily="18" charset="0"/>
              </a:rPr>
              <a:t> </a:t>
            </a:r>
            <a:r>
              <a:rPr lang="ar-SA" sz="2000" b="1" dirty="0">
                <a:latin typeface="Times New Roman" pitchFamily="18" charset="0"/>
                <a:cs typeface="Times New Roman" pitchFamily="18" charset="0"/>
              </a:rPr>
              <a:t>.</a:t>
            </a:r>
          </a:p>
        </p:txBody>
      </p:sp>
      <p:graphicFrame>
        <p:nvGraphicFramePr>
          <p:cNvPr id="861186" name="Object 2"/>
          <p:cNvGraphicFramePr>
            <a:graphicFrameLocks noChangeAspect="1"/>
          </p:cNvGraphicFramePr>
          <p:nvPr/>
        </p:nvGraphicFramePr>
        <p:xfrm>
          <a:off x="1766888" y="5424488"/>
          <a:ext cx="6027737" cy="290512"/>
        </p:xfrm>
        <a:graphic>
          <a:graphicData uri="http://schemas.openxmlformats.org/presentationml/2006/ole">
            <mc:AlternateContent xmlns:mc="http://schemas.openxmlformats.org/markup-compatibility/2006">
              <mc:Choice xmlns:v="urn:schemas-microsoft-com:vml" Requires="v">
                <p:oleObj spid="_x0000_s861194" name="CS ChemDraw Drawing" r:id="rId4" imgW="3134520" imgH="197280" progId="ChemDraw.Document.6.0">
                  <p:embed/>
                </p:oleObj>
              </mc:Choice>
              <mc:Fallback>
                <p:oleObj name="CS ChemDraw Drawing" r:id="rId4" imgW="3134520" imgH="197280"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5424488"/>
                        <a:ext cx="60277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بلمرة الإضافة (البلمرة من خلال الرابطة الثنائية)</a:t>
            </a:r>
            <a:br>
              <a:rPr lang="en-US" sz="2400" b="1" dirty="0">
                <a:solidFill>
                  <a:srgbClr val="C00000"/>
                </a:solidFill>
                <a:latin typeface="Times New Roman" pitchFamily="18" charset="0"/>
                <a:cs typeface="Times New Roman" pitchFamily="18" charset="0"/>
              </a:rPr>
            </a:br>
            <a:r>
              <a:rPr lang="en-US" sz="2000" b="1" dirty="0">
                <a:solidFill>
                  <a:srgbClr val="C00000"/>
                </a:solidFill>
                <a:latin typeface="Times New Roman" pitchFamily="18" charset="0"/>
                <a:cs typeface="Times New Roman" pitchFamily="18" charset="0"/>
              </a:rPr>
              <a:t>Addition Polymerization (Polymerization through Double Bond)</a:t>
            </a:r>
            <a:endParaRPr lang="en-US" sz="2400" b="1" dirty="0">
              <a:solidFill>
                <a:srgbClr val="C00000"/>
              </a:solidFill>
              <a:latin typeface="Times New Roman" pitchFamily="18" charset="0"/>
              <a:cs typeface="Times New Roman" pitchFamily="18" charset="0"/>
            </a:endParaRPr>
          </a:p>
        </p:txBody>
      </p:sp>
      <p:sp>
        <p:nvSpPr>
          <p:cNvPr id="7" name="Rectangle 6"/>
          <p:cNvSpPr/>
          <p:nvPr/>
        </p:nvSpPr>
        <p:spPr>
          <a:xfrm>
            <a:off x="685800" y="1283256"/>
            <a:ext cx="7924800" cy="2831544"/>
          </a:xfrm>
          <a:prstGeom prst="rect">
            <a:avLst/>
          </a:prstGeom>
        </p:spPr>
        <p:txBody>
          <a:bodyPr wrap="square">
            <a:spAutoFit/>
          </a:bodyPr>
          <a:lstStyle/>
          <a:p>
            <a:pPr marL="228600" indent="-228600" algn="just" rtl="1">
              <a:buFont typeface="Wingdings" pitchFamily="2" charset="2"/>
              <a:buChar char="q"/>
            </a:pPr>
            <a:r>
              <a:rPr lang="en-US" b="1" dirty="0">
                <a:solidFill>
                  <a:srgbClr val="002060"/>
                </a:solidFill>
                <a:latin typeface="Times New Roman" pitchFamily="18" charset="0"/>
                <a:cs typeface="Times New Roman" pitchFamily="18" charset="0"/>
              </a:rPr>
              <a:t> </a:t>
            </a:r>
            <a:r>
              <a:rPr lang="ar-SA" sz="2000" b="1" dirty="0">
                <a:latin typeface="Times New Roman" pitchFamily="18" charset="0"/>
                <a:cs typeface="Times New Roman" pitchFamily="18" charset="0"/>
              </a:rPr>
              <a:t>يتم التفاعل السابق باستخدام مادة بادئة للتفاعل تختلف باختلاف </a:t>
            </a:r>
            <a:r>
              <a:rPr lang="ar-SA" sz="2000" b="1" u="sng" dirty="0">
                <a:solidFill>
                  <a:srgbClr val="C00000"/>
                </a:solidFill>
                <a:latin typeface="Times New Roman" pitchFamily="18" charset="0"/>
                <a:cs typeface="Times New Roman" pitchFamily="18" charset="0"/>
              </a:rPr>
              <a:t>طريقة التفاعل</a:t>
            </a:r>
            <a:r>
              <a:rPr lang="ar-SA" sz="2000" b="1" dirty="0">
                <a:solidFill>
                  <a:srgbClr val="C00000"/>
                </a:solidFill>
                <a:latin typeface="Times New Roman" pitchFamily="18" charset="0"/>
                <a:cs typeface="Times New Roman" pitchFamily="18" charset="0"/>
              </a:rPr>
              <a:t> </a:t>
            </a:r>
            <a:r>
              <a:rPr lang="ar-SA" sz="2000" b="1" dirty="0">
                <a:solidFill>
                  <a:srgbClr val="002060"/>
                </a:solidFill>
                <a:latin typeface="Times New Roman" pitchFamily="18" charset="0"/>
                <a:cs typeface="Times New Roman" pitchFamily="18" charset="0"/>
              </a:rPr>
              <a:t>المستخدمة </a:t>
            </a:r>
            <a:r>
              <a:rPr lang="ar-SA" sz="2000" b="1" dirty="0">
                <a:solidFill>
                  <a:srgbClr val="C00000"/>
                </a:solidFill>
                <a:latin typeface="Times New Roman" pitchFamily="18" charset="0"/>
                <a:cs typeface="Times New Roman" pitchFamily="18" charset="0"/>
              </a:rPr>
              <a:t>والطرق المستخدمة </a:t>
            </a:r>
            <a:r>
              <a:rPr lang="ar-SA" sz="2000" b="1" dirty="0">
                <a:solidFill>
                  <a:srgbClr val="002060"/>
                </a:solidFill>
                <a:latin typeface="Times New Roman" pitchFamily="18" charset="0"/>
                <a:cs typeface="Times New Roman" pitchFamily="18" charset="0"/>
              </a:rPr>
              <a:t>هي :- </a:t>
            </a:r>
            <a:endParaRPr lang="ar-SA" b="1" dirty="0">
              <a:solidFill>
                <a:srgbClr val="002060"/>
              </a:solidFill>
              <a:latin typeface="Times New Roman" pitchFamily="18" charset="0"/>
              <a:cs typeface="Times New Roman" pitchFamily="18" charset="0"/>
            </a:endParaRPr>
          </a:p>
          <a:p>
            <a:pPr algn="r" rtl="1">
              <a:lnSpc>
                <a:spcPct val="150000"/>
              </a:lnSpc>
            </a:pPr>
            <a:r>
              <a:rPr lang="ar-SA" b="1" dirty="0">
                <a:solidFill>
                  <a:srgbClr val="002060"/>
                </a:solidFill>
                <a:latin typeface="Times New Roman" pitchFamily="18" charset="0"/>
                <a:cs typeface="Times New Roman" pitchFamily="18" charset="0"/>
              </a:rPr>
              <a:t>         </a:t>
            </a:r>
            <a:r>
              <a:rPr lang="ar-SA" b="1" dirty="0">
                <a:solidFill>
                  <a:srgbClr val="00B050"/>
                </a:solidFill>
                <a:latin typeface="Times New Roman" pitchFamily="18" charset="0"/>
                <a:cs typeface="Times New Roman" pitchFamily="18" charset="0"/>
              </a:rPr>
              <a:t>1) البلمرة الجذرية </a:t>
            </a:r>
            <a:r>
              <a:rPr lang="en-US" b="1" dirty="0">
                <a:solidFill>
                  <a:srgbClr val="00B050"/>
                </a:solidFill>
                <a:latin typeface="Times New Roman" pitchFamily="18" charset="0"/>
                <a:cs typeface="Times New Roman" pitchFamily="18" charset="0"/>
              </a:rPr>
              <a:t>Radical Polymerization       </a:t>
            </a:r>
            <a:r>
              <a:rPr lang="ar-SA" b="1" dirty="0">
                <a:solidFill>
                  <a:srgbClr val="00B050"/>
                </a:solidFill>
                <a:latin typeface="Times New Roman" pitchFamily="18" charset="0"/>
                <a:cs typeface="Times New Roman" pitchFamily="18" charset="0"/>
              </a:rPr>
              <a:t>  </a:t>
            </a:r>
          </a:p>
          <a:p>
            <a:pPr lvl="0" algn="r" rtl="1">
              <a:lnSpc>
                <a:spcPct val="150000"/>
              </a:lnSpc>
            </a:pPr>
            <a:r>
              <a:rPr lang="ar-SA" b="1" dirty="0">
                <a:solidFill>
                  <a:srgbClr val="00B050"/>
                </a:solidFill>
                <a:latin typeface="Times New Roman" pitchFamily="18" charset="0"/>
                <a:cs typeface="Times New Roman" pitchFamily="18" charset="0"/>
              </a:rPr>
              <a:t>         2) البلمرة الأنيونية </a:t>
            </a:r>
            <a:r>
              <a:rPr lang="en-US" b="1" dirty="0">
                <a:solidFill>
                  <a:srgbClr val="00B050"/>
                </a:solidFill>
                <a:latin typeface="Times New Roman" pitchFamily="18" charset="0"/>
                <a:cs typeface="Times New Roman" pitchFamily="18" charset="0"/>
              </a:rPr>
              <a:t>Anionic Polymerization     </a:t>
            </a:r>
            <a:r>
              <a:rPr lang="ar-SA" b="1" dirty="0">
                <a:solidFill>
                  <a:srgbClr val="00B050"/>
                </a:solidFill>
                <a:latin typeface="Times New Roman" pitchFamily="18" charset="0"/>
                <a:cs typeface="Times New Roman" pitchFamily="18" charset="0"/>
              </a:rPr>
              <a:t>  </a:t>
            </a:r>
            <a:endParaRPr lang="en-US" b="1" dirty="0">
              <a:solidFill>
                <a:srgbClr val="00B050"/>
              </a:solidFill>
              <a:latin typeface="Times New Roman" pitchFamily="18" charset="0"/>
              <a:cs typeface="Times New Roman" pitchFamily="18" charset="0"/>
            </a:endParaRPr>
          </a:p>
          <a:p>
            <a:pPr lvl="0" algn="r" rtl="1">
              <a:lnSpc>
                <a:spcPct val="150000"/>
              </a:lnSpc>
            </a:pPr>
            <a:r>
              <a:rPr lang="ar-SA" b="1" dirty="0">
                <a:solidFill>
                  <a:srgbClr val="00B050"/>
                </a:solidFill>
                <a:latin typeface="Times New Roman" pitchFamily="18" charset="0"/>
                <a:cs typeface="Times New Roman" pitchFamily="18" charset="0"/>
              </a:rPr>
              <a:t>         3) ألبلمرة الكاتيونية </a:t>
            </a:r>
            <a:r>
              <a:rPr lang="en-US" b="1" dirty="0">
                <a:solidFill>
                  <a:srgbClr val="00B050"/>
                </a:solidFill>
                <a:latin typeface="Times New Roman" pitchFamily="18" charset="0"/>
                <a:cs typeface="Times New Roman" pitchFamily="18" charset="0"/>
              </a:rPr>
              <a:t>Cationic Polymerization   </a:t>
            </a:r>
            <a:r>
              <a:rPr lang="ar-SA" b="1" dirty="0">
                <a:solidFill>
                  <a:srgbClr val="00B050"/>
                </a:solidFill>
                <a:latin typeface="Times New Roman" pitchFamily="18" charset="0"/>
                <a:cs typeface="Times New Roman" pitchFamily="18" charset="0"/>
              </a:rPr>
              <a:t> </a:t>
            </a:r>
            <a:endParaRPr lang="en-US" b="1" dirty="0">
              <a:solidFill>
                <a:srgbClr val="00B050"/>
              </a:solidFill>
              <a:latin typeface="Times New Roman" pitchFamily="18" charset="0"/>
              <a:cs typeface="Times New Roman" pitchFamily="18" charset="0"/>
            </a:endParaRPr>
          </a:p>
          <a:p>
            <a:pPr lvl="0" algn="r" rtl="1">
              <a:lnSpc>
                <a:spcPct val="150000"/>
              </a:lnSpc>
            </a:pPr>
            <a:r>
              <a:rPr lang="ar-SA" b="1" dirty="0">
                <a:solidFill>
                  <a:srgbClr val="00B050"/>
                </a:solidFill>
                <a:latin typeface="Times New Roman" pitchFamily="18" charset="0"/>
                <a:cs typeface="Times New Roman" pitchFamily="18" charset="0"/>
              </a:rPr>
              <a:t>         4) البلمرة التناسقية التي يستخدم فيها عوامل الحفز التناسقية (طريقة زيجلر-ناتا) .</a:t>
            </a:r>
          </a:p>
          <a:p>
            <a:pPr marL="515938" algn="r" rtl="1">
              <a:lnSpc>
                <a:spcPct val="150000"/>
              </a:lnSpc>
            </a:pPr>
            <a:r>
              <a:rPr lang="ar-SA" sz="2000" b="1" dirty="0">
                <a:solidFill>
                  <a:srgbClr val="00B050"/>
                </a:solidFill>
                <a:latin typeface="Times New Roman" pitchFamily="18" charset="0"/>
                <a:cs typeface="Times New Roman" pitchFamily="18" charset="0"/>
              </a:rPr>
              <a:t>5) البلمرة بفتح الحلقة </a:t>
            </a:r>
            <a:r>
              <a:rPr lang="en-US" b="1" dirty="0">
                <a:solidFill>
                  <a:srgbClr val="00B050"/>
                </a:solidFill>
                <a:latin typeface="Times New Roman" pitchFamily="18" charset="0"/>
                <a:cs typeface="Times New Roman" pitchFamily="18" charset="0"/>
              </a:rPr>
              <a:t>Ring Opening Polymerization</a:t>
            </a:r>
            <a:endParaRPr lang="en-US" sz="2000" b="1" dirty="0">
              <a:solidFill>
                <a:srgbClr val="00B050"/>
              </a:solidFill>
              <a:latin typeface="Times New Roman" pitchFamily="18" charset="0"/>
              <a:cs typeface="Times New Roman" pitchFamily="18" charset="0"/>
            </a:endParaRPr>
          </a:p>
        </p:txBody>
      </p:sp>
      <p:sp>
        <p:nvSpPr>
          <p:cNvPr id="11" name="مستطيل 2"/>
          <p:cNvSpPr/>
          <p:nvPr/>
        </p:nvSpPr>
        <p:spPr>
          <a:xfrm>
            <a:off x="685800" y="4214098"/>
            <a:ext cx="7924800" cy="2339102"/>
          </a:xfrm>
          <a:prstGeom prst="rect">
            <a:avLst/>
          </a:prstGeom>
        </p:spPr>
        <p:txBody>
          <a:bodyPr wrap="square">
            <a:spAutoFit/>
          </a:bodyPr>
          <a:lstStyle/>
          <a:p>
            <a:pPr algn="just" rtl="1">
              <a:buFont typeface="Wingdings" pitchFamily="2" charset="2"/>
              <a:buChar char="q"/>
            </a:pPr>
            <a:r>
              <a:rPr lang="en-US" b="1" dirty="0">
                <a:solidFill>
                  <a:srgbClr val="002060"/>
                </a:solidFill>
                <a:latin typeface="Times New Roman" pitchFamily="18" charset="0"/>
                <a:cs typeface="Times New Roman" pitchFamily="18" charset="0"/>
              </a:rPr>
              <a:t> </a:t>
            </a:r>
            <a:r>
              <a:rPr lang="ar-SA" sz="2000" b="1" dirty="0">
                <a:solidFill>
                  <a:srgbClr val="002060"/>
                </a:solidFill>
                <a:latin typeface="Times New Roman" pitchFamily="18" charset="0"/>
                <a:cs typeface="Times New Roman" pitchFamily="18" charset="0"/>
              </a:rPr>
              <a:t>وتتضمن كل طريقة من الطرق السابقة  </a:t>
            </a:r>
            <a:r>
              <a:rPr lang="ar-SA" sz="2000" b="1" u="sng" dirty="0">
                <a:solidFill>
                  <a:srgbClr val="C00000"/>
                </a:solidFill>
                <a:latin typeface="Times New Roman" pitchFamily="18" charset="0"/>
                <a:cs typeface="Times New Roman" pitchFamily="18" charset="0"/>
              </a:rPr>
              <a:t>ميكانيكية مكونة من ثلاث مراحل </a:t>
            </a:r>
            <a:r>
              <a:rPr lang="ar-SA" sz="2000" b="1" dirty="0">
                <a:solidFill>
                  <a:srgbClr val="002060"/>
                </a:solidFill>
                <a:latin typeface="Times New Roman" pitchFamily="18" charset="0"/>
                <a:cs typeface="Times New Roman" pitchFamily="18" charset="0"/>
              </a:rPr>
              <a:t>أو خطوات هي: </a:t>
            </a:r>
            <a:endParaRPr lang="ar-EG" b="1" dirty="0">
              <a:solidFill>
                <a:srgbClr val="002060"/>
              </a:solidFill>
              <a:latin typeface="Times New Roman" pitchFamily="18" charset="0"/>
              <a:cs typeface="Times New Roman" pitchFamily="18" charset="0"/>
            </a:endParaRPr>
          </a:p>
          <a:p>
            <a:pPr marL="515938" algn="just" rtl="1"/>
            <a:r>
              <a:rPr lang="ar-SA" b="1" dirty="0">
                <a:solidFill>
                  <a:srgbClr val="00B0F0"/>
                </a:solidFill>
                <a:latin typeface="Times New Roman" pitchFamily="18" charset="0"/>
                <a:cs typeface="Times New Roman" pitchFamily="18" charset="0"/>
              </a:rPr>
              <a:t>1) مرحلة بدء التفاعل  </a:t>
            </a:r>
            <a:r>
              <a:rPr lang="en-US" b="1" dirty="0">
                <a:solidFill>
                  <a:srgbClr val="00B0F0"/>
                </a:solidFill>
                <a:latin typeface="Times New Roman" pitchFamily="18" charset="0"/>
                <a:cs typeface="Times New Roman" pitchFamily="18" charset="0"/>
              </a:rPr>
              <a:t>Initiation Step                           </a:t>
            </a:r>
            <a:r>
              <a:rPr lang="en-US" b="1" dirty="0">
                <a:solidFill>
                  <a:srgbClr val="002060"/>
                </a:solidFill>
                <a:latin typeface="Times New Roman" pitchFamily="18" charset="0"/>
                <a:cs typeface="Times New Roman" pitchFamily="18" charset="0"/>
              </a:rPr>
              <a:t> </a:t>
            </a:r>
            <a:endParaRPr lang="ar-SA" b="1" dirty="0">
              <a:solidFill>
                <a:srgbClr val="002060"/>
              </a:solidFill>
              <a:latin typeface="Times New Roman" pitchFamily="18" charset="0"/>
              <a:cs typeface="Times New Roman" pitchFamily="18" charset="0"/>
            </a:endParaRPr>
          </a:p>
          <a:p>
            <a:pPr marL="803275" algn="just" rtl="1"/>
            <a:r>
              <a:rPr lang="ar-SA" b="1" dirty="0">
                <a:latin typeface="Times New Roman" pitchFamily="18" charset="0"/>
                <a:cs typeface="Times New Roman" pitchFamily="18" charset="0"/>
              </a:rPr>
              <a:t>حيث تتكون المراكز النشطة  </a:t>
            </a:r>
            <a:r>
              <a:rPr lang="en-US" b="1" dirty="0">
                <a:latin typeface="Times New Roman" pitchFamily="18" charset="0"/>
                <a:cs typeface="Times New Roman" pitchFamily="18" charset="0"/>
              </a:rPr>
              <a:t>active species</a:t>
            </a:r>
            <a:r>
              <a:rPr lang="ar-SA" b="1" dirty="0">
                <a:latin typeface="Times New Roman" pitchFamily="18" charset="0"/>
                <a:cs typeface="Times New Roman" pitchFamily="18" charset="0"/>
              </a:rPr>
              <a:t> </a:t>
            </a:r>
          </a:p>
          <a:p>
            <a:pPr marL="515938" algn="just" rtl="1"/>
            <a:r>
              <a:rPr lang="ar-SA" b="1" dirty="0">
                <a:solidFill>
                  <a:srgbClr val="00B0F0"/>
                </a:solidFill>
                <a:latin typeface="Times New Roman" pitchFamily="18" charset="0"/>
                <a:cs typeface="Times New Roman" pitchFamily="18" charset="0"/>
              </a:rPr>
              <a:t>2) مرحلة انتشار التفاعل  </a:t>
            </a:r>
            <a:r>
              <a:rPr lang="en-US" b="1" dirty="0">
                <a:solidFill>
                  <a:srgbClr val="00B0F0"/>
                </a:solidFill>
                <a:latin typeface="Times New Roman" pitchFamily="18" charset="0"/>
                <a:cs typeface="Times New Roman" pitchFamily="18" charset="0"/>
              </a:rPr>
              <a:t>Propagation step             </a:t>
            </a:r>
            <a:r>
              <a:rPr lang="en-US" b="1" dirty="0">
                <a:solidFill>
                  <a:srgbClr val="002060"/>
                </a:solidFill>
                <a:latin typeface="Times New Roman" pitchFamily="18" charset="0"/>
                <a:cs typeface="Times New Roman" pitchFamily="18" charset="0"/>
              </a:rPr>
              <a:t>       </a:t>
            </a:r>
            <a:r>
              <a:rPr lang="ar-SA"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a:p>
            <a:pPr marL="803275" algn="just" rtl="1"/>
            <a:r>
              <a:rPr lang="ar-SA" b="1" dirty="0">
                <a:latin typeface="Times New Roman" pitchFamily="18" charset="0"/>
                <a:cs typeface="Times New Roman" pitchFamily="18" charset="0"/>
              </a:rPr>
              <a:t>وفيها يتكون البوليمر ذو الوزن الجزيئي العالي .</a:t>
            </a:r>
          </a:p>
          <a:p>
            <a:pPr marL="515938" algn="just" rtl="1"/>
            <a:r>
              <a:rPr lang="ar-SA" b="1" dirty="0">
                <a:solidFill>
                  <a:srgbClr val="00B0F0"/>
                </a:solidFill>
                <a:latin typeface="Times New Roman" pitchFamily="18" charset="0"/>
                <a:cs typeface="Times New Roman" pitchFamily="18" charset="0"/>
              </a:rPr>
              <a:t>3) مرحلة انتهاء التفاعل  </a:t>
            </a:r>
            <a:r>
              <a:rPr lang="en-US" b="1" dirty="0">
                <a:solidFill>
                  <a:srgbClr val="00B0F0"/>
                </a:solidFill>
                <a:latin typeface="Times New Roman" pitchFamily="18" charset="0"/>
                <a:cs typeface="Times New Roman" pitchFamily="18" charset="0"/>
              </a:rPr>
              <a:t>Termination step                     </a:t>
            </a:r>
            <a:endParaRPr lang="ar-SA" b="1" dirty="0">
              <a:solidFill>
                <a:srgbClr val="00B0F0"/>
              </a:solidFill>
              <a:latin typeface="Times New Roman" pitchFamily="18" charset="0"/>
              <a:cs typeface="Times New Roman" pitchFamily="18" charset="0"/>
            </a:endParaRPr>
          </a:p>
          <a:p>
            <a:pPr marL="803275" algn="just" rtl="1"/>
            <a:r>
              <a:rPr lang="ar-SA" b="1" dirty="0">
                <a:latin typeface="Times New Roman" pitchFamily="18" charset="0"/>
                <a:cs typeface="Times New Roman" pitchFamily="18" charset="0"/>
              </a:rPr>
              <a:t>ينتهي التفاعل بتلاشى المراكز الفعالة عن طريق تفاعلات تتوقف طبيعتها على نوع المركز الفعال وعلى ظروف التفاعل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819400"/>
            <a:ext cx="7162800" cy="1477328"/>
          </a:xfrm>
          <a:prstGeom prst="rect">
            <a:avLst/>
          </a:prstGeom>
        </p:spPr>
        <p:txBody>
          <a:bodyPr wrap="square">
            <a:spAutoFit/>
          </a:bodyPr>
          <a:lstStyle/>
          <a:p>
            <a:pPr marL="169863" indent="-169863" algn="just" rtl="1">
              <a:lnSpc>
                <a:spcPct val="150000"/>
              </a:lnSpc>
              <a:buFont typeface="Arial" pitchFamily="34" charset="0"/>
              <a:buChar char="•"/>
            </a:pPr>
            <a:r>
              <a:rPr lang="ar-SA" sz="2000" b="1" dirty="0">
                <a:solidFill>
                  <a:srgbClr val="002060"/>
                </a:solidFill>
                <a:latin typeface="Times New Roman" pitchFamily="18" charset="0"/>
                <a:cs typeface="Times New Roman" pitchFamily="18" charset="0"/>
              </a:rPr>
              <a:t> يعبر الرمز </a:t>
            </a:r>
            <a:r>
              <a:rPr lang="en-US" sz="2000" b="1" dirty="0">
                <a:solidFill>
                  <a:srgbClr val="C00000"/>
                </a:solidFill>
                <a:latin typeface="Times New Roman" pitchFamily="18" charset="0"/>
                <a:cs typeface="Times New Roman" pitchFamily="18" charset="0"/>
              </a:rPr>
              <a:t>R</a:t>
            </a:r>
            <a:r>
              <a:rPr lang="ar-SA" sz="2000" b="1" dirty="0">
                <a:solidFill>
                  <a:srgbClr val="002060"/>
                </a:solidFill>
                <a:latin typeface="Times New Roman" pitchFamily="18" charset="0"/>
                <a:cs typeface="Times New Roman" pitchFamily="18" charset="0"/>
              </a:rPr>
              <a:t> عن ذرة أو مجموعة من الذرات مثل: </a:t>
            </a:r>
            <a:r>
              <a:rPr lang="en-US" sz="2000" b="1" dirty="0">
                <a:solidFill>
                  <a:srgbClr val="002060"/>
                </a:solidFill>
                <a:latin typeface="Times New Roman" pitchFamily="18" charset="0"/>
                <a:cs typeface="Times New Roman" pitchFamily="18" charset="0"/>
              </a:rPr>
              <a:t>–</a:t>
            </a:r>
            <a:r>
              <a:rPr lang="en-US" sz="2000" b="1" dirty="0" err="1">
                <a:solidFill>
                  <a:srgbClr val="C00000"/>
                </a:solidFill>
                <a:latin typeface="Times New Roman" pitchFamily="18" charset="0"/>
                <a:cs typeface="Times New Roman" pitchFamily="18" charset="0"/>
              </a:rPr>
              <a:t>Cl</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أو  </a:t>
            </a:r>
            <a:r>
              <a:rPr lang="en-US" sz="2000" b="1" dirty="0">
                <a:solidFill>
                  <a:srgbClr val="C00000"/>
                </a:solidFill>
                <a:latin typeface="Times New Roman" pitchFamily="18" charset="0"/>
                <a:cs typeface="Times New Roman" pitchFamily="18" charset="0"/>
              </a:rPr>
              <a:t>–CN</a:t>
            </a:r>
            <a:r>
              <a:rPr lang="ar-SA" sz="2000" b="1" dirty="0">
                <a:solidFill>
                  <a:srgbClr val="C00000"/>
                </a:solidFill>
                <a:latin typeface="Times New Roman" pitchFamily="18" charset="0"/>
                <a:cs typeface="Times New Roman" pitchFamily="18" charset="0"/>
              </a:rPr>
              <a:t> أو </a:t>
            </a:r>
            <a:r>
              <a:rPr lang="en-US" sz="2000" b="1" dirty="0">
                <a:solidFill>
                  <a:srgbClr val="C00000"/>
                </a:solidFill>
                <a:latin typeface="Times New Roman" pitchFamily="18" charset="0"/>
                <a:cs typeface="Times New Roman" pitchFamily="18" charset="0"/>
              </a:rPr>
              <a:t>–C</a:t>
            </a:r>
            <a:r>
              <a:rPr lang="en-US" sz="2000" b="1" baseline="-25000" dirty="0">
                <a:solidFill>
                  <a:srgbClr val="C00000"/>
                </a:solidFill>
                <a:latin typeface="Times New Roman" pitchFamily="18" charset="0"/>
                <a:cs typeface="Times New Roman" pitchFamily="18" charset="0"/>
              </a:rPr>
              <a:t>6</a:t>
            </a:r>
            <a:r>
              <a:rPr lang="en-US" sz="2000" b="1" dirty="0">
                <a:solidFill>
                  <a:srgbClr val="C00000"/>
                </a:solidFill>
                <a:latin typeface="Times New Roman" pitchFamily="18" charset="0"/>
                <a:cs typeface="Times New Roman" pitchFamily="18" charset="0"/>
              </a:rPr>
              <a:t>H</a:t>
            </a:r>
            <a:r>
              <a:rPr lang="en-US" sz="2000" b="1" baseline="-25000" dirty="0">
                <a:solidFill>
                  <a:srgbClr val="C00000"/>
                </a:solidFill>
                <a:latin typeface="Times New Roman" pitchFamily="18" charset="0"/>
                <a:cs typeface="Times New Roman" pitchFamily="18" charset="0"/>
              </a:rPr>
              <a:t>5</a:t>
            </a:r>
            <a:r>
              <a:rPr lang="ar-SA" sz="2000" b="1" dirty="0">
                <a:solidFill>
                  <a:srgbClr val="C00000"/>
                </a:solidFill>
                <a:latin typeface="Times New Roman" pitchFamily="18" charset="0"/>
                <a:cs typeface="Times New Roman" pitchFamily="18" charset="0"/>
              </a:rPr>
              <a:t>  أو </a:t>
            </a:r>
            <a:r>
              <a:rPr lang="en-US" sz="2000" b="1" dirty="0">
                <a:solidFill>
                  <a:srgbClr val="C00000"/>
                </a:solidFill>
                <a:latin typeface="Times New Roman" pitchFamily="18" charset="0"/>
                <a:cs typeface="Times New Roman" pitchFamily="18" charset="0"/>
              </a:rPr>
              <a:t>–OCH</a:t>
            </a:r>
            <a:r>
              <a:rPr lang="en-US" sz="2000" b="1" baseline="-25000" dirty="0">
                <a:solidFill>
                  <a:srgbClr val="C00000"/>
                </a:solidFill>
                <a:latin typeface="Times New Roman" pitchFamily="18" charset="0"/>
                <a:cs typeface="Times New Roman" pitchFamily="18" charset="0"/>
              </a:rPr>
              <a:t>3</a:t>
            </a:r>
            <a:r>
              <a:rPr lang="ar-SA" sz="2000" b="1" dirty="0">
                <a:solidFill>
                  <a:srgbClr val="C00000"/>
                </a:solidFill>
                <a:latin typeface="Times New Roman" pitchFamily="18" charset="0"/>
                <a:cs typeface="Times New Roman" pitchFamily="18" charset="0"/>
              </a:rPr>
              <a:t>  أو </a:t>
            </a:r>
            <a:r>
              <a:rPr lang="en-US" sz="2000" b="1" dirty="0">
                <a:solidFill>
                  <a:srgbClr val="C00000"/>
                </a:solidFill>
                <a:latin typeface="Times New Roman" pitchFamily="18" charset="0"/>
                <a:cs typeface="Times New Roman" pitchFamily="18" charset="0"/>
              </a:rPr>
              <a:t>–CH</a:t>
            </a:r>
            <a:r>
              <a:rPr lang="en-US" sz="2000" b="1" baseline="-25000" dirty="0">
                <a:solidFill>
                  <a:srgbClr val="C00000"/>
                </a:solidFill>
                <a:latin typeface="Times New Roman" pitchFamily="18" charset="0"/>
                <a:cs typeface="Times New Roman" pitchFamily="18" charset="0"/>
              </a:rPr>
              <a:t>3</a:t>
            </a:r>
            <a:r>
              <a:rPr lang="ar-SA" sz="2000" b="1" dirty="0">
                <a:solidFill>
                  <a:srgbClr val="C00000"/>
                </a:solidFill>
                <a:latin typeface="Times New Roman" pitchFamily="18" charset="0"/>
                <a:cs typeface="Times New Roman" pitchFamily="18" charset="0"/>
              </a:rPr>
              <a:t> </a:t>
            </a:r>
            <a:r>
              <a:rPr lang="ar-SA" sz="2000" b="1" dirty="0">
                <a:solidFill>
                  <a:srgbClr val="002060"/>
                </a:solidFill>
                <a:latin typeface="Times New Roman" pitchFamily="18" charset="0"/>
                <a:cs typeface="Times New Roman" pitchFamily="18" charset="0"/>
              </a:rPr>
              <a:t>    </a:t>
            </a:r>
          </a:p>
          <a:p>
            <a:pPr algn="just" rtl="1">
              <a:lnSpc>
                <a:spcPct val="150000"/>
              </a:lnSpc>
              <a:buFont typeface="Arial" pitchFamily="34" charset="0"/>
              <a:buChar char="•"/>
            </a:pPr>
            <a:r>
              <a:rPr lang="ar-SA" sz="2000" b="1" dirty="0">
                <a:solidFill>
                  <a:srgbClr val="002060"/>
                </a:solidFill>
                <a:latin typeface="Times New Roman" pitchFamily="18" charset="0"/>
                <a:cs typeface="Times New Roman" pitchFamily="18" charset="0"/>
              </a:rPr>
              <a:t> ويعبر الرمز  </a:t>
            </a:r>
            <a:r>
              <a:rPr lang="en-US" sz="2000" b="1" dirty="0">
                <a:solidFill>
                  <a:srgbClr val="C00000"/>
                </a:solidFill>
                <a:latin typeface="Times New Roman" pitchFamily="18" charset="0"/>
                <a:cs typeface="Times New Roman" pitchFamily="18" charset="0"/>
              </a:rPr>
              <a:t>I-I</a:t>
            </a:r>
            <a:r>
              <a:rPr lang="ar-SA" sz="2000" b="1" dirty="0">
                <a:solidFill>
                  <a:srgbClr val="002060"/>
                </a:solidFill>
                <a:latin typeface="Times New Roman" pitchFamily="18" charset="0"/>
                <a:cs typeface="Times New Roman" pitchFamily="18" charset="0"/>
              </a:rPr>
              <a:t>  عن </a:t>
            </a:r>
            <a:r>
              <a:rPr lang="ar-SA" sz="2000" b="1" dirty="0">
                <a:solidFill>
                  <a:srgbClr val="C00000"/>
                </a:solidFill>
                <a:latin typeface="Times New Roman" pitchFamily="18" charset="0"/>
                <a:cs typeface="Times New Roman" pitchFamily="18" charset="0"/>
              </a:rPr>
              <a:t>بادئ التفاعل  </a:t>
            </a:r>
            <a:r>
              <a:rPr lang="en-US" sz="2000" b="1" dirty="0">
                <a:solidFill>
                  <a:srgbClr val="002060"/>
                </a:solidFill>
                <a:latin typeface="Times New Roman" pitchFamily="18" charset="0"/>
                <a:cs typeface="Times New Roman" pitchFamily="18" charset="0"/>
              </a:rPr>
              <a:t>Initiator </a:t>
            </a:r>
            <a:r>
              <a:rPr lang="ar-SA" sz="2000" b="1" dirty="0">
                <a:solidFill>
                  <a:srgbClr val="002060"/>
                </a:solidFill>
                <a:latin typeface="Times New Roman" pitchFamily="18" charset="0"/>
                <a:cs typeface="Times New Roman" pitchFamily="18" charset="0"/>
              </a:rPr>
              <a:t>.</a:t>
            </a:r>
            <a:endParaRPr lang="en-US" sz="2000" b="1" dirty="0">
              <a:solidFill>
                <a:srgbClr val="00206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22956"/>
          <a:stretch>
            <a:fillRect/>
          </a:stretch>
        </p:blipFill>
        <p:spPr bwMode="auto">
          <a:xfrm>
            <a:off x="1905000" y="1676400"/>
            <a:ext cx="569643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4654529"/>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2060"/>
                </a:solidFill>
                <a:latin typeface="Times New Roman" pitchFamily="18" charset="0"/>
                <a:cs typeface="Times New Roman" pitchFamily="18" charset="0"/>
              </a:rPr>
              <a:t> ووفقاً لنوع المجموعة البديلة </a:t>
            </a:r>
            <a:r>
              <a:rPr lang="en-US" sz="2000" b="1" dirty="0">
                <a:solidFill>
                  <a:srgbClr val="C00000"/>
                </a:solidFill>
                <a:latin typeface="Times New Roman" pitchFamily="18" charset="0"/>
                <a:cs typeface="Times New Roman" pitchFamily="18" charset="0"/>
              </a:rPr>
              <a:t>R</a:t>
            </a:r>
            <a:r>
              <a:rPr lang="ar-SA" sz="2000" b="1" dirty="0">
                <a:solidFill>
                  <a:srgbClr val="002060"/>
                </a:solidFill>
                <a:latin typeface="Times New Roman" pitchFamily="18" charset="0"/>
                <a:cs typeface="Times New Roman" pitchFamily="18" charset="0"/>
              </a:rPr>
              <a:t>  ومواصفات البوليمر المطلوبة </a:t>
            </a:r>
            <a:r>
              <a:rPr lang="ar-SA" sz="2000" b="1" dirty="0">
                <a:solidFill>
                  <a:srgbClr val="C00000"/>
                </a:solidFill>
                <a:latin typeface="Times New Roman" pitchFamily="18" charset="0"/>
                <a:cs typeface="Times New Roman" pitchFamily="18" charset="0"/>
              </a:rPr>
              <a:t>يتم إختيار </a:t>
            </a:r>
            <a:r>
              <a:rPr lang="ar-SA" sz="2000" b="1" u="sng" dirty="0">
                <a:solidFill>
                  <a:srgbClr val="C00000"/>
                </a:solidFill>
                <a:latin typeface="Times New Roman" pitchFamily="18" charset="0"/>
                <a:cs typeface="Times New Roman" pitchFamily="18" charset="0"/>
              </a:rPr>
              <a:t>نوع الحفاز أو باديء التفاعل</a:t>
            </a:r>
            <a:r>
              <a:rPr lang="ar-SA" sz="2000" b="1" dirty="0">
                <a:solidFill>
                  <a:srgbClr val="C00000"/>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C00000"/>
                </a:solidFill>
                <a:latin typeface="Times New Roman" pitchFamily="18" charset="0"/>
                <a:cs typeface="Times New Roman" pitchFamily="18" charset="0"/>
              </a:rPr>
              <a:t>بلمرة الرابطة الثنائية (الفاينيل)</a:t>
            </a:r>
          </a:p>
          <a:p>
            <a:pPr marL="457200" algn="ctr" rtl="1"/>
            <a:r>
              <a:rPr lang="en-US" sz="2400" b="1" dirty="0">
                <a:solidFill>
                  <a:srgbClr val="C00000"/>
                </a:solidFill>
                <a:latin typeface="Times New Roman" pitchFamily="18" charset="0"/>
                <a:cs typeface="Times New Roman" pitchFamily="18" charset="0"/>
              </a:rPr>
              <a:t>Vinyl Polymerization</a:t>
            </a:r>
            <a:r>
              <a:rPr lang="ar-SA" sz="2400" b="1" dirty="0">
                <a:solidFill>
                  <a:srgbClr val="C00000"/>
                </a:solidFill>
                <a:latin typeface="Times New Roman" pitchFamily="18" charset="0"/>
                <a:cs typeface="Times New Roman" pitchFamily="18" charset="0"/>
              </a:rPr>
              <a:t> </a:t>
            </a:r>
          </a:p>
        </p:txBody>
      </p:sp>
      <p:sp>
        <p:nvSpPr>
          <p:cNvPr id="10" name="TextBox 9"/>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en-US" sz="2400" b="1" dirty="0">
                <a:solidFill>
                  <a:srgbClr val="C00000"/>
                </a:solidFill>
                <a:latin typeface="Times New Roman" pitchFamily="18" charset="0"/>
                <a:cs typeface="Times New Roman" pitchFamily="18" charset="0"/>
              </a:rPr>
              <a:t>1</a:t>
            </a:r>
            <a:r>
              <a:rPr lang="ar-SA" sz="2400" b="1" dirty="0">
                <a:solidFill>
                  <a:srgbClr val="C00000"/>
                </a:solidFill>
                <a:latin typeface="Times New Roman" pitchFamily="18" charset="0"/>
                <a:cs typeface="Times New Roman" pitchFamily="18" charset="0"/>
              </a:rPr>
              <a:t>) البلمرة الجذرية (طريقة الشقوق او الجذور الحرة)</a:t>
            </a:r>
            <a:endParaRPr lang="en-US" sz="2400" b="1" dirty="0">
              <a:solidFill>
                <a:srgbClr val="C00000"/>
              </a:solidFill>
              <a:latin typeface="Times New Roman" pitchFamily="18" charset="0"/>
              <a:cs typeface="Times New Roman" pitchFamily="18" charset="0"/>
            </a:endParaRPr>
          </a:p>
          <a:p>
            <a:pPr marL="9144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Free Radical Polymerization</a:t>
            </a:r>
            <a:r>
              <a:rPr lang="ar-SA" sz="2400" b="1" dirty="0">
                <a:solidFill>
                  <a:srgbClr val="C00000"/>
                </a:solidFill>
                <a:latin typeface="Times New Roman" pitchFamily="18" charset="0"/>
                <a:cs typeface="Times New Roman" pitchFamily="18" charset="0"/>
              </a:rPr>
              <a:t> </a:t>
            </a: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
        <p:nvSpPr>
          <p:cNvPr id="14" name="Rectangle 13"/>
          <p:cNvSpPr/>
          <p:nvPr/>
        </p:nvSpPr>
        <p:spPr>
          <a:xfrm>
            <a:off x="533400" y="1498937"/>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2060"/>
                </a:solidFill>
                <a:latin typeface="Times New Roman" pitchFamily="18" charset="0"/>
                <a:cs typeface="Times New Roman" pitchFamily="18" charset="0"/>
              </a:rPr>
              <a:t> اهم طرق البلمرة المتسلسلة بالاضافة و اكثرها شيوعا و تكون النهايات الفعالة عبارة عن جذور حره</a:t>
            </a:r>
            <a:endParaRPr lang="en-US" sz="2000" dirty="0">
              <a:latin typeface="Times New Roman" pitchFamily="18" charset="0"/>
              <a:cs typeface="Times New Roman" pitchFamily="18" charset="0"/>
            </a:endParaRPr>
          </a:p>
        </p:txBody>
      </p:sp>
      <p:sp>
        <p:nvSpPr>
          <p:cNvPr id="15" name="مستطيل 1"/>
          <p:cNvSpPr/>
          <p:nvPr/>
        </p:nvSpPr>
        <p:spPr>
          <a:xfrm>
            <a:off x="457200" y="2565737"/>
            <a:ext cx="81534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تبدأ البلمرة لتكوين البوليمر باستخدام </a:t>
            </a:r>
            <a:r>
              <a:rPr lang="ar-SA" sz="2000" b="1" dirty="0">
                <a:solidFill>
                  <a:srgbClr val="C00000"/>
                </a:solidFill>
                <a:latin typeface="Times New Roman" pitchFamily="18" charset="0"/>
                <a:cs typeface="Times New Roman" pitchFamily="18" charset="0"/>
              </a:rPr>
              <a:t>بادئات</a:t>
            </a:r>
            <a:r>
              <a:rPr lang="ar-SA" sz="2000" b="1" dirty="0">
                <a:solidFill>
                  <a:srgbClr val="004A82"/>
                </a:solidFill>
                <a:latin typeface="Times New Roman" pitchFamily="18" charset="0"/>
                <a:cs typeface="Times New Roman" pitchFamily="18" charset="0"/>
              </a:rPr>
              <a:t> للتفاعل ذات ثبات حراري منخفض تعطي جذوراً حرة عند تكسرها بفعل </a:t>
            </a:r>
            <a:r>
              <a:rPr lang="ar-SA" sz="2000" b="1" dirty="0">
                <a:solidFill>
                  <a:srgbClr val="C00000"/>
                </a:solidFill>
                <a:latin typeface="Times New Roman" pitchFamily="18" charset="0"/>
                <a:cs typeface="Times New Roman" pitchFamily="18" charset="0"/>
              </a:rPr>
              <a:t>الحرارة </a:t>
            </a:r>
            <a:r>
              <a:rPr lang="ar-SA" sz="2000" b="1" dirty="0">
                <a:solidFill>
                  <a:srgbClr val="004A82"/>
                </a:solidFill>
                <a:latin typeface="Times New Roman" pitchFamily="18" charset="0"/>
                <a:cs typeface="Times New Roman" pitchFamily="18" charset="0"/>
              </a:rPr>
              <a:t>أو </a:t>
            </a:r>
            <a:r>
              <a:rPr lang="ar-SA" sz="2000" b="1" dirty="0">
                <a:solidFill>
                  <a:srgbClr val="C00000"/>
                </a:solidFill>
                <a:latin typeface="Times New Roman" pitchFamily="18" charset="0"/>
                <a:cs typeface="Times New Roman" pitchFamily="18" charset="0"/>
              </a:rPr>
              <a:t>الأشعة فوق البنفسجية </a:t>
            </a:r>
            <a:r>
              <a:rPr lang="en-US" sz="2000" b="1" dirty="0">
                <a:solidFill>
                  <a:srgbClr val="C00000"/>
                </a:solidFill>
                <a:latin typeface="Times New Roman" pitchFamily="18" charset="0"/>
                <a:cs typeface="Times New Roman" pitchFamily="18" charset="0"/>
              </a:rPr>
              <a:t>  U.V </a:t>
            </a:r>
            <a:r>
              <a:rPr lang="ar-SA" sz="2000" b="1" dirty="0">
                <a:solidFill>
                  <a:srgbClr val="004A82"/>
                </a:solidFill>
                <a:latin typeface="Times New Roman" pitchFamily="18" charset="0"/>
                <a:cs typeface="Times New Roman" pitchFamily="18" charset="0"/>
              </a:rPr>
              <a:t>عن طريق كسر الرابطة باي  </a:t>
            </a:r>
            <a:r>
              <a:rPr lang="el-GR" sz="2000" b="1" dirty="0">
                <a:solidFill>
                  <a:srgbClr val="C00000"/>
                </a:solidFill>
                <a:latin typeface="Times New Roman" pitchFamily="18" charset="0"/>
                <a:cs typeface="Times New Roman" pitchFamily="18" charset="0"/>
              </a:rPr>
              <a:t>π</a:t>
            </a:r>
            <a:r>
              <a:rPr lang="ar-SA" sz="2000" b="1" dirty="0">
                <a:solidFill>
                  <a:srgbClr val="004A82"/>
                </a:solidFill>
                <a:latin typeface="Times New Roman" pitchFamily="18" charset="0"/>
                <a:cs typeface="Times New Roman" pitchFamily="18" charset="0"/>
              </a:rPr>
              <a:t>. </a:t>
            </a:r>
            <a:endParaRPr lang="ar-SA"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1"/>
          <p:cNvSpPr/>
          <p:nvPr/>
        </p:nvSpPr>
        <p:spPr>
          <a:xfrm>
            <a:off x="533400" y="1143000"/>
            <a:ext cx="8077200" cy="919739"/>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a:solidFill>
                  <a:srgbClr val="00B050"/>
                </a:solidFill>
                <a:latin typeface="Times New Roman" pitchFamily="18" charset="0"/>
                <a:cs typeface="Times New Roman" pitchFamily="18" charset="0"/>
              </a:rPr>
              <a:t> البادئات الحرارية </a:t>
            </a:r>
            <a:r>
              <a:rPr lang="en-US" sz="2000" b="1" dirty="0">
                <a:solidFill>
                  <a:srgbClr val="00B050"/>
                </a:solidFill>
                <a:latin typeface="Times New Roman" pitchFamily="18" charset="0"/>
                <a:cs typeface="Times New Roman" pitchFamily="18" charset="0"/>
              </a:rPr>
              <a:t>Thermal initiators</a:t>
            </a:r>
          </a:p>
          <a:p>
            <a:pPr marL="346075" algn="just" rtl="1">
              <a:lnSpc>
                <a:spcPct val="150000"/>
              </a:lnSpc>
            </a:pPr>
            <a:r>
              <a:rPr lang="ar-SA" b="1" dirty="0">
                <a:latin typeface="Times New Roman" pitchFamily="18" charset="0"/>
                <a:cs typeface="Times New Roman" pitchFamily="18" charset="0"/>
              </a:rPr>
              <a:t>تتفكك بفعل الحرارة لتعطي جذورا حره مثل البيروكسيدات و الازونيترايل</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72" y="2205159"/>
            <a:ext cx="5253528" cy="2651538"/>
          </a:xfrm>
          <a:prstGeom prst="rect">
            <a:avLst/>
          </a:prstGeom>
          <a:extLst/>
        </p:spPr>
        <p:style>
          <a:lnRef idx="0">
            <a:scrgbClr r="0" g="0" b="0"/>
          </a:lnRef>
          <a:fillRef idx="1001">
            <a:schemeClr val="lt2"/>
          </a:fillRef>
          <a:effectRef idx="0">
            <a:scrgbClr r="0" g="0" b="0"/>
          </a:effectRef>
          <a:fontRef idx="major"/>
        </p:style>
      </p:pic>
      <p:graphicFrame>
        <p:nvGraphicFramePr>
          <p:cNvPr id="862210" name="Object 2"/>
          <p:cNvGraphicFramePr>
            <a:graphicFrameLocks noChangeAspect="1"/>
          </p:cNvGraphicFramePr>
          <p:nvPr/>
        </p:nvGraphicFramePr>
        <p:xfrm>
          <a:off x="2056685" y="5029200"/>
          <a:ext cx="4877515" cy="1391702"/>
        </p:xfrm>
        <a:graphic>
          <a:graphicData uri="http://schemas.openxmlformats.org/presentationml/2006/ole">
            <mc:AlternateContent xmlns:mc="http://schemas.openxmlformats.org/markup-compatibility/2006">
              <mc:Choice xmlns:v="urn:schemas-microsoft-com:vml" Requires="v">
                <p:oleObj spid="_x0000_s996362" name="CS ChemDraw Drawing" r:id="rId4" imgW="3793236" imgH="1080516" progId="ChemDraw.Document.6.0">
                  <p:embed/>
                </p:oleObj>
              </mc:Choice>
              <mc:Fallback>
                <p:oleObj name="CS ChemDraw Drawing" r:id="rId4" imgW="3793236" imgH="1080516"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685" y="5029200"/>
                        <a:ext cx="4877515" cy="13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بادئات التفاعل</a:t>
            </a:r>
            <a:r>
              <a:rPr lang="en-US" sz="2400" b="1" dirty="0">
                <a:solidFill>
                  <a:srgbClr val="0070C0"/>
                </a:solidFill>
                <a:latin typeface="Times New Roman" pitchFamily="18" charset="0"/>
                <a:cs typeface="Times New Roman" pitchFamily="18" charset="0"/>
              </a:rPr>
              <a:t>   </a:t>
            </a:r>
            <a:r>
              <a:rPr lang="ar-SA" sz="2400" b="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Initiators</a:t>
            </a:r>
            <a:endParaRPr lang="ar-SA" sz="2400" b="1" dirty="0">
              <a:solidFill>
                <a:srgbClr val="0070C0"/>
              </a:solidFill>
              <a:latin typeface="Times New Roman" pitchFamily="18" charset="0"/>
              <a:cs typeface="Times New Roman" pitchFamily="18" charset="0"/>
            </a:endParaRPr>
          </a:p>
        </p:txBody>
      </p:sp>
      <p:sp>
        <p:nvSpPr>
          <p:cNvPr id="16" name="TextBox 1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
          <p:cNvSpPr/>
          <p:nvPr/>
        </p:nvSpPr>
        <p:spPr>
          <a:xfrm>
            <a:off x="533400" y="1261695"/>
            <a:ext cx="8077200" cy="919739"/>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a:solidFill>
                  <a:srgbClr val="00B050"/>
                </a:solidFill>
                <a:latin typeface="Times New Roman" pitchFamily="18" charset="0"/>
                <a:cs typeface="Times New Roman" pitchFamily="18" charset="0"/>
              </a:rPr>
              <a:t> البادئات الضوئية </a:t>
            </a:r>
            <a:r>
              <a:rPr lang="en-US" sz="2000" b="1" dirty="0">
                <a:solidFill>
                  <a:srgbClr val="00B050"/>
                </a:solidFill>
                <a:latin typeface="Times New Roman" pitchFamily="18" charset="0"/>
                <a:cs typeface="Times New Roman" pitchFamily="18" charset="0"/>
              </a:rPr>
              <a:t>Photo initiators</a:t>
            </a:r>
          </a:p>
          <a:p>
            <a:pPr marL="457200" algn="just" rtl="1">
              <a:lnSpc>
                <a:spcPct val="150000"/>
              </a:lnSpc>
            </a:pPr>
            <a:r>
              <a:rPr lang="ar-SA" b="1" dirty="0">
                <a:latin typeface="Times New Roman" pitchFamily="18" charset="0"/>
                <a:cs typeface="Times New Roman" pitchFamily="18" charset="0"/>
              </a:rPr>
              <a:t>تتفكك بفعل الضوء لتعطي جذورا حره مثل مركبات الكربونيل</a:t>
            </a:r>
          </a:p>
        </p:txBody>
      </p:sp>
      <p:graphicFrame>
        <p:nvGraphicFramePr>
          <p:cNvPr id="18" name="Object 3"/>
          <p:cNvGraphicFramePr>
            <a:graphicFrameLocks noChangeAspect="1"/>
          </p:cNvGraphicFramePr>
          <p:nvPr/>
        </p:nvGraphicFramePr>
        <p:xfrm>
          <a:off x="1441299" y="2557095"/>
          <a:ext cx="5950101" cy="1002602"/>
        </p:xfrm>
        <a:graphic>
          <a:graphicData uri="http://schemas.openxmlformats.org/presentationml/2006/ole">
            <mc:AlternateContent xmlns:mc="http://schemas.openxmlformats.org/markup-compatibility/2006">
              <mc:Choice xmlns:v="urn:schemas-microsoft-com:vml" Requires="v">
                <p:oleObj spid="_x0000_s1177609" name="CS ChemDraw Drawing" r:id="rId3" imgW="4613148" imgH="777240" progId="ChemDraw.Document.6.0">
                  <p:embed/>
                </p:oleObj>
              </mc:Choice>
              <mc:Fallback>
                <p:oleObj name="CS ChemDraw Drawing" r:id="rId3" imgW="4613148" imgH="7772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299" y="2557095"/>
                        <a:ext cx="5950101" cy="100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مستطيل 1"/>
          <p:cNvSpPr/>
          <p:nvPr/>
        </p:nvSpPr>
        <p:spPr>
          <a:xfrm>
            <a:off x="533400" y="3776295"/>
            <a:ext cx="8077200" cy="1335237"/>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a:solidFill>
                  <a:srgbClr val="00B050"/>
                </a:solidFill>
                <a:latin typeface="Times New Roman" pitchFamily="18" charset="0"/>
                <a:cs typeface="Times New Roman" pitchFamily="18" charset="0"/>
              </a:rPr>
              <a:t> بادئات الاكسدة و الاختزال </a:t>
            </a:r>
            <a:r>
              <a:rPr lang="en-US" sz="2000" b="1" dirty="0" err="1">
                <a:solidFill>
                  <a:srgbClr val="00B050"/>
                </a:solidFill>
                <a:latin typeface="Times New Roman" pitchFamily="18" charset="0"/>
                <a:cs typeface="Times New Roman" pitchFamily="18" charset="0"/>
              </a:rPr>
              <a:t>Redox</a:t>
            </a:r>
            <a:r>
              <a:rPr lang="en-US" sz="2000" b="1" dirty="0">
                <a:solidFill>
                  <a:srgbClr val="00B050"/>
                </a:solidFill>
                <a:latin typeface="Times New Roman" pitchFamily="18" charset="0"/>
                <a:cs typeface="Times New Roman" pitchFamily="18" charset="0"/>
              </a:rPr>
              <a:t> initiators</a:t>
            </a:r>
          </a:p>
          <a:p>
            <a:pPr marL="457200" algn="just" rtl="1">
              <a:lnSpc>
                <a:spcPct val="150000"/>
              </a:lnSpc>
            </a:pPr>
            <a:r>
              <a:rPr lang="ar-SA" b="1" dirty="0">
                <a:latin typeface="Times New Roman" pitchFamily="18" charset="0"/>
                <a:cs typeface="Times New Roman" pitchFamily="18" charset="0"/>
              </a:rPr>
              <a:t>تستخدم للحصول على  الجذور الحره في الاوساط المائية مثل البيرسلفات </a:t>
            </a:r>
            <a:r>
              <a:rPr lang="en-US" b="1" dirty="0">
                <a:latin typeface="Times New Roman" pitchFamily="18" charset="0"/>
                <a:cs typeface="Times New Roman" pitchFamily="18" charset="0"/>
              </a:rPr>
              <a:t>(K</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S</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O</a:t>
            </a:r>
            <a:r>
              <a:rPr lang="en-US" b="1" baseline="-25000" dirty="0">
                <a:latin typeface="Times New Roman" pitchFamily="18" charset="0"/>
                <a:cs typeface="Times New Roman" pitchFamily="18" charset="0"/>
              </a:rPr>
              <a:t>8</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Persulphate</a:t>
            </a:r>
            <a:r>
              <a:rPr lang="ar-SA" b="1" dirty="0">
                <a:latin typeface="Times New Roman" pitchFamily="18" charset="0"/>
                <a:cs typeface="Times New Roman" pitchFamily="18" charset="0"/>
              </a:rPr>
              <a:t> بوجود كبريتات الحديدوز </a:t>
            </a:r>
            <a:r>
              <a:rPr lang="en-US" b="1" dirty="0">
                <a:latin typeface="Times New Roman" pitchFamily="18" charset="0"/>
                <a:cs typeface="Times New Roman" pitchFamily="18" charset="0"/>
              </a:rPr>
              <a:t>(FeSO</a:t>
            </a:r>
            <a:r>
              <a:rPr lang="en-US" b="1" baseline="-25000" dirty="0">
                <a:latin typeface="Times New Roman" pitchFamily="18" charset="0"/>
                <a:cs typeface="Times New Roman" pitchFamily="18" charset="0"/>
              </a:rPr>
              <a:t>4</a:t>
            </a:r>
            <a:r>
              <a:rPr lang="en-US" b="1" dirty="0">
                <a:latin typeface="Times New Roman" pitchFamily="18" charset="0"/>
                <a:cs typeface="Times New Roman" pitchFamily="18" charset="0"/>
              </a:rPr>
              <a:t>) Ferrous </a:t>
            </a:r>
            <a:r>
              <a:rPr lang="en-US" b="1" dirty="0" err="1">
                <a:latin typeface="Times New Roman" pitchFamily="18" charset="0"/>
                <a:cs typeface="Times New Roman" pitchFamily="18" charset="0"/>
              </a:rPr>
              <a:t>sulphate</a:t>
            </a:r>
            <a:endParaRPr lang="ar-SA" b="1" dirty="0">
              <a:latin typeface="Times New Roman" pitchFamily="18" charset="0"/>
              <a:cs typeface="Times New Roman" pitchFamily="18" charset="0"/>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t="5818" b="6903"/>
          <a:stretch>
            <a:fillRect/>
          </a:stretch>
        </p:blipFill>
        <p:spPr bwMode="auto">
          <a:xfrm>
            <a:off x="1532710" y="5224095"/>
            <a:ext cx="6087290" cy="1024305"/>
          </a:xfrm>
          <a:prstGeom prst="rect">
            <a:avLst/>
          </a:prstGeom>
          <a:extLst/>
        </p:spPr>
        <p:style>
          <a:lnRef idx="0">
            <a:scrgbClr r="0" g="0" b="0"/>
          </a:lnRef>
          <a:fillRef idx="1001">
            <a:schemeClr val="lt2"/>
          </a:fillRef>
          <a:effectRef idx="0">
            <a:scrgbClr r="0" g="0" b="0"/>
          </a:effectRef>
          <a:fontRef idx="major"/>
        </p:style>
      </p:pic>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بادئات التفاعل</a:t>
            </a:r>
            <a:r>
              <a:rPr lang="en-US" sz="2400" b="1" dirty="0">
                <a:solidFill>
                  <a:srgbClr val="0070C0"/>
                </a:solidFill>
                <a:latin typeface="Times New Roman" pitchFamily="18" charset="0"/>
                <a:cs typeface="Times New Roman" pitchFamily="18" charset="0"/>
              </a:rPr>
              <a:t>   </a:t>
            </a:r>
            <a:r>
              <a:rPr lang="ar-SA" sz="2400" b="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Initiators</a:t>
            </a:r>
            <a:endParaRPr lang="ar-SA" sz="2400" b="1" dirty="0">
              <a:solidFill>
                <a:srgbClr val="0070C0"/>
              </a:solidFill>
              <a:latin typeface="Times New Roman" pitchFamily="18" charset="0"/>
              <a:cs typeface="Times New Roman" pitchFamily="18" charset="0"/>
            </a:endParaRPr>
          </a:p>
        </p:txBody>
      </p:sp>
      <p:sp>
        <p:nvSpPr>
          <p:cNvPr id="13" name="TextBox 12"/>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762000" y="1143000"/>
            <a:ext cx="7772400" cy="1384995"/>
          </a:xfrm>
          <a:prstGeom prst="rect">
            <a:avLst/>
          </a:prstGeom>
        </p:spPr>
        <p:txBody>
          <a:bodyPr wrap="square">
            <a:spAutoFit/>
          </a:bodyPr>
          <a:lstStyle/>
          <a:p>
            <a:pPr marL="169863" indent="-169863" algn="just" rtl="1">
              <a:lnSpc>
                <a:spcPct val="150000"/>
              </a:lnSpc>
            </a:pPr>
            <a:r>
              <a:rPr lang="ar-SA" sz="2000" b="1" dirty="0">
                <a:solidFill>
                  <a:srgbClr val="C00000"/>
                </a:solidFill>
                <a:latin typeface="Times New Roman" pitchFamily="18" charset="0"/>
                <a:cs typeface="Times New Roman" pitchFamily="18" charset="0"/>
              </a:rPr>
              <a:t>1) مرحلة بدء التفاعل </a:t>
            </a:r>
            <a:r>
              <a:rPr lang="en-US" sz="2000" b="1" dirty="0">
                <a:solidFill>
                  <a:srgbClr val="C00000"/>
                </a:solidFill>
                <a:latin typeface="Times New Roman" pitchFamily="18" charset="0"/>
                <a:cs typeface="Times New Roman" pitchFamily="18" charset="0"/>
              </a:rPr>
              <a:t>Initiation Step</a:t>
            </a:r>
          </a:p>
          <a:p>
            <a:pPr marL="169863" algn="just" rtl="1">
              <a:lnSpc>
                <a:spcPct val="150000"/>
              </a:lnSpc>
            </a:pPr>
            <a:r>
              <a:rPr lang="ar-SA" b="1" dirty="0">
                <a:solidFill>
                  <a:srgbClr val="004A82"/>
                </a:solidFill>
                <a:latin typeface="Times New Roman" pitchFamily="18" charset="0"/>
                <a:cs typeface="Times New Roman" pitchFamily="18" charset="0"/>
              </a:rPr>
              <a:t>في هذه المرحلة يتفكك البادئ إلى جذرين حرين تنضم هذه الجذور الحرة إلى الجزيئات الأحادية مكونة مراكز فعاله</a:t>
            </a:r>
            <a:endParaRPr lang="ar-SA" b="1" dirty="0">
              <a:solidFill>
                <a:srgbClr val="C00000"/>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b="3517"/>
          <a:stretch>
            <a:fillRect/>
          </a:stretch>
        </p:blipFill>
        <p:spPr bwMode="auto">
          <a:xfrm>
            <a:off x="2607220" y="2286000"/>
            <a:ext cx="425078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
          <p:cNvSpPr/>
          <p:nvPr/>
        </p:nvSpPr>
        <p:spPr>
          <a:xfrm>
            <a:off x="838200" y="3450104"/>
            <a:ext cx="7696200" cy="969496"/>
          </a:xfrm>
          <a:prstGeom prst="rect">
            <a:avLst/>
          </a:prstGeom>
        </p:spPr>
        <p:txBody>
          <a:bodyPr wrap="square">
            <a:spAutoFit/>
          </a:bodyPr>
          <a:lstStyle/>
          <a:p>
            <a:pPr marL="169863" indent="-169863" algn="just" rtl="1">
              <a:lnSpc>
                <a:spcPct val="150000"/>
              </a:lnSpc>
            </a:pPr>
            <a:r>
              <a:rPr lang="en-US" sz="2000" b="1" dirty="0">
                <a:solidFill>
                  <a:srgbClr val="C00000"/>
                </a:solidFill>
                <a:latin typeface="Times New Roman" pitchFamily="18" charset="0"/>
                <a:cs typeface="Times New Roman" pitchFamily="18" charset="0"/>
              </a:rPr>
              <a:t>2</a:t>
            </a:r>
            <a:r>
              <a:rPr lang="ar-SA" sz="2000" b="1" dirty="0">
                <a:solidFill>
                  <a:srgbClr val="C00000"/>
                </a:solidFill>
                <a:latin typeface="Times New Roman" pitchFamily="18" charset="0"/>
                <a:cs typeface="Times New Roman" pitchFamily="18" charset="0"/>
              </a:rPr>
              <a:t>) مرحلة انتشار التفاعل</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Propagation Step</a:t>
            </a:r>
            <a:endParaRPr lang="ar-EG" sz="2400" b="1" dirty="0">
              <a:solidFill>
                <a:srgbClr val="C00000"/>
              </a:solidFill>
              <a:latin typeface="Times New Roman" pitchFamily="18" charset="0"/>
              <a:cs typeface="Times New Roman" pitchFamily="18" charset="0"/>
            </a:endParaRPr>
          </a:p>
          <a:p>
            <a:pPr marL="169863" algn="r" rtl="1">
              <a:lnSpc>
                <a:spcPct val="150000"/>
              </a:lnSpc>
            </a:pPr>
            <a:r>
              <a:rPr lang="ar-SA" b="1" dirty="0">
                <a:solidFill>
                  <a:srgbClr val="004A82"/>
                </a:solidFill>
                <a:latin typeface="Times New Roman" pitchFamily="18" charset="0"/>
                <a:cs typeface="Times New Roman" pitchFamily="18" charset="0"/>
              </a:rPr>
              <a:t>تنضم في هذه المرحلة جزيئات أحادية أخرى إلى الجذور المتكونة </a:t>
            </a:r>
            <a:endParaRPr lang="ar-EG" b="1" dirty="0">
              <a:solidFill>
                <a:srgbClr val="004A82"/>
              </a:solidFill>
              <a:latin typeface="Times New Roman" pitchFamily="18" charset="0"/>
              <a:cs typeface="Times New Roman"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l="5785"/>
          <a:stretch>
            <a:fillRect/>
          </a:stretch>
        </p:blipFill>
        <p:spPr bwMode="auto">
          <a:xfrm>
            <a:off x="2057400" y="4580693"/>
            <a:ext cx="5155522" cy="18201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ميكانيكية التفاعل</a:t>
            </a:r>
          </a:p>
        </p:txBody>
      </p:sp>
      <p:sp>
        <p:nvSpPr>
          <p:cNvPr id="17" name="TextBox 16"/>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642372"/>
            <a:ext cx="7924800" cy="461665"/>
          </a:xfrm>
          <a:prstGeom prst="rect">
            <a:avLst/>
          </a:prstGeom>
          <a:noFill/>
        </p:spPr>
        <p:txBody>
          <a:bodyPr wrap="square" rtlCol="0">
            <a:spAutoFit/>
          </a:bodyPr>
          <a:lstStyle/>
          <a:p>
            <a:pPr algn="just" rtl="1"/>
            <a:r>
              <a:rPr lang="ar-SA" sz="2400" b="1" dirty="0">
                <a:solidFill>
                  <a:srgbClr val="C00000"/>
                </a:solidFill>
                <a:latin typeface="Times New Roman" panose="02020603050405020304" pitchFamily="18" charset="0"/>
                <a:cs typeface="Times New Roman" panose="02020603050405020304" pitchFamily="18" charset="0"/>
              </a:rPr>
              <a:t>- لاحظ ما يلي:</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3400" y="1099572"/>
            <a:ext cx="8001000" cy="2460738"/>
          </a:xfrm>
          <a:prstGeom prst="rect">
            <a:avLst/>
          </a:prstGeom>
          <a:noFill/>
        </p:spPr>
        <p:txBody>
          <a:bodyPr wrap="square" rtlCol="0">
            <a:spAutoFit/>
          </a:bodyPr>
          <a:lstStyle/>
          <a:p>
            <a:pPr algn="just" rtl="1">
              <a:lnSpc>
                <a:spcPct val="200000"/>
              </a:lnSpc>
            </a:pPr>
            <a:r>
              <a:rPr lang="ar-SA" sz="2000" b="1" dirty="0">
                <a:solidFill>
                  <a:srgbClr val="00B050"/>
                </a:solidFill>
                <a:latin typeface="Times New Roman" panose="02020603050405020304" pitchFamily="18" charset="0"/>
                <a:cs typeface="Times New Roman" panose="02020603050405020304" pitchFamily="18" charset="0"/>
              </a:rPr>
              <a:t>- </a:t>
            </a:r>
            <a:r>
              <a:rPr lang="ar-SA" sz="2000" b="1" u="sng" dirty="0">
                <a:solidFill>
                  <a:srgbClr val="00B050"/>
                </a:solidFill>
                <a:latin typeface="Times New Roman" panose="02020603050405020304" pitchFamily="18" charset="0"/>
                <a:cs typeface="Times New Roman" panose="02020603050405020304" pitchFamily="18" charset="0"/>
              </a:rPr>
              <a:t>البوليمر </a:t>
            </a:r>
            <a:r>
              <a:rPr lang="en-US" sz="2000" b="1" u="sng" dirty="0">
                <a:solidFill>
                  <a:srgbClr val="00B050"/>
                </a:solidFill>
                <a:latin typeface="Times New Roman" panose="02020603050405020304" pitchFamily="18" charset="0"/>
                <a:cs typeface="Times New Roman" panose="02020603050405020304" pitchFamily="18" charset="0"/>
              </a:rPr>
              <a:t>Polymer </a:t>
            </a:r>
            <a:r>
              <a:rPr lang="ar-SA" sz="2000" b="1" dirty="0">
                <a:latin typeface="Times New Roman" panose="02020603050405020304" pitchFamily="18" charset="0"/>
                <a:cs typeface="Times New Roman" panose="02020603050405020304" pitchFamily="18" charset="0"/>
              </a:rPr>
              <a:t> يتكون من وحدات بنائية متكرره.</a:t>
            </a:r>
          </a:p>
          <a:p>
            <a:pPr algn="just" rtl="1">
              <a:lnSpc>
                <a:spcPct val="200000"/>
              </a:lnSpc>
            </a:pPr>
            <a:r>
              <a:rPr lang="ar-SA" sz="2000" b="1" dirty="0">
                <a:solidFill>
                  <a:srgbClr val="00B050"/>
                </a:solidFill>
                <a:latin typeface="Times New Roman" panose="02020603050405020304" pitchFamily="18" charset="0"/>
                <a:cs typeface="Times New Roman" panose="02020603050405020304" pitchFamily="18" charset="0"/>
              </a:rPr>
              <a:t>- </a:t>
            </a:r>
            <a:r>
              <a:rPr lang="ar-SA" sz="2000" b="1" u="sng" dirty="0">
                <a:solidFill>
                  <a:srgbClr val="00B050"/>
                </a:solidFill>
                <a:latin typeface="Times New Roman" panose="02020603050405020304" pitchFamily="18" charset="0"/>
                <a:cs typeface="Times New Roman" panose="02020603050405020304" pitchFamily="18" charset="0"/>
              </a:rPr>
              <a:t>الجزئ الكبير </a:t>
            </a:r>
            <a:r>
              <a:rPr lang="en-US" sz="2000" b="1" u="sng" dirty="0">
                <a:solidFill>
                  <a:srgbClr val="00B050"/>
                </a:solidFill>
                <a:latin typeface="Times New Roman" panose="02020603050405020304" pitchFamily="18" charset="0"/>
                <a:cs typeface="Times New Roman" panose="02020603050405020304" pitchFamily="18" charset="0"/>
              </a:rPr>
              <a:t>Macromolecule</a:t>
            </a:r>
            <a:endParaRPr lang="ar-SA" sz="2000" b="1" u="sng" dirty="0">
              <a:solidFill>
                <a:srgbClr val="00B050"/>
              </a:solidFill>
              <a:latin typeface="Times New Roman" panose="02020603050405020304" pitchFamily="18" charset="0"/>
              <a:cs typeface="Times New Roman" panose="02020603050405020304" pitchFamily="18" charset="0"/>
            </a:endParaRPr>
          </a:p>
          <a:p>
            <a:pPr marL="169863" algn="just" rtl="1">
              <a:lnSpc>
                <a:spcPct val="200000"/>
              </a:lnSpc>
            </a:pPr>
            <a:r>
              <a:rPr lang="ar-SA" sz="2000" b="1" dirty="0">
                <a:latin typeface="Times New Roman" panose="02020603050405020304" pitchFamily="18" charset="0"/>
                <a:cs typeface="Times New Roman" panose="02020603050405020304" pitchFamily="18" charset="0"/>
              </a:rPr>
              <a:t>هو جزئ له وزن جزيئي عال (اكثر من 1000) و ممكن ان يتكون من وحدات بنائية و ممكن ان لا يتكون من وحدات بنائية.</a:t>
            </a:r>
          </a:p>
        </p:txBody>
      </p:sp>
      <p:sp>
        <p:nvSpPr>
          <p:cNvPr id="15" name="Rectangle 14"/>
          <p:cNvSpPr/>
          <p:nvPr/>
        </p:nvSpPr>
        <p:spPr>
          <a:xfrm>
            <a:off x="685800" y="3733800"/>
            <a:ext cx="7696200" cy="1338828"/>
          </a:xfrm>
          <a:prstGeom prst="rect">
            <a:avLst/>
          </a:prstGeom>
        </p:spPr>
        <p:txBody>
          <a:bodyPr wrap="square">
            <a:spAutoFit/>
          </a:bodyPr>
          <a:lstStyle/>
          <a:p>
            <a:pPr algn="r" rtl="1">
              <a:lnSpc>
                <a:spcPct val="150000"/>
              </a:lnSpc>
            </a:pPr>
            <a:r>
              <a:rPr lang="ar-SA" b="1" dirty="0"/>
              <a:t>و يمكن أن نقول:</a:t>
            </a:r>
          </a:p>
          <a:p>
            <a:pPr marL="169863" indent="-169863">
              <a:lnSpc>
                <a:spcPct val="150000"/>
              </a:lnSpc>
            </a:pPr>
            <a:r>
              <a:rPr lang="en-US" b="1" dirty="0"/>
              <a:t>“</a:t>
            </a:r>
            <a:r>
              <a:rPr lang="en-US" b="1" i="1" dirty="0"/>
              <a:t>All polymers are macromolecules but all macromolecules are not necessary polymers</a:t>
            </a:r>
            <a:r>
              <a:rPr lang="en-US" b="1" dirty="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609600" y="1129605"/>
            <a:ext cx="7924800" cy="969496"/>
          </a:xfrm>
          <a:prstGeom prst="rect">
            <a:avLst/>
          </a:prstGeom>
        </p:spPr>
        <p:txBody>
          <a:bodyPr wrap="square">
            <a:spAutoFit/>
          </a:bodyPr>
          <a:lstStyle/>
          <a:p>
            <a:pPr marL="169863" indent="-169863" algn="just" rtl="1">
              <a:lnSpc>
                <a:spcPct val="150000"/>
              </a:lnSpc>
            </a:pPr>
            <a:r>
              <a:rPr lang="en-US" sz="2000" b="1" dirty="0">
                <a:solidFill>
                  <a:srgbClr val="C00000"/>
                </a:solidFill>
                <a:latin typeface="Times New Roman" pitchFamily="18" charset="0"/>
                <a:cs typeface="Times New Roman" pitchFamily="18" charset="0"/>
              </a:rPr>
              <a:t>3</a:t>
            </a:r>
            <a:r>
              <a:rPr lang="ar-SA" sz="2000" b="1" dirty="0">
                <a:solidFill>
                  <a:srgbClr val="C00000"/>
                </a:solidFill>
                <a:latin typeface="Times New Roman" pitchFamily="18" charset="0"/>
                <a:cs typeface="Times New Roman" pitchFamily="18" charset="0"/>
              </a:rPr>
              <a:t>) مرحلة انتهاء التفاعل </a:t>
            </a:r>
            <a:r>
              <a:rPr lang="en-US" sz="2000" b="1" dirty="0">
                <a:solidFill>
                  <a:srgbClr val="C00000"/>
                </a:solidFill>
                <a:latin typeface="Times New Roman" pitchFamily="18" charset="0"/>
                <a:cs typeface="Times New Roman" pitchFamily="18" charset="0"/>
              </a:rPr>
              <a:t>Termination Step</a:t>
            </a:r>
          </a:p>
          <a:p>
            <a:pPr marL="169863" algn="just" rtl="1">
              <a:lnSpc>
                <a:spcPct val="150000"/>
              </a:lnSpc>
            </a:pPr>
            <a:r>
              <a:rPr lang="ar-SA" b="1" dirty="0">
                <a:solidFill>
                  <a:srgbClr val="004A82"/>
                </a:solidFill>
                <a:latin typeface="Times New Roman" pitchFamily="18" charset="0"/>
                <a:cs typeface="Times New Roman" pitchFamily="18" charset="0"/>
              </a:rPr>
              <a:t> يبطل فعل المراكز النشطة (الجذور) بعملية </a:t>
            </a:r>
            <a:r>
              <a:rPr lang="en-US" b="1" dirty="0">
                <a:solidFill>
                  <a:srgbClr val="004A82"/>
                </a:solidFill>
                <a:latin typeface="Times New Roman" pitchFamily="18" charset="0"/>
                <a:cs typeface="Times New Roman" pitchFamily="18" charset="0"/>
              </a:rPr>
              <a:t>termination</a:t>
            </a:r>
            <a:r>
              <a:rPr lang="ar-EG" b="1" dirty="0">
                <a:solidFill>
                  <a:srgbClr val="004A82"/>
                </a:solidFill>
                <a:latin typeface="Times New Roman" pitchFamily="18" charset="0"/>
                <a:cs typeface="Times New Roman" pitchFamily="18" charset="0"/>
              </a:rPr>
              <a:t> </a:t>
            </a:r>
            <a:r>
              <a:rPr lang="ar-SA" b="1" dirty="0">
                <a:solidFill>
                  <a:srgbClr val="004A82"/>
                </a:solidFill>
                <a:latin typeface="Times New Roman" pitchFamily="18" charset="0"/>
                <a:cs typeface="Times New Roman" pitchFamily="18" charset="0"/>
              </a:rPr>
              <a:t>عن طريق:</a:t>
            </a:r>
            <a:endParaRPr lang="ar-SA" b="1" dirty="0">
              <a:solidFill>
                <a:srgbClr val="C00000"/>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t="17804" b="7472"/>
          <a:stretch>
            <a:fillRect/>
          </a:stretch>
        </p:blipFill>
        <p:spPr bwMode="auto">
          <a:xfrm>
            <a:off x="2133600" y="2590799"/>
            <a:ext cx="5181600"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ستطيل 2"/>
          <p:cNvSpPr/>
          <p:nvPr/>
        </p:nvSpPr>
        <p:spPr>
          <a:xfrm>
            <a:off x="2656196" y="2133600"/>
            <a:ext cx="3973204" cy="385362"/>
          </a:xfrm>
          <a:prstGeom prst="rect">
            <a:avLst/>
          </a:prstGeom>
        </p:spPr>
        <p:txBody>
          <a:bodyPr wrap="none">
            <a:spAutoFit/>
          </a:bodyPr>
          <a:lstStyle/>
          <a:p>
            <a:pPr algn="l">
              <a:lnSpc>
                <a:spcPct val="115000"/>
              </a:lnSpc>
              <a:spcAft>
                <a:spcPts val="1000"/>
              </a:spcAft>
            </a:pPr>
            <a:r>
              <a:rPr lang="en-US" b="1" dirty="0">
                <a:solidFill>
                  <a:srgbClr val="00B050"/>
                </a:solidFill>
                <a:latin typeface="Times New Roman" pitchFamily="18" charset="0"/>
                <a:ea typeface="Calibri"/>
                <a:cs typeface="Times New Roman" pitchFamily="18" charset="0"/>
              </a:rPr>
              <a:t>Combination or coupling</a:t>
            </a:r>
            <a:r>
              <a:rPr lang="ar-SA" b="1" dirty="0">
                <a:solidFill>
                  <a:srgbClr val="00B050"/>
                </a:solidFill>
                <a:latin typeface="Times New Roman" pitchFamily="18" charset="0"/>
                <a:ea typeface="Calibri"/>
                <a:cs typeface="Times New Roman" pitchFamily="18" charset="0"/>
              </a:rPr>
              <a:t>يلتحم جذران       </a:t>
            </a:r>
            <a:endParaRPr lang="en-US" sz="1600" dirty="0">
              <a:solidFill>
                <a:srgbClr val="00B050"/>
              </a:solidFill>
              <a:latin typeface="Times New Roman" pitchFamily="18" charset="0"/>
              <a:ea typeface="Calibri"/>
              <a:cs typeface="Times New Roman" pitchFamily="18" charset="0"/>
            </a:endParaRPr>
          </a:p>
        </p:txBody>
      </p:sp>
      <p:sp>
        <p:nvSpPr>
          <p:cNvPr id="18" name="مستطيل 5"/>
          <p:cNvSpPr/>
          <p:nvPr/>
        </p:nvSpPr>
        <p:spPr>
          <a:xfrm>
            <a:off x="533400" y="3669268"/>
            <a:ext cx="8155438" cy="369332"/>
          </a:xfrm>
          <a:prstGeom prst="rect">
            <a:avLst/>
          </a:prstGeom>
        </p:spPr>
        <p:txBody>
          <a:bodyPr wrap="none">
            <a:spAutoFit/>
          </a:bodyPr>
          <a:lstStyle/>
          <a:p>
            <a:r>
              <a:rPr lang="en-US" b="1" dirty="0" err="1">
                <a:solidFill>
                  <a:srgbClr val="00B050"/>
                </a:solidFill>
                <a:latin typeface="Times New Roman" pitchFamily="18" charset="0"/>
                <a:ea typeface="Calibri"/>
                <a:cs typeface="Times New Roman" pitchFamily="18" charset="0"/>
              </a:rPr>
              <a:t>Disproportionation</a:t>
            </a:r>
            <a:r>
              <a:rPr lang="ar-SA" b="1" dirty="0">
                <a:solidFill>
                  <a:srgbClr val="00B050"/>
                </a:solidFill>
                <a:latin typeface="Times New Roman" pitchFamily="18" charset="0"/>
                <a:ea typeface="Calibri"/>
                <a:cs typeface="Times New Roman" pitchFamily="18" charset="0"/>
              </a:rPr>
              <a:t>تنشطر ذرة هيدروجين من ذرة الكربون المجاورة لمركز الجذر في سلسلة البوليمر   </a:t>
            </a:r>
            <a:endParaRPr lang="ar-SA" dirty="0">
              <a:solidFill>
                <a:srgbClr val="00B050"/>
              </a:solidFill>
              <a:latin typeface="Times New Roman" pitchFamily="18" charset="0"/>
              <a:cs typeface="Times New Roman" pitchFamily="18" charset="0"/>
            </a:endParaRPr>
          </a:p>
        </p:txBody>
      </p:sp>
      <p:pic>
        <p:nvPicPr>
          <p:cNvPr id="19" name="صورة 9"/>
          <p:cNvPicPr/>
          <p:nvPr/>
        </p:nvPicPr>
        <p:blipFill>
          <a:blip r:embed="rId3">
            <a:extLst>
              <a:ext uri="{28A0092B-C50C-407E-A947-70E740481C1C}">
                <a14:useLocalDpi xmlns:a14="http://schemas.microsoft.com/office/drawing/2010/main" val="0"/>
              </a:ext>
            </a:extLst>
          </a:blip>
          <a:srcRect t="13333"/>
          <a:stretch>
            <a:fillRect/>
          </a:stretch>
        </p:blipFill>
        <p:spPr bwMode="auto">
          <a:xfrm>
            <a:off x="1981200" y="4103132"/>
            <a:ext cx="5486400" cy="773668"/>
          </a:xfrm>
          <a:prstGeom prst="rect">
            <a:avLst/>
          </a:prstGeom>
          <a:noFill/>
          <a:ln>
            <a:noFill/>
          </a:ln>
        </p:spPr>
      </p:pic>
      <p:sp>
        <p:nvSpPr>
          <p:cNvPr id="12" name="Rectangle 11"/>
          <p:cNvSpPr/>
          <p:nvPr/>
        </p:nvSpPr>
        <p:spPr>
          <a:xfrm>
            <a:off x="990600" y="5117068"/>
            <a:ext cx="7391400" cy="369332"/>
          </a:xfrm>
          <a:prstGeom prst="rect">
            <a:avLst/>
          </a:prstGeom>
        </p:spPr>
        <p:txBody>
          <a:bodyPr wrap="square">
            <a:spAutoFit/>
          </a:bodyPr>
          <a:lstStyle/>
          <a:p>
            <a:pPr algn="just" rtl="1"/>
            <a:r>
              <a:rPr lang="ar-SA" b="1" dirty="0">
                <a:solidFill>
                  <a:srgbClr val="00B050"/>
                </a:solidFill>
                <a:latin typeface="Times New Roman" pitchFamily="18" charset="0"/>
                <a:cs typeface="Times New Roman" pitchFamily="18" charset="0"/>
              </a:rPr>
              <a:t>هذا وقد ينتقل الجذر الحر في السلسلة إلى المذيب أو الوحدة البنائية أو البادئ فينتهي نمو السلسلة</a:t>
            </a:r>
            <a:r>
              <a:rPr lang="ar-EG" b="1" dirty="0">
                <a:solidFill>
                  <a:srgbClr val="00B050"/>
                </a:solidFill>
                <a:latin typeface="Times New Roman" pitchFamily="18" charset="0"/>
                <a:cs typeface="Times New Roman" pitchFamily="18" charset="0"/>
              </a:rPr>
              <a: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670" y="5715000"/>
            <a:ext cx="513413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ميكانيكية التفاعل</a:t>
            </a:r>
          </a:p>
        </p:txBody>
      </p:sp>
      <p:sp>
        <p:nvSpPr>
          <p:cNvPr id="15" name="TextBox 14"/>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par>
                                <p:cTn id="16" presetID="5"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6"/>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219200"/>
            <a:ext cx="5181600" cy="1524000"/>
          </a:xfrm>
          <a:prstGeom prst="rect">
            <a:avLst/>
          </a:prstGeom>
          <a:noFill/>
          <a:ln>
            <a:solidFill>
              <a:schemeClr val="tx1"/>
            </a:solidFill>
          </a:ln>
        </p:spPr>
      </p:pic>
      <p:pic>
        <p:nvPicPr>
          <p:cNvPr id="21" name="Picture 4" descr="http://pslc.ws/macrog/images/pmma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895600"/>
            <a:ext cx="5181600" cy="1507201"/>
          </a:xfrm>
          <a:prstGeom prst="rect">
            <a:avLst/>
          </a:prstGeom>
          <a:noFill/>
          <a:ln w="9525">
            <a:solidFill>
              <a:schemeClr val="tx1"/>
            </a:solidFill>
            <a:miter lim="800000"/>
            <a:headEnd/>
            <a:tailEnd/>
          </a:ln>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l="1471" t="3796" r="1471" b="1291"/>
          <a:stretch>
            <a:fillRect/>
          </a:stretch>
        </p:blipFill>
        <p:spPr bwMode="auto">
          <a:xfrm>
            <a:off x="2133600" y="4540827"/>
            <a:ext cx="5181601" cy="1783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أمثلة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تقنيات البلمرة الجذرية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sp>
        <p:nvSpPr>
          <p:cNvPr id="7" name="مستطيل 1"/>
          <p:cNvSpPr/>
          <p:nvPr/>
        </p:nvSpPr>
        <p:spPr>
          <a:xfrm>
            <a:off x="1406442" y="1663338"/>
            <a:ext cx="6246228" cy="769441"/>
          </a:xfrm>
          <a:prstGeom prst="rect">
            <a:avLst/>
          </a:prstGeom>
          <a:solidFill>
            <a:schemeClr val="accent6">
              <a:lumMod val="20000"/>
              <a:lumOff val="80000"/>
            </a:schemeClr>
          </a:solidFill>
          <a:ln>
            <a:solidFill>
              <a:schemeClr val="accent1"/>
            </a:solidFill>
          </a:ln>
        </p:spPr>
        <p:txBody>
          <a:bodyPr wrap="square">
            <a:spAutoFit/>
          </a:bodyPr>
          <a:lstStyle/>
          <a:p>
            <a:pPr marL="169863" indent="-169863" algn="ctr" rtl="1"/>
            <a:r>
              <a:rPr lang="ar-SA" sz="2400" b="1" dirty="0">
                <a:solidFill>
                  <a:srgbClr val="0070C0"/>
                </a:solidFill>
                <a:latin typeface="Times New Roman" pitchFamily="18" charset="0"/>
                <a:cs typeface="Times New Roman" pitchFamily="18" charset="0"/>
              </a:rPr>
              <a:t>تقنيات البلمرة الجذرية</a:t>
            </a:r>
          </a:p>
          <a:p>
            <a:pPr marL="169863" indent="-169863" algn="ctr" rtl="1"/>
            <a:r>
              <a:rPr lang="en-US" sz="2000" b="1" dirty="0">
                <a:solidFill>
                  <a:srgbClr val="7030A0"/>
                </a:solidFill>
                <a:cs typeface="Times New Roman" pitchFamily="18" charset="0"/>
              </a:rPr>
              <a:t>Techniques of Free Radical Polymerization</a:t>
            </a:r>
          </a:p>
        </p:txBody>
      </p:sp>
      <p:sp>
        <p:nvSpPr>
          <p:cNvPr id="6" name="TextBox 5"/>
          <p:cNvSpPr txBox="1"/>
          <p:nvPr/>
        </p:nvSpPr>
        <p:spPr>
          <a:xfrm>
            <a:off x="762000" y="3295182"/>
            <a:ext cx="3505200" cy="70788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Times New Roman" panose="02020603050405020304" pitchFamily="18" charset="0"/>
              </a:rPr>
              <a:t>البلمرة غير المتجانسة</a:t>
            </a:r>
          </a:p>
          <a:p>
            <a:pPr algn="ctr" rtl="1"/>
            <a:r>
              <a:rPr lang="en-US" sz="2000" dirty="0">
                <a:latin typeface="Times New Roman" pitchFamily="18" charset="0"/>
                <a:cs typeface="Times New Roman" pitchFamily="18" charset="0"/>
              </a:rPr>
              <a:t>Heterogeneous Polymerization</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5257800" y="3283781"/>
            <a:ext cx="3200400" cy="70788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البلمرة المتجانسة</a:t>
            </a:r>
          </a:p>
          <a:p>
            <a:pPr algn="ctr" rtl="1"/>
            <a:r>
              <a:rPr lang="en-US" sz="2000" dirty="0">
                <a:latin typeface="Times New Roman" pitchFamily="18" charset="0"/>
                <a:cs typeface="Times New Roman" pitchFamily="18" charset="0"/>
              </a:rPr>
              <a:t>Homogenous Polymerization</a:t>
            </a:r>
            <a:endParaRPr lang="en-US" sz="2000" b="1" dirty="0">
              <a:solidFill>
                <a:schemeClr val="tx1"/>
              </a:solidFill>
              <a:latin typeface="Times New Roman" pitchFamily="18" charset="0"/>
              <a:cs typeface="Times New Roman" pitchFamily="18" charset="0"/>
            </a:endParaRPr>
          </a:p>
        </p:txBody>
      </p:sp>
      <p:sp>
        <p:nvSpPr>
          <p:cNvPr id="11" name="Down Arrow 10"/>
          <p:cNvSpPr/>
          <p:nvPr/>
        </p:nvSpPr>
        <p:spPr>
          <a:xfrm>
            <a:off x="2457203" y="310574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6681391" y="310574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inus 12"/>
          <p:cNvSpPr/>
          <p:nvPr/>
        </p:nvSpPr>
        <p:spPr>
          <a:xfrm>
            <a:off x="1715007" y="2970591"/>
            <a:ext cx="578960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4267200" y="2457993"/>
            <a:ext cx="587890"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181600" y="4813661"/>
            <a:ext cx="16764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Times New Roman" panose="02020603050405020304" pitchFamily="18" charset="0"/>
              </a:rPr>
              <a:t>2) بلمرة المحاليل</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123614" y="4800599"/>
            <a:ext cx="14478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1) بلمرة الكتلة</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7" name="Down Arrow 16"/>
          <p:cNvSpPr/>
          <p:nvPr/>
        </p:nvSpPr>
        <p:spPr>
          <a:xfrm>
            <a:off x="5967552" y="4635137"/>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670076" y="4635137"/>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inus 18"/>
          <p:cNvSpPr/>
          <p:nvPr/>
        </p:nvSpPr>
        <p:spPr>
          <a:xfrm>
            <a:off x="5675814" y="4495799"/>
            <a:ext cx="2367138"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6629400" y="4038600"/>
            <a:ext cx="338907" cy="45719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09600" y="4825035"/>
            <a:ext cx="1944186"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Times New Roman" panose="02020603050405020304" pitchFamily="18" charset="0"/>
              </a:rPr>
              <a:t>4) بلمرة المستحلبات</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819400" y="4811973"/>
            <a:ext cx="16764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3) بلمرة العوالق</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3" name="Down Arrow 22"/>
          <p:cNvSpPr/>
          <p:nvPr/>
        </p:nvSpPr>
        <p:spPr>
          <a:xfrm>
            <a:off x="1663338" y="464651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365862" y="464651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inus 24"/>
          <p:cNvSpPr/>
          <p:nvPr/>
        </p:nvSpPr>
        <p:spPr>
          <a:xfrm>
            <a:off x="1371600" y="4507173"/>
            <a:ext cx="2367138"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2325186" y="4049974"/>
            <a:ext cx="338907" cy="45719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in)">
                                      <p:cBhvr>
                                        <p:cTn id="29" dur="500"/>
                                        <p:tgtEl>
                                          <p:spTgt spid="1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par>
                          <p:cTn id="43" fill="hold">
                            <p:stCondLst>
                              <p:cond delay="1000"/>
                            </p:stCondLst>
                            <p:childTnLst>
                              <p:par>
                                <p:cTn id="44" presetID="4"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ox(in)">
                                      <p:cBhvr>
                                        <p:cTn id="51" dur="500"/>
                                        <p:tgtEl>
                                          <p:spTgt spid="2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ox(in)">
                                      <p:cBhvr>
                                        <p:cTn id="54" dur="500"/>
                                        <p:tgtEl>
                                          <p:spTgt spid="2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500"/>
                                        <p:tgtEl>
                                          <p:spTgt spid="26"/>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ox(in)">
                                      <p:cBhvr>
                                        <p:cTn id="64" dur="500"/>
                                        <p:tgtEl>
                                          <p:spTgt spid="21"/>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ox(i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latin typeface="Times New Roman" pitchFamily="18" charset="0"/>
                <a:cs typeface="Times New Roman" pitchFamily="18" charset="0"/>
              </a:rPr>
              <a:t>1) بلمرة الكتلة          </a:t>
            </a:r>
            <a:r>
              <a:rPr lang="en-US" sz="2400" b="1" dirty="0">
                <a:solidFill>
                  <a:srgbClr val="0070C0"/>
                </a:solidFill>
                <a:latin typeface="Times New Roman" pitchFamily="18" charset="0"/>
                <a:cs typeface="Times New Roman" pitchFamily="18" charset="0"/>
              </a:rPr>
              <a:t>Bulk Polymerization</a:t>
            </a:r>
            <a:endParaRPr lang="ar-SA" sz="2400" b="1" dirty="0">
              <a:solidFill>
                <a:srgbClr val="0070C0"/>
              </a:solidFill>
              <a:latin typeface="Times New Roman" pitchFamily="18" charset="0"/>
              <a:cs typeface="Times New Roman" pitchFamily="18" charset="0"/>
            </a:endParaRP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13" name="Rectangle 12"/>
          <p:cNvSpPr/>
          <p:nvPr/>
        </p:nvSpPr>
        <p:spPr>
          <a:xfrm>
            <a:off x="705393" y="1981200"/>
            <a:ext cx="7924800" cy="400110"/>
          </a:xfrm>
          <a:prstGeom prst="rect">
            <a:avLst/>
          </a:prstGeom>
        </p:spPr>
        <p:txBody>
          <a:bodyPr wrap="square">
            <a:spAutoFit/>
          </a:bodyPr>
          <a:lstStyle/>
          <a:p>
            <a:pPr marL="287338" indent="-287338" algn="just" rtl="1">
              <a:buFont typeface="Wingdings" pitchFamily="2" charset="2"/>
              <a:buChar char="v"/>
            </a:pPr>
            <a:r>
              <a:rPr lang="ar-SA" sz="2000" b="1" dirty="0">
                <a:latin typeface="Times New Roman" pitchFamily="18" charset="0"/>
                <a:cs typeface="Times New Roman" pitchFamily="18" charset="0"/>
              </a:rPr>
              <a:t>تفاعلات الكتلة لا تحتاج الى مذيب لذا يجب ان يكون المونومر بحالة سائلة مثل الستايرين. </a:t>
            </a:r>
            <a:endParaRPr lang="en-US" sz="2000" dirty="0">
              <a:latin typeface="Times New Roman" pitchFamily="18" charset="0"/>
              <a:cs typeface="Times New Roman" pitchFamily="18" charset="0"/>
            </a:endParaRPr>
          </a:p>
        </p:txBody>
      </p:sp>
      <p:sp>
        <p:nvSpPr>
          <p:cNvPr id="14" name="Rectangle 13"/>
          <p:cNvSpPr/>
          <p:nvPr/>
        </p:nvSpPr>
        <p:spPr>
          <a:xfrm>
            <a:off x="781593" y="2438400"/>
            <a:ext cx="7848600" cy="707886"/>
          </a:xfrm>
          <a:prstGeom prst="rect">
            <a:avLst/>
          </a:prstGeom>
        </p:spPr>
        <p:txBody>
          <a:bodyPr wrap="square">
            <a:spAutoFit/>
          </a:bodyPr>
          <a:lstStyle/>
          <a:p>
            <a:pPr marL="287338" indent="-287338" algn="just" rtl="1">
              <a:buFont typeface="Wingdings" pitchFamily="2" charset="2"/>
              <a:buChar char="v"/>
            </a:pPr>
            <a:r>
              <a:rPr lang="ar-SA" sz="2000" b="1" dirty="0">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مميزات بلمرة الكتلة:</a:t>
            </a:r>
          </a:p>
          <a:p>
            <a:pPr marL="287338" algn="just" rtl="1"/>
            <a:r>
              <a:rPr lang="ar-SA" sz="2000" b="1" dirty="0">
                <a:latin typeface="Times New Roman" pitchFamily="18" charset="0"/>
                <a:cs typeface="Times New Roman" pitchFamily="18" charset="0"/>
              </a:rPr>
              <a:t>طريقة سهلة وعدم استخدام مذيب فيها.</a:t>
            </a:r>
          </a:p>
        </p:txBody>
      </p:sp>
      <p:sp>
        <p:nvSpPr>
          <p:cNvPr id="15" name="Rectangle 14"/>
          <p:cNvSpPr/>
          <p:nvPr/>
        </p:nvSpPr>
        <p:spPr>
          <a:xfrm>
            <a:off x="476793" y="3230701"/>
            <a:ext cx="8153400" cy="3170099"/>
          </a:xfrm>
          <a:prstGeom prst="rect">
            <a:avLst/>
          </a:prstGeom>
        </p:spPr>
        <p:txBody>
          <a:bodyPr wrap="square">
            <a:spAutoFit/>
          </a:bodyPr>
          <a:lstStyle/>
          <a:p>
            <a:pPr marL="287338" indent="-287338" algn="just" rtl="1">
              <a:buFont typeface="Wingdings" pitchFamily="2" charset="2"/>
              <a:buChar char="v"/>
            </a:pPr>
            <a:r>
              <a:rPr lang="ar-SA" sz="2000" b="1" dirty="0">
                <a:solidFill>
                  <a:srgbClr val="00B050"/>
                </a:solidFill>
                <a:latin typeface="Times New Roman" pitchFamily="18" charset="0"/>
                <a:cs typeface="Times New Roman" pitchFamily="18" charset="0"/>
              </a:rPr>
              <a:t>عيوب بلمرة الكتلة:</a:t>
            </a:r>
          </a:p>
          <a:p>
            <a:pPr marL="398463" indent="-111125" algn="just" rtl="1">
              <a:lnSpc>
                <a:spcPct val="150000"/>
              </a:lnSpc>
              <a:buFontTx/>
              <a:buChar char="-"/>
            </a:pPr>
            <a:r>
              <a:rPr lang="ar-SA" sz="2000" b="1" dirty="0">
                <a:latin typeface="Times New Roman" pitchFamily="18" charset="0"/>
                <a:cs typeface="Times New Roman" pitchFamily="18" charset="0"/>
              </a:rPr>
              <a:t> صعوبة التحكم في درجة حرارة التفاعل </a:t>
            </a:r>
          </a:p>
          <a:p>
            <a:pPr marL="574675" algn="just" rtl="1">
              <a:lnSpc>
                <a:spcPct val="150000"/>
              </a:lnSpc>
            </a:pPr>
            <a:r>
              <a:rPr lang="ar-SA" sz="2000" b="1" dirty="0">
                <a:latin typeface="Times New Roman" pitchFamily="18" charset="0"/>
                <a:cs typeface="Times New Roman" pitchFamily="18" charset="0"/>
              </a:rPr>
              <a:t>يجب التخلص من الحرارة لانها تؤدي الى تفكك البوليمر (يتم التخلص من الحرارة بالتبريد).</a:t>
            </a:r>
          </a:p>
          <a:p>
            <a:pPr marL="398463" indent="-111125" algn="just" rtl="1">
              <a:lnSpc>
                <a:spcPct val="150000"/>
              </a:lnSpc>
              <a:buFontTx/>
              <a:buChar char="-"/>
            </a:pPr>
            <a:r>
              <a:rPr lang="ar-SA" sz="2000" b="1" dirty="0">
                <a:latin typeface="Times New Roman" pitchFamily="18" charset="0"/>
                <a:cs typeface="Times New Roman" pitchFamily="18" charset="0"/>
              </a:rPr>
              <a:t> الارتفاع الشديد في اللزوجة يعرقل حركية البلمرة في الوصول إلى مردود أعلى .</a:t>
            </a:r>
          </a:p>
          <a:p>
            <a:pPr marL="457200" indent="-169863" algn="just" rtl="1">
              <a:lnSpc>
                <a:spcPct val="150000"/>
              </a:lnSpc>
              <a:buFontTx/>
              <a:buChar char="-"/>
            </a:pPr>
            <a:r>
              <a:rPr lang="ar-SA" sz="2000" b="1" dirty="0">
                <a:latin typeface="Times New Roman" pitchFamily="18" charset="0"/>
                <a:cs typeface="Times New Roman" pitchFamily="18" charset="0"/>
              </a:rPr>
              <a:t>صعوبة عملية استخلاص البوليمر الناتج بعد التفاعل من الوسط التفاعلي العالي اللزوجة وتنظيف المفاعلات بعد العملية.   </a:t>
            </a:r>
          </a:p>
          <a:p>
            <a:pPr marL="398463" indent="-111125" algn="just" rtl="1">
              <a:lnSpc>
                <a:spcPct val="150000"/>
              </a:lnSpc>
              <a:buFontTx/>
              <a:buChar char="-"/>
            </a:pPr>
            <a:r>
              <a:rPr lang="ar-SA" sz="2000" b="1" dirty="0">
                <a:latin typeface="Times New Roman" pitchFamily="18" charset="0"/>
                <a:cs typeface="Times New Roman" pitchFamily="18" charset="0"/>
              </a:rPr>
              <a:t> هذه التقنية غير مرغوب فيها على المستوى الصناعي رغم استغنائها الكلي عن المذيب.</a:t>
            </a:r>
          </a:p>
        </p:txBody>
      </p:sp>
      <p:sp>
        <p:nvSpPr>
          <p:cNvPr id="16" name="Rectangle 15"/>
          <p:cNvSpPr/>
          <p:nvPr/>
        </p:nvSpPr>
        <p:spPr>
          <a:xfrm>
            <a:off x="552993" y="1273314"/>
            <a:ext cx="8077200" cy="707886"/>
          </a:xfrm>
          <a:prstGeom prst="rect">
            <a:avLst/>
          </a:prstGeom>
        </p:spPr>
        <p:txBody>
          <a:bodyPr wrap="square">
            <a:spAutoFit/>
          </a:bodyPr>
          <a:lstStyle/>
          <a:p>
            <a:pPr marL="228600" indent="-228600" algn="just" rtl="1">
              <a:buFont typeface="Wingdings" pitchFamily="2" charset="2"/>
              <a:buChar char="v"/>
            </a:pPr>
            <a:r>
              <a:rPr lang="ar-SA" sz="2000" b="1" dirty="0">
                <a:latin typeface="Times New Roman" pitchFamily="18" charset="0"/>
                <a:cs typeface="Times New Roman" pitchFamily="18" charset="0"/>
              </a:rPr>
              <a:t> يتم هذا التفاعل بوجود المونمر والبادئ فقط على شكل محلول وتجري البلمرة في ظروف مناسبة كدرجة الحرارة والضغط ونقاوة المونمر.</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a:solidFill>
                  <a:srgbClr val="0070C0"/>
                </a:solidFill>
                <a:latin typeface="Times New Roman" pitchFamily="18" charset="0"/>
                <a:cs typeface="Times New Roman" pitchFamily="18" charset="0"/>
              </a:rPr>
              <a:t>2</a:t>
            </a:r>
            <a:r>
              <a:rPr lang="ar-SA" sz="2400" b="1" dirty="0">
                <a:solidFill>
                  <a:srgbClr val="0070C0"/>
                </a:solidFill>
                <a:latin typeface="Times New Roman" pitchFamily="18" charset="0"/>
                <a:cs typeface="Times New Roman" pitchFamily="18" charset="0"/>
              </a:rPr>
              <a:t>) بلمرة المحاليل       </a:t>
            </a:r>
            <a:r>
              <a:rPr lang="en-US" sz="2400" b="1" dirty="0">
                <a:solidFill>
                  <a:srgbClr val="0070C0"/>
                </a:solidFill>
                <a:latin typeface="Times New Roman" pitchFamily="18" charset="0"/>
                <a:cs typeface="Times New Roman" pitchFamily="18" charset="0"/>
              </a:rPr>
              <a:t>Solution Polymerization</a:t>
            </a:r>
            <a:endParaRPr lang="ar-SA" sz="2400" b="1" dirty="0">
              <a:solidFill>
                <a:srgbClr val="0070C0"/>
              </a:solidFill>
              <a:latin typeface="Times New Roman" pitchFamily="18" charset="0"/>
              <a:cs typeface="Times New Roman" pitchFamily="18" charset="0"/>
            </a:endParaRPr>
          </a:p>
        </p:txBody>
      </p:sp>
      <p:sp>
        <p:nvSpPr>
          <p:cNvPr id="5" name="TextBox 4"/>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1197057" name="Rectangle 1"/>
          <p:cNvSpPr>
            <a:spLocks noChangeArrowheads="1"/>
          </p:cNvSpPr>
          <p:nvPr/>
        </p:nvSpPr>
        <p:spPr bwMode="auto">
          <a:xfrm>
            <a:off x="533400" y="1346164"/>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ar-SA"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تتم بلمرة المحاليل في وجود المذيب (يجب أن يكون مناسبا للبوليمر و المونيمر و البادئ)</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ar-SA"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اللزوجة تكون متوسطة مما تسهل في التحريك والتحكم في درجة حرارة الوسط التفاعلي</a:t>
            </a:r>
          </a:p>
        </p:txBody>
      </p:sp>
      <p:sp>
        <p:nvSpPr>
          <p:cNvPr id="12" name="Rectangle 11"/>
          <p:cNvSpPr/>
          <p:nvPr/>
        </p:nvSpPr>
        <p:spPr>
          <a:xfrm>
            <a:off x="685800" y="5769114"/>
            <a:ext cx="7848600" cy="707886"/>
          </a:xfrm>
          <a:prstGeom prst="rect">
            <a:avLst/>
          </a:prstGeom>
        </p:spPr>
        <p:txBody>
          <a:bodyPr wrap="square">
            <a:spAutoFit/>
          </a:bodyPr>
          <a:lstStyle/>
          <a:p>
            <a:pPr marL="287338" indent="-287338" algn="just" rtl="1">
              <a:buFont typeface="Wingdings" pitchFamily="2" charset="2"/>
              <a:buChar char="v"/>
            </a:pPr>
            <a:r>
              <a:rPr lang="ar-SA" sz="2000" b="1" dirty="0">
                <a:solidFill>
                  <a:srgbClr val="00B050"/>
                </a:solidFill>
                <a:latin typeface="Times New Roman" pitchFamily="18" charset="0"/>
                <a:cs typeface="Times New Roman" pitchFamily="18" charset="0"/>
              </a:rPr>
              <a:t>عيوب بلمرة المحاليل:</a:t>
            </a:r>
          </a:p>
          <a:p>
            <a:pPr marL="398463" indent="-111125" algn="just" rtl="1">
              <a:buFontTx/>
              <a:buChar char="-"/>
            </a:pPr>
            <a:r>
              <a:rPr lang="ar-SA" sz="2000" b="1" dirty="0">
                <a:latin typeface="Times New Roman" pitchFamily="18" charset="0"/>
                <a:cs typeface="Times New Roman" pitchFamily="18" charset="0"/>
              </a:rPr>
              <a:t> التخلص من المذيب (يجب ان يكون له درجة غليان منخفضة وغير سام)</a:t>
            </a:r>
          </a:p>
        </p:txBody>
      </p:sp>
      <p:sp>
        <p:nvSpPr>
          <p:cNvPr id="13" name="Rectangle 12"/>
          <p:cNvSpPr/>
          <p:nvPr/>
        </p:nvSpPr>
        <p:spPr>
          <a:xfrm>
            <a:off x="762000" y="2438400"/>
            <a:ext cx="7848600" cy="332398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مميزات بلمرة المحاليل:</a:t>
            </a:r>
          </a:p>
          <a:p>
            <a:pPr marL="287338" algn="just" rtl="1">
              <a:lnSpc>
                <a:spcPct val="150000"/>
              </a:lnSpc>
              <a:buFontTx/>
              <a:buChar char="-"/>
            </a:pPr>
            <a:r>
              <a:rPr lang="ar-SA" sz="2000" b="1" dirty="0">
                <a:latin typeface="Times New Roman" pitchFamily="18" charset="0"/>
                <a:ea typeface="Calibri" pitchFamily="34" charset="0"/>
                <a:cs typeface="Times New Roman" pitchFamily="18" charset="0"/>
              </a:rPr>
              <a:t> يمكن التحكم في درجة حرارة الوسط التفاعلي.</a:t>
            </a:r>
          </a:p>
          <a:p>
            <a:pPr marL="287338" algn="just" rtl="1">
              <a:lnSpc>
                <a:spcPct val="150000"/>
              </a:lnSpc>
              <a:buFontTx/>
              <a:buChar char="-"/>
            </a:pPr>
            <a:r>
              <a:rPr lang="ar-SA" sz="2000" b="1" dirty="0">
                <a:latin typeface="Times New Roman" pitchFamily="18" charset="0"/>
                <a:ea typeface="Calibri" pitchFamily="34" charset="0"/>
                <a:cs typeface="Times New Roman" pitchFamily="18" charset="0"/>
              </a:rPr>
              <a:t> تؤدي في نهاية المطاف إلى مردود أعلى.</a:t>
            </a:r>
          </a:p>
          <a:p>
            <a:pPr marL="457200" lvl="0" indent="-169863" algn="just" rtl="1">
              <a:lnSpc>
                <a:spcPct val="150000"/>
              </a:lnSpc>
              <a:buFontTx/>
              <a:buChar char="-"/>
            </a:pPr>
            <a:r>
              <a:rPr lang="ar-SA" sz="2000" b="1" dirty="0">
                <a:latin typeface="Times New Roman" pitchFamily="18" charset="0"/>
                <a:ea typeface="Calibri" pitchFamily="34" charset="0"/>
                <a:cs typeface="Times New Roman" pitchFamily="18" charset="0"/>
              </a:rPr>
              <a:t>هذه الطريقة مفضلة عندما يراد تحضير البوليمرات بشكل محاليل حيث لا حاجة للتخلص من المذيب مثل ذلك بعض البوليمرات المستخدمة في صناعة الأصباغ واللواصق ومواد الطلاء أو تحويلها إلى بوليمرات أخرى كالبولي فاينيل اسيتيت</a:t>
            </a:r>
            <a:r>
              <a:rPr lang="en-US" sz="2000" b="1" dirty="0">
                <a:latin typeface="Times New Roman" pitchFamily="18" charset="0"/>
                <a:ea typeface="Calibri" pitchFamily="34" charset="0"/>
                <a:cs typeface="Times New Roman" pitchFamily="18" charset="0"/>
              </a:rPr>
              <a:t>(polyvinyl acetate )</a:t>
            </a:r>
            <a:r>
              <a:rPr lang="ar-SA" sz="2000" b="1" dirty="0">
                <a:latin typeface="Times New Roman" pitchFamily="18" charset="0"/>
                <a:ea typeface="Calibri" pitchFamily="34" charset="0"/>
                <a:cs typeface="Times New Roman" pitchFamily="18" charset="0"/>
              </a:rPr>
              <a:t> إلى بولي فاينيل الكحول </a:t>
            </a:r>
            <a:r>
              <a:rPr lang="en-US" sz="2000" b="1" dirty="0">
                <a:latin typeface="Times New Roman" pitchFamily="18" charset="0"/>
                <a:ea typeface="Calibri" pitchFamily="34" charset="0"/>
                <a:cs typeface="Times New Roman" pitchFamily="18" charset="0"/>
              </a:rPr>
              <a:t>(polyvinyl alcohol)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a:solidFill>
                  <a:srgbClr val="0070C0"/>
                </a:solidFill>
                <a:latin typeface="Times New Roman" pitchFamily="18" charset="0"/>
                <a:cs typeface="Times New Roman" pitchFamily="18" charset="0"/>
              </a:rPr>
              <a:t>3</a:t>
            </a:r>
            <a:r>
              <a:rPr lang="ar-SA" sz="2400" b="1" dirty="0">
                <a:solidFill>
                  <a:srgbClr val="0070C0"/>
                </a:solidFill>
                <a:latin typeface="Times New Roman" pitchFamily="18" charset="0"/>
                <a:cs typeface="Times New Roman" pitchFamily="18" charset="0"/>
              </a:rPr>
              <a:t>) بلمرة العوالق     </a:t>
            </a:r>
            <a:r>
              <a:rPr lang="en-US" sz="2400" b="1" dirty="0">
                <a:solidFill>
                  <a:srgbClr val="0070C0"/>
                </a:solidFill>
                <a:latin typeface="Times New Roman" pitchFamily="18" charset="0"/>
                <a:cs typeface="Times New Roman" pitchFamily="18" charset="0"/>
              </a:rPr>
              <a:t>Suspension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10" name="Rectangle 9"/>
          <p:cNvSpPr/>
          <p:nvPr/>
        </p:nvSpPr>
        <p:spPr>
          <a:xfrm>
            <a:off x="533400" y="1371600"/>
            <a:ext cx="8001000" cy="4708981"/>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البلمرة في العوالق هي البلمرة التي تجري في الوسط المائي (الذي يعمل كمبادل حراري للتخلص من حرارة عملية البلمرة).</a:t>
            </a: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في ھذا النوع من البلمرة یكون البادئ مذاباً في المونيمر داخل القطیرة الواحدة، فتسلك كل قطیرة مونيمر وكأنھا بلمرة كتلة مصغرة لوحدھا. </a:t>
            </a: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يتم استخدام مواد مثبتة للعالق </a:t>
            </a:r>
            <a:r>
              <a:rPr lang="en-US" sz="2000" b="1" dirty="0">
                <a:latin typeface="Times New Roman" pitchFamily="18" charset="0"/>
                <a:cs typeface="Times New Roman" pitchFamily="18" charset="0"/>
              </a:rPr>
              <a:t>Suspending agent</a:t>
            </a:r>
            <a:r>
              <a:rPr lang="ar-SA" sz="2000" b="1" dirty="0">
                <a:latin typeface="Times New Roman" pitchFamily="18" charset="0"/>
                <a:cs typeface="Times New Roman" pitchFamily="18" charset="0"/>
              </a:rPr>
              <a:t> مثل بولي (فاينيل الكحول) و الذي يتميز بـأنه لا يتداخل في التفاعل و يمنع عملية تجمع الحبيبات البوليمرية.</a:t>
            </a: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يعتمد حجم الحبيبات المتكونة علي سرعة التقليب.</a:t>
            </a: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تستخدم ھذه الطریقة على نطاق تجاري في تحضیر العدید من البلاستیكات منھا البولي ستیرین، وبولي (میثیل میثا أكریلات)، وبولي (كلورید الفینیل)، وبولي (كلورید الفینیلیدین) وبولي أكریلونتریل.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a:solidFill>
                  <a:srgbClr val="0070C0"/>
                </a:solidFill>
                <a:latin typeface="Times New Roman" pitchFamily="18" charset="0"/>
                <a:cs typeface="Times New Roman" pitchFamily="18" charset="0"/>
              </a:rPr>
              <a:t>3</a:t>
            </a:r>
            <a:r>
              <a:rPr lang="ar-SA" sz="2400" b="1" dirty="0">
                <a:solidFill>
                  <a:srgbClr val="0070C0"/>
                </a:solidFill>
                <a:latin typeface="Times New Roman" pitchFamily="18" charset="0"/>
                <a:cs typeface="Times New Roman" pitchFamily="18" charset="0"/>
              </a:rPr>
              <a:t>) بلمرة العوالق     </a:t>
            </a:r>
            <a:r>
              <a:rPr lang="en-US" sz="2400" b="1" dirty="0">
                <a:solidFill>
                  <a:srgbClr val="0070C0"/>
                </a:solidFill>
                <a:latin typeface="Times New Roman" pitchFamily="18" charset="0"/>
                <a:cs typeface="Times New Roman" pitchFamily="18" charset="0"/>
              </a:rPr>
              <a:t>Suspension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10" name="Rectangle 9"/>
          <p:cNvSpPr/>
          <p:nvPr/>
        </p:nvSpPr>
        <p:spPr>
          <a:xfrm>
            <a:off x="533400" y="1150948"/>
            <a:ext cx="8001000" cy="3268652"/>
          </a:xfrm>
          <a:prstGeom prst="rect">
            <a:avLst/>
          </a:prstGeom>
        </p:spPr>
        <p:txBody>
          <a:bodyPr wrap="square">
            <a:spAutoFit/>
          </a:bodyPr>
          <a:lstStyle/>
          <a:p>
            <a:pPr algn="just" rtl="1">
              <a:buFont typeface="Wingdings" pitchFamily="2" charset="2"/>
              <a:buChar char="v"/>
            </a:pPr>
            <a:r>
              <a:rPr lang="ar-SA" sz="2000" b="1" dirty="0">
                <a:solidFill>
                  <a:srgbClr val="00B050"/>
                </a:solidFill>
                <a:latin typeface="Times New Roman" pitchFamily="18" charset="0"/>
                <a:cs typeface="Times New Roman" pitchFamily="18" charset="0"/>
              </a:rPr>
              <a:t> الطريقة:</a:t>
            </a:r>
          </a:p>
          <a:p>
            <a:pPr marL="346075" algn="just" rtl="1">
              <a:lnSpc>
                <a:spcPct val="150000"/>
              </a:lnSpc>
            </a:pPr>
            <a:r>
              <a:rPr lang="ar-SA" sz="2000" b="1" dirty="0">
                <a:latin typeface="Times New Roman" pitchFamily="18" charset="0"/>
                <a:cs typeface="Times New Roman" pitchFamily="18" charset="0"/>
              </a:rPr>
              <a:t>یكون فیھا المونومر منتشراً في الوسط المائي على ھیئة قطیرات صغیرة</a:t>
            </a:r>
            <a:r>
              <a:rPr lang="en-US" sz="2000" b="1" dirty="0">
                <a:latin typeface="Times New Roman" pitchFamily="18" charset="0"/>
                <a:cs typeface="Times New Roman" pitchFamily="18" charset="0"/>
              </a:rPr>
              <a:t>droplets </a:t>
            </a:r>
            <a:r>
              <a:rPr lang="ar-SA" sz="2000" b="1" dirty="0">
                <a:latin typeface="Times New Roman" pitchFamily="18" charset="0"/>
                <a:cs typeface="Times New Roman" pitchFamily="18" charset="0"/>
              </a:rPr>
              <a:t> وبذلك فإن المحلول المتكون لا یكون حقیقیاً وإنما عالقاً</a:t>
            </a:r>
            <a:r>
              <a:rPr lang="en-US" sz="2000" b="1" dirty="0">
                <a:latin typeface="Times New Roman" pitchFamily="18" charset="0"/>
                <a:cs typeface="Times New Roman" pitchFamily="18" charset="0"/>
              </a:rPr>
              <a:t>suspension </a:t>
            </a:r>
            <a:r>
              <a:rPr lang="ar-SA" sz="2000" b="1" dirty="0">
                <a:latin typeface="Times New Roman" pitchFamily="18" charset="0"/>
                <a:cs typeface="Times New Roman" pitchFamily="18" charset="0"/>
              </a:rPr>
              <a:t> أما البولیمر المتكون فیكون بھیئة طور صلب غیر ذائب في الوسط المائي. </a:t>
            </a:r>
          </a:p>
          <a:p>
            <a:pPr marL="346075" algn="just" rtl="1">
              <a:lnSpc>
                <a:spcPct val="150000"/>
              </a:lnSpc>
            </a:pPr>
            <a:r>
              <a:rPr lang="ar-SA" sz="2000" b="1" dirty="0">
                <a:latin typeface="Times New Roman" pitchFamily="18" charset="0"/>
                <a:cs typeface="Times New Roman" pitchFamily="18" charset="0"/>
              </a:rPr>
              <a:t>إن البولیمر المتكون في ھذا النوع من البلمرة یكون بھیئة حبیبات بولیمریة صغیرة الحجم یسھل فصلھا عن مزیج التفاعل بواسطة الترشیح، ثم یتم غسلھا بالماء لغرض التخلص من المواد المثبتة للعالق وبعد تجفیف الحبیبات البولیمریة تصبح ملائمة لتصنیع البولیمرات.</a:t>
            </a:r>
          </a:p>
        </p:txBody>
      </p:sp>
      <p:graphicFrame>
        <p:nvGraphicFramePr>
          <p:cNvPr id="1209346" name="Object 2"/>
          <p:cNvGraphicFramePr>
            <a:graphicFrameLocks noChangeAspect="1"/>
          </p:cNvGraphicFramePr>
          <p:nvPr/>
        </p:nvGraphicFramePr>
        <p:xfrm>
          <a:off x="1600200" y="4572000"/>
          <a:ext cx="3906838" cy="1876425"/>
        </p:xfrm>
        <a:graphic>
          <a:graphicData uri="http://schemas.openxmlformats.org/presentationml/2006/ole">
            <mc:AlternateContent xmlns:mc="http://schemas.openxmlformats.org/markup-compatibility/2006">
              <mc:Choice xmlns:v="urn:schemas-microsoft-com:vml" Requires="v">
                <p:oleObj spid="_x0000_s1209360" name="CS ChemDraw Drawing" r:id="rId3" imgW="3906360" imgH="1875960" progId="ChemDraw.Document.6.0">
                  <p:embed/>
                </p:oleObj>
              </mc:Choice>
              <mc:Fallback>
                <p:oleObj name="CS ChemDraw Drawing" r:id="rId3" imgW="3906360" imgH="18759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0"/>
                        <a:ext cx="3906838"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9347" name="Object 3"/>
          <p:cNvGraphicFramePr>
            <a:graphicFrameLocks noChangeAspect="1"/>
          </p:cNvGraphicFramePr>
          <p:nvPr/>
        </p:nvGraphicFramePr>
        <p:xfrm>
          <a:off x="4268788" y="4308475"/>
          <a:ext cx="3579812" cy="2168525"/>
        </p:xfrm>
        <a:graphic>
          <a:graphicData uri="http://schemas.openxmlformats.org/presentationml/2006/ole">
            <mc:AlternateContent xmlns:mc="http://schemas.openxmlformats.org/markup-compatibility/2006">
              <mc:Choice xmlns:v="urn:schemas-microsoft-com:vml" Requires="v">
                <p:oleObj spid="_x0000_s1209361" name="CS ChemDraw Drawing" r:id="rId5" imgW="3580200" imgH="2169000" progId="ChemDraw.Document.6.0">
                  <p:embed/>
                </p:oleObj>
              </mc:Choice>
              <mc:Fallback>
                <p:oleObj name="CS ChemDraw Drawing" r:id="rId5" imgW="3580200" imgH="216900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4308475"/>
                        <a:ext cx="3579812"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09346"/>
                                        </p:tgtEl>
                                        <p:attrNameLst>
                                          <p:attrName>style.visibility</p:attrName>
                                        </p:attrNameLst>
                                      </p:cBhvr>
                                      <p:to>
                                        <p:strVal val="visible"/>
                                      </p:to>
                                    </p:set>
                                    <p:animEffect transition="in" filter="randombar(horizontal)">
                                      <p:cBhvr>
                                        <p:cTn id="7" dur="500"/>
                                        <p:tgtEl>
                                          <p:spTgt spid="12093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09347"/>
                                        </p:tgtEl>
                                        <p:attrNameLst>
                                          <p:attrName>style.visibility</p:attrName>
                                        </p:attrNameLst>
                                      </p:cBhvr>
                                      <p:to>
                                        <p:strVal val="visible"/>
                                      </p:to>
                                    </p:set>
                                    <p:animEffect transition="in" filter="randombar(horizontal)">
                                      <p:cBhvr>
                                        <p:cTn id="12" dur="500"/>
                                        <p:tgtEl>
                                          <p:spTgt spid="120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a:solidFill>
                  <a:srgbClr val="0070C0"/>
                </a:solidFill>
                <a:latin typeface="Times New Roman" pitchFamily="18" charset="0"/>
                <a:cs typeface="Times New Roman" pitchFamily="18" charset="0"/>
              </a:rPr>
              <a:t>3</a:t>
            </a:r>
            <a:r>
              <a:rPr lang="ar-SA" sz="2400" b="1" dirty="0">
                <a:solidFill>
                  <a:srgbClr val="0070C0"/>
                </a:solidFill>
                <a:latin typeface="Times New Roman" pitchFamily="18" charset="0"/>
                <a:cs typeface="Times New Roman" pitchFamily="18" charset="0"/>
              </a:rPr>
              <a:t>) بلمرة العوالق     </a:t>
            </a:r>
            <a:r>
              <a:rPr lang="en-US" sz="2400" b="1" dirty="0">
                <a:solidFill>
                  <a:srgbClr val="0070C0"/>
                </a:solidFill>
                <a:latin typeface="Times New Roman" pitchFamily="18" charset="0"/>
                <a:cs typeface="Times New Roman" pitchFamily="18" charset="0"/>
              </a:rPr>
              <a:t>Suspension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7" name="Rectangle 6"/>
          <p:cNvSpPr/>
          <p:nvPr/>
        </p:nvSpPr>
        <p:spPr>
          <a:xfrm>
            <a:off x="762000" y="1219200"/>
            <a:ext cx="7848600" cy="240065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مميزات بلمرة العوالق:</a:t>
            </a:r>
          </a:p>
          <a:p>
            <a:pPr marL="287338" algn="just" rtl="1">
              <a:lnSpc>
                <a:spcPct val="150000"/>
              </a:lnSpc>
              <a:buFontTx/>
              <a:buChar char="-"/>
            </a:pPr>
            <a:r>
              <a:rPr lang="ar-SA" sz="2000" b="1" dirty="0">
                <a:latin typeface="Times New Roman" pitchFamily="18" charset="0"/>
                <a:ea typeface="Calibri" pitchFamily="34" charset="0"/>
                <a:cs typeface="Times New Roman" pitchFamily="18" charset="0"/>
              </a:rPr>
              <a:t> قليلة التكاليف حيث تكون نسبة المونيمر الى الماء (1:1 الي 4:1).</a:t>
            </a:r>
          </a:p>
          <a:p>
            <a:pPr marL="287338" algn="just" rtl="1">
              <a:lnSpc>
                <a:spcPct val="150000"/>
              </a:lnSpc>
              <a:buFontTx/>
              <a:buChar char="-"/>
            </a:pPr>
            <a:r>
              <a:rPr lang="ar-SA" sz="2000" b="1" dirty="0">
                <a:latin typeface="Times New Roman" pitchFamily="18" charset="0"/>
                <a:ea typeface="Calibri" pitchFamily="34" charset="0"/>
                <a:cs typeface="Times New Roman" pitchFamily="18" charset="0"/>
              </a:rPr>
              <a:t> سهولة التحكم في الحرارة الناتجة عن عملية البلمرة (لوجود الماء)</a:t>
            </a:r>
          </a:p>
          <a:p>
            <a:pPr marL="287338" algn="just" rtl="1">
              <a:lnSpc>
                <a:spcPct val="150000"/>
              </a:lnSpc>
              <a:buFontTx/>
              <a:buChar char="-"/>
            </a:pPr>
            <a:r>
              <a:rPr lang="ar-SA" sz="2000" b="1" dirty="0">
                <a:latin typeface="Times New Roman" pitchFamily="18" charset="0"/>
                <a:ea typeface="Calibri" pitchFamily="34" charset="0"/>
                <a:cs typeface="Times New Roman" pitchFamily="18" charset="0"/>
              </a:rPr>
              <a:t> يمكن التحكم في حجم الحبيبات البوليمرية الناتجة.</a:t>
            </a:r>
          </a:p>
          <a:p>
            <a:pPr marL="457200" lvl="0" indent="-169863" algn="just" rtl="1">
              <a:lnSpc>
                <a:spcPct val="150000"/>
              </a:lnSpc>
              <a:buFontTx/>
              <a:buChar char="-"/>
            </a:pPr>
            <a:r>
              <a:rPr lang="ar-SA" sz="2000" b="1" dirty="0">
                <a:latin typeface="Times New Roman" pitchFamily="18" charset="0"/>
                <a:ea typeface="Calibri" pitchFamily="34" charset="0"/>
                <a:cs typeface="Times New Roman" pitchFamily="18" charset="0"/>
              </a:rPr>
              <a:t>نقاء البوليمر الناتج مقارنة بالناتج من بلمرة المستحلبات</a:t>
            </a:r>
            <a:endParaRPr lang="en-US" sz="2000" b="1"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latin typeface="Times New Roman" pitchFamily="18" charset="0"/>
                <a:cs typeface="Times New Roman" pitchFamily="18" charset="0"/>
              </a:rPr>
              <a:t>4) بلمرة المستحلبات    </a:t>
            </a:r>
            <a:r>
              <a:rPr lang="en-US" sz="2400" b="1" dirty="0">
                <a:solidFill>
                  <a:srgbClr val="0070C0"/>
                </a:solidFill>
                <a:latin typeface="Times New Roman" pitchFamily="18" charset="0"/>
                <a:cs typeface="Times New Roman" pitchFamily="18" charset="0"/>
              </a:rPr>
              <a:t>Emulsion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7" name="Rectangle 6"/>
          <p:cNvSpPr/>
          <p:nvPr/>
        </p:nvSpPr>
        <p:spPr>
          <a:xfrm>
            <a:off x="533400" y="1371600"/>
            <a:ext cx="8001000" cy="4708981"/>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في ھذا النوع من البلمرة یكون البادئ مذاباً في الماء و لا يذوب في المونيمر.</a:t>
            </a: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ھناك أنواع مختلفة من ھذه المواد المستحلبة </a:t>
            </a:r>
            <a:r>
              <a:rPr lang="en-US" sz="2000" b="1" dirty="0">
                <a:latin typeface="Times New Roman" pitchFamily="18" charset="0"/>
                <a:cs typeface="Times New Roman" pitchFamily="18" charset="0"/>
              </a:rPr>
              <a:t>Emulsifying agent</a:t>
            </a:r>
            <a:r>
              <a:rPr lang="ar-SA" sz="2000" b="1" dirty="0">
                <a:latin typeface="Times New Roman" pitchFamily="18" charset="0"/>
                <a:cs typeface="Times New Roman" pitchFamily="18" charset="0"/>
              </a:rPr>
              <a:t> قد تكون أیونیة مثل : كبریتات الألكیل (</a:t>
            </a:r>
            <a:r>
              <a:rPr lang="en-US" sz="2000" b="1" dirty="0">
                <a:latin typeface="Times New Roman" pitchFamily="18" charset="0"/>
                <a:cs typeface="Times New Roman" pitchFamily="18" charset="0"/>
              </a:rPr>
              <a:t>) </a:t>
            </a:r>
            <a:r>
              <a:rPr lang="ar-SA" sz="2000" b="1" dirty="0">
                <a:latin typeface="Times New Roman" pitchFamily="18" charset="0"/>
                <a:cs typeface="Times New Roman" pitchFamily="18" charset="0"/>
              </a:rPr>
              <a:t>الأریل كبریتات) - (الفوسفات). وتعد بعضھا من المركبات المألوفة كمواد صابونیة مثل كبریتات لوریل الصودیوم. </a:t>
            </a:r>
            <a:endParaRPr lang="en-US" sz="2000" b="1" dirty="0">
              <a:latin typeface="Times New Roman" pitchFamily="18" charset="0"/>
              <a:cs typeface="Times New Roman" pitchFamily="18" charset="0"/>
            </a:endParaRP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حجم الحبيبات المتكونة اصغر 1000 مره مقارنة ببلمرة العوالق.</a:t>
            </a:r>
          </a:p>
          <a:p>
            <a:pPr marL="287338" indent="-287338" algn="just" rtl="1">
              <a:lnSpc>
                <a:spcPct val="150000"/>
              </a:lnSpc>
              <a:buFont typeface="Wingdings" pitchFamily="2" charset="2"/>
              <a:buChar char="v"/>
            </a:pPr>
            <a:r>
              <a:rPr lang="ar-SA" sz="2000" b="1" dirty="0">
                <a:latin typeface="Times New Roman" pitchFamily="18" charset="0"/>
                <a:ea typeface="Calibri" pitchFamily="34" charset="0"/>
                <a:cs typeface="Times New Roman" pitchFamily="18" charset="0"/>
              </a:rPr>
              <a:t>تفاعل البلمرة يتم في دخل الجسيمات الغروية </a:t>
            </a:r>
            <a:r>
              <a:rPr lang="en-US" sz="2000" b="1" dirty="0">
                <a:latin typeface="Times New Roman" pitchFamily="18" charset="0"/>
                <a:ea typeface="Calibri" pitchFamily="34" charset="0"/>
                <a:cs typeface="Times New Roman" pitchFamily="18" charset="0"/>
              </a:rPr>
              <a:t>(micelles)</a:t>
            </a:r>
            <a:r>
              <a:rPr lang="ar-SA" sz="2000" b="1" dirty="0">
                <a:latin typeface="Times New Roman" pitchFamily="18" charset="0"/>
                <a:ea typeface="Calibri" pitchFamily="34" charset="0"/>
                <a:cs typeface="Times New Roman" pitchFamily="18" charset="0"/>
              </a:rPr>
              <a:t> المحتوية على المونيمر والبادئ،</a:t>
            </a:r>
            <a:r>
              <a:rPr lang="en-US" sz="2000" b="1" dirty="0">
                <a:latin typeface="Times New Roman" pitchFamily="18" charset="0"/>
                <a:ea typeface="Calibri" pitchFamily="34" charset="0"/>
                <a:cs typeface="Times New Roman" pitchFamily="18" charset="0"/>
              </a:rPr>
              <a:t>  </a:t>
            </a:r>
            <a:r>
              <a:rPr lang="ar-SA" sz="2000" b="1" dirty="0">
                <a:latin typeface="Times New Roman" pitchFamily="18" charset="0"/>
                <a:ea typeface="Calibri" pitchFamily="34" charset="0"/>
                <a:cs typeface="Times New Roman" pitchFamily="18" charset="0"/>
              </a:rPr>
              <a:t>أما الماء الموجود بكثرة في الخليط يحيط بهذه الجسيمات ويكون مرسب للبوليمر بعد تكوينه.</a:t>
            </a:r>
            <a:endParaRPr lang="ar-SA" sz="2000" b="1" dirty="0">
              <a:latin typeface="Times New Roman" pitchFamily="18" charset="0"/>
              <a:cs typeface="Times New Roman" pitchFamily="18" charset="0"/>
            </a:endParaRPr>
          </a:p>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تستخدم ھذه الطریقة على نطاق تجاري في تحضیر العدید من البلاستیكات منھا البولي ستیرین، وبولي (میثیل میثا أكریلات)، وبولي (كلورید الفینیل)، وبولي (كلورید الفینیلیدین) وبولي أكریلونتریل.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latin typeface="Times New Roman" pitchFamily="18" charset="0"/>
                <a:cs typeface="Times New Roman" pitchFamily="18" charset="0"/>
              </a:rPr>
              <a:t>4) بلمرة المستحلبات    </a:t>
            </a:r>
            <a:r>
              <a:rPr lang="en-US" sz="2400" b="1" dirty="0">
                <a:solidFill>
                  <a:srgbClr val="0070C0"/>
                </a:solidFill>
                <a:latin typeface="Times New Roman" pitchFamily="18" charset="0"/>
                <a:cs typeface="Times New Roman" pitchFamily="18" charset="0"/>
              </a:rPr>
              <a:t>Emulsion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7" name="Rectangle 6"/>
          <p:cNvSpPr/>
          <p:nvPr/>
        </p:nvSpPr>
        <p:spPr>
          <a:xfrm>
            <a:off x="533400" y="1371600"/>
            <a:ext cx="8001000" cy="969496"/>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المواد المستحلبة </a:t>
            </a:r>
            <a:r>
              <a:rPr lang="en-US" sz="2000" b="1" dirty="0">
                <a:latin typeface="Times New Roman" pitchFamily="18" charset="0"/>
                <a:cs typeface="Times New Roman" pitchFamily="18" charset="0"/>
              </a:rPr>
              <a:t>Emulsifying surfactant</a:t>
            </a:r>
          </a:p>
          <a:p>
            <a:pPr marL="287338" algn="just" rtl="1">
              <a:lnSpc>
                <a:spcPct val="150000"/>
              </a:lnSpc>
            </a:pPr>
            <a:r>
              <a:rPr lang="ar-SA" b="1" dirty="0">
                <a:latin typeface="Times New Roman" pitchFamily="18" charset="0"/>
                <a:cs typeface="Times New Roman" pitchFamily="18" charset="0"/>
              </a:rPr>
              <a:t>تتكون من رأس قطبي </a:t>
            </a:r>
            <a:r>
              <a:rPr lang="en-US" b="1" dirty="0">
                <a:latin typeface="Times New Roman" pitchFamily="18" charset="0"/>
                <a:cs typeface="Times New Roman" pitchFamily="18" charset="0"/>
              </a:rPr>
              <a:t>Hydrophilic</a:t>
            </a:r>
            <a:r>
              <a:rPr lang="ar-SA" b="1" dirty="0">
                <a:latin typeface="Times New Roman" pitchFamily="18" charset="0"/>
                <a:cs typeface="Times New Roman" pitchFamily="18" charset="0"/>
              </a:rPr>
              <a:t> و ذيل غير قطبي </a:t>
            </a:r>
            <a:r>
              <a:rPr lang="en-US" b="1" dirty="0">
                <a:latin typeface="Times New Roman" pitchFamily="18" charset="0"/>
                <a:cs typeface="Times New Roman" pitchFamily="18" charset="0"/>
              </a:rPr>
              <a:t>Hydrophobic</a:t>
            </a:r>
            <a:endParaRPr lang="ar-SA" b="1" dirty="0">
              <a:latin typeface="Times New Roman" pitchFamily="18" charset="0"/>
              <a:cs typeface="Times New Roman" pitchFamily="18" charset="0"/>
            </a:endParaRPr>
          </a:p>
        </p:txBody>
      </p:sp>
      <p:graphicFrame>
        <p:nvGraphicFramePr>
          <p:cNvPr id="1215490" name="Object 2"/>
          <p:cNvGraphicFramePr>
            <a:graphicFrameLocks noChangeAspect="1"/>
          </p:cNvGraphicFramePr>
          <p:nvPr/>
        </p:nvGraphicFramePr>
        <p:xfrm>
          <a:off x="2133601" y="2644660"/>
          <a:ext cx="4724400" cy="678217"/>
        </p:xfrm>
        <a:graphic>
          <a:graphicData uri="http://schemas.openxmlformats.org/presentationml/2006/ole">
            <mc:AlternateContent xmlns:mc="http://schemas.openxmlformats.org/markup-compatibility/2006">
              <mc:Choice xmlns:v="urn:schemas-microsoft-com:vml" Requires="v">
                <p:oleObj spid="_x0000_s1215504" name="CS ChemDraw Drawing" r:id="rId3" imgW="2997360" imgH="429840" progId="ChemDraw.Document.6.0">
                  <p:embed/>
                </p:oleObj>
              </mc:Choice>
              <mc:Fallback>
                <p:oleObj name="CS ChemDraw Drawing" r:id="rId3" imgW="2997360" imgH="4298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2644660"/>
                        <a:ext cx="4724400" cy="67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33400" y="3569626"/>
            <a:ext cx="8001000" cy="960328"/>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عند تركيز اعلي من التركيز الحرج </a:t>
            </a:r>
            <a:r>
              <a:rPr lang="en-US" sz="2000" b="1" dirty="0">
                <a:latin typeface="Times New Roman" pitchFamily="18" charset="0"/>
                <a:cs typeface="Times New Roman" pitchFamily="18" charset="0"/>
              </a:rPr>
              <a:t>Critical micelle concentration (CMC)</a:t>
            </a:r>
            <a:r>
              <a:rPr lang="ar-SA" sz="2000" b="1" dirty="0">
                <a:latin typeface="Times New Roman" pitchFamily="18" charset="0"/>
                <a:cs typeface="Times New Roman" pitchFamily="18" charset="0"/>
              </a:rPr>
              <a:t> يحدث تجمع جسيمات غروية </a:t>
            </a:r>
            <a:r>
              <a:rPr lang="en-US" sz="2000" b="1" dirty="0">
                <a:latin typeface="Times New Roman" pitchFamily="18" charset="0"/>
                <a:cs typeface="Times New Roman" pitchFamily="18" charset="0"/>
              </a:rPr>
              <a:t>micelles</a:t>
            </a:r>
            <a:r>
              <a:rPr lang="ar-SA" sz="2000" b="1" dirty="0">
                <a:latin typeface="Times New Roman" pitchFamily="18" charset="0"/>
                <a:cs typeface="Times New Roman" pitchFamily="18" charset="0"/>
              </a:rPr>
              <a:t> .</a:t>
            </a:r>
          </a:p>
        </p:txBody>
      </p:sp>
      <p:graphicFrame>
        <p:nvGraphicFramePr>
          <p:cNvPr id="1215491" name="Object 3"/>
          <p:cNvGraphicFramePr>
            <a:graphicFrameLocks noChangeAspect="1"/>
          </p:cNvGraphicFramePr>
          <p:nvPr/>
        </p:nvGraphicFramePr>
        <p:xfrm>
          <a:off x="2971800" y="4560226"/>
          <a:ext cx="3505200" cy="1870955"/>
        </p:xfrm>
        <a:graphic>
          <a:graphicData uri="http://schemas.openxmlformats.org/presentationml/2006/ole">
            <mc:AlternateContent xmlns:mc="http://schemas.openxmlformats.org/markup-compatibility/2006">
              <mc:Choice xmlns:v="urn:schemas-microsoft-com:vml" Requires="v">
                <p:oleObj spid="_x0000_s1215505" name="CS ChemDraw Drawing" r:id="rId5" imgW="4775040" imgH="2409840" progId="ChemDraw.Document.6.0">
                  <p:embed/>
                </p:oleObj>
              </mc:Choice>
              <mc:Fallback>
                <p:oleObj name="CS ChemDraw Drawing" r:id="rId5" imgW="4775040" imgH="240984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560226"/>
                        <a:ext cx="3505200" cy="18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15491"/>
                                        </p:tgtEl>
                                        <p:attrNameLst>
                                          <p:attrName>style.visibility</p:attrName>
                                        </p:attrNameLst>
                                      </p:cBhvr>
                                      <p:to>
                                        <p:strVal val="visible"/>
                                      </p:to>
                                    </p:set>
                                    <p:animEffect transition="in" filter="randombar(horizontal)">
                                      <p:cBhvr>
                                        <p:cTn id="7" dur="500"/>
                                        <p:tgtEl>
                                          <p:spTgt spid="1215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20490"/>
            <a:ext cx="8534400"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2060"/>
                </a:solidFill>
                <a:latin typeface="Times New Roman" panose="02020603050405020304" pitchFamily="18" charset="0"/>
                <a:cs typeface="Times New Roman" panose="02020603050405020304" pitchFamily="18" charset="0"/>
              </a:rPr>
              <a:t>طبقا للتركيب الكيميائي تنقسم البوليمرات الى</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46162"/>
            <a:ext cx="2743199" cy="70788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rgbClr val="002060"/>
                </a:solidFill>
                <a:latin typeface="Times New Roman" panose="02020603050405020304" pitchFamily="18" charset="0"/>
                <a:cs typeface="Times New Roman" panose="02020603050405020304" pitchFamily="18" charset="0"/>
              </a:rPr>
              <a:t>البوليمرات غير العضوية</a:t>
            </a:r>
          </a:p>
          <a:p>
            <a:pPr algn="ctr" rtl="1"/>
            <a:r>
              <a:rPr lang="en-US" sz="2000" b="1" dirty="0">
                <a:solidFill>
                  <a:srgbClr val="002060"/>
                </a:solidFill>
                <a:latin typeface="Times New Roman" panose="02020603050405020304" pitchFamily="18" charset="0"/>
                <a:cs typeface="Times New Roman" panose="02020603050405020304" pitchFamily="18" charset="0"/>
              </a:rPr>
              <a:t>Inorganic Polymers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791200" y="1934761"/>
            <a:ext cx="2452252" cy="707886"/>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a:solidFill>
                  <a:schemeClr val="tx1"/>
                </a:solidFill>
                <a:latin typeface="Times New Roman" panose="02020603050405020304" pitchFamily="18" charset="0"/>
                <a:cs typeface="Times New Roman" panose="02020603050405020304" pitchFamily="18" charset="0"/>
              </a:rPr>
              <a:t>البوليمرات العضوية</a:t>
            </a:r>
          </a:p>
          <a:p>
            <a:pPr algn="ctr" rtl="1"/>
            <a:r>
              <a:rPr lang="en-US" sz="2000" b="1" dirty="0">
                <a:solidFill>
                  <a:schemeClr val="tx1"/>
                </a:solidFill>
                <a:latin typeface="Times New Roman" panose="02020603050405020304" pitchFamily="18" charset="0"/>
                <a:cs typeface="Times New Roman" panose="02020603050405020304" pitchFamily="18" charset="0"/>
              </a:rPr>
              <a:t>Organic Polymers</a:t>
            </a:r>
          </a:p>
        </p:txBody>
      </p:sp>
      <p:sp>
        <p:nvSpPr>
          <p:cNvPr id="32" name="Down Arrow 31"/>
          <p:cNvSpPr/>
          <p:nvPr/>
        </p:nvSpPr>
        <p:spPr>
          <a:xfrm>
            <a:off x="1752600" y="175672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961330" y="175672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820989" y="1621571"/>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233093" y="1108973"/>
            <a:ext cx="338907"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2303211" y="321291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7511941" y="321291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inus 30"/>
          <p:cNvSpPr/>
          <p:nvPr/>
        </p:nvSpPr>
        <p:spPr>
          <a:xfrm>
            <a:off x="1371600" y="3077761"/>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6019800" y="2696761"/>
            <a:ext cx="228600" cy="381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629400" y="3389375"/>
            <a:ext cx="1995052" cy="646331"/>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chemeClr val="tx1"/>
                </a:solidFill>
                <a:latin typeface="Times New Roman" panose="02020603050405020304" pitchFamily="18" charset="0"/>
                <a:cs typeface="Times New Roman" panose="02020603050405020304" pitchFamily="18" charset="0"/>
              </a:rPr>
              <a:t>البوليمرات الطبيعية</a:t>
            </a:r>
          </a:p>
          <a:p>
            <a:pPr algn="ctr" rtl="1"/>
            <a:r>
              <a:rPr lang="en-US" b="1" dirty="0">
                <a:solidFill>
                  <a:schemeClr val="tx1"/>
                </a:solidFill>
                <a:latin typeface="Times New Roman" panose="02020603050405020304" pitchFamily="18" charset="0"/>
                <a:cs typeface="Times New Roman" panose="02020603050405020304" pitchFamily="18" charset="0"/>
              </a:rPr>
              <a:t>Natural Polymers</a:t>
            </a:r>
          </a:p>
        </p:txBody>
      </p:sp>
      <p:sp>
        <p:nvSpPr>
          <p:cNvPr id="36" name="TextBox 35"/>
          <p:cNvSpPr txBox="1"/>
          <p:nvPr/>
        </p:nvSpPr>
        <p:spPr>
          <a:xfrm>
            <a:off x="1371600" y="3382561"/>
            <a:ext cx="2147452" cy="646331"/>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chemeClr val="tx1"/>
                </a:solidFill>
                <a:latin typeface="Times New Roman" panose="02020603050405020304" pitchFamily="18" charset="0"/>
                <a:cs typeface="Times New Roman" panose="02020603050405020304" pitchFamily="18" charset="0"/>
              </a:rPr>
              <a:t>البوليمرات الصناعية</a:t>
            </a:r>
          </a:p>
          <a:p>
            <a:pPr algn="ctr"/>
            <a:r>
              <a:rPr lang="en-US" b="1" dirty="0">
                <a:solidFill>
                  <a:schemeClr val="tx1"/>
                </a:solidFill>
                <a:latin typeface="Times New Roman" panose="02020603050405020304" pitchFamily="18" charset="0"/>
                <a:cs typeface="Times New Roman" panose="02020603050405020304" pitchFamily="18" charset="0"/>
              </a:rPr>
              <a:t>Synthetic Polymers</a:t>
            </a:r>
          </a:p>
        </p:txBody>
      </p:sp>
      <p:sp>
        <p:nvSpPr>
          <p:cNvPr id="54" name="Oval 53"/>
          <p:cNvSpPr/>
          <p:nvPr/>
        </p:nvSpPr>
        <p:spPr>
          <a:xfrm rot="20803071">
            <a:off x="1109220" y="2048749"/>
            <a:ext cx="7352525" cy="170139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800600" y="4209871"/>
            <a:ext cx="3886200" cy="1200329"/>
          </a:xfrm>
          <a:prstGeom prst="rect">
            <a:avLst/>
          </a:prstGeom>
          <a:ln>
            <a:solidFill>
              <a:schemeClr val="tx1"/>
            </a:solidFill>
          </a:ln>
        </p:spPr>
        <p:txBody>
          <a:bodyPr wrap="square">
            <a:spAutoFit/>
          </a:bodyPr>
          <a:lstStyle/>
          <a:p>
            <a:pPr algn="just" rtl="1"/>
            <a:r>
              <a:rPr lang="ar-SA" b="1" dirty="0">
                <a:latin typeface="Times New Roman" panose="02020603050405020304" pitchFamily="18" charset="0"/>
                <a:cs typeface="Times New Roman" panose="02020603050405020304" pitchFamily="18" charset="0"/>
              </a:rPr>
              <a:t>لها دور مهم في كيمياء العمليات المتعلقة بحياة الانسان و الحيوان و النبات.</a:t>
            </a:r>
          </a:p>
          <a:p>
            <a:pPr algn="just" rtl="1"/>
            <a:r>
              <a:rPr lang="ar-SA" b="1" dirty="0">
                <a:solidFill>
                  <a:srgbClr val="FF0000"/>
                </a:solidFill>
                <a:latin typeface="Times New Roman" panose="02020603050405020304" pitchFamily="18" charset="0"/>
                <a:cs typeface="Times New Roman" panose="02020603050405020304" pitchFamily="18" charset="0"/>
              </a:rPr>
              <a:t>مثل: </a:t>
            </a:r>
            <a:r>
              <a:rPr lang="ar-SA" b="1" dirty="0">
                <a:latin typeface="Times New Roman" panose="02020603050405020304" pitchFamily="18" charset="0"/>
                <a:cs typeface="Times New Roman" panose="02020603050405020304" pitchFamily="18" charset="0"/>
              </a:rPr>
              <a:t>البروتينات والنشويات والسليلوز والحموض النووية </a:t>
            </a:r>
            <a:r>
              <a:rPr lang="en-US" b="1" dirty="0">
                <a:latin typeface="Times New Roman" panose="02020603050405020304" pitchFamily="18" charset="0"/>
                <a:cs typeface="Times New Roman" panose="02020603050405020304" pitchFamily="18" charset="0"/>
              </a:rPr>
              <a:t>DNA &amp; RNA</a:t>
            </a:r>
            <a:endParaRPr lang="ar-SA" b="1" dirty="0">
              <a:latin typeface="Times New Roman" panose="02020603050405020304" pitchFamily="18" charset="0"/>
              <a:cs typeface="Times New Roman" panose="02020603050405020304" pitchFamily="18" charset="0"/>
            </a:endParaRPr>
          </a:p>
        </p:txBody>
      </p:sp>
      <p:sp>
        <p:nvSpPr>
          <p:cNvPr id="56" name="Rectangle 55"/>
          <p:cNvSpPr/>
          <p:nvPr/>
        </p:nvSpPr>
        <p:spPr>
          <a:xfrm>
            <a:off x="457200" y="4209871"/>
            <a:ext cx="3844657" cy="1200329"/>
          </a:xfrm>
          <a:prstGeom prst="rect">
            <a:avLst/>
          </a:prstGeom>
          <a:ln>
            <a:solidFill>
              <a:schemeClr val="tx1"/>
            </a:solidFill>
          </a:ln>
        </p:spPr>
        <p:txBody>
          <a:bodyPr wrap="square">
            <a:spAutoFit/>
          </a:bodyPr>
          <a:lstStyle/>
          <a:p>
            <a:pPr algn="just" rtl="1"/>
            <a:r>
              <a:rPr lang="ar-SA" b="1" dirty="0">
                <a:latin typeface="Times New Roman" panose="02020603050405020304" pitchFamily="18" charset="0"/>
                <a:cs typeface="Times New Roman" panose="02020603050405020304" pitchFamily="18" charset="0"/>
              </a:rPr>
              <a:t>هي الناتج النهائي لجزء كبير من المواد البتروكيماوية.</a:t>
            </a:r>
          </a:p>
          <a:p>
            <a:pPr algn="just" rtl="1"/>
            <a:r>
              <a:rPr lang="ar-SA" b="1" dirty="0">
                <a:solidFill>
                  <a:srgbClr val="FF0000"/>
                </a:solidFill>
                <a:latin typeface="Times New Roman" panose="02020603050405020304" pitchFamily="18" charset="0"/>
                <a:cs typeface="Times New Roman" panose="02020603050405020304" pitchFamily="18" charset="0"/>
              </a:rPr>
              <a:t>مثل: </a:t>
            </a:r>
            <a:r>
              <a:rPr lang="ar-SA" b="1" dirty="0">
                <a:latin typeface="Times New Roman" panose="02020603050405020304" pitchFamily="18" charset="0"/>
                <a:cs typeface="Times New Roman" panose="02020603050405020304" pitchFamily="18" charset="0"/>
              </a:rPr>
              <a:t>اللدائن والألياف الصناعية (البولي استر – النايلون) والمطاط الصناعي.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ox(in)">
                                      <p:cBhvr>
                                        <p:cTn id="11" dur="500"/>
                                        <p:tgtEl>
                                          <p:spTgt spid="3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ox(in)">
                                      <p:cBhvr>
                                        <p:cTn id="50" dur="500"/>
                                        <p:tgtEl>
                                          <p:spTgt spid="3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ox(in)">
                                      <p:cBhvr>
                                        <p:cTn id="53" dur="500"/>
                                        <p:tgtEl>
                                          <p:spTgt spid="36"/>
                                        </p:tgtEl>
                                      </p:cBhvr>
                                    </p:animEffect>
                                  </p:childTnLst>
                                </p:cTn>
                              </p:par>
                            </p:childTnLst>
                          </p:cTn>
                        </p:par>
                        <p:par>
                          <p:cTn id="54" fill="hold">
                            <p:stCondLst>
                              <p:cond delay="500"/>
                            </p:stCondLst>
                            <p:childTnLst>
                              <p:par>
                                <p:cTn id="55" presetID="4"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ox(in)">
                                      <p:cBhvr>
                                        <p:cTn id="57" dur="500"/>
                                        <p:tgtEl>
                                          <p:spTgt spid="55"/>
                                        </p:tgtEl>
                                      </p:cBhvr>
                                    </p:animEffect>
                                  </p:childTnLst>
                                </p:cTn>
                              </p:par>
                            </p:childTnLst>
                          </p:cTn>
                        </p:par>
                        <p:par>
                          <p:cTn id="58" fill="hold">
                            <p:stCondLst>
                              <p:cond delay="1000"/>
                            </p:stCondLst>
                            <p:childTnLst>
                              <p:par>
                                <p:cTn id="59" presetID="4" presetClass="entr" presetSubtype="16"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box(in)">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checkerboard(across)">
                                      <p:cBhvr>
                                        <p:cTn id="6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0" grpId="0" animBg="1"/>
      <p:bldP spid="32" grpId="0" animBg="1"/>
      <p:bldP spid="34" grpId="0" animBg="1"/>
      <p:bldP spid="38" grpId="0" animBg="1"/>
      <p:bldP spid="39" grpId="0" animBg="1"/>
      <p:bldP spid="28" grpId="0" animBg="1"/>
      <p:bldP spid="29" grpId="0" animBg="1"/>
      <p:bldP spid="31" grpId="0" animBg="1"/>
      <p:bldP spid="33" grpId="0" animBg="1"/>
      <p:bldP spid="35" grpId="0" animBg="1"/>
      <p:bldP spid="36" grpId="0" animBg="1"/>
      <p:bldP spid="54" grpId="0" animBg="1"/>
      <p:bldP spid="55" grpId="0" animBg="1"/>
      <p:bldP spid="5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latin typeface="Times New Roman" pitchFamily="18" charset="0"/>
                <a:cs typeface="Times New Roman" pitchFamily="18" charset="0"/>
              </a:rPr>
              <a:t>4) بلمرة المستحلبات    </a:t>
            </a:r>
            <a:r>
              <a:rPr lang="en-US" sz="2400" b="1" dirty="0">
                <a:solidFill>
                  <a:srgbClr val="0070C0"/>
                </a:solidFill>
                <a:latin typeface="Times New Roman" pitchFamily="18" charset="0"/>
                <a:cs typeface="Times New Roman" pitchFamily="18" charset="0"/>
              </a:rPr>
              <a:t>Emulsion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11" name="Rectangle 10"/>
          <p:cNvSpPr/>
          <p:nvPr/>
        </p:nvSpPr>
        <p:spPr>
          <a:xfrm>
            <a:off x="609600" y="1219200"/>
            <a:ext cx="7924800" cy="2862322"/>
          </a:xfrm>
          <a:prstGeom prst="rect">
            <a:avLst/>
          </a:prstGeom>
        </p:spPr>
        <p:txBody>
          <a:bodyPr wrap="square">
            <a:spAutoFit/>
          </a:bodyPr>
          <a:lstStyle/>
          <a:p>
            <a:pPr marL="287338" indent="-287338" algn="just" rtl="1">
              <a:buFont typeface="Wingdings" pitchFamily="2" charset="2"/>
              <a:buChar char="v"/>
            </a:pPr>
            <a:r>
              <a:rPr lang="ar-SA" sz="2000" b="1" dirty="0">
                <a:solidFill>
                  <a:srgbClr val="00B050"/>
                </a:solidFill>
                <a:latin typeface="Times New Roman" pitchFamily="18" charset="0"/>
                <a:cs typeface="Times New Roman" pitchFamily="18" charset="0"/>
              </a:rPr>
              <a:t>الطريقة:</a:t>
            </a:r>
          </a:p>
          <a:p>
            <a:pPr marL="287338" algn="just" rtl="1"/>
            <a:r>
              <a:rPr lang="ar-SA" sz="2000" b="1" dirty="0">
                <a:latin typeface="Times New Roman" pitchFamily="18" charset="0"/>
                <a:cs typeface="Times New Roman" pitchFamily="18" charset="0"/>
              </a:rPr>
              <a:t>یتكون مزیج البلمرة المستحلبة من الوسط الانتشاري كالماء، والبادئ الذي یكون عادة من النوع الذائب في الماء، مثال ذلك: بیرسلفات الأمونیوم</a:t>
            </a:r>
            <a:r>
              <a:rPr lang="en-US" sz="2000" b="1" dirty="0" err="1">
                <a:latin typeface="Times New Roman" pitchFamily="18" charset="0"/>
                <a:cs typeface="Times New Roman" pitchFamily="18" charset="0"/>
              </a:rPr>
              <a:t>persulphate</a:t>
            </a:r>
            <a:r>
              <a:rPr lang="en-US" sz="2000" b="1" dirty="0">
                <a:latin typeface="Times New Roman" pitchFamily="18" charset="0"/>
                <a:cs typeface="Times New Roman" pitchFamily="18" charset="0"/>
              </a:rPr>
              <a:t> ammonium </a:t>
            </a:r>
            <a:r>
              <a:rPr lang="ar-SA" sz="2000" b="1" dirty="0">
                <a:latin typeface="Times New Roman" pitchFamily="18" charset="0"/>
                <a:cs typeface="Times New Roman" pitchFamily="18" charset="0"/>
              </a:rPr>
              <a:t>وبعض مركبات الآزو وغیرھا.</a:t>
            </a:r>
          </a:p>
          <a:p>
            <a:pPr marL="287338" algn="just" rtl="1"/>
            <a:r>
              <a:rPr lang="ar-SA" sz="2000" b="1" dirty="0">
                <a:latin typeface="Times New Roman" pitchFamily="18" charset="0"/>
                <a:cs typeface="Times New Roman" pitchFamily="18" charset="0"/>
              </a:rPr>
              <a:t>ویحتوي الوسط المائي على مادة مستحلبة </a:t>
            </a:r>
            <a:r>
              <a:rPr lang="en-US" sz="2000" b="1" dirty="0">
                <a:latin typeface="Times New Roman" pitchFamily="18" charset="0"/>
                <a:cs typeface="Times New Roman" pitchFamily="18" charset="0"/>
              </a:rPr>
              <a:t>agent-</a:t>
            </a:r>
            <a:r>
              <a:rPr lang="ar-SA"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Emulsifying</a:t>
            </a:r>
            <a:r>
              <a:rPr lang="ar-SA" sz="2000" b="1" dirty="0">
                <a:latin typeface="Times New Roman" pitchFamily="18" charset="0"/>
                <a:cs typeface="Times New Roman" pitchFamily="18" charset="0"/>
              </a:rPr>
              <a:t> وتكون عادة محلولاً صابونیاً. ووجد أن جزیئات المادة الصابونیة ترتب نفسھا على شكل جسیمات غرویة صابونیة </a:t>
            </a:r>
            <a:r>
              <a:rPr lang="en-US" sz="2000" b="1" dirty="0">
                <a:latin typeface="Times New Roman" pitchFamily="18" charset="0"/>
                <a:cs typeface="Times New Roman" pitchFamily="18" charset="0"/>
              </a:rPr>
              <a:t>micelles </a:t>
            </a:r>
            <a:r>
              <a:rPr lang="ar-SA" sz="2000" b="1" dirty="0">
                <a:latin typeface="Times New Roman" pitchFamily="18" charset="0"/>
                <a:cs typeface="Times New Roman" pitchFamily="18" charset="0"/>
              </a:rPr>
              <a:t> مختلفة الحجوم. </a:t>
            </a:r>
          </a:p>
          <a:p>
            <a:pPr marL="287338" algn="just" rtl="1"/>
            <a:r>
              <a:rPr lang="ar-SA" sz="2000" b="1" dirty="0">
                <a:latin typeface="Times New Roman" pitchFamily="18" charset="0"/>
                <a:cs typeface="Times New Roman" pitchFamily="18" charset="0"/>
              </a:rPr>
              <a:t>وتكون نھایتھا المحبة للماء</a:t>
            </a:r>
            <a:r>
              <a:rPr lang="en-US" sz="2000" b="1" dirty="0">
                <a:latin typeface="Times New Roman" pitchFamily="18" charset="0"/>
                <a:cs typeface="Times New Roman" pitchFamily="18" charset="0"/>
              </a:rPr>
              <a:t>hydrophilic </a:t>
            </a:r>
            <a:r>
              <a:rPr lang="ar-SA" sz="2000" b="1" dirty="0">
                <a:latin typeface="Times New Roman" pitchFamily="18" charset="0"/>
                <a:cs typeface="Times New Roman" pitchFamily="18" charset="0"/>
              </a:rPr>
              <a:t> إلى الخارج، ونھایتھا الرافضة (الكارھة) للماء </a:t>
            </a:r>
            <a:r>
              <a:rPr lang="en-US" sz="2000" b="1" dirty="0">
                <a:latin typeface="Times New Roman" pitchFamily="18" charset="0"/>
                <a:cs typeface="Times New Roman" pitchFamily="18" charset="0"/>
              </a:rPr>
              <a:t>hydrophobic</a:t>
            </a:r>
            <a:r>
              <a:rPr lang="ar-SA" sz="2000" b="1" dirty="0">
                <a:latin typeface="Times New Roman" pitchFamily="18" charset="0"/>
                <a:cs typeface="Times New Roman" pitchFamily="18" charset="0"/>
              </a:rPr>
              <a:t> إلى الداخل. </a:t>
            </a:r>
          </a:p>
        </p:txBody>
      </p:sp>
      <p:graphicFrame>
        <p:nvGraphicFramePr>
          <p:cNvPr id="1211394" name="Object 2"/>
          <p:cNvGraphicFramePr>
            <a:graphicFrameLocks noChangeAspect="1"/>
          </p:cNvGraphicFramePr>
          <p:nvPr/>
        </p:nvGraphicFramePr>
        <p:xfrm>
          <a:off x="2590800" y="4038600"/>
          <a:ext cx="4160837" cy="2220912"/>
        </p:xfrm>
        <a:graphic>
          <a:graphicData uri="http://schemas.openxmlformats.org/presentationml/2006/ole">
            <mc:AlternateContent xmlns:mc="http://schemas.openxmlformats.org/markup-compatibility/2006">
              <mc:Choice xmlns:v="urn:schemas-microsoft-com:vml" Requires="v">
                <p:oleObj spid="_x0000_s1211401" name="CS ChemDraw Drawing" r:id="rId3" imgW="4775040" imgH="2409840" progId="ChemDraw.Document.6.0">
                  <p:embed/>
                </p:oleObj>
              </mc:Choice>
              <mc:Fallback>
                <p:oleObj name="CS ChemDraw Drawing" r:id="rId3" imgW="4775040" imgH="24098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8600"/>
                        <a:ext cx="4160837"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11394"/>
                                        </p:tgtEl>
                                        <p:attrNameLst>
                                          <p:attrName>style.visibility</p:attrName>
                                        </p:attrNameLst>
                                      </p:cBhvr>
                                      <p:to>
                                        <p:strVal val="visible"/>
                                      </p:to>
                                    </p:set>
                                    <p:animEffect transition="in" filter="randombar(horizontal)">
                                      <p:cBhvr>
                                        <p:cTn id="7" dur="500"/>
                                        <p:tgtEl>
                                          <p:spTgt spid="121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a:solidFill>
                  <a:srgbClr val="0070C0"/>
                </a:solidFill>
                <a:latin typeface="Times New Roman" pitchFamily="18" charset="0"/>
                <a:cs typeface="Times New Roman" pitchFamily="18" charset="0"/>
              </a:rPr>
              <a:t>4) بلمرة المستحلبات    </a:t>
            </a:r>
            <a:r>
              <a:rPr lang="en-US" sz="2400" b="1" dirty="0">
                <a:solidFill>
                  <a:srgbClr val="0070C0"/>
                </a:solidFill>
                <a:latin typeface="Times New Roman" pitchFamily="18" charset="0"/>
                <a:cs typeface="Times New Roman" pitchFamily="18" charset="0"/>
              </a:rPr>
              <a:t>Emulsion Polymerization</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تقنيات البلمرة الجذرية</a:t>
            </a:r>
            <a:endParaRPr lang="en-US" sz="1600" b="1" dirty="0">
              <a:solidFill>
                <a:srgbClr val="0070C0"/>
              </a:solidFill>
              <a:latin typeface="Times New Roman" pitchFamily="18" charset="0"/>
              <a:cs typeface="Times New Roman" pitchFamily="18" charset="0"/>
            </a:endParaRPr>
          </a:p>
        </p:txBody>
      </p:sp>
      <p:sp>
        <p:nvSpPr>
          <p:cNvPr id="7" name="Rectangle 6"/>
          <p:cNvSpPr/>
          <p:nvPr/>
        </p:nvSpPr>
        <p:spPr>
          <a:xfrm>
            <a:off x="914400" y="1143000"/>
            <a:ext cx="7696200" cy="280698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مميزات بلمرة المستحلبات:</a:t>
            </a:r>
          </a:p>
          <a:p>
            <a:pPr marL="457200" indent="-169863" algn="just" rtl="1">
              <a:lnSpc>
                <a:spcPct val="150000"/>
              </a:lnSpc>
              <a:buFontTx/>
              <a:buChar char="-"/>
            </a:pPr>
            <a:r>
              <a:rPr lang="ar-SA" sz="2000" b="1" dirty="0">
                <a:latin typeface="Times New Roman" pitchFamily="18" charset="0"/>
                <a:ea typeface="Calibri" pitchFamily="34" charset="0"/>
                <a:cs typeface="Times New Roman" pitchFamily="18" charset="0"/>
              </a:rPr>
              <a:t>تستخدم في تحضير اللاتكس و له تطبيقات مختلفة في الدهانات و المواد اللاصقة.</a:t>
            </a:r>
          </a:p>
          <a:p>
            <a:pPr marL="457200" indent="-169863" algn="just" rtl="1">
              <a:lnSpc>
                <a:spcPct val="150000"/>
              </a:lnSpc>
              <a:buFontTx/>
              <a:buChar char="-"/>
            </a:pPr>
            <a:r>
              <a:rPr lang="ar-SA" sz="2000" b="1" dirty="0">
                <a:latin typeface="Times New Roman" pitchFamily="18" charset="0"/>
                <a:ea typeface="Calibri" pitchFamily="34" charset="0"/>
                <a:cs typeface="Times New Roman" pitchFamily="18" charset="0"/>
              </a:rPr>
              <a:t>سهولة التحكم في مراحل البلمرة المختلفة من خلال استخدام درجات حرارة منخفضة (أقل من </a:t>
            </a:r>
            <a:r>
              <a:rPr lang="en-US" sz="2000" b="1" dirty="0">
                <a:latin typeface="Times New Roman" pitchFamily="18" charset="0"/>
                <a:ea typeface="Calibri" pitchFamily="34" charset="0"/>
                <a:cs typeface="Times New Roman" pitchFamily="18" charset="0"/>
              </a:rPr>
              <a:t>100</a:t>
            </a:r>
            <a:r>
              <a:rPr lang="en-US" sz="2000" b="1" baseline="30000" dirty="0">
                <a:latin typeface="Times New Roman" pitchFamily="18" charset="0"/>
                <a:ea typeface="Calibri" pitchFamily="34" charset="0"/>
                <a:cs typeface="Times New Roman" pitchFamily="18" charset="0"/>
              </a:rPr>
              <a:t>o</a:t>
            </a:r>
            <a:r>
              <a:rPr lang="en-US" sz="2000" b="1" dirty="0">
                <a:latin typeface="Times New Roman" pitchFamily="18" charset="0"/>
                <a:ea typeface="Calibri" pitchFamily="34" charset="0"/>
                <a:cs typeface="Times New Roman" pitchFamily="18" charset="0"/>
              </a:rPr>
              <a:t>C</a:t>
            </a:r>
            <a:r>
              <a:rPr lang="ar-SA" sz="2000" b="1" dirty="0">
                <a:latin typeface="Times New Roman" pitchFamily="18" charset="0"/>
                <a:ea typeface="Calibri" pitchFamily="34" charset="0"/>
                <a:cs typeface="Times New Roman" pitchFamily="18" charset="0"/>
              </a:rPr>
              <a:t>)</a:t>
            </a:r>
          </a:p>
          <a:p>
            <a:pPr marL="457200" indent="-169863" algn="just" rtl="1">
              <a:lnSpc>
                <a:spcPct val="150000"/>
              </a:lnSpc>
              <a:buFontTx/>
              <a:buChar char="-"/>
            </a:pPr>
            <a:r>
              <a:rPr lang="ar-SA" sz="2000" b="1" dirty="0">
                <a:latin typeface="Times New Roman" pitchFamily="18" charset="0"/>
                <a:ea typeface="Calibri" pitchFamily="34" charset="0"/>
                <a:cs typeface="Times New Roman" pitchFamily="18" charset="0"/>
              </a:rPr>
              <a:t>معدل البلمرة عالي.</a:t>
            </a:r>
          </a:p>
          <a:p>
            <a:pPr marL="457200" lvl="0" indent="-169863" algn="just" rtl="1">
              <a:lnSpc>
                <a:spcPct val="150000"/>
              </a:lnSpc>
              <a:buFontTx/>
              <a:buChar char="-"/>
            </a:pPr>
            <a:r>
              <a:rPr lang="ar-SA" sz="2000" b="1" dirty="0">
                <a:latin typeface="Times New Roman" pitchFamily="18" charset="0"/>
                <a:ea typeface="Calibri" pitchFamily="34" charset="0"/>
                <a:cs typeface="Times New Roman" pitchFamily="18" charset="0"/>
              </a:rPr>
              <a:t>لا تعتمد لزوجة اللاتكس المتكون علي الوزن الجزيئي للبوليمر الناتج.</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a:solidFill>
                  <a:srgbClr val="0070C0"/>
                </a:solidFill>
                <a:latin typeface="Times New Roman" pitchFamily="18" charset="0"/>
                <a:cs typeface="Times New Roman" pitchFamily="18" charset="0"/>
              </a:rPr>
              <a:t>تقنيات البلمرة الجذرية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1) البلمرة الجذرية</a:t>
            </a:r>
            <a:endParaRPr lang="en-US" sz="1600" b="1" dirty="0">
              <a:solidFill>
                <a:srgbClr val="0070C0"/>
              </a:solidFill>
              <a:latin typeface="Times New Roman" pitchFamily="18" charset="0"/>
              <a:cs typeface="Times New Roman" pitchFamily="18" charset="0"/>
            </a:endParaRPr>
          </a:p>
        </p:txBody>
      </p:sp>
      <p:graphicFrame>
        <p:nvGraphicFramePr>
          <p:cNvPr id="32" name="Table 31"/>
          <p:cNvGraphicFramePr>
            <a:graphicFrameLocks noGrp="1"/>
          </p:cNvGraphicFramePr>
          <p:nvPr/>
        </p:nvGraphicFramePr>
        <p:xfrm>
          <a:off x="533401" y="1615440"/>
          <a:ext cx="8153399" cy="432816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dirty="0">
                          <a:latin typeface="Times New Roman" pitchFamily="18" charset="0"/>
                          <a:cs typeface="Times New Roman" pitchFamily="18" charset="0"/>
                        </a:rPr>
                        <a:t>العيوب</a:t>
                      </a:r>
                      <a:endParaRPr lang="en-US" sz="2000"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dirty="0">
                          <a:latin typeface="Times New Roman" pitchFamily="18" charset="0"/>
                          <a:cs typeface="Times New Roman" pitchFamily="18" charset="0"/>
                        </a:rPr>
                        <a:t>المميزات</a:t>
                      </a:r>
                      <a:endParaRPr lang="en-US" sz="2000" dirty="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a:latin typeface="Times New Roman" pitchFamily="18" charset="0"/>
                          <a:cs typeface="Times New Roman" pitchFamily="18" charset="0"/>
                        </a:rPr>
                        <a:t>الطريقة</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rtl="1">
                        <a:lnSpc>
                          <a:spcPct val="100000"/>
                        </a:lnSpc>
                        <a:buFontTx/>
                        <a:buChar char="-"/>
                      </a:pPr>
                      <a:r>
                        <a:rPr lang="ar-SA" sz="1800" b="1" dirty="0">
                          <a:solidFill>
                            <a:schemeClr val="tx1"/>
                          </a:solidFill>
                          <a:latin typeface="Times New Roman" pitchFamily="18" charset="0"/>
                          <a:cs typeface="Times New Roman" pitchFamily="18" charset="0"/>
                        </a:rPr>
                        <a:t> اللزوجة</a:t>
                      </a:r>
                      <a:r>
                        <a:rPr lang="ar-SA" sz="1800" b="1" baseline="0" dirty="0">
                          <a:solidFill>
                            <a:schemeClr val="tx1"/>
                          </a:solidFill>
                          <a:latin typeface="Times New Roman" pitchFamily="18" charset="0"/>
                          <a:cs typeface="Times New Roman" pitchFamily="18" charset="0"/>
                        </a:rPr>
                        <a:t> العالية</a:t>
                      </a:r>
                    </a:p>
                    <a:p>
                      <a:pPr algn="just" rtl="1">
                        <a:lnSpc>
                          <a:spcPct val="100000"/>
                        </a:lnSpc>
                        <a:buFontTx/>
                        <a:buChar char="-"/>
                      </a:pPr>
                      <a:r>
                        <a:rPr lang="ar-SA" sz="1800" b="1" baseline="0" dirty="0">
                          <a:solidFill>
                            <a:schemeClr val="tx1"/>
                          </a:solidFill>
                          <a:latin typeface="Times New Roman" pitchFamily="18" charset="0"/>
                          <a:cs typeface="Times New Roman" pitchFamily="18" charset="0"/>
                        </a:rPr>
                        <a:t> صعوبة التحكم في درجة الحرارة</a:t>
                      </a: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800" b="1" dirty="0">
                          <a:solidFill>
                            <a:schemeClr val="tx1"/>
                          </a:solidFill>
                          <a:latin typeface="Times New Roman" pitchFamily="18" charset="0"/>
                          <a:cs typeface="Times New Roman" pitchFamily="18" charset="0"/>
                        </a:rPr>
                        <a:t>- عدم وجود اي اضافات ملوثة</a:t>
                      </a:r>
                      <a:endParaRPr lang="en-US" sz="1800" b="1" dirty="0">
                        <a:solidFill>
                          <a:schemeClr val="tx1"/>
                        </a:solidFill>
                        <a:latin typeface="Times New Roman" pitchFamily="18" charset="0"/>
                        <a:cs typeface="Times New Roman" pitchFamily="18" charset="0"/>
                      </a:endParaRPr>
                    </a:p>
                    <a:p>
                      <a:pPr algn="just" rtl="1">
                        <a:lnSpc>
                          <a:spcPct val="100000"/>
                        </a:lnSpc>
                      </a:pP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7030A0"/>
                          </a:solidFill>
                          <a:latin typeface="Times New Roman" pitchFamily="18" charset="0"/>
                          <a:cs typeface="Times New Roman" pitchFamily="18" charset="0"/>
                        </a:rPr>
                        <a:t>بلمرة الكتلة</a:t>
                      </a:r>
                      <a:endParaRPr lang="en-US" sz="1800" b="1" dirty="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just" rtl="1">
                        <a:lnSpc>
                          <a:spcPct val="100000"/>
                        </a:lnSpc>
                      </a:pPr>
                      <a:r>
                        <a:rPr lang="ar-SA" sz="1800" b="1" dirty="0">
                          <a:solidFill>
                            <a:schemeClr val="tx1"/>
                          </a:solidFill>
                          <a:latin typeface="Times New Roman" pitchFamily="18" charset="0"/>
                          <a:cs typeface="Times New Roman" pitchFamily="18" charset="0"/>
                        </a:rPr>
                        <a:t>- تكلفة عالية للمذيب</a:t>
                      </a:r>
                      <a:endParaRPr lang="en-US" sz="1800" b="1" dirty="0">
                        <a:solidFill>
                          <a:schemeClr val="tx1"/>
                        </a:solidFill>
                        <a:latin typeface="Times New Roman" pitchFamily="18" charset="0"/>
                        <a:cs typeface="Times New Roman" pitchFamily="18" charset="0"/>
                      </a:endParaRPr>
                    </a:p>
                    <a:p>
                      <a:pPr algn="just" rtl="1">
                        <a:lnSpc>
                          <a:spcPct val="100000"/>
                        </a:lnSpc>
                      </a:pPr>
                      <a:r>
                        <a:rPr lang="ar-SA" sz="1800" b="1" dirty="0">
                          <a:solidFill>
                            <a:schemeClr val="tx1"/>
                          </a:solidFill>
                          <a:latin typeface="Times New Roman" pitchFamily="18" charset="0"/>
                          <a:cs typeface="Times New Roman" pitchFamily="18" charset="0"/>
                        </a:rPr>
                        <a:t>- صعوبة التخلص من المذيب</a:t>
                      </a:r>
                      <a:endParaRPr lang="en-US" sz="1800" b="1" dirty="0">
                        <a:solidFill>
                          <a:schemeClr val="tx1"/>
                        </a:solidFill>
                        <a:latin typeface="Times New Roman" pitchFamily="18" charset="0"/>
                        <a:cs typeface="Times New Roman" pitchFamily="18" charset="0"/>
                      </a:endParaRPr>
                    </a:p>
                    <a:p>
                      <a:pPr algn="just" rtl="1">
                        <a:lnSpc>
                          <a:spcPct val="100000"/>
                        </a:lnSpc>
                      </a:pPr>
                      <a:r>
                        <a:rPr lang="ar-SA" sz="1800" b="1" dirty="0">
                          <a:solidFill>
                            <a:schemeClr val="tx1"/>
                          </a:solidFill>
                          <a:latin typeface="Times New Roman" pitchFamily="18" charset="0"/>
                          <a:cs typeface="Times New Roman" pitchFamily="18" charset="0"/>
                        </a:rPr>
                        <a:t>- التلوث البيئي</a:t>
                      </a:r>
                      <a:endParaRPr lang="en-US" sz="1800" b="1" dirty="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a:solidFill>
                            <a:schemeClr val="tx1"/>
                          </a:solidFill>
                          <a:latin typeface="Times New Roman" pitchFamily="18" charset="0"/>
                          <a:cs typeface="Times New Roman" pitchFamily="18" charset="0"/>
                        </a:rPr>
                        <a:t>- لزوجة</a:t>
                      </a:r>
                      <a:r>
                        <a:rPr lang="ar-SA" sz="1800" b="1" baseline="0" dirty="0">
                          <a:solidFill>
                            <a:schemeClr val="tx1"/>
                          </a:solidFill>
                          <a:latin typeface="Times New Roman" pitchFamily="18" charset="0"/>
                          <a:cs typeface="Times New Roman" pitchFamily="18" charset="0"/>
                        </a:rPr>
                        <a:t> منخفضة</a:t>
                      </a:r>
                    </a:p>
                    <a:p>
                      <a:pPr algn="just" rtl="1">
                        <a:lnSpc>
                          <a:spcPct val="100000"/>
                        </a:lnSpc>
                      </a:pPr>
                      <a:r>
                        <a:rPr lang="ar-SA" sz="1800" b="1" baseline="0" dirty="0">
                          <a:solidFill>
                            <a:schemeClr val="tx1"/>
                          </a:solidFill>
                          <a:latin typeface="Times New Roman" pitchFamily="18" charset="0"/>
                          <a:cs typeface="Times New Roman" pitchFamily="18" charset="0"/>
                        </a:rPr>
                        <a:t>- سهولة التحكم في درجة الحرارة</a:t>
                      </a: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7030A0"/>
                          </a:solidFill>
                          <a:latin typeface="Times New Roman" pitchFamily="18" charset="0"/>
                          <a:cs typeface="Times New Roman" pitchFamily="18" charset="0"/>
                        </a:rPr>
                        <a:t>بلمرة المحاليل</a:t>
                      </a:r>
                      <a:endParaRPr lang="en-US" sz="1800" b="1" dirty="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just" rtl="1">
                        <a:lnSpc>
                          <a:spcPct val="100000"/>
                        </a:lnSpc>
                      </a:pPr>
                      <a:r>
                        <a:rPr lang="ar-SA" sz="1800" b="1" dirty="0">
                          <a:solidFill>
                            <a:schemeClr val="tx1"/>
                          </a:solidFill>
                          <a:latin typeface="Times New Roman" pitchFamily="18" charset="0"/>
                          <a:cs typeface="Times New Roman" pitchFamily="18" charset="0"/>
                        </a:rPr>
                        <a:t>- الغسيل الكثير للتخلص من المادة المثبتة</a:t>
                      </a:r>
                    </a:p>
                    <a:p>
                      <a:pPr algn="just" rtl="1">
                        <a:lnSpc>
                          <a:spcPct val="100000"/>
                        </a:lnSpc>
                      </a:pPr>
                      <a:r>
                        <a:rPr lang="ar-SA" sz="1800" b="1" dirty="0">
                          <a:solidFill>
                            <a:schemeClr val="tx1"/>
                          </a:solidFill>
                          <a:latin typeface="Times New Roman" pitchFamily="18" charset="0"/>
                          <a:cs typeface="Times New Roman" pitchFamily="18" charset="0"/>
                        </a:rPr>
                        <a:t>- تلوث</a:t>
                      </a:r>
                      <a:r>
                        <a:rPr lang="ar-SA" sz="1800" b="1" baseline="0" dirty="0">
                          <a:solidFill>
                            <a:schemeClr val="tx1"/>
                          </a:solidFill>
                          <a:latin typeface="Times New Roman" pitchFamily="18" charset="0"/>
                          <a:cs typeface="Times New Roman" pitchFamily="18" charset="0"/>
                        </a:rPr>
                        <a:t> البوليمر الناتج بالمادة المثبتة</a:t>
                      </a:r>
                      <a:endParaRPr lang="en-US" sz="1800" b="1" dirty="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a:solidFill>
                            <a:schemeClr val="tx1"/>
                          </a:solidFill>
                          <a:latin typeface="Times New Roman" pitchFamily="18" charset="0"/>
                          <a:cs typeface="Times New Roman" pitchFamily="18" charset="0"/>
                        </a:rPr>
                        <a:t>- انتشار الحرارة من خلال الوسط المائي</a:t>
                      </a:r>
                    </a:p>
                    <a:p>
                      <a:pPr algn="just" rtl="1">
                        <a:lnSpc>
                          <a:spcPct val="100000"/>
                        </a:lnSpc>
                      </a:pPr>
                      <a:r>
                        <a:rPr lang="ar-SA" sz="1800" b="1" dirty="0">
                          <a:solidFill>
                            <a:schemeClr val="tx1"/>
                          </a:solidFill>
                          <a:latin typeface="Times New Roman" pitchFamily="18" charset="0"/>
                          <a:cs typeface="Times New Roman" pitchFamily="18" charset="0"/>
                        </a:rPr>
                        <a:t>- لزوجة منخفضة</a:t>
                      </a:r>
                    </a:p>
                    <a:p>
                      <a:pPr marL="117475" indent="-117475" algn="just" rtl="1">
                        <a:lnSpc>
                          <a:spcPct val="100000"/>
                        </a:lnSpc>
                      </a:pPr>
                      <a:r>
                        <a:rPr lang="ar-SA" sz="1800" b="1" dirty="0">
                          <a:solidFill>
                            <a:schemeClr val="tx1"/>
                          </a:solidFill>
                          <a:latin typeface="Times New Roman" pitchFamily="18" charset="0"/>
                          <a:cs typeface="Times New Roman" pitchFamily="18" charset="0"/>
                        </a:rPr>
                        <a:t>- البوليمر يتكون في صورة حبيبات و يمكن استخدامه مباشرة</a:t>
                      </a: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7030A0"/>
                          </a:solidFill>
                          <a:latin typeface="Times New Roman" pitchFamily="18" charset="0"/>
                          <a:cs typeface="Times New Roman" pitchFamily="18" charset="0"/>
                        </a:rPr>
                        <a:t>بلمرة العوالق</a:t>
                      </a:r>
                      <a:endParaRPr lang="en-US" sz="1800" b="1" dirty="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just" rtl="1">
                        <a:lnSpc>
                          <a:spcPct val="100000"/>
                        </a:lnSpc>
                      </a:pPr>
                      <a:r>
                        <a:rPr lang="ar-SA" sz="1800" b="1" dirty="0">
                          <a:solidFill>
                            <a:schemeClr val="tx1"/>
                          </a:solidFill>
                          <a:latin typeface="Times New Roman" pitchFamily="18" charset="0"/>
                          <a:cs typeface="Times New Roman" pitchFamily="18" charset="0"/>
                        </a:rPr>
                        <a:t>- الغسيل الكثير للتخلص من المادة المثبتة</a:t>
                      </a:r>
                    </a:p>
                    <a:p>
                      <a:pPr algn="just" rtl="1">
                        <a:lnSpc>
                          <a:spcPct val="100000"/>
                        </a:lnSpc>
                      </a:pPr>
                      <a:r>
                        <a:rPr lang="ar-SA" sz="1800" b="1" dirty="0">
                          <a:solidFill>
                            <a:schemeClr val="tx1"/>
                          </a:solidFill>
                          <a:latin typeface="Times New Roman" pitchFamily="18" charset="0"/>
                          <a:cs typeface="Times New Roman" pitchFamily="18" charset="0"/>
                        </a:rPr>
                        <a:t>- تلوث</a:t>
                      </a:r>
                      <a:r>
                        <a:rPr lang="ar-SA" sz="1800" b="1" baseline="0" dirty="0">
                          <a:solidFill>
                            <a:schemeClr val="tx1"/>
                          </a:solidFill>
                          <a:latin typeface="Times New Roman" pitchFamily="18" charset="0"/>
                          <a:cs typeface="Times New Roman" pitchFamily="18" charset="0"/>
                        </a:rPr>
                        <a:t> البوليمر الناتج بالمادة المثبتة</a:t>
                      </a:r>
                      <a:endParaRPr lang="en-US" sz="1800" b="1" dirty="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a:solidFill>
                            <a:schemeClr val="tx1"/>
                          </a:solidFill>
                          <a:latin typeface="Times New Roman" pitchFamily="18" charset="0"/>
                          <a:cs typeface="Times New Roman" pitchFamily="18" charset="0"/>
                        </a:rPr>
                        <a:t>- انتشار الحرارة من خلال الوسط المائي</a:t>
                      </a:r>
                    </a:p>
                    <a:p>
                      <a:pPr algn="just" rtl="1">
                        <a:lnSpc>
                          <a:spcPct val="100000"/>
                        </a:lnSpc>
                      </a:pPr>
                      <a:r>
                        <a:rPr lang="ar-SA" sz="1800" b="1" dirty="0">
                          <a:solidFill>
                            <a:schemeClr val="tx1"/>
                          </a:solidFill>
                          <a:latin typeface="Times New Roman" pitchFamily="18" charset="0"/>
                          <a:cs typeface="Times New Roman" pitchFamily="18" charset="0"/>
                        </a:rPr>
                        <a:t>- لزوجة منخفضة</a:t>
                      </a:r>
                    </a:p>
                    <a:p>
                      <a:pPr marL="169863" indent="-169863" algn="just" rtl="1">
                        <a:lnSpc>
                          <a:spcPct val="100000"/>
                        </a:lnSpc>
                      </a:pPr>
                      <a:r>
                        <a:rPr lang="ar-SA" sz="1800" b="1" dirty="0">
                          <a:solidFill>
                            <a:schemeClr val="tx1"/>
                          </a:solidFill>
                          <a:latin typeface="Times New Roman" pitchFamily="18" charset="0"/>
                          <a:cs typeface="Times New Roman" pitchFamily="18" charset="0"/>
                        </a:rPr>
                        <a:t>- البوليمر يتكون في صورة حبيبات و يمكن استخدامه مباشرة</a:t>
                      </a: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7030A0"/>
                          </a:solidFill>
                          <a:latin typeface="Times New Roman" pitchFamily="18" charset="0"/>
                          <a:cs typeface="Times New Roman" pitchFamily="18" charset="0"/>
                        </a:rPr>
                        <a:t>بلمرة المستحلبات</a:t>
                      </a:r>
                      <a:endParaRPr lang="en-US" sz="1800" b="1" dirty="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1"/>
          <p:cNvSpPr/>
          <p:nvPr/>
        </p:nvSpPr>
        <p:spPr>
          <a:xfrm>
            <a:off x="533400" y="990600"/>
            <a:ext cx="80772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تستخدم </a:t>
            </a:r>
            <a:r>
              <a:rPr lang="ar-SA" sz="2000" b="1" dirty="0">
                <a:solidFill>
                  <a:srgbClr val="00B050"/>
                </a:solidFill>
                <a:latin typeface="Times New Roman" pitchFamily="18" charset="0"/>
                <a:cs typeface="Times New Roman" pitchFamily="18" charset="0"/>
              </a:rPr>
              <a:t>الجزيئات التي تحتوي الأيونات السالبة في بدء هذه التفاعلات </a:t>
            </a:r>
            <a:r>
              <a:rPr lang="ar-SA" sz="2000" b="1" dirty="0">
                <a:solidFill>
                  <a:srgbClr val="004A82"/>
                </a:solidFill>
                <a:latin typeface="Times New Roman" pitchFamily="18" charset="0"/>
                <a:cs typeface="Times New Roman" pitchFamily="18" charset="0"/>
              </a:rPr>
              <a:t>, ويجري هذا النوع من البلمرة في </a:t>
            </a:r>
            <a:r>
              <a:rPr lang="ar-SA" sz="2000" b="1" dirty="0">
                <a:solidFill>
                  <a:srgbClr val="C00000"/>
                </a:solidFill>
                <a:latin typeface="Times New Roman" pitchFamily="18" charset="0"/>
                <a:cs typeface="Times New Roman" pitchFamily="18" charset="0"/>
              </a:rPr>
              <a:t>مذيب</a:t>
            </a:r>
            <a:r>
              <a:rPr lang="ar-SA" sz="2000" b="1" dirty="0">
                <a:solidFill>
                  <a:srgbClr val="004A82"/>
                </a:solidFill>
                <a:latin typeface="Times New Roman" pitchFamily="18" charset="0"/>
                <a:cs typeface="Times New Roman" pitchFamily="18" charset="0"/>
              </a:rPr>
              <a:t> ذي درجة </a:t>
            </a:r>
            <a:r>
              <a:rPr lang="ar-SA" sz="2000" b="1" dirty="0">
                <a:solidFill>
                  <a:srgbClr val="C00000"/>
                </a:solidFill>
                <a:latin typeface="Times New Roman" pitchFamily="18" charset="0"/>
                <a:cs typeface="Times New Roman" pitchFamily="18" charset="0"/>
              </a:rPr>
              <a:t>غليان منخفضة </a:t>
            </a:r>
            <a:r>
              <a:rPr lang="ar-SA" sz="2000" b="1" dirty="0">
                <a:solidFill>
                  <a:srgbClr val="004A82"/>
                </a:solidFill>
                <a:latin typeface="Times New Roman" pitchFamily="18" charset="0"/>
                <a:cs typeface="Times New Roman" pitchFamily="18" charset="0"/>
              </a:rPr>
              <a:t>حتى يعمل تبخره على تبديد حرارة التفاعل . </a:t>
            </a:r>
            <a:endParaRPr lang="ar-SA"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مستطيل 1"/>
          <p:cNvSpPr/>
          <p:nvPr/>
        </p:nvSpPr>
        <p:spPr>
          <a:xfrm>
            <a:off x="533400" y="1905000"/>
            <a:ext cx="80772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تستخدم القواعد القوية في بلمرة احاديات الفاينيل ذات </a:t>
            </a:r>
            <a:r>
              <a:rPr lang="ar-SA" sz="2000" b="1" dirty="0">
                <a:solidFill>
                  <a:srgbClr val="00B050"/>
                </a:solidFill>
                <a:latin typeface="Times New Roman" pitchFamily="18" charset="0"/>
                <a:cs typeface="Times New Roman" pitchFamily="18" charset="0"/>
              </a:rPr>
              <a:t>المجموعات الساحبة للالكترونات </a:t>
            </a:r>
            <a:r>
              <a:rPr lang="ar-SA" sz="2000" b="1" dirty="0">
                <a:solidFill>
                  <a:srgbClr val="004A82"/>
                </a:solidFill>
                <a:latin typeface="Times New Roman" pitchFamily="18" charset="0"/>
                <a:cs typeface="Times New Roman" pitchFamily="18" charset="0"/>
              </a:rPr>
              <a:t>حيث تعمل على تثبيت الايون السالب المتكون خلال التفاعل.</a:t>
            </a:r>
            <a:endParaRPr lang="ar-SA"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مستطيل 1"/>
          <p:cNvSpPr/>
          <p:nvPr/>
        </p:nvSpPr>
        <p:spPr>
          <a:xfrm>
            <a:off x="533400" y="2869476"/>
            <a:ext cx="80772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من امثلة المجموعات: محموعة </a:t>
            </a:r>
            <a:r>
              <a:rPr lang="en-US" sz="2000" b="1" dirty="0">
                <a:solidFill>
                  <a:srgbClr val="004A82"/>
                </a:solidFill>
                <a:latin typeface="Times New Roman" pitchFamily="18" charset="0"/>
                <a:cs typeface="Times New Roman" pitchFamily="18" charset="0"/>
              </a:rPr>
              <a:t>–CN</a:t>
            </a:r>
            <a:r>
              <a:rPr lang="ar-SA" sz="2000" b="1" dirty="0">
                <a:solidFill>
                  <a:srgbClr val="004A82"/>
                </a:solidFill>
                <a:latin typeface="Times New Roman" pitchFamily="18" charset="0"/>
                <a:cs typeface="Times New Roman" pitchFamily="18" charset="0"/>
              </a:rPr>
              <a:t> و مجموعة </a:t>
            </a:r>
            <a:r>
              <a:rPr lang="en-US" sz="2000" b="1" dirty="0">
                <a:solidFill>
                  <a:srgbClr val="004A82"/>
                </a:solidFill>
                <a:latin typeface="Times New Roman" pitchFamily="18" charset="0"/>
                <a:cs typeface="Times New Roman" pitchFamily="18" charset="0"/>
              </a:rPr>
              <a:t>–COOCH</a:t>
            </a:r>
            <a:r>
              <a:rPr lang="en-US" sz="2000" b="1" baseline="-25000" dirty="0">
                <a:solidFill>
                  <a:srgbClr val="004A82"/>
                </a:solidFill>
                <a:latin typeface="Times New Roman" pitchFamily="18" charset="0"/>
                <a:cs typeface="Times New Roman" pitchFamily="18" charset="0"/>
              </a:rPr>
              <a:t>3</a:t>
            </a:r>
            <a:endParaRPr lang="ar-SA" sz="2000" b="1" baseline="-25000" dirty="0">
              <a:solidFill>
                <a:srgbClr val="004A82"/>
              </a:solidFill>
              <a:latin typeface="Times New Roman" pitchFamily="18" charset="0"/>
              <a:cs typeface="Times New Roman" pitchFamily="18" charset="0"/>
            </a:endParaRP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C00000"/>
                </a:solidFill>
                <a:latin typeface="Times New Roman" pitchFamily="18" charset="0"/>
                <a:cs typeface="Times New Roman" pitchFamily="18" charset="0"/>
              </a:rPr>
              <a:t>2) البلمرة الانيونية  </a:t>
            </a:r>
            <a:r>
              <a:rPr lang="en-US" sz="2400" b="1" dirty="0">
                <a:solidFill>
                  <a:srgbClr val="C00000"/>
                </a:solidFill>
                <a:latin typeface="Times New Roman" pitchFamily="18" charset="0"/>
                <a:cs typeface="Times New Roman" pitchFamily="18" charset="0"/>
              </a:rPr>
              <a:t>Anionic Polymerization</a:t>
            </a:r>
            <a:r>
              <a:rPr lang="ar-SA" sz="2400" b="1" dirty="0">
                <a:solidFill>
                  <a:srgbClr val="C00000"/>
                </a:solidFill>
                <a:latin typeface="Times New Roman" pitchFamily="18" charset="0"/>
                <a:cs typeface="Times New Roman" pitchFamily="18" charset="0"/>
              </a:rPr>
              <a:t> </a:t>
            </a: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
        <p:nvSpPr>
          <p:cNvPr id="7" name="مستطيل 1"/>
          <p:cNvSpPr/>
          <p:nvPr/>
        </p:nvSpPr>
        <p:spPr>
          <a:xfrm>
            <a:off x="533400" y="3337566"/>
            <a:ext cx="80772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عادة ما تستخدم قاعدة القويـة مثل بوتيـل ليثيوم العـادي </a:t>
            </a:r>
            <a:r>
              <a:rPr lang="en-US" sz="2000" b="1" i="1" dirty="0">
                <a:solidFill>
                  <a:srgbClr val="C00000"/>
                </a:solidFill>
                <a:latin typeface="Times New Roman" pitchFamily="18" charset="0"/>
                <a:cs typeface="Times New Roman" pitchFamily="18" charset="0"/>
              </a:rPr>
              <a:t>n</a:t>
            </a:r>
            <a:r>
              <a:rPr lang="en-US" sz="2000" b="1" dirty="0">
                <a:solidFill>
                  <a:srgbClr val="C00000"/>
                </a:solidFill>
                <a:latin typeface="Times New Roman" pitchFamily="18" charset="0"/>
                <a:cs typeface="Times New Roman" pitchFamily="18" charset="0"/>
              </a:rPr>
              <a:t>-butyl lithium</a:t>
            </a:r>
            <a:r>
              <a:rPr lang="en-US" sz="2000" b="1" dirty="0">
                <a:solidFill>
                  <a:srgbClr val="004A82"/>
                </a:solidFill>
                <a:latin typeface="Times New Roman" pitchFamily="18" charset="0"/>
                <a:cs typeface="Times New Roman" pitchFamily="18" charset="0"/>
              </a:rPr>
              <a:t> </a:t>
            </a:r>
            <a:r>
              <a:rPr lang="ar-SA" sz="2000" b="1" dirty="0">
                <a:solidFill>
                  <a:srgbClr val="004A82"/>
                </a:solidFill>
                <a:latin typeface="Times New Roman" pitchFamily="18" charset="0"/>
                <a:cs typeface="Times New Roman" pitchFamily="18" charset="0"/>
              </a:rPr>
              <a:t> في وجود فلز</a:t>
            </a:r>
            <a:endParaRPr lang="ar-SA"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010689" name="Object 1"/>
          <p:cNvGraphicFramePr>
            <a:graphicFrameLocks noChangeAspect="1"/>
          </p:cNvGraphicFramePr>
          <p:nvPr/>
        </p:nvGraphicFramePr>
        <p:xfrm>
          <a:off x="1752600" y="4038600"/>
          <a:ext cx="5678488" cy="2378806"/>
        </p:xfrm>
        <a:graphic>
          <a:graphicData uri="http://schemas.openxmlformats.org/presentationml/2006/ole">
            <mc:AlternateContent xmlns:mc="http://schemas.openxmlformats.org/markup-compatibility/2006">
              <mc:Choice xmlns:v="urn:schemas-microsoft-com:vml" Requires="v">
                <p:oleObj spid="_x0000_s1010696" name="CS ChemDraw Drawing" r:id="rId3" imgW="4405320" imgH="1842480" progId="ChemDraw.Document.6.0">
                  <p:embed/>
                </p:oleObj>
              </mc:Choice>
              <mc:Fallback>
                <p:oleObj name="CS ChemDraw Drawing" r:id="rId3" imgW="4405320" imgH="1842480"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038600"/>
                        <a:ext cx="5678488" cy="237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2) البلمرة الانيونية</a:t>
            </a:r>
            <a:endParaRPr lang="en-US" sz="1600" b="1" dirty="0">
              <a:solidFill>
                <a:srgbClr val="0070C0"/>
              </a:solidFill>
              <a:latin typeface="Times New Roman" pitchFamily="18" charset="0"/>
              <a:cs typeface="Times New Roman" pitchFamily="18" charset="0"/>
            </a:endParaRPr>
          </a:p>
        </p:txBody>
      </p:sp>
      <p:sp>
        <p:nvSpPr>
          <p:cNvPr id="5" name="مستطيل 1"/>
          <p:cNvSpPr/>
          <p:nvPr/>
        </p:nvSpPr>
        <p:spPr>
          <a:xfrm>
            <a:off x="762000" y="1849904"/>
            <a:ext cx="7772400" cy="969496"/>
          </a:xfrm>
          <a:prstGeom prst="rect">
            <a:avLst/>
          </a:prstGeom>
        </p:spPr>
        <p:txBody>
          <a:bodyPr wrap="square">
            <a:spAutoFit/>
          </a:bodyPr>
          <a:lstStyle/>
          <a:p>
            <a:pPr marL="169863" indent="-169863" algn="just" rtl="1">
              <a:lnSpc>
                <a:spcPct val="150000"/>
              </a:lnSpc>
            </a:pPr>
            <a:r>
              <a:rPr lang="ar-SA" sz="2000" b="1" dirty="0">
                <a:solidFill>
                  <a:srgbClr val="C00000"/>
                </a:solidFill>
                <a:latin typeface="Times New Roman" pitchFamily="18" charset="0"/>
                <a:cs typeface="Times New Roman" pitchFamily="18" charset="0"/>
              </a:rPr>
              <a:t>1) مرحلة بدء التفاعل </a:t>
            </a:r>
            <a:r>
              <a:rPr lang="en-US" sz="2000" b="1" dirty="0">
                <a:solidFill>
                  <a:srgbClr val="C00000"/>
                </a:solidFill>
                <a:latin typeface="Times New Roman" pitchFamily="18" charset="0"/>
                <a:cs typeface="Times New Roman" pitchFamily="18" charset="0"/>
              </a:rPr>
              <a:t>Initiation Step</a:t>
            </a:r>
          </a:p>
          <a:p>
            <a:pPr marL="169863" algn="just" rtl="1">
              <a:lnSpc>
                <a:spcPct val="150000"/>
              </a:lnSpc>
            </a:pPr>
            <a:r>
              <a:rPr lang="ar-SA" b="1" dirty="0">
                <a:solidFill>
                  <a:srgbClr val="004A82"/>
                </a:solidFill>
                <a:latin typeface="Times New Roman" pitchFamily="18" charset="0"/>
                <a:cs typeface="Times New Roman" pitchFamily="18" charset="0"/>
              </a:rPr>
              <a:t>في هذه المرحلة يتكون بادئ التفاعل ثم ينضم إلى الجزيئات الأحادية مكونة مراكز فعاله</a:t>
            </a:r>
            <a:endParaRPr lang="ar-SA" b="1" dirty="0">
              <a:solidFill>
                <a:srgbClr val="C00000"/>
              </a:solidFill>
              <a:latin typeface="Times New Roman" pitchFamily="18" charset="0"/>
              <a:cs typeface="Times New Roman" pitchFamily="18" charset="0"/>
            </a:endParaRPr>
          </a:p>
        </p:txBody>
      </p:sp>
      <p:graphicFrame>
        <p:nvGraphicFramePr>
          <p:cNvPr id="1179650" name="Object 2"/>
          <p:cNvGraphicFramePr>
            <a:graphicFrameLocks noChangeAspect="1"/>
          </p:cNvGraphicFramePr>
          <p:nvPr/>
        </p:nvGraphicFramePr>
        <p:xfrm>
          <a:off x="2133600" y="4038600"/>
          <a:ext cx="4953000" cy="550172"/>
        </p:xfrm>
        <a:graphic>
          <a:graphicData uri="http://schemas.openxmlformats.org/presentationml/2006/ole">
            <mc:AlternateContent xmlns:mc="http://schemas.openxmlformats.org/markup-compatibility/2006">
              <mc:Choice xmlns:v="urn:schemas-microsoft-com:vml" Requires="v">
                <p:oleObj spid="_x0000_s1179664" name="CS ChemDraw Drawing" r:id="rId3" imgW="2926080" imgH="326880" progId="ChemDraw.Document.6.0">
                  <p:embed/>
                </p:oleObj>
              </mc:Choice>
              <mc:Fallback>
                <p:oleObj name="CS ChemDraw Drawing" r:id="rId3" imgW="2926080" imgH="32688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038600"/>
                        <a:ext cx="4953000" cy="55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مستطيل 1"/>
          <p:cNvSpPr/>
          <p:nvPr/>
        </p:nvSpPr>
        <p:spPr>
          <a:xfrm>
            <a:off x="609600" y="2819400"/>
            <a:ext cx="7620000" cy="832920"/>
          </a:xfrm>
          <a:prstGeom prst="rect">
            <a:avLst/>
          </a:prstGeom>
        </p:spPr>
        <p:txBody>
          <a:bodyPr wrap="square">
            <a:spAutoFit/>
          </a:bodyPr>
          <a:lstStyle/>
          <a:p>
            <a:pPr marL="169863" indent="-169863" algn="just" rtl="1">
              <a:lnSpc>
                <a:spcPct val="150000"/>
              </a:lnSpc>
            </a:pPr>
            <a:r>
              <a:rPr lang="ar-SA" b="1" dirty="0">
                <a:solidFill>
                  <a:srgbClr val="00B050"/>
                </a:solidFill>
                <a:latin typeface="Times New Roman" pitchFamily="18" charset="0"/>
                <a:cs typeface="Times New Roman" pitchFamily="18" charset="0"/>
              </a:rPr>
              <a:t>تكوين بادئ التفاعل </a:t>
            </a:r>
            <a:r>
              <a:rPr lang="en-US" b="1" dirty="0">
                <a:solidFill>
                  <a:srgbClr val="00B050"/>
                </a:solidFill>
                <a:latin typeface="Times New Roman" pitchFamily="18" charset="0"/>
                <a:cs typeface="Times New Roman" pitchFamily="18" charset="0"/>
              </a:rPr>
              <a:t>Formation of Initiator</a:t>
            </a:r>
            <a:endParaRPr lang="en-US" sz="2000" b="1" dirty="0">
              <a:solidFill>
                <a:srgbClr val="00B050"/>
              </a:solidFill>
              <a:latin typeface="Times New Roman" pitchFamily="18" charset="0"/>
              <a:cs typeface="Times New Roman" pitchFamily="18" charset="0"/>
            </a:endParaRPr>
          </a:p>
          <a:p>
            <a:pPr algn="just" rtl="1">
              <a:lnSpc>
                <a:spcPct val="150000"/>
              </a:lnSpc>
            </a:pPr>
            <a:r>
              <a:rPr lang="ar-SA" sz="1600" b="1" dirty="0">
                <a:latin typeface="Times New Roman" pitchFamily="18" charset="0"/>
                <a:cs typeface="Times New Roman" pitchFamily="18" charset="0"/>
              </a:rPr>
              <a:t>من اهم القواعد القوية المستخدمة اميد البوتاسيوم </a:t>
            </a:r>
            <a:r>
              <a:rPr lang="en-US" sz="1600" b="1" dirty="0">
                <a:latin typeface="Times New Roman" pitchFamily="18" charset="0"/>
                <a:cs typeface="Times New Roman" pitchFamily="18" charset="0"/>
              </a:rPr>
              <a:t>K</a:t>
            </a:r>
            <a:r>
              <a:rPr lang="en-US" sz="1600" b="1" baseline="30000" dirty="0">
                <a:latin typeface="Times New Roman" pitchFamily="18" charset="0"/>
                <a:cs typeface="Times New Roman" pitchFamily="18" charset="0"/>
              </a:rPr>
              <a:t>+</a:t>
            </a:r>
            <a:r>
              <a:rPr lang="en-US" sz="1600" b="1" dirty="0">
                <a:latin typeface="Times New Roman" pitchFamily="18" charset="0"/>
                <a:cs typeface="Times New Roman" pitchFamily="18" charset="0"/>
              </a:rPr>
              <a:t>NH</a:t>
            </a:r>
            <a:r>
              <a:rPr lang="en-US" sz="1600" b="1" baseline="-25000" dirty="0">
                <a:latin typeface="Times New Roman" pitchFamily="18" charset="0"/>
                <a:cs typeface="Times New Roman" pitchFamily="18" charset="0"/>
              </a:rPr>
              <a:t>2</a:t>
            </a:r>
            <a:r>
              <a:rPr lang="en-US" sz="1600" b="1" baseline="30000" dirty="0">
                <a:latin typeface="Times New Roman" pitchFamily="18" charset="0"/>
                <a:cs typeface="Times New Roman" pitchFamily="18" charset="0"/>
              </a:rPr>
              <a:t>-</a:t>
            </a:r>
            <a:r>
              <a:rPr lang="ar-SA" sz="1600" b="1" dirty="0">
                <a:latin typeface="Times New Roman" pitchFamily="18" charset="0"/>
                <a:cs typeface="Times New Roman" pitchFamily="18" charset="0"/>
              </a:rPr>
              <a:t> (يحضر باضافة معدن البوتاسيوم الى النشادر)</a:t>
            </a:r>
          </a:p>
        </p:txBody>
      </p:sp>
      <p:graphicFrame>
        <p:nvGraphicFramePr>
          <p:cNvPr id="1179651" name="Object 3"/>
          <p:cNvGraphicFramePr>
            <a:graphicFrameLocks noChangeAspect="1"/>
          </p:cNvGraphicFramePr>
          <p:nvPr/>
        </p:nvGraphicFramePr>
        <p:xfrm>
          <a:off x="1447800" y="5157788"/>
          <a:ext cx="6327775" cy="982105"/>
        </p:xfrm>
        <a:graphic>
          <a:graphicData uri="http://schemas.openxmlformats.org/presentationml/2006/ole">
            <mc:AlternateContent xmlns:mc="http://schemas.openxmlformats.org/markup-compatibility/2006">
              <mc:Choice xmlns:v="urn:schemas-microsoft-com:vml" Requires="v">
                <p:oleObj spid="_x0000_s1179665" name="CS ChemDraw Drawing" r:id="rId5" imgW="3780360" imgH="585360" progId="ChemDraw.Document.6.0">
                  <p:embed/>
                </p:oleObj>
              </mc:Choice>
              <mc:Fallback>
                <p:oleObj name="CS ChemDraw Drawing" r:id="rId5" imgW="3780360" imgH="58536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157788"/>
                        <a:ext cx="6327775" cy="98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مستطيل 1"/>
          <p:cNvSpPr/>
          <p:nvPr/>
        </p:nvSpPr>
        <p:spPr>
          <a:xfrm>
            <a:off x="457200" y="1219200"/>
            <a:ext cx="8001000" cy="579967"/>
          </a:xfrm>
          <a:prstGeom prst="rect">
            <a:avLst/>
          </a:prstGeom>
          <a:ln>
            <a:solidFill>
              <a:schemeClr val="accent1"/>
            </a:solidFill>
          </a:ln>
        </p:spPr>
        <p:txBody>
          <a:bodyPr wrap="square">
            <a:spAutoFit/>
          </a:bodyPr>
          <a:lstStyle/>
          <a:p>
            <a:pPr marL="169863" indent="-169863" algn="just" rtl="1">
              <a:lnSpc>
                <a:spcPct val="150000"/>
              </a:lnSpc>
            </a:pPr>
            <a:r>
              <a:rPr lang="ar-SA" sz="2400" b="1" dirty="0">
                <a:solidFill>
                  <a:srgbClr val="0070C0"/>
                </a:solidFill>
                <a:latin typeface="Times New Roman" pitchFamily="18" charset="0"/>
                <a:cs typeface="Times New Roman" pitchFamily="18" charset="0"/>
              </a:rPr>
              <a:t>مثال: البلمرة الايونية للاكريلونيترايل في النشادر كمذيب عند -70 درجة مئوية.</a:t>
            </a:r>
            <a:endParaRPr lang="ar-SA" sz="2000" b="1" dirty="0">
              <a:solidFill>
                <a:srgbClr val="0070C0"/>
              </a:solidFill>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2) البلمرة الانيونية</a:t>
            </a:r>
            <a:endParaRPr lang="en-US" sz="1600" b="1" dirty="0">
              <a:solidFill>
                <a:srgbClr val="0070C0"/>
              </a:solidFill>
              <a:latin typeface="Times New Roman" pitchFamily="18" charset="0"/>
              <a:cs typeface="Times New Roman" pitchFamily="18" charset="0"/>
            </a:endParaRPr>
          </a:p>
        </p:txBody>
      </p:sp>
      <p:sp>
        <p:nvSpPr>
          <p:cNvPr id="7" name="مستطيل 1"/>
          <p:cNvSpPr/>
          <p:nvPr/>
        </p:nvSpPr>
        <p:spPr>
          <a:xfrm>
            <a:off x="838200" y="1411754"/>
            <a:ext cx="7696200" cy="969496"/>
          </a:xfrm>
          <a:prstGeom prst="rect">
            <a:avLst/>
          </a:prstGeom>
        </p:spPr>
        <p:txBody>
          <a:bodyPr wrap="square">
            <a:spAutoFit/>
          </a:bodyPr>
          <a:lstStyle/>
          <a:p>
            <a:pPr marL="169863" indent="-169863" algn="just" rtl="1">
              <a:lnSpc>
                <a:spcPct val="150000"/>
              </a:lnSpc>
            </a:pPr>
            <a:r>
              <a:rPr lang="en-US" sz="2000" b="1" dirty="0">
                <a:solidFill>
                  <a:srgbClr val="C00000"/>
                </a:solidFill>
                <a:latin typeface="Times New Roman" pitchFamily="18" charset="0"/>
                <a:cs typeface="Times New Roman" pitchFamily="18" charset="0"/>
              </a:rPr>
              <a:t>2</a:t>
            </a:r>
            <a:r>
              <a:rPr lang="ar-SA" sz="2000" b="1" dirty="0">
                <a:solidFill>
                  <a:srgbClr val="C00000"/>
                </a:solidFill>
                <a:latin typeface="Times New Roman" pitchFamily="18" charset="0"/>
                <a:cs typeface="Times New Roman" pitchFamily="18" charset="0"/>
              </a:rPr>
              <a:t>) مرحلة انتشار التفاعل</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Propagation Step</a:t>
            </a:r>
            <a:endParaRPr lang="ar-EG" sz="2400" b="1" dirty="0">
              <a:solidFill>
                <a:srgbClr val="C00000"/>
              </a:solidFill>
              <a:latin typeface="Times New Roman" pitchFamily="18" charset="0"/>
              <a:cs typeface="Times New Roman" pitchFamily="18" charset="0"/>
            </a:endParaRPr>
          </a:p>
          <a:p>
            <a:pPr marL="169863" algn="r" rtl="1">
              <a:lnSpc>
                <a:spcPct val="150000"/>
              </a:lnSpc>
            </a:pPr>
            <a:r>
              <a:rPr lang="ar-SA" b="1" dirty="0">
                <a:solidFill>
                  <a:srgbClr val="004A82"/>
                </a:solidFill>
                <a:latin typeface="Times New Roman" pitchFamily="18" charset="0"/>
                <a:cs typeface="Times New Roman" pitchFamily="18" charset="0"/>
              </a:rPr>
              <a:t>تنضم في هذه المرحلة جزيئات أحادية أخرى إلى الايونات السالبة المتكونة </a:t>
            </a:r>
            <a:endParaRPr lang="ar-EG" b="1" dirty="0">
              <a:solidFill>
                <a:srgbClr val="004A82"/>
              </a:solidFill>
              <a:latin typeface="Times New Roman" pitchFamily="18" charset="0"/>
              <a:cs typeface="Times New Roman" pitchFamily="18" charset="0"/>
            </a:endParaRPr>
          </a:p>
        </p:txBody>
      </p:sp>
      <p:sp>
        <p:nvSpPr>
          <p:cNvPr id="11" name="مستطيل 1"/>
          <p:cNvSpPr/>
          <p:nvPr/>
        </p:nvSpPr>
        <p:spPr>
          <a:xfrm>
            <a:off x="609600" y="3850154"/>
            <a:ext cx="7924800" cy="498663"/>
          </a:xfrm>
          <a:prstGeom prst="rect">
            <a:avLst/>
          </a:prstGeom>
        </p:spPr>
        <p:txBody>
          <a:bodyPr wrap="square">
            <a:spAutoFit/>
          </a:bodyPr>
          <a:lstStyle/>
          <a:p>
            <a:pPr marL="169863" indent="-169863" algn="just" rtl="1">
              <a:lnSpc>
                <a:spcPct val="150000"/>
              </a:lnSpc>
            </a:pPr>
            <a:r>
              <a:rPr lang="en-US" sz="2000" b="1" dirty="0">
                <a:solidFill>
                  <a:srgbClr val="C00000"/>
                </a:solidFill>
                <a:latin typeface="Times New Roman" pitchFamily="18" charset="0"/>
                <a:cs typeface="Times New Roman" pitchFamily="18" charset="0"/>
              </a:rPr>
              <a:t>3</a:t>
            </a:r>
            <a:r>
              <a:rPr lang="ar-SA" sz="2000" b="1" dirty="0">
                <a:solidFill>
                  <a:srgbClr val="C00000"/>
                </a:solidFill>
                <a:latin typeface="Times New Roman" pitchFamily="18" charset="0"/>
                <a:cs typeface="Times New Roman" pitchFamily="18" charset="0"/>
              </a:rPr>
              <a:t>) مرحلة انتهاء التفاعل </a:t>
            </a:r>
            <a:r>
              <a:rPr lang="en-US" sz="2000" b="1" dirty="0">
                <a:solidFill>
                  <a:srgbClr val="C00000"/>
                </a:solidFill>
                <a:latin typeface="Times New Roman" pitchFamily="18" charset="0"/>
                <a:cs typeface="Times New Roman" pitchFamily="18" charset="0"/>
              </a:rPr>
              <a:t>Termination Step</a:t>
            </a:r>
          </a:p>
        </p:txBody>
      </p:sp>
      <p:graphicFrame>
        <p:nvGraphicFramePr>
          <p:cNvPr id="1180676" name="Object 4"/>
          <p:cNvGraphicFramePr>
            <a:graphicFrameLocks noChangeAspect="1"/>
          </p:cNvGraphicFramePr>
          <p:nvPr/>
        </p:nvGraphicFramePr>
        <p:xfrm>
          <a:off x="914400" y="2554754"/>
          <a:ext cx="7248525" cy="979487"/>
        </p:xfrm>
        <a:graphic>
          <a:graphicData uri="http://schemas.openxmlformats.org/presentationml/2006/ole">
            <mc:AlternateContent xmlns:mc="http://schemas.openxmlformats.org/markup-compatibility/2006">
              <mc:Choice xmlns:v="urn:schemas-microsoft-com:vml" Requires="v">
                <p:oleObj spid="_x0000_s1180690" name="CS ChemDraw Drawing" r:id="rId3" imgW="4483440" imgH="605160" progId="ChemDraw.Document.6.0">
                  <p:embed/>
                </p:oleObj>
              </mc:Choice>
              <mc:Fallback>
                <p:oleObj name="CS ChemDraw Drawing" r:id="rId3" imgW="4483440" imgH="60516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54754"/>
                        <a:ext cx="724852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0677" name="Object 5"/>
          <p:cNvGraphicFramePr>
            <a:graphicFrameLocks noChangeAspect="1"/>
          </p:cNvGraphicFramePr>
          <p:nvPr/>
        </p:nvGraphicFramePr>
        <p:xfrm>
          <a:off x="881062" y="4667250"/>
          <a:ext cx="7196138" cy="971550"/>
        </p:xfrm>
        <a:graphic>
          <a:graphicData uri="http://schemas.openxmlformats.org/presentationml/2006/ole">
            <mc:AlternateContent xmlns:mc="http://schemas.openxmlformats.org/markup-compatibility/2006">
              <mc:Choice xmlns:v="urn:schemas-microsoft-com:vml" Requires="v">
                <p:oleObj spid="_x0000_s1180691" name="CS ChemDraw Drawing" r:id="rId5" imgW="4690440" imgH="632880" progId="ChemDraw.Document.6.0">
                  <p:embed/>
                </p:oleObj>
              </mc:Choice>
              <mc:Fallback>
                <p:oleObj name="CS ChemDraw Drawing" r:id="rId5" imgW="4690440" imgH="63288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2" y="4667250"/>
                        <a:ext cx="719613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80676"/>
                                        </p:tgtEl>
                                        <p:attrNameLst>
                                          <p:attrName>style.visibility</p:attrName>
                                        </p:attrNameLst>
                                      </p:cBhvr>
                                      <p:to>
                                        <p:strVal val="visible"/>
                                      </p:to>
                                    </p:set>
                                    <p:animEffect transition="in" filter="box(in)">
                                      <p:cBhvr>
                                        <p:cTn id="11" dur="500"/>
                                        <p:tgtEl>
                                          <p:spTgt spid="118067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180677"/>
                                        </p:tgtEl>
                                        <p:attrNameLst>
                                          <p:attrName>style.visibility</p:attrName>
                                        </p:attrNameLst>
                                      </p:cBhvr>
                                      <p:to>
                                        <p:strVal val="visible"/>
                                      </p:to>
                                    </p:set>
                                    <p:animEffect transition="in" filter="box(in)">
                                      <p:cBhvr>
                                        <p:cTn id="19" dur="500"/>
                                        <p:tgtEl>
                                          <p:spTgt spid="1180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2) البلمرة الانيونية</a:t>
            </a:r>
            <a:endParaRPr lang="en-US" sz="1600" b="1" dirty="0">
              <a:solidFill>
                <a:srgbClr val="0070C0"/>
              </a:solidFill>
              <a:latin typeface="Times New Roman" pitchFamily="18" charset="0"/>
              <a:cs typeface="Times New Roman" pitchFamily="18" charset="0"/>
            </a:endParaRPr>
          </a:p>
        </p:txBody>
      </p:sp>
      <p:sp>
        <p:nvSpPr>
          <p:cNvPr id="5" name="مستطيل 1"/>
          <p:cNvSpPr/>
          <p:nvPr/>
        </p:nvSpPr>
        <p:spPr>
          <a:xfrm>
            <a:off x="4876800" y="1143000"/>
            <a:ext cx="37338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C00000"/>
                </a:solidFill>
                <a:latin typeface="Times New Roman" pitchFamily="18" charset="0"/>
                <a:cs typeface="Times New Roman" pitchFamily="18" charset="0"/>
              </a:rPr>
              <a:t> البوليمر الحي </a:t>
            </a:r>
            <a:r>
              <a:rPr lang="en-US" sz="2000" b="1" dirty="0">
                <a:solidFill>
                  <a:srgbClr val="C00000"/>
                </a:solidFill>
                <a:latin typeface="Times New Roman" pitchFamily="18" charset="0"/>
                <a:cs typeface="Times New Roman" pitchFamily="18" charset="0"/>
              </a:rPr>
              <a:t>Living Polymer</a:t>
            </a:r>
            <a:endParaRPr lang="ar-SA"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مستطيل 1"/>
          <p:cNvSpPr/>
          <p:nvPr/>
        </p:nvSpPr>
        <p:spPr>
          <a:xfrm>
            <a:off x="609600" y="1600200"/>
            <a:ext cx="7772400" cy="1289071"/>
          </a:xfrm>
          <a:prstGeom prst="rect">
            <a:avLst/>
          </a:prstGeom>
        </p:spPr>
        <p:txBody>
          <a:bodyPr wrap="square">
            <a:spAutoFit/>
          </a:bodyPr>
          <a:lstStyle/>
          <a:p>
            <a:pPr algn="just" rtl="1">
              <a:lnSpc>
                <a:spcPct val="150000"/>
              </a:lnSpc>
            </a:pPr>
            <a:r>
              <a:rPr lang="ar-SA" b="1" dirty="0">
                <a:latin typeface="Times New Roman" pitchFamily="18" charset="0"/>
                <a:cs typeface="Times New Roman" pitchFamily="18" charset="0"/>
              </a:rPr>
              <a:t>يتكون عندما تستخدم قاعدة القويـة مثل بوتيـل ليثيوم العـادي </a:t>
            </a:r>
            <a:r>
              <a:rPr lang="en-US" b="1" i="1" dirty="0">
                <a:latin typeface="Times New Roman" pitchFamily="18" charset="0"/>
                <a:cs typeface="Times New Roman" pitchFamily="18" charset="0"/>
              </a:rPr>
              <a:t>n</a:t>
            </a:r>
            <a:r>
              <a:rPr lang="en-US" b="1" dirty="0">
                <a:latin typeface="Times New Roman" pitchFamily="18" charset="0"/>
                <a:cs typeface="Times New Roman" pitchFamily="18" charset="0"/>
              </a:rPr>
              <a:t>-butyl lithium</a:t>
            </a:r>
            <a:r>
              <a:rPr lang="ar-SA" b="1" dirty="0">
                <a:latin typeface="Times New Roman" pitchFamily="18" charset="0"/>
                <a:cs typeface="Times New Roman" pitchFamily="18" charset="0"/>
              </a:rPr>
              <a:t> أو ثلاثي فينيل ميثيل الصوديوم</a:t>
            </a:r>
            <a:r>
              <a:rPr lang="en-US" b="1" dirty="0" err="1">
                <a:latin typeface="Times New Roman" pitchFamily="18" charset="0"/>
                <a:cs typeface="Times New Roman" pitchFamily="18" charset="0"/>
              </a:rPr>
              <a:t>Triphenyl</a:t>
            </a:r>
            <a:r>
              <a:rPr lang="en-US" b="1" dirty="0">
                <a:latin typeface="Times New Roman" pitchFamily="18" charset="0"/>
                <a:cs typeface="Times New Roman" pitchFamily="18" charset="0"/>
              </a:rPr>
              <a:t> Methyl Sodium </a:t>
            </a:r>
            <a:r>
              <a:rPr lang="ar-SA" b="1" dirty="0">
                <a:latin typeface="Times New Roman" pitchFamily="18" charset="0"/>
                <a:cs typeface="Times New Roman" pitchFamily="18" charset="0"/>
              </a:rPr>
              <a:t> في </a:t>
            </a:r>
            <a:r>
              <a:rPr lang="ar-SA" b="1" u="sng" dirty="0">
                <a:latin typeface="Times New Roman" pitchFamily="18" charset="0"/>
                <a:cs typeface="Times New Roman" pitchFamily="18" charset="0"/>
              </a:rPr>
              <a:t>وجود مذيب خامل </a:t>
            </a:r>
            <a:r>
              <a:rPr lang="ar-SA" b="1" dirty="0">
                <a:latin typeface="Times New Roman" pitchFamily="18" charset="0"/>
                <a:cs typeface="Times New Roman" pitchFamily="18" charset="0"/>
              </a:rPr>
              <a:t>مثل </a:t>
            </a:r>
            <a:r>
              <a:rPr lang="en-US" b="1" dirty="0" err="1">
                <a:latin typeface="Times New Roman" pitchFamily="18" charset="0"/>
                <a:cs typeface="Times New Roman" pitchFamily="18" charset="0"/>
              </a:rPr>
              <a:t>Tetrahydrofuran</a:t>
            </a:r>
            <a:r>
              <a:rPr lang="en-US" b="1" dirty="0">
                <a:latin typeface="Times New Roman" pitchFamily="18" charset="0"/>
                <a:cs typeface="Times New Roman" pitchFamily="18" charset="0"/>
              </a:rPr>
              <a:t> (THF)</a:t>
            </a:r>
            <a:r>
              <a:rPr lang="ar-SA" b="1" dirty="0">
                <a:latin typeface="Times New Roman" pitchFamily="18" charset="0"/>
                <a:cs typeface="Times New Roman" pitchFamily="18" charset="0"/>
              </a:rPr>
              <a:t>  و</a:t>
            </a:r>
            <a:r>
              <a:rPr lang="en-US" b="1" dirty="0">
                <a:latin typeface="Times New Roman" pitchFamily="18" charset="0"/>
                <a:cs typeface="Times New Roman" pitchFamily="18" charset="0"/>
              </a:rPr>
              <a:t>1,2-Dimethoxyethane </a:t>
            </a:r>
            <a:r>
              <a:rPr lang="ar-EG" b="1" dirty="0">
                <a:latin typeface="Times New Roman" pitchFamily="18" charset="0"/>
                <a:cs typeface="Times New Roman" pitchFamily="18" charset="0"/>
              </a:rPr>
              <a:t> </a:t>
            </a:r>
            <a:r>
              <a:rPr lang="ar-SA" b="1" dirty="0">
                <a:latin typeface="Times New Roman" pitchFamily="18" charset="0"/>
                <a:cs typeface="Times New Roman" pitchFamily="18" charset="0"/>
              </a:rPr>
              <a:t>و </a:t>
            </a:r>
            <a:r>
              <a:rPr lang="en-US" b="1" dirty="0" err="1">
                <a:latin typeface="Times New Roman" pitchFamily="18" charset="0"/>
                <a:cs typeface="Times New Roman" pitchFamily="18" charset="0"/>
              </a:rPr>
              <a:t>Dioxane</a:t>
            </a:r>
            <a:r>
              <a:rPr lang="ar-SA" b="1" dirty="0">
                <a:latin typeface="Times New Roman" pitchFamily="18" charset="0"/>
                <a:cs typeface="Times New Roman" pitchFamily="18" charset="0"/>
              </a:rPr>
              <a:t> حيث تستمر البلمرة حتى تستهلك جميع الجزيئات الحرة.</a:t>
            </a:r>
            <a:endParaRPr lang="ar-SA"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2" name="Object 1"/>
          <p:cNvGraphicFramePr>
            <a:graphicFrameLocks noChangeAspect="1"/>
          </p:cNvGraphicFramePr>
          <p:nvPr/>
        </p:nvGraphicFramePr>
        <p:xfrm>
          <a:off x="1600200" y="5617528"/>
          <a:ext cx="6096001" cy="707072"/>
        </p:xfrm>
        <a:graphic>
          <a:graphicData uri="http://schemas.openxmlformats.org/presentationml/2006/ole">
            <mc:AlternateContent xmlns:mc="http://schemas.openxmlformats.org/markup-compatibility/2006">
              <mc:Choice xmlns:v="urn:schemas-microsoft-com:vml" Requires="v">
                <p:oleObj spid="_x0000_s1009680" name="CS ChemDraw Drawing" r:id="rId3" imgW="4652640" imgH="537120" progId="ChemDraw.Document.6.0">
                  <p:embed/>
                </p:oleObj>
              </mc:Choice>
              <mc:Fallback>
                <p:oleObj name="CS ChemDraw Drawing" r:id="rId3" imgW="4652640" imgH="53712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617528"/>
                        <a:ext cx="6096001" cy="7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مستطيل 1"/>
          <p:cNvSpPr/>
          <p:nvPr/>
        </p:nvSpPr>
        <p:spPr>
          <a:xfrm>
            <a:off x="4038600" y="5160328"/>
            <a:ext cx="4419600" cy="400110"/>
          </a:xfrm>
          <a:prstGeom prst="rect">
            <a:avLst/>
          </a:prstGeom>
        </p:spPr>
        <p:txBody>
          <a:bodyPr wrap="square">
            <a:spAutoFit/>
          </a:bodyPr>
          <a:lstStyle/>
          <a:p>
            <a:pPr marL="169863" indent="-169863" algn="just" rtl="1"/>
            <a:r>
              <a:rPr lang="en-US" sz="2000" b="1" dirty="0">
                <a:solidFill>
                  <a:srgbClr val="C00000"/>
                </a:solidFill>
                <a:latin typeface="Times New Roman" pitchFamily="18" charset="0"/>
                <a:cs typeface="Times New Roman" pitchFamily="18" charset="0"/>
              </a:rPr>
              <a:t>2</a:t>
            </a:r>
            <a:r>
              <a:rPr lang="ar-SA" sz="2000" b="1" dirty="0">
                <a:solidFill>
                  <a:srgbClr val="C00000"/>
                </a:solidFill>
                <a:latin typeface="Times New Roman" pitchFamily="18" charset="0"/>
                <a:cs typeface="Times New Roman" pitchFamily="18" charset="0"/>
              </a:rPr>
              <a:t>) مرحلة انتشار التفاعل</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Propagation Step</a:t>
            </a:r>
            <a:endParaRPr lang="ar-EG" sz="2400" b="1" dirty="0">
              <a:solidFill>
                <a:srgbClr val="C00000"/>
              </a:solidFill>
              <a:latin typeface="Times New Roman" pitchFamily="18" charset="0"/>
              <a:cs typeface="Times New Roman" pitchFamily="18" charset="0"/>
            </a:endParaRPr>
          </a:p>
        </p:txBody>
      </p:sp>
      <p:graphicFrame>
        <p:nvGraphicFramePr>
          <p:cNvPr id="14" name="Object 1"/>
          <p:cNvGraphicFramePr>
            <a:graphicFrameLocks noChangeAspect="1"/>
          </p:cNvGraphicFramePr>
          <p:nvPr/>
        </p:nvGraphicFramePr>
        <p:xfrm>
          <a:off x="2362200" y="4169728"/>
          <a:ext cx="4570413" cy="779153"/>
        </p:xfrm>
        <a:graphic>
          <a:graphicData uri="http://schemas.openxmlformats.org/presentationml/2006/ole">
            <mc:AlternateContent xmlns:mc="http://schemas.openxmlformats.org/markup-compatibility/2006">
              <mc:Choice xmlns:v="urn:schemas-microsoft-com:vml" Requires="v">
                <p:oleObj spid="_x0000_s1009681" name="CS ChemDraw Drawing" r:id="rId5" imgW="3335400" imgH="566280" progId="ChemDraw.Document.6.0">
                  <p:embed/>
                </p:oleObj>
              </mc:Choice>
              <mc:Fallback>
                <p:oleObj name="CS ChemDraw Drawing" r:id="rId5" imgW="3335400" imgH="56628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69728"/>
                        <a:ext cx="4570413" cy="77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مستطيل 1"/>
          <p:cNvSpPr/>
          <p:nvPr/>
        </p:nvSpPr>
        <p:spPr>
          <a:xfrm>
            <a:off x="4724400" y="3638490"/>
            <a:ext cx="3733800" cy="400110"/>
          </a:xfrm>
          <a:prstGeom prst="rect">
            <a:avLst/>
          </a:prstGeom>
        </p:spPr>
        <p:txBody>
          <a:bodyPr wrap="square">
            <a:spAutoFit/>
          </a:bodyPr>
          <a:lstStyle/>
          <a:p>
            <a:pPr marL="169863" indent="-169863" algn="just" rtl="1"/>
            <a:r>
              <a:rPr lang="ar-SA" sz="2000" b="1" dirty="0">
                <a:solidFill>
                  <a:srgbClr val="C00000"/>
                </a:solidFill>
                <a:latin typeface="Times New Roman" pitchFamily="18" charset="0"/>
                <a:cs typeface="Times New Roman" pitchFamily="18" charset="0"/>
              </a:rPr>
              <a:t>1) مرحلة بدء التفاعل </a:t>
            </a:r>
            <a:r>
              <a:rPr lang="en-US" sz="2000" b="1" dirty="0">
                <a:solidFill>
                  <a:srgbClr val="C00000"/>
                </a:solidFill>
                <a:latin typeface="Times New Roman" pitchFamily="18" charset="0"/>
                <a:cs typeface="Times New Roman" pitchFamily="18" charset="0"/>
              </a:rPr>
              <a:t>Initiation Step</a:t>
            </a:r>
          </a:p>
        </p:txBody>
      </p:sp>
      <p:sp>
        <p:nvSpPr>
          <p:cNvPr id="16" name="مستطيل 1"/>
          <p:cNvSpPr/>
          <p:nvPr/>
        </p:nvSpPr>
        <p:spPr>
          <a:xfrm>
            <a:off x="1447800" y="2971800"/>
            <a:ext cx="7315200" cy="646331"/>
          </a:xfrm>
          <a:prstGeom prst="rect">
            <a:avLst/>
          </a:prstGeom>
          <a:ln>
            <a:solidFill>
              <a:schemeClr val="accent1"/>
            </a:solidFill>
          </a:ln>
        </p:spPr>
        <p:txBody>
          <a:bodyPr wrap="square">
            <a:spAutoFit/>
          </a:bodyPr>
          <a:lstStyle/>
          <a:p>
            <a:pPr marL="169863" indent="-169863" algn="ctr" rtl="1">
              <a:lnSpc>
                <a:spcPct val="150000"/>
              </a:lnSpc>
            </a:pPr>
            <a:r>
              <a:rPr lang="ar-SA" sz="2400" b="1" dirty="0">
                <a:solidFill>
                  <a:srgbClr val="0070C0"/>
                </a:solidFill>
                <a:latin typeface="Times New Roman" pitchFamily="18" charset="0"/>
                <a:cs typeface="Times New Roman" pitchFamily="18" charset="0"/>
              </a:rPr>
              <a:t>مثال: البلمرة الايونية للاستيرين في </a:t>
            </a:r>
            <a:r>
              <a:rPr lang="en-US" sz="2400" b="1" dirty="0">
                <a:solidFill>
                  <a:srgbClr val="0070C0"/>
                </a:solidFill>
                <a:latin typeface="Times New Roman" pitchFamily="18" charset="0"/>
                <a:cs typeface="Times New Roman" pitchFamily="18" charset="0"/>
              </a:rPr>
              <a:t>THF</a:t>
            </a:r>
            <a:r>
              <a:rPr lang="ar-SA" sz="2400" b="1" dirty="0">
                <a:solidFill>
                  <a:srgbClr val="0070C0"/>
                </a:solidFill>
                <a:latin typeface="Times New Roman" pitchFamily="18" charset="0"/>
                <a:cs typeface="Times New Roman" pitchFamily="18" charset="0"/>
              </a:rPr>
              <a:t>في وجود </a:t>
            </a:r>
            <a:r>
              <a:rPr lang="en-US" sz="2400" b="1" i="1" dirty="0">
                <a:solidFill>
                  <a:srgbClr val="0070C0"/>
                </a:solidFill>
                <a:latin typeface="Times New Roman" pitchFamily="18" charset="0"/>
                <a:cs typeface="Times New Roman" pitchFamily="18" charset="0"/>
              </a:rPr>
              <a:t>n</a:t>
            </a:r>
            <a:r>
              <a:rPr lang="en-US" sz="2400" b="1" dirty="0">
                <a:solidFill>
                  <a:srgbClr val="0070C0"/>
                </a:solidFill>
                <a:latin typeface="Times New Roman" pitchFamily="18" charset="0"/>
                <a:cs typeface="Times New Roman" pitchFamily="18" charset="0"/>
              </a:rPr>
              <a:t>-Butyl lithium</a:t>
            </a:r>
            <a:endParaRPr lang="ar-SA"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a:p>
            <a:pPr algn="ctr" rtl="1"/>
            <a:r>
              <a:rPr lang="ar-SA" sz="1600" b="1" dirty="0">
                <a:solidFill>
                  <a:srgbClr val="0070C0"/>
                </a:solidFill>
                <a:latin typeface="Times New Roman" pitchFamily="18" charset="0"/>
                <a:cs typeface="Times New Roman" pitchFamily="18" charset="0"/>
              </a:rPr>
              <a:t>2) البلمرة الانيونية</a:t>
            </a:r>
            <a:endParaRPr lang="en-US" sz="1600" b="1" dirty="0">
              <a:solidFill>
                <a:srgbClr val="0070C0"/>
              </a:solidFill>
              <a:latin typeface="Times New Roman" pitchFamily="18" charset="0"/>
              <a:cs typeface="Times New Roman" pitchFamily="18" charset="0"/>
            </a:endParaRPr>
          </a:p>
        </p:txBody>
      </p:sp>
      <p:sp>
        <p:nvSpPr>
          <p:cNvPr id="14" name="مستطيل 1"/>
          <p:cNvSpPr/>
          <p:nvPr/>
        </p:nvSpPr>
        <p:spPr>
          <a:xfrm>
            <a:off x="381000" y="1059120"/>
            <a:ext cx="8229600" cy="2369880"/>
          </a:xfrm>
          <a:prstGeom prst="rect">
            <a:avLst/>
          </a:prstGeom>
        </p:spPr>
        <p:txBody>
          <a:bodyPr wrap="square">
            <a:spAutoFit/>
          </a:bodyPr>
          <a:lstStyle/>
          <a:p>
            <a:pPr algn="just" rtl="1">
              <a:lnSpc>
                <a:spcPct val="200000"/>
              </a:lnSpc>
              <a:buFont typeface="Wingdings" pitchFamily="2" charset="2"/>
              <a:buChar char="q"/>
            </a:pPr>
            <a:r>
              <a:rPr lang="ar-SA" sz="2000" b="1" dirty="0">
                <a:solidFill>
                  <a:srgbClr val="FF0000"/>
                </a:solidFill>
                <a:latin typeface="Times New Roman" pitchFamily="18" charset="0"/>
                <a:cs typeface="Times New Roman" pitchFamily="18" charset="0"/>
              </a:rPr>
              <a:t> في البوليمر الحي</a:t>
            </a:r>
          </a:p>
          <a:p>
            <a:pPr marL="228600" indent="-117475" algn="just" rtl="1">
              <a:lnSpc>
                <a:spcPct val="200000"/>
              </a:lnSpc>
              <a:buFont typeface="Arial" pitchFamily="34" charset="0"/>
              <a:buChar char="•"/>
            </a:pPr>
            <a:r>
              <a:rPr lang="ar-SA" b="1" dirty="0">
                <a:latin typeface="Times New Roman" pitchFamily="18" charset="0"/>
                <a:cs typeface="Times New Roman" pitchFamily="18" charset="0"/>
              </a:rPr>
              <a:t> تظل كل المجموعات النهائية نشطة و تشارك في عملية البلمرة</a:t>
            </a:r>
          </a:p>
          <a:p>
            <a:pPr marL="228600" indent="-117475" algn="just" rtl="1">
              <a:lnSpc>
                <a:spcPct val="200000"/>
              </a:lnSpc>
              <a:buFont typeface="Arial" pitchFamily="34" charset="0"/>
              <a:buChar char="•"/>
            </a:pPr>
            <a:r>
              <a:rPr lang="ar-SA" b="1" dirty="0">
                <a:latin typeface="Times New Roman" pitchFamily="18" charset="0"/>
                <a:cs typeface="Times New Roman" pitchFamily="18" charset="0"/>
              </a:rPr>
              <a:t> المجموعات النهائية النشطة </a:t>
            </a:r>
            <a:r>
              <a:rPr lang="en-US" b="1" dirty="0">
                <a:latin typeface="Times New Roman" pitchFamily="18" charset="0"/>
                <a:cs typeface="Times New Roman" pitchFamily="18" charset="0"/>
              </a:rPr>
              <a:t> </a:t>
            </a:r>
            <a:r>
              <a:rPr lang="ar-SA" b="1" dirty="0">
                <a:latin typeface="Times New Roman" pitchFamily="18" charset="0"/>
                <a:cs typeface="Times New Roman" pitchFamily="18" charset="0"/>
              </a:rPr>
              <a:t>تستعيد نشاطها عند اضافة احاديات جديدة</a:t>
            </a:r>
          </a:p>
          <a:p>
            <a:pPr marL="228600" indent="-117475" algn="just" rtl="1">
              <a:lnSpc>
                <a:spcPct val="200000"/>
              </a:lnSpc>
              <a:buFont typeface="Arial" pitchFamily="34" charset="0"/>
              <a:buChar char="•"/>
            </a:pPr>
            <a:r>
              <a:rPr lang="ar-SA" b="1" dirty="0">
                <a:latin typeface="Times New Roman" pitchFamily="18" charset="0"/>
                <a:cs typeface="Times New Roman" pitchFamily="18" charset="0"/>
              </a:rPr>
              <a:t> الناتج النهائي يكون بوليمر كتلي (قالبي) </a:t>
            </a:r>
            <a:r>
              <a:rPr lang="en-US" b="1" dirty="0">
                <a:latin typeface="Times New Roman" pitchFamily="18" charset="0"/>
                <a:cs typeface="Times New Roman" pitchFamily="18" charset="0"/>
              </a:rPr>
              <a:t>Block copolymer</a:t>
            </a:r>
            <a:r>
              <a:rPr lang="ar-SA" b="1" dirty="0">
                <a:latin typeface="Times New Roman" pitchFamily="18" charset="0"/>
                <a:cs typeface="Times New Roman" pitchFamily="18" charset="0"/>
              </a:rPr>
              <a:t> اذا اضيف احادي جديد مختلف عن السابق.</a:t>
            </a:r>
          </a:p>
        </p:txBody>
      </p:sp>
      <p:sp>
        <p:nvSpPr>
          <p:cNvPr id="15" name="Rectangle 14"/>
          <p:cNvSpPr/>
          <p:nvPr/>
        </p:nvSpPr>
        <p:spPr>
          <a:xfrm>
            <a:off x="533400" y="3459272"/>
            <a:ext cx="80772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قد يُلجأ إلى إبطال مفعول ثنائي الأنيون المتكون هذا والذي يكبر بالتدريج ، وذلك بإضافة قليل من الماء أو الإيثانول أو يضاف أي مركب فية ذرة هيدروجين تمتلك صفات حمضية . </a:t>
            </a:r>
            <a:endParaRPr lang="en-US" sz="2000" b="1" dirty="0">
              <a:latin typeface="Times New Roman" pitchFamily="18" charset="0"/>
              <a:cs typeface="Times New Roman" pitchFamily="18" charset="0"/>
            </a:endParaRPr>
          </a:p>
        </p:txBody>
      </p:sp>
      <p:sp>
        <p:nvSpPr>
          <p:cNvPr id="16" name="Rectangle 15"/>
          <p:cNvSpPr/>
          <p:nvPr/>
        </p:nvSpPr>
        <p:spPr>
          <a:xfrm>
            <a:off x="533400" y="4538008"/>
            <a:ext cx="8077200" cy="1938992"/>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a:latin typeface="Times New Roman" pitchFamily="18" charset="0"/>
                <a:cs typeface="Times New Roman" pitchFamily="18" charset="0"/>
              </a:rPr>
              <a:t> تتميز البوليمرات المتكونة </a:t>
            </a:r>
            <a:r>
              <a:rPr lang="ar-SA" sz="2000" b="1" u="sng" dirty="0">
                <a:latin typeface="Times New Roman" pitchFamily="18" charset="0"/>
                <a:cs typeface="Times New Roman" pitchFamily="18" charset="0"/>
              </a:rPr>
              <a:t>بطريقة أنيونية</a:t>
            </a:r>
            <a:r>
              <a:rPr lang="ar-SA" sz="2000" b="1" dirty="0">
                <a:latin typeface="Times New Roman" pitchFamily="18" charset="0"/>
                <a:cs typeface="Times New Roman" pitchFamily="18" charset="0"/>
              </a:rPr>
              <a:t> بأنها ذات أوزان جزيئية ضيقة التوزيع أو (متقاربة) </a:t>
            </a:r>
            <a:r>
              <a:rPr lang="en-US" sz="2000" b="1" dirty="0">
                <a:latin typeface="Times New Roman" pitchFamily="18" charset="0"/>
                <a:cs typeface="Times New Roman" pitchFamily="18" charset="0"/>
              </a:rPr>
              <a:t>Narrow molecular weight distribution</a:t>
            </a:r>
            <a:r>
              <a:rPr lang="ar-SA" sz="2000" b="1" dirty="0">
                <a:latin typeface="Times New Roman" pitchFamily="18" charset="0"/>
                <a:cs typeface="Times New Roman" pitchFamily="18" charset="0"/>
              </a:rPr>
              <a:t> وذلك لأن البوليمرات الناتجة تتميز بإن سلاسلها لها أطوال متقاربه .</a:t>
            </a:r>
          </a:p>
          <a:p>
            <a:pPr marL="228600" algn="just" rtl="1">
              <a:lnSpc>
                <a:spcPct val="150000"/>
              </a:lnSpc>
            </a:pPr>
            <a:r>
              <a:rPr lang="ar-SA" sz="2000" b="1" dirty="0">
                <a:latin typeface="Times New Roman" pitchFamily="18" charset="0"/>
                <a:cs typeface="Times New Roman" pitchFamily="18" charset="0"/>
              </a:rPr>
              <a:t>مثل: بولي ستيرين </a:t>
            </a:r>
            <a:r>
              <a:rPr lang="en-US" sz="2000" b="1" dirty="0">
                <a:latin typeface="Times New Roman" pitchFamily="18" charset="0"/>
                <a:cs typeface="Times New Roman" pitchFamily="18" charset="0"/>
              </a:rPr>
              <a:t>PD = 1.01</a:t>
            </a:r>
            <a:r>
              <a:rPr lang="ar-SA" sz="2000" b="1" dirty="0">
                <a:latin typeface="Times New Roman" pitchFamily="18" charset="0"/>
                <a:cs typeface="Times New Roman" pitchFamily="18" charset="0"/>
              </a:rPr>
              <a:t> و يستخدم كمادة عيارية في جهاز نفاذية الجل </a:t>
            </a:r>
            <a:r>
              <a:rPr lang="en-US" sz="2000" b="1" dirty="0">
                <a:latin typeface="Times New Roman" pitchFamily="18" charset="0"/>
                <a:cs typeface="Times New Roman" pitchFamily="18" charset="0"/>
              </a:rPr>
              <a:t>GPC</a:t>
            </a:r>
            <a:r>
              <a:rPr lang="ar-SA" sz="2000" b="1"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533400" y="1066800"/>
            <a:ext cx="8077200" cy="369332"/>
          </a:xfrm>
          <a:prstGeom prst="rect">
            <a:avLst/>
          </a:prstGeom>
        </p:spPr>
        <p:txBody>
          <a:bodyPr wrap="square">
            <a:spAutoFit/>
          </a:bodyPr>
          <a:lstStyle/>
          <a:p>
            <a:pPr algn="just" rtl="1"/>
            <a:r>
              <a:rPr lang="ar-SA" b="1" dirty="0">
                <a:solidFill>
                  <a:srgbClr val="004A82"/>
                </a:solidFill>
                <a:latin typeface="Times New Roman" pitchFamily="18" charset="0"/>
                <a:cs typeface="Times New Roman" pitchFamily="18" charset="0"/>
              </a:rPr>
              <a:t> تعتمد ميكانيكية البلمرة على </a:t>
            </a:r>
            <a:r>
              <a:rPr lang="ar-SA" b="1" u="sng" dirty="0">
                <a:solidFill>
                  <a:srgbClr val="C00000"/>
                </a:solidFill>
                <a:latin typeface="Times New Roman" pitchFamily="18" charset="0"/>
                <a:cs typeface="Times New Roman" pitchFamily="18" charset="0"/>
              </a:rPr>
              <a:t>البادئات للتفاعل </a:t>
            </a:r>
            <a:r>
              <a:rPr lang="ar-SA" b="1" dirty="0">
                <a:solidFill>
                  <a:srgbClr val="004A82"/>
                </a:solidFill>
                <a:latin typeface="Times New Roman" pitchFamily="18" charset="0"/>
                <a:cs typeface="Times New Roman" pitchFamily="18" charset="0"/>
              </a:rPr>
              <a:t>و التي تعمل على نشوء أيون كربونيوم:</a:t>
            </a:r>
            <a:endParaRPr lang="ar-EG" b="1" dirty="0">
              <a:solidFill>
                <a:srgbClr val="004A82"/>
              </a:solidFill>
              <a:latin typeface="Times New Roman" pitchFamily="18" charset="0"/>
              <a:cs typeface="Times New Roman" pitchFamily="18" charset="0"/>
            </a:endParaRPr>
          </a:p>
        </p:txBody>
      </p:sp>
      <p:sp>
        <p:nvSpPr>
          <p:cNvPr id="8" name="مستطيل 1"/>
          <p:cNvSpPr/>
          <p:nvPr/>
        </p:nvSpPr>
        <p:spPr>
          <a:xfrm>
            <a:off x="533400" y="1371600"/>
            <a:ext cx="8077200" cy="2631490"/>
          </a:xfrm>
          <a:prstGeom prst="rect">
            <a:avLst/>
          </a:prstGeom>
        </p:spPr>
        <p:txBody>
          <a:bodyPr wrap="square">
            <a:spAutoFit/>
          </a:bodyPr>
          <a:lstStyle/>
          <a:p>
            <a:pPr algn="just" rtl="1">
              <a:lnSpc>
                <a:spcPct val="150000"/>
              </a:lnSpc>
              <a:buFont typeface="Wingdings" pitchFamily="2" charset="2"/>
              <a:buChar char="v"/>
            </a:pPr>
            <a:r>
              <a:rPr lang="ar-SA" b="1" dirty="0">
                <a:solidFill>
                  <a:srgbClr val="004A82"/>
                </a:solidFill>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الحموض البروتينية </a:t>
            </a:r>
            <a:r>
              <a:rPr lang="en-US" sz="2000" b="1" dirty="0" err="1">
                <a:solidFill>
                  <a:srgbClr val="00B050"/>
                </a:solidFill>
                <a:latin typeface="Times New Roman" pitchFamily="18" charset="0"/>
                <a:cs typeface="Times New Roman" pitchFamily="18" charset="0"/>
              </a:rPr>
              <a:t>Protonic</a:t>
            </a:r>
            <a:r>
              <a:rPr lang="en-US" sz="2000" b="1" dirty="0">
                <a:solidFill>
                  <a:srgbClr val="00B050"/>
                </a:solidFill>
                <a:latin typeface="Times New Roman" pitchFamily="18" charset="0"/>
                <a:cs typeface="Times New Roman" pitchFamily="18" charset="0"/>
              </a:rPr>
              <a:t> Acid</a:t>
            </a:r>
            <a:r>
              <a:rPr lang="ar-SA" sz="2000" b="1" dirty="0">
                <a:solidFill>
                  <a:srgbClr val="00B050"/>
                </a:solidFill>
                <a:latin typeface="Times New Roman" pitchFamily="18" charset="0"/>
                <a:cs typeface="Times New Roman" pitchFamily="18" charset="0"/>
              </a:rPr>
              <a:t> :</a:t>
            </a:r>
            <a:endParaRPr lang="ar-EG" b="1" dirty="0">
              <a:solidFill>
                <a:srgbClr val="00B050"/>
              </a:solidFill>
              <a:latin typeface="Times New Roman" pitchFamily="18" charset="0"/>
              <a:cs typeface="Times New Roman" pitchFamily="18" charset="0"/>
            </a:endParaRPr>
          </a:p>
          <a:p>
            <a:pPr marL="457200" indent="-169863" algn="just" rtl="1">
              <a:lnSpc>
                <a:spcPct val="150000"/>
              </a:lnSpc>
              <a:buFont typeface="Wingdings" pitchFamily="2" charset="2"/>
              <a:buChar char="§"/>
            </a:pPr>
            <a:r>
              <a:rPr lang="ar-SA" b="1" dirty="0">
                <a:solidFill>
                  <a:srgbClr val="004A82"/>
                </a:solidFill>
                <a:latin typeface="Times New Roman" pitchFamily="18" charset="0"/>
                <a:cs typeface="Times New Roman" pitchFamily="18" charset="0"/>
              </a:rPr>
              <a:t> مثل حمض كلوريد الهيدروجين </a:t>
            </a:r>
            <a:r>
              <a:rPr lang="en-US" b="1" dirty="0" err="1">
                <a:solidFill>
                  <a:srgbClr val="C00000"/>
                </a:solidFill>
                <a:latin typeface="Times New Roman" pitchFamily="18" charset="0"/>
                <a:cs typeface="Times New Roman" pitchFamily="18" charset="0"/>
              </a:rPr>
              <a:t>HCl</a:t>
            </a:r>
            <a:r>
              <a:rPr lang="ar-SA" b="1" dirty="0">
                <a:solidFill>
                  <a:srgbClr val="004A82"/>
                </a:solidFill>
                <a:latin typeface="Times New Roman" pitchFamily="18" charset="0"/>
                <a:cs typeface="Times New Roman" pitchFamily="18" charset="0"/>
              </a:rPr>
              <a:t> وحمض الكبريت  </a:t>
            </a:r>
            <a:r>
              <a:rPr lang="en-US" b="1" dirty="0">
                <a:solidFill>
                  <a:srgbClr val="004A82"/>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H</a:t>
            </a:r>
            <a:r>
              <a:rPr lang="en-US" b="1" baseline="-25000" dirty="0">
                <a:solidFill>
                  <a:srgbClr val="C00000"/>
                </a:solidFill>
                <a:latin typeface="Times New Roman" pitchFamily="18" charset="0"/>
                <a:cs typeface="Times New Roman" pitchFamily="18" charset="0"/>
              </a:rPr>
              <a:t>2</a:t>
            </a:r>
            <a:r>
              <a:rPr lang="en-US" b="1" dirty="0">
                <a:solidFill>
                  <a:srgbClr val="C00000"/>
                </a:solidFill>
                <a:latin typeface="Times New Roman" pitchFamily="18" charset="0"/>
                <a:cs typeface="Times New Roman" pitchFamily="18" charset="0"/>
              </a:rPr>
              <a:t>SO</a:t>
            </a:r>
            <a:r>
              <a:rPr lang="en-US" b="1" baseline="-25000" dirty="0">
                <a:solidFill>
                  <a:srgbClr val="C00000"/>
                </a:solidFill>
                <a:latin typeface="Times New Roman" pitchFamily="18" charset="0"/>
                <a:cs typeface="Times New Roman" pitchFamily="18" charset="0"/>
              </a:rPr>
              <a:t>4</a:t>
            </a:r>
            <a:r>
              <a:rPr lang="ar-SA" b="1" dirty="0">
                <a:solidFill>
                  <a:srgbClr val="004A82"/>
                </a:solidFill>
                <a:latin typeface="Times New Roman" pitchFamily="18" charset="0"/>
                <a:cs typeface="Times New Roman" pitchFamily="18" charset="0"/>
              </a:rPr>
              <a:t>وحمض بركلورات </a:t>
            </a:r>
            <a:r>
              <a:rPr lang="en-US" b="1" dirty="0">
                <a:solidFill>
                  <a:srgbClr val="C00000"/>
                </a:solidFill>
                <a:latin typeface="Times New Roman" pitchFamily="18" charset="0"/>
                <a:cs typeface="Times New Roman" pitchFamily="18" charset="0"/>
              </a:rPr>
              <a:t>HClO</a:t>
            </a:r>
            <a:r>
              <a:rPr lang="en-US" b="1" baseline="-25000" dirty="0">
                <a:solidFill>
                  <a:srgbClr val="C00000"/>
                </a:solidFill>
                <a:latin typeface="Times New Roman" pitchFamily="18" charset="0"/>
                <a:cs typeface="Times New Roman" pitchFamily="18" charset="0"/>
              </a:rPr>
              <a:t>4</a:t>
            </a:r>
            <a:r>
              <a:rPr lang="en-US" b="1" baseline="-25000" dirty="0">
                <a:solidFill>
                  <a:srgbClr val="004A82"/>
                </a:solidFill>
                <a:latin typeface="Times New Roman" pitchFamily="18" charset="0"/>
                <a:cs typeface="Times New Roman" pitchFamily="18" charset="0"/>
              </a:rPr>
              <a:t> </a:t>
            </a:r>
            <a:r>
              <a:rPr lang="ar-SA" b="1" dirty="0">
                <a:solidFill>
                  <a:srgbClr val="004A82"/>
                </a:solidFill>
                <a:latin typeface="Times New Roman" pitchFamily="18" charset="0"/>
                <a:cs typeface="Times New Roman" pitchFamily="18" charset="0"/>
              </a:rPr>
              <a:t> وثلاثي كلور حمض الخل </a:t>
            </a:r>
            <a:r>
              <a:rPr lang="en-US" b="1" dirty="0">
                <a:solidFill>
                  <a:srgbClr val="C00000"/>
                </a:solidFill>
                <a:latin typeface="Times New Roman" pitchFamily="18" charset="0"/>
                <a:cs typeface="Times New Roman" pitchFamily="18" charset="0"/>
              </a:rPr>
              <a:t>Cl</a:t>
            </a:r>
            <a:r>
              <a:rPr lang="en-US" b="1" baseline="-25000" dirty="0">
                <a:solidFill>
                  <a:srgbClr val="C00000"/>
                </a:solidFill>
                <a:latin typeface="Times New Roman" pitchFamily="18" charset="0"/>
                <a:cs typeface="Times New Roman" pitchFamily="18" charset="0"/>
              </a:rPr>
              <a:t>3</a:t>
            </a:r>
            <a:r>
              <a:rPr lang="en-US" b="1" dirty="0">
                <a:solidFill>
                  <a:srgbClr val="C00000"/>
                </a:solidFill>
                <a:latin typeface="Times New Roman" pitchFamily="18" charset="0"/>
                <a:cs typeface="Times New Roman" pitchFamily="18" charset="0"/>
              </a:rPr>
              <a:t>CCOOH</a:t>
            </a:r>
            <a:r>
              <a:rPr lang="ar-SA" b="1" dirty="0">
                <a:solidFill>
                  <a:srgbClr val="004A82"/>
                </a:solidFill>
                <a:latin typeface="Times New Roman" pitchFamily="18" charset="0"/>
                <a:cs typeface="Times New Roman" pitchFamily="18" charset="0"/>
              </a:rPr>
              <a:t> في </a:t>
            </a:r>
            <a:r>
              <a:rPr lang="ar-SA" b="1" dirty="0">
                <a:solidFill>
                  <a:srgbClr val="C00000"/>
                </a:solidFill>
                <a:latin typeface="Times New Roman" pitchFamily="18" charset="0"/>
                <a:cs typeface="Times New Roman" pitchFamily="18" charset="0"/>
              </a:rPr>
              <a:t>مذيب قطبي </a:t>
            </a:r>
            <a:r>
              <a:rPr lang="ar-SA" b="1" dirty="0">
                <a:solidFill>
                  <a:srgbClr val="004A82"/>
                </a:solidFill>
                <a:latin typeface="Times New Roman" pitchFamily="18" charset="0"/>
                <a:cs typeface="Times New Roman" pitchFamily="18" charset="0"/>
              </a:rPr>
              <a:t>مثل ثنائي كلوريد المثيليين </a:t>
            </a:r>
            <a:r>
              <a:rPr lang="en-US" b="1" dirty="0">
                <a:solidFill>
                  <a:srgbClr val="C00000"/>
                </a:solidFill>
                <a:latin typeface="Times New Roman" pitchFamily="18" charset="0"/>
                <a:cs typeface="Times New Roman" pitchFamily="18" charset="0"/>
              </a:rPr>
              <a:t>CH</a:t>
            </a:r>
            <a:r>
              <a:rPr lang="en-US" b="1" baseline="-25000" dirty="0">
                <a:solidFill>
                  <a:srgbClr val="C00000"/>
                </a:solidFill>
                <a:latin typeface="Times New Roman" pitchFamily="18" charset="0"/>
                <a:cs typeface="Times New Roman" pitchFamily="18" charset="0"/>
              </a:rPr>
              <a:t>2</a:t>
            </a:r>
            <a:r>
              <a:rPr lang="en-US" b="1" dirty="0">
                <a:solidFill>
                  <a:srgbClr val="C00000"/>
                </a:solidFill>
                <a:latin typeface="Times New Roman" pitchFamily="18" charset="0"/>
                <a:cs typeface="Times New Roman" pitchFamily="18" charset="0"/>
              </a:rPr>
              <a:t>Cl</a:t>
            </a:r>
            <a:r>
              <a:rPr lang="en-US" b="1" baseline="-25000" dirty="0">
                <a:solidFill>
                  <a:srgbClr val="C00000"/>
                </a:solidFill>
                <a:latin typeface="Times New Roman" pitchFamily="18" charset="0"/>
                <a:cs typeface="Times New Roman" pitchFamily="18" charset="0"/>
              </a:rPr>
              <a:t>2</a:t>
            </a:r>
            <a:r>
              <a:rPr lang="ar-SA" b="1" dirty="0">
                <a:solidFill>
                  <a:srgbClr val="004A82"/>
                </a:solidFill>
                <a:latin typeface="Times New Roman" pitchFamily="18" charset="0"/>
                <a:cs typeface="Times New Roman" pitchFamily="18" charset="0"/>
              </a:rPr>
              <a:t> </a:t>
            </a:r>
          </a:p>
          <a:p>
            <a:pPr marL="457200" indent="-169863" algn="just" rtl="1">
              <a:lnSpc>
                <a:spcPct val="150000"/>
              </a:lnSpc>
              <a:buFont typeface="Wingdings" pitchFamily="2" charset="2"/>
              <a:buChar char="§"/>
            </a:pPr>
            <a:r>
              <a:rPr lang="ar-SA" b="1" dirty="0">
                <a:solidFill>
                  <a:srgbClr val="004A82"/>
                </a:solidFill>
                <a:latin typeface="Times New Roman" pitchFamily="18" charset="0"/>
                <a:cs typeface="Times New Roman" pitchFamily="18" charset="0"/>
              </a:rPr>
              <a:t> وهذا الوسط يقوم بدور مهم إذ يرتبط بالأيون السالب المرافق </a:t>
            </a:r>
            <a:r>
              <a:rPr lang="en-US" b="1" dirty="0">
                <a:solidFill>
                  <a:srgbClr val="004A82"/>
                </a:solidFill>
                <a:latin typeface="Times New Roman" pitchFamily="18" charset="0"/>
                <a:cs typeface="Times New Roman" pitchFamily="18" charset="0"/>
              </a:rPr>
              <a:t>Counter ion </a:t>
            </a:r>
            <a:r>
              <a:rPr lang="ar-SA" b="1" dirty="0">
                <a:solidFill>
                  <a:srgbClr val="004A82"/>
                </a:solidFill>
                <a:latin typeface="Times New Roman" pitchFamily="18" charset="0"/>
                <a:cs typeface="Times New Roman" pitchFamily="18" charset="0"/>
              </a:rPr>
              <a:t> في هذا و تتعذر البلمرة إذا ما استخدم مذيب </a:t>
            </a:r>
            <a:r>
              <a:rPr lang="ar-SA" b="1" dirty="0">
                <a:solidFill>
                  <a:srgbClr val="C00000"/>
                </a:solidFill>
                <a:latin typeface="Times New Roman" pitchFamily="18" charset="0"/>
                <a:cs typeface="Times New Roman" pitchFamily="18" charset="0"/>
              </a:rPr>
              <a:t>غير القطبي </a:t>
            </a:r>
            <a:r>
              <a:rPr lang="ar-SA" b="1" dirty="0">
                <a:solidFill>
                  <a:srgbClr val="004A82"/>
                </a:solidFill>
                <a:latin typeface="Times New Roman" pitchFamily="18" charset="0"/>
                <a:cs typeface="Times New Roman" pitchFamily="18" charset="0"/>
              </a:rPr>
              <a:t>كالتولوين وسطاً للتفاعل ويحدث في هذه الحالة تفاعل إضافة إلى الرابطة المضاعفة بدلاً من البلمرة.</a:t>
            </a:r>
            <a:endParaRPr lang="en-US" b="1" dirty="0">
              <a:solidFill>
                <a:srgbClr val="004A82"/>
              </a:solidFill>
              <a:latin typeface="Times New Roman" pitchFamily="18" charset="0"/>
              <a:cs typeface="Times New Roman" pitchFamily="18" charset="0"/>
            </a:endParaRPr>
          </a:p>
        </p:txBody>
      </p:sp>
      <p:sp>
        <p:nvSpPr>
          <p:cNvPr id="10" name="مستطيل 1"/>
          <p:cNvSpPr/>
          <p:nvPr/>
        </p:nvSpPr>
        <p:spPr>
          <a:xfrm>
            <a:off x="533400" y="3962400"/>
            <a:ext cx="8077200" cy="1800493"/>
          </a:xfrm>
          <a:prstGeom prst="rect">
            <a:avLst/>
          </a:prstGeom>
        </p:spPr>
        <p:txBody>
          <a:bodyPr wrap="square">
            <a:spAutoFit/>
          </a:bodyPr>
          <a:lstStyle/>
          <a:p>
            <a:pPr algn="r" rtl="1">
              <a:lnSpc>
                <a:spcPct val="150000"/>
              </a:lnSpc>
              <a:buFont typeface="Wingdings" pitchFamily="2" charset="2"/>
              <a:buChar char="v"/>
            </a:pPr>
            <a:r>
              <a:rPr lang="ar-SA" b="1" dirty="0">
                <a:solidFill>
                  <a:srgbClr val="002060"/>
                </a:solidFill>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حموض لويس (الهاليدات المعدنية) </a:t>
            </a:r>
            <a:r>
              <a:rPr lang="en-US" sz="2000" b="1" dirty="0">
                <a:solidFill>
                  <a:srgbClr val="00B050"/>
                </a:solidFill>
                <a:latin typeface="Times New Roman" pitchFamily="18" charset="0"/>
                <a:cs typeface="Times New Roman" pitchFamily="18" charset="0"/>
              </a:rPr>
              <a:t>Lewis Acids</a:t>
            </a:r>
            <a:endParaRPr lang="en-US" b="1" dirty="0">
              <a:solidFill>
                <a:srgbClr val="00B050"/>
              </a:solidFill>
              <a:latin typeface="Times New Roman" pitchFamily="18" charset="0"/>
              <a:cs typeface="Times New Roman" pitchFamily="18" charset="0"/>
            </a:endParaRPr>
          </a:p>
          <a:p>
            <a:pPr marL="287338" algn="just" rtl="1">
              <a:lnSpc>
                <a:spcPct val="150000"/>
              </a:lnSpc>
            </a:pPr>
            <a:r>
              <a:rPr lang="ar-SA" b="1" dirty="0">
                <a:solidFill>
                  <a:srgbClr val="002060"/>
                </a:solidFill>
                <a:latin typeface="Times New Roman" pitchFamily="18" charset="0"/>
                <a:cs typeface="Times New Roman" pitchFamily="18" charset="0"/>
              </a:rPr>
              <a:t>عامل الحفز مثل  </a:t>
            </a:r>
            <a:r>
              <a:rPr lang="en-US" b="1" dirty="0">
                <a:solidFill>
                  <a:srgbClr val="C00000"/>
                </a:solidFill>
                <a:latin typeface="Times New Roman" pitchFamily="18" charset="0"/>
                <a:cs typeface="Times New Roman" pitchFamily="18" charset="0"/>
              </a:rPr>
              <a:t>BF</a:t>
            </a:r>
            <a:r>
              <a:rPr lang="en-US" b="1" baseline="-25000" dirty="0">
                <a:solidFill>
                  <a:srgbClr val="C00000"/>
                </a:solidFill>
                <a:latin typeface="Times New Roman" pitchFamily="18" charset="0"/>
                <a:cs typeface="Times New Roman" pitchFamily="18" charset="0"/>
              </a:rPr>
              <a:t>3</a:t>
            </a:r>
            <a:r>
              <a:rPr lang="ar-SA" b="1" dirty="0">
                <a:solidFill>
                  <a:srgbClr val="C00000"/>
                </a:solidFill>
                <a:latin typeface="Times New Roman" pitchFamily="18" charset="0"/>
                <a:cs typeface="Times New Roman" pitchFamily="18" charset="0"/>
              </a:rPr>
              <a:t> و </a:t>
            </a:r>
            <a:r>
              <a:rPr lang="en-US" b="1" dirty="0">
                <a:solidFill>
                  <a:srgbClr val="C00000"/>
                </a:solidFill>
                <a:latin typeface="Times New Roman" pitchFamily="18" charset="0"/>
                <a:cs typeface="Times New Roman" pitchFamily="18" charset="0"/>
              </a:rPr>
              <a:t>AlCl</a:t>
            </a:r>
            <a:r>
              <a:rPr lang="en-US" b="1" baseline="-25000" dirty="0">
                <a:solidFill>
                  <a:srgbClr val="C00000"/>
                </a:solidFill>
                <a:latin typeface="Times New Roman" pitchFamily="18" charset="0"/>
                <a:cs typeface="Times New Roman" pitchFamily="18" charset="0"/>
              </a:rPr>
              <a:t>3 </a:t>
            </a:r>
            <a:r>
              <a:rPr lang="ar-SA" b="1" dirty="0">
                <a:solidFill>
                  <a:srgbClr val="C00000"/>
                </a:solidFill>
                <a:latin typeface="Times New Roman" pitchFamily="18" charset="0"/>
                <a:cs typeface="Times New Roman" pitchFamily="18" charset="0"/>
              </a:rPr>
              <a:t> و</a:t>
            </a:r>
            <a:r>
              <a:rPr lang="en-US" b="1" dirty="0">
                <a:solidFill>
                  <a:srgbClr val="C00000"/>
                </a:solidFill>
                <a:latin typeface="Times New Roman" pitchFamily="18" charset="0"/>
                <a:cs typeface="Times New Roman" pitchFamily="18" charset="0"/>
              </a:rPr>
              <a:t>ZnCl</a:t>
            </a:r>
            <a:r>
              <a:rPr lang="en-US" b="1" baseline="-25000" dirty="0">
                <a:solidFill>
                  <a:srgbClr val="C00000"/>
                </a:solidFill>
                <a:latin typeface="Times New Roman" pitchFamily="18" charset="0"/>
                <a:cs typeface="Times New Roman" pitchFamily="18" charset="0"/>
              </a:rPr>
              <a:t>2</a:t>
            </a:r>
            <a:r>
              <a:rPr lang="en-US" b="1" dirty="0">
                <a:solidFill>
                  <a:srgbClr val="C00000"/>
                </a:solidFill>
                <a:latin typeface="Times New Roman" pitchFamily="18" charset="0"/>
                <a:cs typeface="Times New Roman" pitchFamily="18" charset="0"/>
              </a:rPr>
              <a:t> </a:t>
            </a:r>
            <a:r>
              <a:rPr lang="ar-SA" b="1" dirty="0">
                <a:solidFill>
                  <a:srgbClr val="C00000"/>
                </a:solidFill>
                <a:latin typeface="Times New Roman" pitchFamily="18" charset="0"/>
                <a:cs typeface="Times New Roman" pitchFamily="18" charset="0"/>
              </a:rPr>
              <a:t> و </a:t>
            </a:r>
            <a:r>
              <a:rPr lang="en-US" b="1" dirty="0">
                <a:solidFill>
                  <a:srgbClr val="C00000"/>
                </a:solidFill>
                <a:latin typeface="Times New Roman" pitchFamily="18" charset="0"/>
                <a:cs typeface="Times New Roman" pitchFamily="18" charset="0"/>
              </a:rPr>
              <a:t>SnCl</a:t>
            </a:r>
            <a:r>
              <a:rPr lang="en-US" b="1" baseline="-25000" dirty="0">
                <a:solidFill>
                  <a:srgbClr val="C00000"/>
                </a:solidFill>
                <a:latin typeface="Times New Roman" pitchFamily="18" charset="0"/>
                <a:cs typeface="Times New Roman" pitchFamily="18" charset="0"/>
              </a:rPr>
              <a:t>4</a:t>
            </a:r>
            <a:r>
              <a:rPr lang="ar-SA" b="1" dirty="0">
                <a:solidFill>
                  <a:srgbClr val="C00000"/>
                </a:solidFill>
                <a:latin typeface="Times New Roman" pitchFamily="18" charset="0"/>
                <a:cs typeface="Times New Roman" pitchFamily="18" charset="0"/>
              </a:rPr>
              <a:t> و </a:t>
            </a:r>
            <a:r>
              <a:rPr lang="en-US" b="1" dirty="0">
                <a:solidFill>
                  <a:srgbClr val="C00000"/>
                </a:solidFill>
                <a:latin typeface="Times New Roman" pitchFamily="18" charset="0"/>
                <a:cs typeface="Times New Roman" pitchFamily="18" charset="0"/>
              </a:rPr>
              <a:t>TiBr</a:t>
            </a:r>
            <a:r>
              <a:rPr lang="en-US" b="1" baseline="-25000" dirty="0">
                <a:solidFill>
                  <a:srgbClr val="C00000"/>
                </a:solidFill>
                <a:latin typeface="Times New Roman" pitchFamily="18" charset="0"/>
                <a:cs typeface="Times New Roman" pitchFamily="18" charset="0"/>
              </a:rPr>
              <a:t>4</a:t>
            </a:r>
            <a:r>
              <a:rPr lang="ar-SA" b="1" dirty="0">
                <a:solidFill>
                  <a:srgbClr val="C00000"/>
                </a:solidFill>
                <a:latin typeface="Times New Roman" pitchFamily="18" charset="0"/>
                <a:cs typeface="Times New Roman" pitchFamily="18" charset="0"/>
              </a:rPr>
              <a:t> </a:t>
            </a:r>
            <a:r>
              <a:rPr lang="ar-SA" b="1" dirty="0">
                <a:solidFill>
                  <a:srgbClr val="002060"/>
                </a:solidFill>
                <a:latin typeface="Times New Roman" pitchFamily="18" charset="0"/>
                <a:cs typeface="Times New Roman" pitchFamily="18" charset="0"/>
              </a:rPr>
              <a:t>بوجود </a:t>
            </a:r>
            <a:r>
              <a:rPr lang="en-US" b="1" dirty="0">
                <a:solidFill>
                  <a:srgbClr val="00206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Co-catalyst</a:t>
            </a:r>
            <a:r>
              <a:rPr lang="en-US" b="1" dirty="0">
                <a:solidFill>
                  <a:srgbClr val="002060"/>
                </a:solidFill>
                <a:latin typeface="Times New Roman" pitchFamily="18" charset="0"/>
                <a:cs typeface="Times New Roman" pitchFamily="18" charset="0"/>
              </a:rPr>
              <a:t> </a:t>
            </a:r>
            <a:r>
              <a:rPr lang="ar-SA" b="1" dirty="0">
                <a:solidFill>
                  <a:srgbClr val="002060"/>
                </a:solidFill>
                <a:latin typeface="Times New Roman" pitchFamily="18" charset="0"/>
                <a:cs typeface="Times New Roman" pitchFamily="18" charset="0"/>
              </a:rPr>
              <a:t>(كمية قليلة من </a:t>
            </a:r>
            <a:r>
              <a:rPr lang="ar-SA" b="1" dirty="0">
                <a:solidFill>
                  <a:srgbClr val="C00000"/>
                </a:solidFill>
                <a:latin typeface="Times New Roman" pitchFamily="18" charset="0"/>
                <a:cs typeface="Times New Roman" pitchFamily="18" charset="0"/>
              </a:rPr>
              <a:t>الماء أوالأغوال </a:t>
            </a:r>
            <a:r>
              <a:rPr lang="ar-SA" b="1" dirty="0">
                <a:solidFill>
                  <a:srgbClr val="002060"/>
                </a:solidFill>
                <a:latin typeface="Times New Roman" pitchFamily="18" charset="0"/>
                <a:cs typeface="Times New Roman" pitchFamily="18" charset="0"/>
              </a:rPr>
              <a:t>أوالحموض البروتينية) وعند درجة حرارة منخفضة فيتكون معقد ضم </a:t>
            </a:r>
            <a:r>
              <a:rPr lang="en-US" b="1" dirty="0">
                <a:solidFill>
                  <a:srgbClr val="002060"/>
                </a:solidFill>
                <a:latin typeface="Times New Roman" pitchFamily="18" charset="0"/>
                <a:cs typeface="Times New Roman" pitchFamily="18" charset="0"/>
              </a:rPr>
              <a:t>Adduct</a:t>
            </a:r>
            <a:r>
              <a:rPr lang="ar-SA" b="1" dirty="0">
                <a:solidFill>
                  <a:srgbClr val="002060"/>
                </a:solidFill>
                <a:latin typeface="Times New Roman" pitchFamily="18" charset="0"/>
                <a:cs typeface="Times New Roman" pitchFamily="18" charset="0"/>
              </a:rPr>
              <a:t> يعمل على تقديم البروتون اللازم للشروع في البلمرة:</a:t>
            </a:r>
            <a:endParaRPr lang="ar-EG" b="1" dirty="0">
              <a:solidFill>
                <a:srgbClr val="00206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a:fillRect/>
          </a:stretch>
        </p:blipFill>
        <p:spPr bwMode="auto">
          <a:xfrm>
            <a:off x="1371600" y="5791200"/>
            <a:ext cx="6422065"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600200" algn="ctr" rtl="1"/>
            <a:r>
              <a:rPr lang="ar-SA" sz="2400" b="1" dirty="0">
                <a:solidFill>
                  <a:srgbClr val="C00000"/>
                </a:solidFill>
                <a:latin typeface="Times New Roman" pitchFamily="18" charset="0"/>
                <a:cs typeface="Times New Roman" pitchFamily="18" charset="0"/>
              </a:rPr>
              <a:t>3) البلمرة الكاتيونية  </a:t>
            </a:r>
            <a:r>
              <a:rPr lang="en-US" sz="2400" b="1" dirty="0">
                <a:solidFill>
                  <a:srgbClr val="C00000"/>
                </a:solidFill>
                <a:latin typeface="Times New Roman" pitchFamily="18" charset="0"/>
                <a:cs typeface="Times New Roman" pitchFamily="18" charset="0"/>
              </a:rPr>
              <a:t>Cationic Polymerization</a:t>
            </a:r>
            <a:endParaRPr lang="ar-SA"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1"/>
          <p:cNvSpPr/>
          <p:nvPr/>
        </p:nvSpPr>
        <p:spPr>
          <a:xfrm>
            <a:off x="533400" y="1066800"/>
            <a:ext cx="8077200" cy="2215991"/>
          </a:xfrm>
          <a:prstGeom prst="rect">
            <a:avLst/>
          </a:prstGeom>
        </p:spPr>
        <p:txBody>
          <a:bodyPr wrap="square">
            <a:spAutoFit/>
          </a:bodyPr>
          <a:lstStyle/>
          <a:p>
            <a:pPr algn="just" rtl="1">
              <a:lnSpc>
                <a:spcPct val="150000"/>
              </a:lnSpc>
              <a:buFont typeface="Wingdings" pitchFamily="2" charset="2"/>
              <a:buChar char="v"/>
            </a:pPr>
            <a:r>
              <a:rPr lang="ar-SA" sz="2000" b="1" dirty="0">
                <a:solidFill>
                  <a:srgbClr val="004A82"/>
                </a:solidFill>
                <a:latin typeface="Times New Roman" pitchFamily="18" charset="0"/>
                <a:cs typeface="Times New Roman" pitchFamily="18" charset="0"/>
              </a:rPr>
              <a:t> </a:t>
            </a:r>
            <a:r>
              <a:rPr lang="ar-SA" sz="2000" b="1" dirty="0">
                <a:solidFill>
                  <a:srgbClr val="00B050"/>
                </a:solidFill>
                <a:latin typeface="Times New Roman" pitchFamily="18" charset="0"/>
                <a:cs typeface="Times New Roman" pitchFamily="18" charset="0"/>
              </a:rPr>
              <a:t>أملاح الكاربونيوم  </a:t>
            </a:r>
            <a:r>
              <a:rPr lang="en-US" sz="2000" b="1" dirty="0" err="1">
                <a:solidFill>
                  <a:srgbClr val="00B050"/>
                </a:solidFill>
                <a:latin typeface="Times New Roman" pitchFamily="18" charset="0"/>
                <a:cs typeface="Times New Roman" pitchFamily="18" charset="0"/>
              </a:rPr>
              <a:t>Carbonium</a:t>
            </a:r>
            <a:r>
              <a:rPr lang="en-US" sz="2000" b="1" dirty="0">
                <a:solidFill>
                  <a:srgbClr val="00B050"/>
                </a:solidFill>
                <a:latin typeface="Times New Roman" pitchFamily="18" charset="0"/>
                <a:cs typeface="Times New Roman" pitchFamily="18" charset="0"/>
              </a:rPr>
              <a:t> Salts</a:t>
            </a:r>
            <a:endParaRPr lang="en-US" b="1" dirty="0">
              <a:solidFill>
                <a:srgbClr val="00B050"/>
              </a:solidFill>
              <a:latin typeface="Times New Roman" pitchFamily="18" charset="0"/>
              <a:cs typeface="Times New Roman" pitchFamily="18" charset="0"/>
            </a:endParaRPr>
          </a:p>
          <a:p>
            <a:pPr marL="287338" algn="just" rtl="1">
              <a:lnSpc>
                <a:spcPct val="150000"/>
              </a:lnSpc>
            </a:pPr>
            <a:r>
              <a:rPr lang="ar-SA" b="1" dirty="0">
                <a:solidFill>
                  <a:srgbClr val="002060"/>
                </a:solidFill>
                <a:latin typeface="Times New Roman" pitchFamily="18" charset="0"/>
                <a:cs typeface="Times New Roman" pitchFamily="18" charset="0"/>
              </a:rPr>
              <a:t>ومن </a:t>
            </a:r>
            <a:r>
              <a:rPr lang="ar-SA" b="1" i="1" dirty="0">
                <a:solidFill>
                  <a:srgbClr val="002060"/>
                </a:solidFill>
                <a:latin typeface="Times New Roman" pitchFamily="18" charset="0"/>
                <a:cs typeface="Times New Roman" pitchFamily="18" charset="0"/>
              </a:rPr>
              <a:t>أمثلة </a:t>
            </a:r>
            <a:r>
              <a:rPr lang="ar-SA" b="1" dirty="0">
                <a:solidFill>
                  <a:srgbClr val="002060"/>
                </a:solidFill>
                <a:latin typeface="Times New Roman" pitchFamily="18" charset="0"/>
                <a:cs typeface="Times New Roman" pitchFamily="18" charset="0"/>
              </a:rPr>
              <a:t>هذه المستهلات أسيتيل بركلورات</a:t>
            </a:r>
            <a:r>
              <a:rPr lang="en-US" b="1" dirty="0" err="1">
                <a:solidFill>
                  <a:srgbClr val="002060"/>
                </a:solidFill>
                <a:latin typeface="Times New Roman" pitchFamily="18" charset="0"/>
                <a:cs typeface="Times New Roman" pitchFamily="18" charset="0"/>
              </a:rPr>
              <a:t>acteyl</a:t>
            </a:r>
            <a:r>
              <a:rPr lang="en-US" b="1" dirty="0">
                <a:solidFill>
                  <a:srgbClr val="002060"/>
                </a:solidFill>
                <a:latin typeface="Times New Roman" pitchFamily="18" charset="0"/>
                <a:cs typeface="Times New Roman" pitchFamily="18" charset="0"/>
              </a:rPr>
              <a:t> per chlorate </a:t>
            </a:r>
            <a:r>
              <a:rPr lang="ar-SA" b="1" dirty="0">
                <a:solidFill>
                  <a:srgbClr val="002060"/>
                </a:solidFill>
                <a:latin typeface="Times New Roman" pitchFamily="18" charset="0"/>
                <a:cs typeface="Times New Roman" pitchFamily="18" charset="0"/>
              </a:rPr>
              <a:t> و ثلاثي بيوتيل بركلورات</a:t>
            </a:r>
            <a:endParaRPr lang="en-US" b="1" dirty="0">
              <a:solidFill>
                <a:srgbClr val="002060"/>
              </a:solidFill>
              <a:latin typeface="Times New Roman" pitchFamily="18" charset="0"/>
              <a:cs typeface="Times New Roman" pitchFamily="18" charset="0"/>
            </a:endParaRPr>
          </a:p>
          <a:p>
            <a:pPr marL="287338" algn="just" rtl="1">
              <a:lnSpc>
                <a:spcPct val="150000"/>
              </a:lnSpc>
            </a:pPr>
            <a:r>
              <a:rPr lang="ar-SA" b="1" dirty="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t>
            </a:r>
            <a:r>
              <a:rPr lang="en-US" b="1" i="1" dirty="0">
                <a:solidFill>
                  <a:srgbClr val="002060"/>
                </a:solidFill>
                <a:latin typeface="Times New Roman" pitchFamily="18" charset="0"/>
                <a:cs typeface="Times New Roman" pitchFamily="18" charset="0"/>
              </a:rPr>
              <a:t>t</a:t>
            </a:r>
            <a:r>
              <a:rPr lang="en-US" b="1" dirty="0">
                <a:solidFill>
                  <a:srgbClr val="002060"/>
                </a:solidFill>
                <a:latin typeface="Times New Roman" pitchFamily="18" charset="0"/>
                <a:cs typeface="Times New Roman" pitchFamily="18" charset="0"/>
              </a:rPr>
              <a:t>-BuClO</a:t>
            </a:r>
            <a:r>
              <a:rPr lang="en-US" b="1" baseline="-25000" dirty="0">
                <a:solidFill>
                  <a:srgbClr val="002060"/>
                </a:solidFill>
                <a:latin typeface="Times New Roman" pitchFamily="18" charset="0"/>
                <a:cs typeface="Times New Roman" pitchFamily="18" charset="0"/>
              </a:rPr>
              <a:t>4</a:t>
            </a:r>
            <a:r>
              <a:rPr lang="en-US" b="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tert</a:t>
            </a:r>
            <a:r>
              <a:rPr lang="en-US" b="1" dirty="0">
                <a:solidFill>
                  <a:srgbClr val="002060"/>
                </a:solidFill>
                <a:latin typeface="Times New Roman" pitchFamily="18" charset="0"/>
                <a:cs typeface="Times New Roman" pitchFamily="18" charset="0"/>
              </a:rPr>
              <a:t>-Butyl per chlorate </a:t>
            </a:r>
            <a:r>
              <a:rPr lang="ar-SA" b="1" dirty="0">
                <a:solidFill>
                  <a:srgbClr val="002060"/>
                </a:solidFill>
                <a:latin typeface="Times New Roman" pitchFamily="18" charset="0"/>
                <a:cs typeface="Times New Roman" pitchFamily="18" charset="0"/>
              </a:rPr>
              <a:t> وثلاثي فينيل كلورالميثان </a:t>
            </a:r>
            <a:r>
              <a:rPr lang="en-US" b="1" dirty="0" err="1">
                <a:solidFill>
                  <a:srgbClr val="002060"/>
                </a:solidFill>
                <a:latin typeface="Times New Roman" pitchFamily="18" charset="0"/>
                <a:cs typeface="Times New Roman" pitchFamily="18" charset="0"/>
              </a:rPr>
              <a:t>Triphenyl</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chloro</a:t>
            </a:r>
            <a:r>
              <a:rPr lang="en-US" b="1" dirty="0">
                <a:solidFill>
                  <a:srgbClr val="002060"/>
                </a:solidFill>
                <a:latin typeface="Times New Roman" pitchFamily="18" charset="0"/>
                <a:cs typeface="Times New Roman" pitchFamily="18" charset="0"/>
              </a:rPr>
              <a:t> methane (C</a:t>
            </a:r>
            <a:r>
              <a:rPr lang="en-US" b="1" baseline="-25000" dirty="0">
                <a:solidFill>
                  <a:srgbClr val="002060"/>
                </a:solidFill>
                <a:latin typeface="Times New Roman" pitchFamily="18" charset="0"/>
                <a:cs typeface="Times New Roman" pitchFamily="18" charset="0"/>
              </a:rPr>
              <a:t>6</a:t>
            </a:r>
            <a:r>
              <a:rPr lang="en-US" b="1" dirty="0">
                <a:solidFill>
                  <a:srgbClr val="002060"/>
                </a:solidFill>
                <a:latin typeface="Times New Roman" pitchFamily="18" charset="0"/>
                <a:cs typeface="Times New Roman" pitchFamily="18" charset="0"/>
              </a:rPr>
              <a:t>H</a:t>
            </a:r>
            <a:r>
              <a:rPr lang="en-US" b="1" baseline="-25000" dirty="0">
                <a:solidFill>
                  <a:srgbClr val="002060"/>
                </a:solidFill>
                <a:latin typeface="Times New Roman" pitchFamily="18" charset="0"/>
                <a:cs typeface="Times New Roman" pitchFamily="18" charset="0"/>
              </a:rPr>
              <a:t>5</a:t>
            </a:r>
            <a:r>
              <a:rPr lang="en-US" b="1" dirty="0">
                <a:solidFill>
                  <a:srgbClr val="002060"/>
                </a:solidFill>
                <a:latin typeface="Times New Roman" pitchFamily="18" charset="0"/>
                <a:cs typeface="Times New Roman" pitchFamily="18" charset="0"/>
              </a:rPr>
              <a:t>)</a:t>
            </a:r>
            <a:r>
              <a:rPr lang="en-US" b="1" baseline="-25000" dirty="0">
                <a:solidFill>
                  <a:srgbClr val="002060"/>
                </a:solidFill>
                <a:latin typeface="Times New Roman" pitchFamily="18" charset="0"/>
                <a:cs typeface="Times New Roman" pitchFamily="18" charset="0"/>
              </a:rPr>
              <a:t>3</a:t>
            </a:r>
            <a:r>
              <a:rPr lang="en-US" b="1" dirty="0">
                <a:solidFill>
                  <a:srgbClr val="002060"/>
                </a:solidFill>
                <a:latin typeface="Times New Roman" pitchFamily="18" charset="0"/>
                <a:cs typeface="Times New Roman" pitchFamily="18" charset="0"/>
              </a:rPr>
              <a:t>CCl </a:t>
            </a:r>
            <a:endParaRPr lang="ar-EG" b="1" dirty="0">
              <a:solidFill>
                <a:srgbClr val="002060"/>
              </a:solidFill>
              <a:latin typeface="Times New Roman" pitchFamily="18" charset="0"/>
              <a:cs typeface="Times New Roman" pitchFamily="18" charset="0"/>
            </a:endParaRPr>
          </a:p>
          <a:p>
            <a:pPr algn="just" rtl="1">
              <a:lnSpc>
                <a:spcPct val="150000"/>
              </a:lnSpc>
            </a:pPr>
            <a:r>
              <a:rPr lang="ar-SA" b="1" dirty="0">
                <a:solidFill>
                  <a:srgbClr val="002060"/>
                </a:solidFill>
                <a:latin typeface="Times New Roman" pitchFamily="18" charset="0"/>
                <a:cs typeface="Times New Roman" pitchFamily="18" charset="0"/>
              </a:rPr>
              <a:t>ويمثل التوازن التالي تكوين أيون الكربون الذي له القدرة على بدء البلمرة :</a:t>
            </a:r>
            <a:endParaRPr lang="ar-EG" b="1" dirty="0">
              <a:solidFill>
                <a:srgbClr val="002060"/>
              </a:solidFill>
              <a:latin typeface="Times New Roman" pitchFamily="18" charset="0"/>
              <a:cs typeface="Times New Roman" pitchFamily="18" charset="0"/>
            </a:endParaRPr>
          </a:p>
        </p:txBody>
      </p:sp>
      <p:sp>
        <p:nvSpPr>
          <p:cNvPr id="10" name="مستطيل 1"/>
          <p:cNvSpPr/>
          <p:nvPr/>
        </p:nvSpPr>
        <p:spPr>
          <a:xfrm>
            <a:off x="533400" y="3962400"/>
            <a:ext cx="8077200" cy="458074"/>
          </a:xfrm>
          <a:prstGeom prst="rect">
            <a:avLst/>
          </a:prstGeom>
        </p:spPr>
        <p:txBody>
          <a:bodyPr wrap="square">
            <a:spAutoFit/>
          </a:bodyPr>
          <a:lstStyle/>
          <a:p>
            <a:pPr algn="r" rtl="1">
              <a:lnSpc>
                <a:spcPct val="150000"/>
              </a:lnSpc>
            </a:pPr>
            <a:r>
              <a:rPr lang="ar-SA" b="1" dirty="0">
                <a:solidFill>
                  <a:srgbClr val="002060"/>
                </a:solidFill>
                <a:latin typeface="Times New Roman" pitchFamily="18" charset="0"/>
                <a:cs typeface="Times New Roman" pitchFamily="18" charset="0"/>
              </a:rPr>
              <a:t> قد يتكون أيون الكربونيوم أيضاً عندما يتفاعل هاليد الألكيل مع حمض لويس (عوامل فريدل كرافت) .</a:t>
            </a:r>
            <a:endParaRPr lang="en-US" b="1" dirty="0">
              <a:solidFill>
                <a:srgbClr val="002060"/>
              </a:solidFill>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1111" r="25556"/>
          <a:stretch>
            <a:fillRect/>
          </a:stretch>
        </p:blipFill>
        <p:spPr bwMode="auto">
          <a:xfrm>
            <a:off x="2667000" y="3352800"/>
            <a:ext cx="3886200" cy="4068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362200" y="4703523"/>
            <a:ext cx="4800600" cy="325677"/>
            <a:chOff x="1752600" y="5638800"/>
            <a:chExt cx="4800600" cy="325677"/>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1495" r="22907"/>
            <a:stretch>
              <a:fillRect/>
            </a:stretch>
          </p:blipFill>
          <p:spPr bwMode="auto">
            <a:xfrm>
              <a:off x="1752600" y="5638800"/>
              <a:ext cx="4800600" cy="296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638800"/>
              <a:ext cx="914400" cy="32567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مستطيل 1"/>
          <p:cNvSpPr/>
          <p:nvPr/>
        </p:nvSpPr>
        <p:spPr>
          <a:xfrm>
            <a:off x="2057400" y="5193268"/>
            <a:ext cx="6400800" cy="369332"/>
          </a:xfrm>
          <a:prstGeom prst="rect">
            <a:avLst/>
          </a:prstGeom>
        </p:spPr>
        <p:txBody>
          <a:bodyPr wrap="square">
            <a:spAutoFit/>
          </a:bodyPr>
          <a:lstStyle/>
          <a:p>
            <a:pPr algn="r" rtl="1"/>
            <a:r>
              <a:rPr lang="ar-SA" b="1" dirty="0">
                <a:solidFill>
                  <a:srgbClr val="C00000"/>
                </a:solidFill>
                <a:latin typeface="Times New Roman" pitchFamily="18" charset="0"/>
                <a:cs typeface="Times New Roman" pitchFamily="18" charset="0"/>
              </a:rPr>
              <a:t>  تعتبر الحموض المعدنية وعوامل فريدل كرافت أكثر العوامل المحفزة استخداماً :</a:t>
            </a:r>
            <a:endParaRPr lang="ar-EG" b="1" dirty="0">
              <a:solidFill>
                <a:srgbClr val="C00000"/>
              </a:solidFill>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600200" algn="ctr" rtl="1"/>
            <a:r>
              <a:rPr lang="ar-SA" sz="2400" b="1" dirty="0">
                <a:solidFill>
                  <a:srgbClr val="C00000"/>
                </a:solidFill>
                <a:latin typeface="Times New Roman" pitchFamily="18" charset="0"/>
                <a:cs typeface="Times New Roman" pitchFamily="18" charset="0"/>
              </a:rPr>
              <a:t>3) البلمرة الكاتيونية  </a:t>
            </a:r>
            <a:r>
              <a:rPr lang="en-US" sz="2400" b="1" dirty="0">
                <a:solidFill>
                  <a:srgbClr val="C00000"/>
                </a:solidFill>
                <a:latin typeface="Times New Roman" pitchFamily="18" charset="0"/>
                <a:cs typeface="Times New Roman" pitchFamily="18" charset="0"/>
              </a:rPr>
              <a:t>Cationic Polymerization</a:t>
            </a:r>
            <a:endParaRPr lang="ar-SA" sz="2400" b="1" dirty="0">
              <a:solidFill>
                <a:srgbClr val="C00000"/>
              </a:solidFill>
              <a:latin typeface="Times New Roman" pitchFamily="18" charset="0"/>
              <a:cs typeface="Times New Roman" pitchFamily="18" charset="0"/>
            </a:endParaRPr>
          </a:p>
        </p:txBody>
      </p:sp>
      <p:sp>
        <p:nvSpPr>
          <p:cNvPr id="14" name="TextBox 13"/>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2543413"/>
            <a:ext cx="7924800" cy="3323987"/>
          </a:xfrm>
          <a:prstGeom prst="rect">
            <a:avLst/>
          </a:prstGeom>
          <a:noFill/>
        </p:spPr>
        <p:txBody>
          <a:bodyPr wrap="square" rtlCol="0">
            <a:spAutoFit/>
          </a:bodyPr>
          <a:lstStyle/>
          <a:p>
            <a:pPr algn="just" rtl="1">
              <a:lnSpc>
                <a:spcPct val="150000"/>
              </a:lnSpc>
            </a:pPr>
            <a:r>
              <a:rPr lang="ar-SA" sz="2000" b="1" dirty="0">
                <a:latin typeface="Times New Roman" panose="02020603050405020304" pitchFamily="18" charset="0"/>
                <a:cs typeface="Times New Roman" panose="02020603050405020304" pitchFamily="18" charset="0"/>
              </a:rPr>
              <a:t>البوليمرات العضوية لها اهمية بالغة في حياة الانسان:</a:t>
            </a:r>
          </a:p>
          <a:p>
            <a:pPr marL="520700" indent="-169863" algn="just" rtl="1">
              <a:lnSpc>
                <a:spcPct val="150000"/>
              </a:lnSpc>
              <a:buFontTx/>
              <a:buChar char="-"/>
            </a:pPr>
            <a:r>
              <a:rPr lang="ar-SA" sz="2000" b="1" dirty="0">
                <a:latin typeface="Times New Roman" panose="02020603050405020304" pitchFamily="18" charset="0"/>
                <a:cs typeface="Times New Roman" panose="02020603050405020304" pitchFamily="18" charset="0"/>
              </a:rPr>
              <a:t> الغذاء (النشويات – البروتينات)</a:t>
            </a:r>
          </a:p>
          <a:p>
            <a:pPr marL="520700" indent="-169863" algn="just" rtl="1">
              <a:lnSpc>
                <a:spcPct val="150000"/>
              </a:lnSpc>
              <a:buFontTx/>
              <a:buChar char="-"/>
            </a:pPr>
            <a:r>
              <a:rPr lang="ar-SA" sz="2000" b="1" dirty="0">
                <a:latin typeface="Times New Roman" panose="02020603050405020304" pitchFamily="18" charset="0"/>
                <a:cs typeface="Times New Roman" panose="02020603050405020304" pitchFamily="18" charset="0"/>
              </a:rPr>
              <a:t> الملابس (القطن – الصوف – الحرير – جلود الحيوانات)</a:t>
            </a:r>
          </a:p>
          <a:p>
            <a:pPr marL="520700" indent="-169863" algn="just" rtl="1">
              <a:lnSpc>
                <a:spcPct val="150000"/>
              </a:lnSpc>
              <a:buFontTx/>
              <a:buChar char="-"/>
            </a:pPr>
            <a:r>
              <a:rPr lang="ar-SA" sz="2000" b="1" dirty="0">
                <a:latin typeface="Times New Roman" panose="02020603050405020304" pitchFamily="18" charset="0"/>
                <a:cs typeface="Times New Roman" panose="02020603050405020304" pitchFamily="18" charset="0"/>
              </a:rPr>
              <a:t> المسكن (الخشب)</a:t>
            </a:r>
          </a:p>
          <a:p>
            <a:pPr marL="520700" indent="-169863" algn="just" rtl="1">
              <a:lnSpc>
                <a:spcPct val="150000"/>
              </a:lnSpc>
              <a:buFontTx/>
              <a:buChar char="-"/>
            </a:pPr>
            <a:r>
              <a:rPr lang="ar-SA" sz="2000" b="1" dirty="0">
                <a:latin typeface="Times New Roman" panose="02020603050405020304" pitchFamily="18" charset="0"/>
                <a:cs typeface="Times New Roman" panose="02020603050405020304" pitchFamily="18" charset="0"/>
              </a:rPr>
              <a:t> أغراض اخرى (المطاط – الصموغ)</a:t>
            </a:r>
          </a:p>
          <a:p>
            <a:pPr marL="520700" indent="-169863" algn="just" rtl="1">
              <a:lnSpc>
                <a:spcPct val="150000"/>
              </a:lnSpc>
            </a:pPr>
            <a:r>
              <a:rPr lang="ar-SA" sz="2000" b="1" dirty="0">
                <a:latin typeface="Times New Roman" panose="02020603050405020304" pitchFamily="18" charset="0"/>
                <a:cs typeface="Times New Roman" panose="02020603050405020304" pitchFamily="18" charset="0"/>
              </a:rPr>
              <a:t>- حلت محل المواد التقليدية كالمعادن بانواعها نتيجة للتطور الهائل في الصناعات الكيميائية القائمة علي النفط و مشتقاته (صفات ميكانيكية جيدة – رخيصة الثمن)</a:t>
            </a:r>
          </a:p>
        </p:txBody>
      </p:sp>
      <p:sp>
        <p:nvSpPr>
          <p:cNvPr id="10" name="TextBox 9"/>
          <p:cNvSpPr txBox="1"/>
          <p:nvPr/>
        </p:nvSpPr>
        <p:spPr>
          <a:xfrm>
            <a:off x="4800600" y="2219503"/>
            <a:ext cx="3733800" cy="461665"/>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400" b="1" dirty="0">
                <a:solidFill>
                  <a:srgbClr val="C00000"/>
                </a:solidFill>
                <a:latin typeface="Times New Roman" panose="02020603050405020304" pitchFamily="18" charset="0"/>
                <a:cs typeface="Times New Roman" panose="02020603050405020304" pitchFamily="18" charset="0"/>
              </a:rPr>
              <a:t>الأهمية</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86600" y="468868"/>
            <a:ext cx="1676400" cy="369332"/>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a:solidFill>
                  <a:srgbClr val="C00000"/>
                </a:solidFill>
                <a:latin typeface="Times New Roman" panose="02020603050405020304" pitchFamily="18" charset="0"/>
                <a:cs typeface="Times New Roman" panose="02020603050405020304" pitchFamily="18" charset="0"/>
              </a:rPr>
              <a:t>الاهمية</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00600" y="1228903"/>
            <a:ext cx="3733800" cy="461665"/>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400" b="1" dirty="0">
                <a:solidFill>
                  <a:srgbClr val="C00000"/>
                </a:solidFill>
                <a:latin typeface="Times New Roman" panose="02020603050405020304" pitchFamily="18" charset="0"/>
                <a:cs typeface="Times New Roman" panose="02020603050405020304" pitchFamily="18" charset="0"/>
              </a:rPr>
              <a:t>التركيب</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9600" y="1552813"/>
            <a:ext cx="7772400" cy="498663"/>
          </a:xfrm>
          <a:prstGeom prst="rect">
            <a:avLst/>
          </a:prstGeom>
          <a:noFill/>
        </p:spPr>
        <p:txBody>
          <a:bodyPr wrap="square" rtlCol="0">
            <a:spAutoFit/>
          </a:bodyPr>
          <a:lstStyle/>
          <a:p>
            <a:pPr algn="just" rtl="1">
              <a:lnSpc>
                <a:spcPct val="150000"/>
              </a:lnSpc>
            </a:pPr>
            <a:r>
              <a:rPr lang="ar-SA" sz="2000" b="1" dirty="0">
                <a:latin typeface="Times New Roman" panose="02020603050405020304" pitchFamily="18" charset="0"/>
                <a:cs typeface="Times New Roman" panose="02020603050405020304" pitchFamily="18" charset="0"/>
              </a:rPr>
              <a:t>تمثل ذرات الكربون العنصر الاساس في تركيب البوليمرات العضوية.</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3) البلمرة الكاتيونية</a:t>
            </a:r>
            <a:endParaRPr lang="en-US" sz="1600" b="1" dirty="0">
              <a:solidFill>
                <a:srgbClr val="0070C0"/>
              </a:solidFill>
              <a:latin typeface="Times New Roman" pitchFamily="18" charset="0"/>
              <a:cs typeface="Times New Roman" pitchFamily="18" charset="0"/>
            </a:endParaRPr>
          </a:p>
        </p:txBody>
      </p:sp>
      <p:sp>
        <p:nvSpPr>
          <p:cNvPr id="7" name="مستطيل 1"/>
          <p:cNvSpPr/>
          <p:nvPr/>
        </p:nvSpPr>
        <p:spPr>
          <a:xfrm>
            <a:off x="762000" y="1828800"/>
            <a:ext cx="7772400" cy="969496"/>
          </a:xfrm>
          <a:prstGeom prst="rect">
            <a:avLst/>
          </a:prstGeom>
        </p:spPr>
        <p:txBody>
          <a:bodyPr wrap="square">
            <a:spAutoFit/>
          </a:bodyPr>
          <a:lstStyle/>
          <a:p>
            <a:pPr marL="169863" indent="-169863" algn="just" rtl="1">
              <a:lnSpc>
                <a:spcPct val="150000"/>
              </a:lnSpc>
            </a:pPr>
            <a:r>
              <a:rPr lang="ar-SA" sz="2000" b="1" dirty="0">
                <a:solidFill>
                  <a:srgbClr val="C00000"/>
                </a:solidFill>
                <a:latin typeface="Times New Roman" pitchFamily="18" charset="0"/>
                <a:cs typeface="Times New Roman" pitchFamily="18" charset="0"/>
              </a:rPr>
              <a:t>1) مرحلة بدء التفاعل </a:t>
            </a:r>
            <a:r>
              <a:rPr lang="en-US" sz="2000" b="1" dirty="0">
                <a:solidFill>
                  <a:srgbClr val="C00000"/>
                </a:solidFill>
                <a:latin typeface="Times New Roman" pitchFamily="18" charset="0"/>
                <a:cs typeface="Times New Roman" pitchFamily="18" charset="0"/>
              </a:rPr>
              <a:t>Initiation Step</a:t>
            </a:r>
          </a:p>
          <a:p>
            <a:pPr marL="169863" algn="just" rtl="1">
              <a:lnSpc>
                <a:spcPct val="150000"/>
              </a:lnSpc>
            </a:pPr>
            <a:r>
              <a:rPr lang="ar-SA" b="1" dirty="0">
                <a:solidFill>
                  <a:srgbClr val="004A82"/>
                </a:solidFill>
                <a:latin typeface="Times New Roman" pitchFamily="18" charset="0"/>
                <a:cs typeface="Times New Roman" pitchFamily="18" charset="0"/>
              </a:rPr>
              <a:t>في هذه المرحلة يتكون بادئ التفاعل ثم ينضم إلى الجزيئات الأحادية مكونة مراكز فعاله</a:t>
            </a:r>
            <a:endParaRPr lang="ar-SA" b="1" dirty="0">
              <a:solidFill>
                <a:srgbClr val="C00000"/>
              </a:solidFill>
              <a:latin typeface="Times New Roman" pitchFamily="18" charset="0"/>
              <a:cs typeface="Times New Roman" pitchFamily="18" charset="0"/>
            </a:endParaRPr>
          </a:p>
        </p:txBody>
      </p:sp>
      <p:sp>
        <p:nvSpPr>
          <p:cNvPr id="10" name="مستطيل 1"/>
          <p:cNvSpPr/>
          <p:nvPr/>
        </p:nvSpPr>
        <p:spPr>
          <a:xfrm>
            <a:off x="609600" y="1214841"/>
            <a:ext cx="7924800" cy="600164"/>
          </a:xfrm>
          <a:prstGeom prst="rect">
            <a:avLst/>
          </a:prstGeom>
          <a:ln>
            <a:solidFill>
              <a:schemeClr val="accent1"/>
            </a:solidFill>
          </a:ln>
        </p:spPr>
        <p:txBody>
          <a:bodyPr wrap="square">
            <a:spAutoFit/>
          </a:bodyPr>
          <a:lstStyle/>
          <a:p>
            <a:pPr marL="169863" indent="-169863" algn="ctr" rtl="1">
              <a:lnSpc>
                <a:spcPct val="150000"/>
              </a:lnSpc>
            </a:pPr>
            <a:r>
              <a:rPr lang="ar-SA" sz="2200" b="1" dirty="0">
                <a:solidFill>
                  <a:srgbClr val="0070C0"/>
                </a:solidFill>
                <a:latin typeface="Times New Roman" pitchFamily="18" charset="0"/>
                <a:cs typeface="Times New Roman" pitchFamily="18" charset="0"/>
              </a:rPr>
              <a:t>مثال: البلمرة الكاتيونية للايزوبيوتين باستخدام </a:t>
            </a:r>
            <a:r>
              <a:rPr lang="en-US" sz="2200" b="1" dirty="0">
                <a:solidFill>
                  <a:srgbClr val="0070C0"/>
                </a:solidFill>
                <a:latin typeface="Times New Roman" pitchFamily="18" charset="0"/>
                <a:cs typeface="Times New Roman" pitchFamily="18" charset="0"/>
              </a:rPr>
              <a:t>BF</a:t>
            </a:r>
            <a:r>
              <a:rPr lang="en-US" sz="2200" b="1" baseline="-25000" dirty="0">
                <a:solidFill>
                  <a:srgbClr val="0070C0"/>
                </a:solidFill>
                <a:latin typeface="Times New Roman" pitchFamily="18" charset="0"/>
                <a:cs typeface="Times New Roman" pitchFamily="18" charset="0"/>
              </a:rPr>
              <a:t>3</a:t>
            </a:r>
            <a:r>
              <a:rPr lang="ar-SA" sz="2200" b="1" dirty="0">
                <a:solidFill>
                  <a:srgbClr val="0070C0"/>
                </a:solidFill>
                <a:latin typeface="Times New Roman" pitchFamily="18" charset="0"/>
                <a:cs typeface="Times New Roman" pitchFamily="18" charset="0"/>
              </a:rPr>
              <a:t> كبادئ و الكحول كحافز مساعد.</a:t>
            </a:r>
          </a:p>
        </p:txBody>
      </p:sp>
      <p:graphicFrame>
        <p:nvGraphicFramePr>
          <p:cNvPr id="12" name="Object 4"/>
          <p:cNvGraphicFramePr>
            <a:graphicFrameLocks noChangeAspect="1"/>
          </p:cNvGraphicFramePr>
          <p:nvPr/>
        </p:nvGraphicFramePr>
        <p:xfrm>
          <a:off x="1752600" y="2971800"/>
          <a:ext cx="5970588" cy="923925"/>
        </p:xfrm>
        <a:graphic>
          <a:graphicData uri="http://schemas.openxmlformats.org/presentationml/2006/ole">
            <mc:AlternateContent xmlns:mc="http://schemas.openxmlformats.org/markup-compatibility/2006">
              <mc:Choice xmlns:v="urn:schemas-microsoft-com:vml" Requires="v">
                <p:oleObj spid="_x0000_s1184784" name="CS ChemDraw Drawing" r:id="rId3" imgW="3216600" imgH="498960" progId="ChemDraw.Document.6.0">
                  <p:embed/>
                </p:oleObj>
              </mc:Choice>
              <mc:Fallback>
                <p:oleObj name="CS ChemDraw Drawing" r:id="rId3" imgW="3216600" imgH="4989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971800"/>
                        <a:ext cx="59705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p:cNvGraphicFramePr>
            <a:graphicFrameLocks noChangeAspect="1"/>
          </p:cNvGraphicFramePr>
          <p:nvPr/>
        </p:nvGraphicFramePr>
        <p:xfrm>
          <a:off x="914400" y="4354513"/>
          <a:ext cx="7550150" cy="1208087"/>
        </p:xfrm>
        <a:graphic>
          <a:graphicData uri="http://schemas.openxmlformats.org/presentationml/2006/ole">
            <mc:AlternateContent xmlns:mc="http://schemas.openxmlformats.org/markup-compatibility/2006">
              <mc:Choice xmlns:v="urn:schemas-microsoft-com:vml" Requires="v">
                <p:oleObj spid="_x0000_s1184785" name="CS ChemDraw Drawing" r:id="rId5" imgW="4294080" imgH="687240" progId="ChemDraw.Document.6.0">
                  <p:embed/>
                </p:oleObj>
              </mc:Choice>
              <mc:Fallback>
                <p:oleObj name="CS ChemDraw Drawing" r:id="rId5" imgW="4294080" imgH="68724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354513"/>
                        <a:ext cx="7550150"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3) البلمرة الكاتيونية</a:t>
            </a:r>
            <a:endParaRPr lang="en-US" sz="1600" b="1" dirty="0">
              <a:solidFill>
                <a:srgbClr val="0070C0"/>
              </a:solidFill>
              <a:latin typeface="Times New Roman" pitchFamily="18" charset="0"/>
              <a:cs typeface="Times New Roman" pitchFamily="18" charset="0"/>
            </a:endParaRPr>
          </a:p>
        </p:txBody>
      </p:sp>
      <p:sp>
        <p:nvSpPr>
          <p:cNvPr id="16" name="مستطيل 1"/>
          <p:cNvSpPr/>
          <p:nvPr/>
        </p:nvSpPr>
        <p:spPr>
          <a:xfrm>
            <a:off x="838200" y="1219200"/>
            <a:ext cx="7696200" cy="677108"/>
          </a:xfrm>
          <a:prstGeom prst="rect">
            <a:avLst/>
          </a:prstGeom>
        </p:spPr>
        <p:txBody>
          <a:bodyPr wrap="square">
            <a:spAutoFit/>
          </a:bodyPr>
          <a:lstStyle/>
          <a:p>
            <a:pPr marL="169863" indent="-169863" algn="just" rtl="1"/>
            <a:r>
              <a:rPr lang="en-US" sz="2000" b="1" dirty="0">
                <a:solidFill>
                  <a:srgbClr val="C00000"/>
                </a:solidFill>
                <a:latin typeface="Times New Roman" pitchFamily="18" charset="0"/>
                <a:cs typeface="Times New Roman" pitchFamily="18" charset="0"/>
              </a:rPr>
              <a:t>2</a:t>
            </a:r>
            <a:r>
              <a:rPr lang="ar-SA" sz="2000" b="1" dirty="0">
                <a:solidFill>
                  <a:srgbClr val="C00000"/>
                </a:solidFill>
                <a:latin typeface="Times New Roman" pitchFamily="18" charset="0"/>
                <a:cs typeface="Times New Roman" pitchFamily="18" charset="0"/>
              </a:rPr>
              <a:t>) مرحلة انتشار التفاعل</a:t>
            </a:r>
            <a:r>
              <a:rPr lang="en-US" sz="2000" b="1" dirty="0">
                <a:solidFill>
                  <a:srgbClr val="C00000"/>
                </a:solidFill>
                <a:latin typeface="Times New Roman" pitchFamily="18" charset="0"/>
                <a:cs typeface="Times New Roman" pitchFamily="18" charset="0"/>
              </a:rPr>
              <a:t> </a:t>
            </a:r>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Propagation Step</a:t>
            </a:r>
            <a:endParaRPr lang="ar-EG" sz="2400" b="1" dirty="0">
              <a:solidFill>
                <a:srgbClr val="C00000"/>
              </a:solidFill>
              <a:latin typeface="Times New Roman" pitchFamily="18" charset="0"/>
              <a:cs typeface="Times New Roman" pitchFamily="18" charset="0"/>
            </a:endParaRPr>
          </a:p>
          <a:p>
            <a:pPr marL="169863" algn="r" rtl="1"/>
            <a:r>
              <a:rPr lang="ar-SA" b="1" dirty="0">
                <a:latin typeface="Times New Roman" pitchFamily="18" charset="0"/>
                <a:cs typeface="Times New Roman" pitchFamily="18" charset="0"/>
              </a:rPr>
              <a:t>ادخال (حشر) الاحادي </a:t>
            </a:r>
            <a:r>
              <a:rPr lang="en-US" b="1" dirty="0">
                <a:latin typeface="Times New Roman" pitchFamily="18" charset="0"/>
                <a:cs typeface="Times New Roman" pitchFamily="18" charset="0"/>
              </a:rPr>
              <a:t>monomer</a:t>
            </a:r>
            <a:r>
              <a:rPr lang="ar-SA" b="1" dirty="0">
                <a:latin typeface="Times New Roman" pitchFamily="18" charset="0"/>
                <a:cs typeface="Times New Roman" pitchFamily="18" charset="0"/>
              </a:rPr>
              <a:t> بين ايون الكربون الموجب و الايون المرافق.</a:t>
            </a:r>
            <a:endParaRPr lang="ar-EG" b="1" dirty="0">
              <a:latin typeface="Times New Roman" pitchFamily="18" charset="0"/>
              <a:cs typeface="Times New Roman" pitchFamily="18" charset="0"/>
            </a:endParaRPr>
          </a:p>
        </p:txBody>
      </p:sp>
      <p:graphicFrame>
        <p:nvGraphicFramePr>
          <p:cNvPr id="1185796" name="Object 4"/>
          <p:cNvGraphicFramePr>
            <a:graphicFrameLocks noChangeAspect="1"/>
          </p:cNvGraphicFramePr>
          <p:nvPr/>
        </p:nvGraphicFramePr>
        <p:xfrm>
          <a:off x="1143000" y="2057400"/>
          <a:ext cx="6924054" cy="820638"/>
        </p:xfrm>
        <a:graphic>
          <a:graphicData uri="http://schemas.openxmlformats.org/presentationml/2006/ole">
            <mc:AlternateContent xmlns:mc="http://schemas.openxmlformats.org/markup-compatibility/2006">
              <mc:Choice xmlns:v="urn:schemas-microsoft-com:vml" Requires="v">
                <p:oleObj spid="_x0000_s1185817" name="CS ChemDraw Drawing" r:id="rId3" imgW="5335920" imgH="633960" progId="ChemDraw.Document.6.0">
                  <p:embed/>
                </p:oleObj>
              </mc:Choice>
              <mc:Fallback>
                <p:oleObj name="CS ChemDraw Drawing" r:id="rId3" imgW="5335920" imgH="63396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6924054" cy="82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5797" name="Object 5"/>
          <p:cNvGraphicFramePr>
            <a:graphicFrameLocks noChangeAspect="1"/>
          </p:cNvGraphicFramePr>
          <p:nvPr/>
        </p:nvGraphicFramePr>
        <p:xfrm>
          <a:off x="1143000" y="3200400"/>
          <a:ext cx="6836476" cy="1066800"/>
        </p:xfrm>
        <a:graphic>
          <a:graphicData uri="http://schemas.openxmlformats.org/presentationml/2006/ole">
            <mc:AlternateContent xmlns:mc="http://schemas.openxmlformats.org/markup-compatibility/2006">
              <mc:Choice xmlns:v="urn:schemas-microsoft-com:vml" Requires="v">
                <p:oleObj spid="_x0000_s1185818" name="CS ChemDraw Drawing" r:id="rId5" imgW="5421600" imgH="844560" progId="ChemDraw.Document.6.0">
                  <p:embed/>
                </p:oleObj>
              </mc:Choice>
              <mc:Fallback>
                <p:oleObj name="CS ChemDraw Drawing" r:id="rId5" imgW="5421600" imgH="84456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00400"/>
                        <a:ext cx="683647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مستطيل 1"/>
          <p:cNvSpPr/>
          <p:nvPr/>
        </p:nvSpPr>
        <p:spPr>
          <a:xfrm>
            <a:off x="609600" y="4572000"/>
            <a:ext cx="7924800" cy="677108"/>
          </a:xfrm>
          <a:prstGeom prst="rect">
            <a:avLst/>
          </a:prstGeom>
        </p:spPr>
        <p:txBody>
          <a:bodyPr wrap="square">
            <a:spAutoFit/>
          </a:bodyPr>
          <a:lstStyle/>
          <a:p>
            <a:pPr marL="169863" indent="-169863" algn="just" rtl="1"/>
            <a:r>
              <a:rPr lang="en-US" sz="2000" b="1" dirty="0">
                <a:solidFill>
                  <a:srgbClr val="C00000"/>
                </a:solidFill>
                <a:latin typeface="Times New Roman" pitchFamily="18" charset="0"/>
                <a:cs typeface="Times New Roman" pitchFamily="18" charset="0"/>
              </a:rPr>
              <a:t>3</a:t>
            </a:r>
            <a:r>
              <a:rPr lang="ar-SA" sz="2000" b="1" dirty="0">
                <a:solidFill>
                  <a:srgbClr val="C00000"/>
                </a:solidFill>
                <a:latin typeface="Times New Roman" pitchFamily="18" charset="0"/>
                <a:cs typeface="Times New Roman" pitchFamily="18" charset="0"/>
              </a:rPr>
              <a:t>) مرحلة انتهاء التفاعل </a:t>
            </a:r>
            <a:r>
              <a:rPr lang="en-US" sz="2000" b="1" dirty="0">
                <a:solidFill>
                  <a:srgbClr val="C00000"/>
                </a:solidFill>
                <a:latin typeface="Times New Roman" pitchFamily="18" charset="0"/>
                <a:cs typeface="Times New Roman" pitchFamily="18" charset="0"/>
              </a:rPr>
              <a:t>Termination Step</a:t>
            </a:r>
            <a:endParaRPr lang="ar-SA" sz="2000" b="1" dirty="0">
              <a:solidFill>
                <a:srgbClr val="C00000"/>
              </a:solidFill>
              <a:latin typeface="Times New Roman" pitchFamily="18" charset="0"/>
              <a:cs typeface="Times New Roman" pitchFamily="18" charset="0"/>
            </a:endParaRPr>
          </a:p>
          <a:p>
            <a:pPr marL="169863" algn="just" rtl="1"/>
            <a:r>
              <a:rPr lang="ar-SA" b="1" dirty="0">
                <a:latin typeface="Times New Roman" pitchFamily="18" charset="0"/>
                <a:cs typeface="Times New Roman" pitchFamily="18" charset="0"/>
              </a:rPr>
              <a:t>اعادة انتاج </a:t>
            </a:r>
            <a:r>
              <a:rPr lang="en-US" b="1" dirty="0" err="1">
                <a:latin typeface="Times New Roman" pitchFamily="18" charset="0"/>
                <a:cs typeface="Times New Roman" pitchFamily="18" charset="0"/>
              </a:rPr>
              <a:t>Protonic</a:t>
            </a:r>
            <a:r>
              <a:rPr lang="en-US" b="1" dirty="0">
                <a:latin typeface="Times New Roman" pitchFamily="18" charset="0"/>
                <a:cs typeface="Times New Roman" pitchFamily="18" charset="0"/>
              </a:rPr>
              <a:t> acid complex H</a:t>
            </a:r>
            <a:r>
              <a:rPr lang="en-US" b="1" baseline="30000" dirty="0">
                <a:latin typeface="Times New Roman" pitchFamily="18" charset="0"/>
                <a:cs typeface="Times New Roman" pitchFamily="18" charset="0"/>
              </a:rPr>
              <a:t>+</a:t>
            </a:r>
            <a:r>
              <a:rPr lang="en-US" b="1" dirty="0">
                <a:latin typeface="Times New Roman" pitchFamily="18" charset="0"/>
                <a:cs typeface="Times New Roman" pitchFamily="18" charset="0"/>
              </a:rPr>
              <a:t>[BF</a:t>
            </a:r>
            <a:r>
              <a:rPr lang="en-US" b="1" baseline="-25000" dirty="0">
                <a:latin typeface="Times New Roman" pitchFamily="18" charset="0"/>
                <a:cs typeface="Times New Roman" pitchFamily="18" charset="0"/>
              </a:rPr>
              <a:t>3</a:t>
            </a:r>
            <a:r>
              <a:rPr lang="en-US" b="1" dirty="0">
                <a:latin typeface="Times New Roman" pitchFamily="18" charset="0"/>
                <a:cs typeface="Times New Roman" pitchFamily="18" charset="0"/>
              </a:rPr>
              <a:t>OR]</a:t>
            </a:r>
            <a:r>
              <a:rPr lang="en-US" b="1" baseline="30000" dirty="0">
                <a:latin typeface="Times New Roman" pitchFamily="18" charset="0"/>
                <a:cs typeface="Times New Roman" pitchFamily="18" charset="0"/>
              </a:rPr>
              <a:t>-</a:t>
            </a:r>
            <a:r>
              <a:rPr lang="ar-SA" b="1" dirty="0">
                <a:latin typeface="Times New Roman" pitchFamily="18" charset="0"/>
                <a:cs typeface="Times New Roman" pitchFamily="18" charset="0"/>
              </a:rPr>
              <a:t> من الكاربونيوم في السلسلة.</a:t>
            </a:r>
            <a:endParaRPr lang="ar-EG" b="1" dirty="0">
              <a:latin typeface="Times New Roman" pitchFamily="18" charset="0"/>
              <a:cs typeface="Times New Roman" pitchFamily="18" charset="0"/>
            </a:endParaRPr>
          </a:p>
        </p:txBody>
      </p:sp>
      <p:graphicFrame>
        <p:nvGraphicFramePr>
          <p:cNvPr id="14" name="Object 6"/>
          <p:cNvGraphicFramePr>
            <a:graphicFrameLocks noChangeAspect="1"/>
          </p:cNvGraphicFramePr>
          <p:nvPr/>
        </p:nvGraphicFramePr>
        <p:xfrm>
          <a:off x="1752600" y="5447595"/>
          <a:ext cx="5638800" cy="953205"/>
        </p:xfrm>
        <a:graphic>
          <a:graphicData uri="http://schemas.openxmlformats.org/presentationml/2006/ole">
            <mc:AlternateContent xmlns:mc="http://schemas.openxmlformats.org/markup-compatibility/2006">
              <mc:Choice xmlns:v="urn:schemas-microsoft-com:vml" Requires="v">
                <p:oleObj spid="_x0000_s1185819" name="CS ChemDraw Drawing" r:id="rId7" imgW="4123080" imgH="696960" progId="ChemDraw.Document.6.0">
                  <p:embed/>
                </p:oleObj>
              </mc:Choice>
              <mc:Fallback>
                <p:oleObj name="CS ChemDraw Drawing" r:id="rId7" imgW="4123080" imgH="696960" progId="ChemDraw.Document.6.0">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447595"/>
                        <a:ext cx="5638800" cy="95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85796"/>
                                        </p:tgtEl>
                                        <p:attrNameLst>
                                          <p:attrName>style.visibility</p:attrName>
                                        </p:attrNameLst>
                                      </p:cBhvr>
                                      <p:to>
                                        <p:strVal val="visible"/>
                                      </p:to>
                                    </p:set>
                                    <p:animEffect transition="in" filter="box(in)">
                                      <p:cBhvr>
                                        <p:cTn id="11" dur="500"/>
                                        <p:tgtEl>
                                          <p:spTgt spid="118579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85797"/>
                                        </p:tgtEl>
                                        <p:attrNameLst>
                                          <p:attrName>style.visibility</p:attrName>
                                        </p:attrNameLst>
                                      </p:cBhvr>
                                      <p:to>
                                        <p:strVal val="visible"/>
                                      </p:to>
                                    </p:set>
                                    <p:animEffect transition="in" filter="box(in)">
                                      <p:cBhvr>
                                        <p:cTn id="15" dur="500"/>
                                        <p:tgtEl>
                                          <p:spTgt spid="118579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3) البلمرة الكاتيونية</a:t>
            </a:r>
            <a:endParaRPr lang="en-US" sz="1600" b="1" dirty="0">
              <a:solidFill>
                <a:srgbClr val="0070C0"/>
              </a:solidFill>
              <a:latin typeface="Times New Roman" pitchFamily="18" charset="0"/>
              <a:cs typeface="Times New Roman" pitchFamily="18" charset="0"/>
            </a:endParaRPr>
          </a:p>
        </p:txBody>
      </p:sp>
      <p:sp>
        <p:nvSpPr>
          <p:cNvPr id="18" name="مستطيل 1"/>
          <p:cNvSpPr/>
          <p:nvPr/>
        </p:nvSpPr>
        <p:spPr>
          <a:xfrm>
            <a:off x="609600" y="2184737"/>
            <a:ext cx="7924800" cy="1015663"/>
          </a:xfrm>
          <a:prstGeom prst="rect">
            <a:avLst/>
          </a:prstGeom>
        </p:spPr>
        <p:txBody>
          <a:bodyPr wrap="square">
            <a:spAutoFit/>
          </a:bodyPr>
          <a:lstStyle/>
          <a:p>
            <a:pPr marL="169863" indent="-169863" algn="just" rtl="1">
              <a:buFont typeface="Wingdings" pitchFamily="2" charset="2"/>
              <a:buChar char="q"/>
            </a:pPr>
            <a:r>
              <a:rPr lang="ar-SA" sz="2000" b="1" dirty="0">
                <a:latin typeface="Times New Roman" pitchFamily="18" charset="0"/>
                <a:cs typeface="Times New Roman" pitchFamily="18" charset="0"/>
              </a:rPr>
              <a:t> عملية الاذابة </a:t>
            </a:r>
            <a:r>
              <a:rPr lang="en-US" sz="2000" b="1" dirty="0" err="1">
                <a:latin typeface="Times New Roman" pitchFamily="18" charset="0"/>
                <a:cs typeface="Times New Roman" pitchFamily="18" charset="0"/>
              </a:rPr>
              <a:t>Solvation</a:t>
            </a:r>
            <a:r>
              <a:rPr lang="ar-SA" sz="2000" b="1" dirty="0">
                <a:latin typeface="Times New Roman" pitchFamily="18" charset="0"/>
                <a:cs typeface="Times New Roman" pitchFamily="18" charset="0"/>
              </a:rPr>
              <a:t> ممكن ان تمنع مرحلة انهاء التفاعل حيث انها</a:t>
            </a:r>
          </a:p>
          <a:p>
            <a:pPr marL="346075" algn="just" rtl="1">
              <a:buFont typeface="Arial" pitchFamily="34" charset="0"/>
              <a:buChar char="•"/>
            </a:pPr>
            <a:r>
              <a:rPr lang="ar-SA" sz="2000" b="1" dirty="0">
                <a:latin typeface="Times New Roman" pitchFamily="18" charset="0"/>
                <a:cs typeface="Times New Roman" pitchFamily="18" charset="0"/>
              </a:rPr>
              <a:t> ت</a:t>
            </a:r>
            <a:r>
              <a:rPr lang="ar-EG" sz="2000" b="1" dirty="0">
                <a:latin typeface="Times New Roman" pitchFamily="18" charset="0"/>
                <a:cs typeface="Times New Roman" pitchFamily="18" charset="0"/>
              </a:rPr>
              <a:t>عزز خطوة بدء وكذلك تفكك</a:t>
            </a:r>
            <a:r>
              <a:rPr lang="ar-SA" sz="2000" b="1" dirty="0">
                <a:latin typeface="Times New Roman" pitchFamily="18" charset="0"/>
                <a:cs typeface="Times New Roman" pitchFamily="18" charset="0"/>
              </a:rPr>
              <a:t> </a:t>
            </a:r>
            <a:r>
              <a:rPr lang="ar-EG" sz="2000" b="1" dirty="0">
                <a:latin typeface="Times New Roman" pitchFamily="18" charset="0"/>
                <a:cs typeface="Times New Roman" pitchFamily="18" charset="0"/>
              </a:rPr>
              <a:t>زوج </a:t>
            </a:r>
            <a:r>
              <a:rPr lang="ar-SA" sz="2000" b="1" dirty="0">
                <a:latin typeface="Times New Roman" pitchFamily="18" charset="0"/>
                <a:cs typeface="Times New Roman" pitchFamily="18" charset="0"/>
              </a:rPr>
              <a:t>ال</a:t>
            </a:r>
            <a:r>
              <a:rPr lang="ar-EG" sz="2000" b="1" dirty="0">
                <a:latin typeface="Times New Roman" pitchFamily="18" charset="0"/>
                <a:cs typeface="Times New Roman" pitchFamily="18" charset="0"/>
              </a:rPr>
              <a:t>أيون في نهاية </a:t>
            </a:r>
            <a:r>
              <a:rPr lang="ar-SA" sz="2000" b="1" dirty="0">
                <a:latin typeface="Times New Roman" pitchFamily="18" charset="0"/>
                <a:cs typeface="Times New Roman" pitchFamily="18" charset="0"/>
              </a:rPr>
              <a:t>ال</a:t>
            </a:r>
            <a:r>
              <a:rPr lang="ar-EG" sz="2000" b="1" dirty="0">
                <a:latin typeface="Times New Roman" pitchFamily="18" charset="0"/>
                <a:cs typeface="Times New Roman" pitchFamily="18" charset="0"/>
              </a:rPr>
              <a:t>سلسلة </a:t>
            </a:r>
            <a:r>
              <a:rPr lang="ar-SA" sz="2000" b="1" dirty="0">
                <a:latin typeface="Times New Roman" pitchFamily="18" charset="0"/>
                <a:cs typeface="Times New Roman" pitchFamily="18" charset="0"/>
              </a:rPr>
              <a:t>ال</a:t>
            </a:r>
            <a:r>
              <a:rPr lang="ar-EG" sz="2000" b="1" dirty="0">
                <a:latin typeface="Times New Roman" pitchFamily="18" charset="0"/>
                <a:cs typeface="Times New Roman" pitchFamily="18" charset="0"/>
              </a:rPr>
              <a:t>متزايدة</a:t>
            </a:r>
            <a:endParaRPr lang="ar-SA" sz="2000" b="1" dirty="0">
              <a:latin typeface="Times New Roman" pitchFamily="18" charset="0"/>
              <a:cs typeface="Times New Roman" pitchFamily="18" charset="0"/>
            </a:endParaRPr>
          </a:p>
          <a:p>
            <a:pPr marL="346075" algn="just" rtl="1">
              <a:buFont typeface="Arial" pitchFamily="34" charset="0"/>
              <a:buChar char="•"/>
            </a:pPr>
            <a:r>
              <a:rPr lang="ar-SA" sz="2000" b="1" dirty="0">
                <a:latin typeface="Times New Roman" pitchFamily="18" charset="0"/>
                <a:cs typeface="Times New Roman" pitchFamily="18" charset="0"/>
              </a:rPr>
              <a:t> معدل انتشار السلسلة يزداد مع الكاربونيوم الحر</a:t>
            </a:r>
            <a:endParaRPr lang="ar-EG" sz="2000" b="1" dirty="0">
              <a:latin typeface="Times New Roman" pitchFamily="18" charset="0"/>
              <a:cs typeface="Times New Roman" pitchFamily="18" charset="0"/>
            </a:endParaRPr>
          </a:p>
        </p:txBody>
      </p:sp>
      <p:graphicFrame>
        <p:nvGraphicFramePr>
          <p:cNvPr id="1187843" name="Object 3"/>
          <p:cNvGraphicFramePr>
            <a:graphicFrameLocks noChangeAspect="1"/>
          </p:cNvGraphicFramePr>
          <p:nvPr/>
        </p:nvGraphicFramePr>
        <p:xfrm>
          <a:off x="1752600" y="3429000"/>
          <a:ext cx="6091238" cy="1178743"/>
        </p:xfrm>
        <a:graphic>
          <a:graphicData uri="http://schemas.openxmlformats.org/presentationml/2006/ole">
            <mc:AlternateContent xmlns:mc="http://schemas.openxmlformats.org/markup-compatibility/2006">
              <mc:Choice xmlns:v="urn:schemas-microsoft-com:vml" Requires="v">
                <p:oleObj spid="_x0000_s1187850" name="CS ChemDraw Drawing" r:id="rId3" imgW="4623840" imgH="894960" progId="ChemDraw.Document.6.0">
                  <p:embed/>
                </p:oleObj>
              </mc:Choice>
              <mc:Fallback>
                <p:oleObj name="CS ChemDraw Drawing" r:id="rId3" imgW="4623840" imgH="894960"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6091238" cy="11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مستطيل 1"/>
          <p:cNvSpPr/>
          <p:nvPr/>
        </p:nvSpPr>
        <p:spPr>
          <a:xfrm>
            <a:off x="685800" y="4978808"/>
            <a:ext cx="7848600" cy="1477328"/>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a:solidFill>
                  <a:srgbClr val="004A82"/>
                </a:solidFill>
                <a:latin typeface="Times New Roman" pitchFamily="18" charset="0"/>
                <a:cs typeface="Times New Roman" pitchFamily="18" charset="0"/>
              </a:rPr>
              <a:t> في المذيب القطبي</a:t>
            </a:r>
          </a:p>
          <a:p>
            <a:pPr marL="346075" algn="just" rtl="1">
              <a:lnSpc>
                <a:spcPct val="150000"/>
              </a:lnSpc>
            </a:pPr>
            <a:r>
              <a:rPr lang="ar-SA" sz="2000" b="1" dirty="0">
                <a:solidFill>
                  <a:srgbClr val="004A82"/>
                </a:solidFill>
                <a:latin typeface="Times New Roman" pitchFamily="18" charset="0"/>
                <a:cs typeface="Times New Roman" pitchFamily="18" charset="0"/>
              </a:rPr>
              <a:t>كل احادي جديد يضاف يجب ان يحشر في زوج الايون و لذلك دور البادئ لا يقتصر فقط على بدء التفاعل كما في حالة الجذور الحرة.</a:t>
            </a:r>
            <a:endParaRPr lang="ar-EG" sz="2000" b="1" dirty="0">
              <a:solidFill>
                <a:srgbClr val="004A82"/>
              </a:solidFill>
              <a:latin typeface="Times New Roman" pitchFamily="18" charset="0"/>
              <a:cs typeface="Times New Roman" pitchFamily="18" charset="0"/>
            </a:endParaRPr>
          </a:p>
        </p:txBody>
      </p:sp>
      <p:sp>
        <p:nvSpPr>
          <p:cNvPr id="21" name="مستطيل 1"/>
          <p:cNvSpPr/>
          <p:nvPr/>
        </p:nvSpPr>
        <p:spPr>
          <a:xfrm>
            <a:off x="609600" y="1349514"/>
            <a:ext cx="7924800" cy="707886"/>
          </a:xfrm>
          <a:prstGeom prst="rect">
            <a:avLst/>
          </a:prstGeom>
        </p:spPr>
        <p:txBody>
          <a:bodyPr wrap="square">
            <a:spAutoFit/>
          </a:bodyPr>
          <a:lstStyle/>
          <a:p>
            <a:pPr marL="169863" indent="-169863" algn="just" rtl="1">
              <a:buFont typeface="Wingdings" pitchFamily="2" charset="2"/>
              <a:buChar char="q"/>
            </a:pPr>
            <a:r>
              <a:rPr lang="ar-SA" sz="2000" b="1" dirty="0">
                <a:latin typeface="Times New Roman" pitchFamily="18" charset="0"/>
                <a:cs typeface="Times New Roman" pitchFamily="18" charset="0"/>
              </a:rPr>
              <a:t> البادئ النشط لا يستهلك ويمكن اعتباره كعامل حفاز.</a:t>
            </a:r>
          </a:p>
          <a:p>
            <a:pPr marL="287338" algn="just" rtl="1"/>
            <a:r>
              <a:rPr lang="ar-SA" sz="2000" b="1" dirty="0">
                <a:latin typeface="Times New Roman" pitchFamily="18" charset="0"/>
                <a:cs typeface="Times New Roman" pitchFamily="18" charset="0"/>
              </a:rPr>
              <a:t>كلما زادت قوة </a:t>
            </a:r>
            <a:r>
              <a:rPr lang="en-US" sz="2000" b="1" dirty="0">
                <a:latin typeface="Times New Roman" pitchFamily="18" charset="0"/>
                <a:cs typeface="Times New Roman" pitchFamily="18" charset="0"/>
              </a:rPr>
              <a:t>Complex</a:t>
            </a:r>
            <a:r>
              <a:rPr lang="ar-SA" sz="2000" b="1" dirty="0">
                <a:latin typeface="Times New Roman" pitchFamily="18" charset="0"/>
                <a:cs typeface="Times New Roman" pitchFamily="18" charset="0"/>
              </a:rPr>
              <a:t> زادت سرعة بدء التفاعل وقللت من سرعة نهاية التفاعل. </a:t>
            </a:r>
            <a:endParaRPr lang="ar-EG"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87843"/>
                                        </p:tgtEl>
                                        <p:attrNameLst>
                                          <p:attrName>style.visibility</p:attrName>
                                        </p:attrNameLst>
                                      </p:cBhvr>
                                      <p:to>
                                        <p:strVal val="visible"/>
                                      </p:to>
                                    </p:set>
                                    <p:animEffect transition="in" filter="randombar(horizontal)">
                                      <p:cBhvr>
                                        <p:cTn id="7" dur="500"/>
                                        <p:tgtEl>
                                          <p:spTgt spid="118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295400"/>
            <a:ext cx="8077200" cy="1669944"/>
          </a:xfrm>
          <a:prstGeom prst="rect">
            <a:avLst/>
          </a:prstGeom>
        </p:spPr>
        <p:txBody>
          <a:bodyPr wrap="square">
            <a:spAutoFit/>
          </a:bodyPr>
          <a:lstStyle/>
          <a:p>
            <a:pPr algn="just" rtl="1">
              <a:lnSpc>
                <a:spcPct val="200000"/>
              </a:lnSpc>
            </a:pPr>
            <a:r>
              <a:rPr lang="ar-SA" b="1" dirty="0">
                <a:solidFill>
                  <a:srgbClr val="002060"/>
                </a:solidFill>
                <a:latin typeface="Times New Roman" pitchFamily="18" charset="0"/>
                <a:cs typeface="Times New Roman" pitchFamily="18" charset="0"/>
              </a:rPr>
              <a:t>تجدر الإشارة أنه في </a:t>
            </a:r>
            <a:r>
              <a:rPr lang="ar-SA" b="1" dirty="0">
                <a:solidFill>
                  <a:srgbClr val="00B050"/>
                </a:solidFill>
                <a:latin typeface="Times New Roman" pitchFamily="18" charset="0"/>
                <a:cs typeface="Times New Roman" pitchFamily="18" charset="0"/>
              </a:rPr>
              <a:t>بوليمرات الإضافة </a:t>
            </a:r>
            <a:r>
              <a:rPr lang="ar-SA" b="1" dirty="0">
                <a:solidFill>
                  <a:srgbClr val="002060"/>
                </a:solidFill>
                <a:latin typeface="Times New Roman" pitchFamily="18" charset="0"/>
                <a:cs typeface="Times New Roman" pitchFamily="18" charset="0"/>
              </a:rPr>
              <a:t>تتصل الجزيئات الأحادية ببعضها عن طريق الرأس بالذيل ويعود السبب في هذا الإختيار إلى كل من :</a:t>
            </a:r>
            <a:endParaRPr lang="en-US" b="1" dirty="0">
              <a:solidFill>
                <a:srgbClr val="002060"/>
              </a:solidFill>
              <a:latin typeface="Times New Roman" pitchFamily="18" charset="0"/>
              <a:cs typeface="Times New Roman" pitchFamily="18" charset="0"/>
            </a:endParaRPr>
          </a:p>
          <a:p>
            <a:pPr algn="just" rtl="1">
              <a:lnSpc>
                <a:spcPct val="200000"/>
              </a:lnSpc>
            </a:pPr>
            <a:r>
              <a:rPr lang="ar-SA" b="1" dirty="0">
                <a:solidFill>
                  <a:srgbClr val="002060"/>
                </a:solidFill>
                <a:latin typeface="Times New Roman" pitchFamily="18" charset="0"/>
                <a:cs typeface="Times New Roman" pitchFamily="18" charset="0"/>
              </a:rPr>
              <a:t>الإعاقة الفراغية </a:t>
            </a:r>
            <a:r>
              <a:rPr lang="en-US" b="1" dirty="0" err="1">
                <a:solidFill>
                  <a:srgbClr val="002060"/>
                </a:solidFill>
                <a:latin typeface="Times New Roman" pitchFamily="18" charset="0"/>
                <a:cs typeface="Times New Roman" pitchFamily="18" charset="0"/>
              </a:rPr>
              <a:t>Steric</a:t>
            </a:r>
            <a:r>
              <a:rPr lang="en-US" b="1" dirty="0">
                <a:solidFill>
                  <a:srgbClr val="002060"/>
                </a:solidFill>
                <a:latin typeface="Times New Roman" pitchFamily="18" charset="0"/>
                <a:cs typeface="Times New Roman" pitchFamily="18" charset="0"/>
              </a:rPr>
              <a:t> hindrance </a:t>
            </a:r>
            <a:r>
              <a:rPr lang="ar-SA" b="1" dirty="0">
                <a:solidFill>
                  <a:srgbClr val="002060"/>
                </a:solidFill>
                <a:latin typeface="Times New Roman" pitchFamily="18" charset="0"/>
                <a:cs typeface="Times New Roman" pitchFamily="18" charset="0"/>
              </a:rPr>
              <a:t>   و الطنين أو الرنين </a:t>
            </a:r>
            <a:r>
              <a:rPr lang="en-US" b="1" dirty="0">
                <a:solidFill>
                  <a:srgbClr val="002060"/>
                </a:solidFill>
                <a:latin typeface="Times New Roman" pitchFamily="18" charset="0"/>
                <a:cs typeface="Times New Roman" pitchFamily="18" charset="0"/>
              </a:rPr>
              <a:t>Resonance  </a:t>
            </a:r>
            <a:endParaRPr lang="ar-EG" b="1" dirty="0">
              <a:solidFill>
                <a:srgbClr val="00206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5946912" cy="3006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بلمرة الاضافة</a:t>
            </a:r>
          </a:p>
          <a:p>
            <a:pPr algn="ctr" rtl="1"/>
            <a:r>
              <a:rPr lang="en-US" sz="2400" b="1" dirty="0">
                <a:solidFill>
                  <a:srgbClr val="C00000"/>
                </a:solidFill>
                <a:latin typeface="Times New Roman" pitchFamily="18" charset="0"/>
                <a:cs typeface="Times New Roman" pitchFamily="18" charset="0"/>
              </a:rPr>
              <a:t>Addition Polymerization</a:t>
            </a:r>
            <a:endParaRPr lang="ar-SA" sz="2400" b="1" dirty="0">
              <a:solidFill>
                <a:srgbClr val="C00000"/>
              </a:solidFill>
              <a:latin typeface="Times New Roman" pitchFamily="18" charset="0"/>
              <a:cs typeface="Times New Roman" pitchFamily="18" charset="0"/>
            </a:endParaRPr>
          </a:p>
        </p:txBody>
      </p:sp>
      <p:sp>
        <p:nvSpPr>
          <p:cNvPr id="7" name="TextBox 6"/>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295400"/>
            <a:ext cx="7696200" cy="369332"/>
          </a:xfrm>
          <a:prstGeom prst="rect">
            <a:avLst/>
          </a:prstGeom>
        </p:spPr>
        <p:txBody>
          <a:bodyPr wrap="square">
            <a:spAutoFit/>
          </a:bodyPr>
          <a:lstStyle/>
          <a:p>
            <a:pPr algn="just" rtl="1"/>
            <a:r>
              <a:rPr lang="ar-SA" b="1" dirty="0">
                <a:solidFill>
                  <a:srgbClr val="004A82"/>
                </a:solidFill>
                <a:latin typeface="Times New Roman" pitchFamily="18" charset="0"/>
                <a:cs typeface="Times New Roman" pitchFamily="18" charset="0"/>
              </a:rPr>
              <a:t>في حالة الاتصال بالرأس يجعل الجذر (أو الأنيون) </a:t>
            </a:r>
            <a:r>
              <a:rPr lang="ar-SA" b="1" dirty="0">
                <a:solidFill>
                  <a:srgbClr val="C00000"/>
                </a:solidFill>
                <a:latin typeface="Times New Roman" pitchFamily="18" charset="0"/>
                <a:cs typeface="Times New Roman" pitchFamily="18" charset="0"/>
              </a:rPr>
              <a:t>الناتج غير مستقر </a:t>
            </a:r>
            <a:r>
              <a:rPr lang="ar-SA" b="1" dirty="0">
                <a:solidFill>
                  <a:srgbClr val="004A82"/>
                </a:solidFill>
                <a:latin typeface="Times New Roman" pitchFamily="18" charset="0"/>
                <a:cs typeface="Times New Roman" pitchFamily="18" charset="0"/>
              </a:rPr>
              <a:t>لعدم إمكانية حدوث ظاهرة الطنين.</a:t>
            </a:r>
            <a:endParaRPr lang="ar-EG" b="1" dirty="0">
              <a:solidFill>
                <a:srgbClr val="00206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94691"/>
            <a:ext cx="4114800" cy="10771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00600" y="3124200"/>
            <a:ext cx="3962400" cy="400110"/>
          </a:xfrm>
          <a:prstGeom prst="rect">
            <a:avLst/>
          </a:prstGeom>
        </p:spPr>
        <p:txBody>
          <a:bodyPr wrap="square">
            <a:spAutoFit/>
          </a:bodyPr>
          <a:lstStyle/>
          <a:p>
            <a:pPr algn="r" rtl="1"/>
            <a:r>
              <a:rPr lang="ar-SA" sz="2000" b="1" dirty="0">
                <a:solidFill>
                  <a:srgbClr val="0070C0"/>
                </a:solidFill>
              </a:rPr>
              <a:t>ومن الأمثلة التوضيحية الأخرى</a:t>
            </a:r>
            <a:endParaRPr lang="ar-EG" sz="2000" b="1" dirty="0">
              <a:solidFill>
                <a:srgbClr val="0070C0"/>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0"/>
            <a:ext cx="3810000" cy="2792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a:solidFill>
                  <a:srgbClr val="C00000"/>
                </a:solidFill>
                <a:latin typeface="Times New Roman" pitchFamily="18" charset="0"/>
                <a:cs typeface="Times New Roman" pitchFamily="18" charset="0"/>
              </a:rPr>
              <a:t>بلمرة الاضافة</a:t>
            </a:r>
          </a:p>
          <a:p>
            <a:pPr algn="ctr" rtl="1"/>
            <a:r>
              <a:rPr lang="en-US" sz="2400" b="1" dirty="0">
                <a:solidFill>
                  <a:srgbClr val="C00000"/>
                </a:solidFill>
                <a:latin typeface="Times New Roman" pitchFamily="18" charset="0"/>
                <a:cs typeface="Times New Roman" pitchFamily="18" charset="0"/>
              </a:rPr>
              <a:t>Addition Polymerization</a:t>
            </a:r>
            <a:endParaRPr lang="ar-SA" sz="2400" b="1" dirty="0">
              <a:solidFill>
                <a:srgbClr val="C00000"/>
              </a:solidFill>
              <a:latin typeface="Times New Roman" pitchFamily="18" charset="0"/>
              <a:cs typeface="Times New Roman" pitchFamily="18" charset="0"/>
            </a:endParaRPr>
          </a:p>
        </p:txBody>
      </p:sp>
      <p:sp>
        <p:nvSpPr>
          <p:cNvPr id="15" name="TextBox 14"/>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153400" cy="5170646"/>
          </a:xfrm>
          <a:prstGeom prst="rect">
            <a:avLst/>
          </a:prstGeom>
        </p:spPr>
        <p:txBody>
          <a:bodyPr wrap="square">
            <a:spAutoFit/>
          </a:bodyPr>
          <a:lstStyle/>
          <a:p>
            <a:pPr algn="just" rtl="1">
              <a:lnSpc>
                <a:spcPct val="150000"/>
              </a:lnSpc>
            </a:pPr>
            <a:r>
              <a:rPr lang="ar-SA" sz="2000" b="1" dirty="0">
                <a:latin typeface="Times New Roman" pitchFamily="18" charset="0"/>
                <a:cs typeface="Times New Roman" pitchFamily="18" charset="0"/>
              </a:rPr>
              <a:t>تتأثر سرعة التفاعل في مرحلة تكاثر البلمرة الأيونية (السالبة أو الموجبة) بعدد من العوامل منها :</a:t>
            </a:r>
            <a:endParaRPr lang="en-US" sz="2000" b="1" dirty="0">
              <a:latin typeface="Times New Roman" pitchFamily="18" charset="0"/>
              <a:cs typeface="Times New Roman" pitchFamily="18" charset="0"/>
            </a:endParaRPr>
          </a:p>
          <a:p>
            <a:pPr lvl="0" algn="just" rtl="1">
              <a:lnSpc>
                <a:spcPct val="150000"/>
              </a:lnSpc>
            </a:pPr>
            <a:r>
              <a:rPr lang="ar-EG" sz="2000" b="1" dirty="0">
                <a:solidFill>
                  <a:srgbClr val="FF0000"/>
                </a:solidFill>
                <a:latin typeface="Times New Roman" pitchFamily="18" charset="0"/>
                <a:cs typeface="Times New Roman" pitchFamily="18" charset="0"/>
              </a:rPr>
              <a:t>1</a:t>
            </a:r>
            <a:r>
              <a:rPr lang="ar-SA" sz="2000" b="1" dirty="0">
                <a:solidFill>
                  <a:srgbClr val="FF0000"/>
                </a:solidFill>
                <a:latin typeface="Times New Roman" pitchFamily="18" charset="0"/>
                <a:cs typeface="Times New Roman" pitchFamily="18" charset="0"/>
              </a:rPr>
              <a:t>) تأثير درجة الحرارة</a:t>
            </a:r>
            <a:r>
              <a:rPr lang="ar-SA" sz="2000"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Temperature Effect</a:t>
            </a:r>
          </a:p>
          <a:p>
            <a:pPr marL="169863" lvl="0" algn="just" rtl="1">
              <a:lnSpc>
                <a:spcPct val="150000"/>
              </a:lnSpc>
            </a:pPr>
            <a:r>
              <a:rPr lang="ar-SA" dirty="0">
                <a:solidFill>
                  <a:srgbClr val="00B050"/>
                </a:solidFill>
                <a:latin typeface="Times New Roman" pitchFamily="18" charset="0"/>
                <a:cs typeface="Times New Roman" pitchFamily="18" charset="0"/>
              </a:rPr>
              <a:t>درجات الحرارة العالية </a:t>
            </a:r>
            <a:r>
              <a:rPr lang="ar-SA" u="sng" dirty="0">
                <a:latin typeface="Times New Roman" pitchFamily="18" charset="0"/>
                <a:cs typeface="Times New Roman" pitchFamily="18" charset="0"/>
              </a:rPr>
              <a:t>تساعد على انهاء</a:t>
            </a:r>
            <a:r>
              <a:rPr lang="ar-SA" dirty="0">
                <a:latin typeface="Times New Roman" pitchFamily="18" charset="0"/>
                <a:cs typeface="Times New Roman" pitchFamily="18" charset="0"/>
              </a:rPr>
              <a:t> المراكز النشطة  ، كما </a:t>
            </a:r>
            <a:r>
              <a:rPr lang="ar-SA" u="sng" dirty="0">
                <a:latin typeface="Times New Roman" pitchFamily="18" charset="0"/>
                <a:cs typeface="Times New Roman" pitchFamily="18" charset="0"/>
              </a:rPr>
              <a:t>تقلل من</a:t>
            </a:r>
            <a:r>
              <a:rPr lang="ar-SA" dirty="0">
                <a:latin typeface="Times New Roman" pitchFamily="18" charset="0"/>
                <a:cs typeface="Times New Roman" pitchFamily="18" charset="0"/>
              </a:rPr>
              <a:t> التنظيم الفراغي للبوليمر.</a:t>
            </a:r>
          </a:p>
          <a:p>
            <a:pPr marL="169863" lvl="0" algn="just" rtl="1">
              <a:lnSpc>
                <a:spcPct val="150000"/>
              </a:lnSpc>
            </a:pPr>
            <a:r>
              <a:rPr lang="ar-SA" dirty="0">
                <a:solidFill>
                  <a:srgbClr val="00B050"/>
                </a:solidFill>
                <a:latin typeface="Times New Roman" pitchFamily="18" charset="0"/>
                <a:cs typeface="Times New Roman" pitchFamily="18" charset="0"/>
              </a:rPr>
              <a:t>درجات الحرارة المنخفضة </a:t>
            </a:r>
            <a:r>
              <a:rPr lang="ar-SA" u="sng" dirty="0">
                <a:latin typeface="Times New Roman" pitchFamily="18" charset="0"/>
                <a:cs typeface="Times New Roman" pitchFamily="18" charset="0"/>
              </a:rPr>
              <a:t>تقلل من </a:t>
            </a:r>
            <a:r>
              <a:rPr lang="ar-SA" dirty="0">
                <a:latin typeface="Times New Roman" pitchFamily="18" charset="0"/>
                <a:cs typeface="Times New Roman" pitchFamily="18" charset="0"/>
              </a:rPr>
              <a:t>إنهاء المراكز النشطة  ، كما تعمل على </a:t>
            </a:r>
            <a:r>
              <a:rPr lang="ar-SA" u="sng" dirty="0">
                <a:latin typeface="Times New Roman" pitchFamily="18" charset="0"/>
                <a:cs typeface="Times New Roman" pitchFamily="18" charset="0"/>
              </a:rPr>
              <a:t>رفع</a:t>
            </a:r>
            <a:r>
              <a:rPr lang="ar-SA" dirty="0">
                <a:latin typeface="Times New Roman" pitchFamily="18" charset="0"/>
                <a:cs typeface="Times New Roman" pitchFamily="18" charset="0"/>
              </a:rPr>
              <a:t> التنظيم الفراغي للبوليمر. لذا تتم عملية البلمرة باستخدام مذيب له درجة غليان منخفضة (اقل من 100 دىجة).</a:t>
            </a:r>
            <a:endParaRPr lang="ar-SA" b="1" dirty="0">
              <a:solidFill>
                <a:srgbClr val="C00000"/>
              </a:solidFill>
              <a:latin typeface="Times New Roman" pitchFamily="18" charset="0"/>
              <a:cs typeface="Times New Roman" pitchFamily="18" charset="0"/>
            </a:endParaRPr>
          </a:p>
          <a:p>
            <a:pPr lvl="0" algn="just" rtl="1">
              <a:lnSpc>
                <a:spcPct val="150000"/>
              </a:lnSpc>
            </a:pPr>
            <a:r>
              <a:rPr lang="ar-SA" sz="2000" b="1" dirty="0">
                <a:solidFill>
                  <a:srgbClr val="FF0000"/>
                </a:solidFill>
                <a:latin typeface="Times New Roman" pitchFamily="18" charset="0"/>
                <a:cs typeface="Times New Roman" pitchFamily="18" charset="0"/>
              </a:rPr>
              <a:t>2) تأثير المذيب  </a:t>
            </a:r>
            <a:r>
              <a:rPr lang="en-US" sz="2000" b="1" dirty="0">
                <a:solidFill>
                  <a:srgbClr val="FF0000"/>
                </a:solidFill>
                <a:latin typeface="Times New Roman" pitchFamily="18" charset="0"/>
                <a:cs typeface="Times New Roman" pitchFamily="18" charset="0"/>
              </a:rPr>
              <a:t>Solvent effect</a:t>
            </a:r>
          </a:p>
          <a:p>
            <a:pPr marL="169863" lvl="0" algn="just" rtl="1">
              <a:lnSpc>
                <a:spcPct val="150000"/>
              </a:lnSpc>
            </a:pPr>
            <a:r>
              <a:rPr lang="ar-SA" dirty="0">
                <a:latin typeface="Times New Roman" pitchFamily="18" charset="0"/>
                <a:cs typeface="Times New Roman" pitchFamily="18" charset="0"/>
              </a:rPr>
              <a:t>تزداد سرعة البلمرة عندما يكون المذيب (أو وسط التفاعل) قطبياً، حيث يعمل هذا الوسط على المباعدة بين الأيونات الموجبة والأيونات السالبة وهذا يعطي تلك الأيونات (المتكونة أثناء التفاعل) حرية أكثر في التفاعل مع الأحاديات . </a:t>
            </a:r>
            <a:endParaRPr lang="ar-EG" dirty="0">
              <a:latin typeface="Times New Roman" pitchFamily="18" charset="0"/>
              <a:cs typeface="Times New Roman" pitchFamily="18" charset="0"/>
            </a:endParaRPr>
          </a:p>
          <a:p>
            <a:pPr marL="169863" lvl="0" algn="just" rtl="1">
              <a:lnSpc>
                <a:spcPct val="150000"/>
              </a:lnSpc>
            </a:pPr>
            <a:r>
              <a:rPr lang="ar-SA" dirty="0">
                <a:latin typeface="Times New Roman" pitchFamily="18" charset="0"/>
                <a:cs typeface="Times New Roman" pitchFamily="18" charset="0"/>
              </a:rPr>
              <a:t>استخدام ثنائي كلوروالميثان </a:t>
            </a:r>
            <a:r>
              <a:rPr lang="en-US" dirty="0">
                <a:latin typeface="Times New Roman" pitchFamily="18" charset="0"/>
                <a:cs typeface="Times New Roman" pitchFamily="18" charset="0"/>
              </a:rPr>
              <a:t>CH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Cl</a:t>
            </a:r>
            <a:r>
              <a:rPr lang="en-US" baseline="-25000" dirty="0">
                <a:latin typeface="Times New Roman" pitchFamily="18" charset="0"/>
                <a:cs typeface="Times New Roman" pitchFamily="18" charset="0"/>
              </a:rPr>
              <a:t>2</a:t>
            </a:r>
            <a:r>
              <a:rPr lang="ar-SA" dirty="0">
                <a:latin typeface="Times New Roman" pitchFamily="18" charset="0"/>
                <a:cs typeface="Times New Roman" pitchFamily="18" charset="0"/>
              </a:rPr>
              <a:t> كمذيب قطبي افضل من استخدام رباعي كلوروالميثان </a:t>
            </a:r>
            <a:r>
              <a:rPr lang="en-US" dirty="0">
                <a:latin typeface="Times New Roman" pitchFamily="18" charset="0"/>
                <a:cs typeface="Times New Roman" pitchFamily="18" charset="0"/>
              </a:rPr>
              <a:t>CCl</a:t>
            </a:r>
            <a:r>
              <a:rPr lang="en-US" baseline="-25000" dirty="0">
                <a:latin typeface="Times New Roman" pitchFamily="18" charset="0"/>
                <a:cs typeface="Times New Roman" pitchFamily="18" charset="0"/>
              </a:rPr>
              <a:t>4</a:t>
            </a:r>
            <a:r>
              <a:rPr lang="ar-SA" baseline="-25000" dirty="0">
                <a:latin typeface="Times New Roman" pitchFamily="18" charset="0"/>
                <a:cs typeface="Times New Roman" pitchFamily="18" charset="0"/>
              </a:rPr>
              <a:t> </a:t>
            </a:r>
            <a:r>
              <a:rPr lang="ar-SA" dirty="0">
                <a:latin typeface="Times New Roman" pitchFamily="18" charset="0"/>
                <a:cs typeface="Times New Roman" pitchFamily="18" charset="0"/>
              </a:rPr>
              <a:t>كمذيب غير قطبي</a:t>
            </a:r>
            <a:endParaRPr lang="en-US" dirty="0">
              <a:latin typeface="Times New Roman" pitchFamily="18" charset="0"/>
              <a:cs typeface="Times New Roman" pitchFamily="18" charset="0"/>
            </a:endParaRPr>
          </a:p>
          <a:p>
            <a:pPr marL="169863" lvl="0" algn="just" rtl="1">
              <a:lnSpc>
                <a:spcPct val="150000"/>
              </a:lnSpc>
            </a:pPr>
            <a:r>
              <a:rPr lang="ar-SA" dirty="0">
                <a:latin typeface="Times New Roman" pitchFamily="18" charset="0"/>
                <a:cs typeface="Times New Roman" pitchFamily="18" charset="0"/>
              </a:rPr>
              <a:t>و </a:t>
            </a:r>
            <a:r>
              <a:rPr lang="ar-SA" dirty="0">
                <a:solidFill>
                  <a:prstClr val="black"/>
                </a:solidFill>
                <a:latin typeface="Times New Roman" pitchFamily="18" charset="0"/>
                <a:cs typeface="Times New Roman" pitchFamily="18" charset="0"/>
              </a:rPr>
              <a:t>استخدام رباعي هيدروفوران  </a:t>
            </a:r>
            <a:r>
              <a:rPr lang="en-US" dirty="0">
                <a:solidFill>
                  <a:prstClr val="black"/>
                </a:solidFill>
                <a:latin typeface="Times New Roman" pitchFamily="18" charset="0"/>
                <a:cs typeface="Times New Roman" pitchFamily="18" charset="0"/>
              </a:rPr>
              <a:t>THF</a:t>
            </a:r>
            <a:r>
              <a:rPr lang="ar-SA" dirty="0">
                <a:solidFill>
                  <a:prstClr val="black"/>
                </a:solidFill>
                <a:latin typeface="Times New Roman" pitchFamily="18" charset="0"/>
                <a:cs typeface="Times New Roman" pitchFamily="18" charset="0"/>
              </a:rPr>
              <a:t> </a:t>
            </a:r>
            <a:r>
              <a:rPr lang="ar-SA" dirty="0">
                <a:latin typeface="Times New Roman" pitchFamily="18" charset="0"/>
                <a:cs typeface="Times New Roman" pitchFamily="18" charset="0"/>
              </a:rPr>
              <a:t>كمذيب قطبي </a:t>
            </a:r>
            <a:r>
              <a:rPr lang="ar-SA" dirty="0">
                <a:solidFill>
                  <a:prstClr val="black"/>
                </a:solidFill>
                <a:latin typeface="Times New Roman" pitchFamily="18" charset="0"/>
                <a:cs typeface="Times New Roman" pitchFamily="18" charset="0"/>
              </a:rPr>
              <a:t>افضل من ثنائي الأوكسان </a:t>
            </a:r>
            <a:r>
              <a:rPr lang="en-US" dirty="0" err="1">
                <a:solidFill>
                  <a:prstClr val="black"/>
                </a:solidFill>
                <a:latin typeface="Times New Roman" pitchFamily="18" charset="0"/>
                <a:cs typeface="Times New Roman" pitchFamily="18" charset="0"/>
              </a:rPr>
              <a:t>Dioxane</a:t>
            </a:r>
            <a:r>
              <a:rPr lang="ar-SA" dirty="0">
                <a:solidFill>
                  <a:prstClr val="black"/>
                </a:solidFill>
                <a:latin typeface="Times New Roman" pitchFamily="18" charset="0"/>
                <a:cs typeface="Times New Roman" pitchFamily="18" charset="0"/>
              </a:rPr>
              <a:t> </a:t>
            </a:r>
            <a:r>
              <a:rPr lang="ar-SA" dirty="0">
                <a:latin typeface="Times New Roman" pitchFamily="18" charset="0"/>
                <a:cs typeface="Times New Roman" pitchFamily="18" charset="0"/>
              </a:rPr>
              <a:t>كمذيب غير قطبي</a:t>
            </a:r>
            <a:endParaRPr lang="ar-SA" dirty="0">
              <a:solidFill>
                <a:prstClr val="black"/>
              </a:solidFill>
              <a:latin typeface="Times New Roman" pitchFamily="18" charset="0"/>
              <a:cs typeface="Times New Roman" pitchFamily="18" charset="0"/>
            </a:endParaRPr>
          </a:p>
        </p:txBody>
      </p:sp>
      <p:sp>
        <p:nvSpPr>
          <p:cNvPr id="5" name="TextBox 4"/>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العوامل المؤثرة على سرعة البلمرة الايونية</a:t>
            </a:r>
            <a:endParaRPr lang="en-US" sz="2400" b="1" dirty="0">
              <a:solidFill>
                <a:srgbClr val="0070C0"/>
              </a:solidFill>
              <a:latin typeface="Times New Roman" pitchFamily="18" charset="0"/>
              <a:cs typeface="Times New Roman" pitchFamily="18" charset="0"/>
            </a:endParaRPr>
          </a:p>
          <a:p>
            <a:pPr marL="1371600" algn="ctr" rtl="1"/>
            <a:r>
              <a:rPr lang="ar-SA" sz="2400" b="1" dirty="0">
                <a:solidFill>
                  <a:srgbClr val="0070C0"/>
                </a:solidFill>
                <a:latin typeface="Times New Roman" pitchFamily="18" charset="0"/>
                <a:cs typeface="Times New Roman" pitchFamily="18" charset="0"/>
              </a:rPr>
              <a:t>(الانيونية و الكاتيونية)</a:t>
            </a:r>
          </a:p>
        </p:txBody>
      </p:sp>
      <p:sp>
        <p:nvSpPr>
          <p:cNvPr id="6" name="TextBox 5"/>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1260931"/>
            <a:ext cx="8534400" cy="5139869"/>
          </a:xfrm>
          <a:prstGeom prst="rect">
            <a:avLst/>
          </a:prstGeom>
        </p:spPr>
        <p:txBody>
          <a:bodyPr wrap="square">
            <a:spAutoFit/>
          </a:bodyPr>
          <a:lstStyle/>
          <a:p>
            <a:pPr algn="just" rtl="1"/>
            <a:r>
              <a:rPr lang="ar-SA" sz="2000" b="1" dirty="0">
                <a:solidFill>
                  <a:srgbClr val="FF0000"/>
                </a:solidFill>
                <a:latin typeface="Times New Roman" pitchFamily="18" charset="0"/>
                <a:cs typeface="Times New Roman" pitchFamily="18" charset="0"/>
              </a:rPr>
              <a:t>3) تأثير الأيون المرافق</a:t>
            </a:r>
            <a:r>
              <a:rPr lang="ar-SA" sz="2000"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Counter ion effect</a:t>
            </a:r>
            <a:r>
              <a:rPr lang="en-US" sz="2000" dirty="0">
                <a:solidFill>
                  <a:srgbClr val="FF0000"/>
                </a:solidFill>
                <a:latin typeface="Times New Roman" pitchFamily="18" charset="0"/>
                <a:cs typeface="Times New Roman" pitchFamily="18" charset="0"/>
              </a:rPr>
              <a:t> </a:t>
            </a:r>
            <a:endParaRPr lang="ar-EG" sz="2000" b="1" dirty="0">
              <a:solidFill>
                <a:srgbClr val="FF0000"/>
              </a:solidFill>
              <a:latin typeface="Times New Roman" pitchFamily="18" charset="0"/>
              <a:cs typeface="Times New Roman" pitchFamily="18" charset="0"/>
            </a:endParaRPr>
          </a:p>
          <a:p>
            <a:pPr marL="287338" algn="just" rtl="1"/>
            <a:r>
              <a:rPr lang="ar-SA" dirty="0">
                <a:solidFill>
                  <a:srgbClr val="0070C0"/>
                </a:solidFill>
                <a:latin typeface="Times New Roman" pitchFamily="18" charset="0"/>
                <a:cs typeface="Times New Roman" pitchFamily="18" charset="0"/>
              </a:rPr>
              <a:t>سرعة النمو (التفاعل) تزداد </a:t>
            </a:r>
            <a:r>
              <a:rPr lang="ar-SA" dirty="0">
                <a:latin typeface="Times New Roman" pitchFamily="18" charset="0"/>
                <a:cs typeface="Times New Roman" pitchFamily="18" charset="0"/>
              </a:rPr>
              <a:t>كلما قل حجم الأيون المرافق ، يعود السبب في ذلك إلى سرعة تذاوب </a:t>
            </a:r>
            <a:r>
              <a:rPr lang="en-US" dirty="0" err="1">
                <a:latin typeface="Times New Roman" pitchFamily="18" charset="0"/>
                <a:cs typeface="Times New Roman" pitchFamily="18" charset="0"/>
              </a:rPr>
              <a:t>Solvation</a:t>
            </a:r>
            <a:r>
              <a:rPr lang="ar-SA" dirty="0">
                <a:latin typeface="Times New Roman" pitchFamily="18" charset="0"/>
                <a:cs typeface="Times New Roman" pitchFamily="18" charset="0"/>
              </a:rPr>
              <a:t> بين جزيئات المذيب المستقطب والأيون المرافق </a:t>
            </a:r>
          </a:p>
          <a:p>
            <a:pPr marL="287338" algn="just" rtl="1"/>
            <a:r>
              <a:rPr lang="ar-SA" b="1" dirty="0">
                <a:solidFill>
                  <a:srgbClr val="00B050"/>
                </a:solidFill>
                <a:latin typeface="Times New Roman" pitchFamily="18" charset="0"/>
                <a:cs typeface="Times New Roman" pitchFamily="18" charset="0"/>
              </a:rPr>
              <a:t>مثال: </a:t>
            </a:r>
            <a:r>
              <a:rPr lang="ar-SA" dirty="0">
                <a:latin typeface="Times New Roman" pitchFamily="18" charset="0"/>
                <a:cs typeface="Times New Roman" pitchFamily="18" charset="0"/>
              </a:rPr>
              <a:t>سرعة نمو بلمرة الستيرين تتضاعف إذا ما استخدم كاتيون الليثيوم بدلاً من كاتيون الصوديوم الأكبر حجماً في مذيب قطبي كرباعي هيدروفوران </a:t>
            </a:r>
            <a:r>
              <a:rPr lang="en-US" dirty="0">
                <a:latin typeface="Times New Roman" pitchFamily="18" charset="0"/>
                <a:cs typeface="Times New Roman" pitchFamily="18" charset="0"/>
              </a:rPr>
              <a:t>THF</a:t>
            </a:r>
            <a:r>
              <a:rPr lang="ar-SA" dirty="0">
                <a:latin typeface="Times New Roman" pitchFamily="18" charset="0"/>
                <a:cs typeface="Times New Roman" pitchFamily="18" charset="0"/>
              </a:rPr>
              <a:t> </a:t>
            </a:r>
            <a:endParaRPr lang="ar-SA" dirty="0">
              <a:solidFill>
                <a:prstClr val="black"/>
              </a:solidFill>
              <a:latin typeface="Times New Roman" pitchFamily="18" charset="0"/>
              <a:cs typeface="Times New Roman" pitchFamily="18" charset="0"/>
            </a:endParaRPr>
          </a:p>
          <a:p>
            <a:pPr algn="just" rtl="1"/>
            <a:endParaRPr lang="ar-SA" dirty="0">
              <a:solidFill>
                <a:srgbClr val="FF0000"/>
              </a:solidFill>
              <a:latin typeface="Times New Roman" pitchFamily="18" charset="0"/>
              <a:cs typeface="Times New Roman" pitchFamily="18" charset="0"/>
            </a:endParaRPr>
          </a:p>
          <a:p>
            <a:pPr algn="just" rtl="1"/>
            <a:r>
              <a:rPr lang="ar-SA" sz="2000" b="1" dirty="0">
                <a:solidFill>
                  <a:srgbClr val="FF0000"/>
                </a:solidFill>
                <a:latin typeface="Times New Roman" pitchFamily="18" charset="0"/>
                <a:cs typeface="Times New Roman" pitchFamily="18" charset="0"/>
              </a:rPr>
              <a:t>4) تأثير التركيب البنائي للأحاديات </a:t>
            </a:r>
            <a:r>
              <a:rPr lang="en-US" sz="2000" b="1" dirty="0">
                <a:solidFill>
                  <a:srgbClr val="FF0000"/>
                </a:solidFill>
                <a:latin typeface="Times New Roman" pitchFamily="18" charset="0"/>
                <a:cs typeface="Times New Roman" pitchFamily="18" charset="0"/>
              </a:rPr>
              <a:t>Monomer Structure effect</a:t>
            </a:r>
          </a:p>
          <a:p>
            <a:pPr marL="287338" algn="just" rtl="1"/>
            <a:r>
              <a:rPr lang="ar-SA" dirty="0">
                <a:latin typeface="Times New Roman" pitchFamily="18" charset="0"/>
                <a:cs typeface="Times New Roman" pitchFamily="18" charset="0"/>
              </a:rPr>
              <a:t>تزداد سرعة البلمرة الأيونية كلما كانت المجموعات المتصلة بالرابطة الثنائية في الأحاديات أكثر مساهمة في استقرار الأيون المتكون فمثلا :-</a:t>
            </a:r>
            <a:endParaRPr lang="ar-SA" b="1" dirty="0">
              <a:latin typeface="Times New Roman" pitchFamily="18" charset="0"/>
              <a:cs typeface="Times New Roman" pitchFamily="18" charset="0"/>
            </a:endParaRPr>
          </a:p>
          <a:p>
            <a:pPr marL="457200" indent="-111125" algn="just" rtl="1">
              <a:buFont typeface="Arial" pitchFamily="34" charset="0"/>
              <a:buChar char="•"/>
            </a:pPr>
            <a:r>
              <a:rPr lang="ar-SA" dirty="0">
                <a:latin typeface="Times New Roman" pitchFamily="18" charset="0"/>
                <a:cs typeface="Times New Roman" pitchFamily="18" charset="0"/>
              </a:rPr>
              <a:t> تزداد فعالية الأحاديات </a:t>
            </a:r>
            <a:r>
              <a:rPr lang="ar-SA" u="sng" dirty="0">
                <a:latin typeface="Times New Roman" pitchFamily="18" charset="0"/>
                <a:cs typeface="Times New Roman" pitchFamily="18" charset="0"/>
              </a:rPr>
              <a:t>في البلمرة الأنيونية </a:t>
            </a:r>
            <a:r>
              <a:rPr lang="ar-SA" dirty="0">
                <a:latin typeface="Times New Roman" pitchFamily="18" charset="0"/>
                <a:cs typeface="Times New Roman" pitchFamily="18" charset="0"/>
              </a:rPr>
              <a:t>بزيادة قدرة </a:t>
            </a:r>
            <a:r>
              <a:rPr lang="ar-SA" u="sng" dirty="0">
                <a:latin typeface="Times New Roman" pitchFamily="18" charset="0"/>
                <a:cs typeface="Times New Roman" pitchFamily="18" charset="0"/>
              </a:rPr>
              <a:t>المجموعات البديلة على سحب الإلكترون </a:t>
            </a:r>
            <a:r>
              <a:rPr lang="ar-SA" dirty="0">
                <a:latin typeface="Times New Roman" pitchFamily="18" charset="0"/>
                <a:cs typeface="Times New Roman" pitchFamily="18" charset="0"/>
              </a:rPr>
              <a:t>كما يتضح من الترتيب التالي :</a:t>
            </a:r>
            <a:endParaRPr lang="ar-EG" b="1" dirty="0">
              <a:latin typeface="Times New Roman" pitchFamily="18" charset="0"/>
              <a:cs typeface="Times New Roman" pitchFamily="18" charset="0"/>
            </a:endParaRPr>
          </a:p>
          <a:p>
            <a:pPr algn="ctr" rtl="1"/>
            <a:r>
              <a:rPr lang="ar-SA" dirty="0">
                <a:latin typeface="Times New Roman" pitchFamily="18" charset="0"/>
                <a:cs typeface="Times New Roman" pitchFamily="18" charset="0"/>
              </a:rPr>
              <a:t>أكريلونيتريل  &gt;  ميثيل ميثاكريليت  &gt;  ستيرين  &gt;  بوتادايين</a:t>
            </a:r>
            <a:endParaRPr lang="en-US" b="1" dirty="0">
              <a:latin typeface="Times New Roman" pitchFamily="18" charset="0"/>
              <a:cs typeface="Times New Roman" pitchFamily="18" charset="0"/>
            </a:endParaRPr>
          </a:p>
          <a:p>
            <a:pPr algn="ctr" rtl="1"/>
            <a:r>
              <a:rPr lang="en-US" dirty="0">
                <a:latin typeface="Times New Roman" pitchFamily="18" charset="0"/>
                <a:cs typeface="Times New Roman" pitchFamily="18" charset="0"/>
              </a:rPr>
              <a:t>      Butadiene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Styrene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Methylmethacrylate</a:t>
            </a:r>
            <a:r>
              <a:rPr lang="en-US" dirty="0">
                <a:latin typeface="Times New Roman" pitchFamily="18" charset="0"/>
                <a:cs typeface="Times New Roman" pitchFamily="18" charset="0"/>
              </a:rPr>
              <a:t>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Acrylonitrile</a:t>
            </a:r>
            <a:r>
              <a:rPr lang="en-US" dirty="0">
                <a:latin typeface="Times New Roman" pitchFamily="18" charset="0"/>
                <a:cs typeface="Times New Roman" pitchFamily="18" charset="0"/>
              </a:rPr>
              <a:t> </a:t>
            </a:r>
          </a:p>
          <a:p>
            <a:pPr algn="just"/>
            <a:endParaRPr lang="en-US" b="1" dirty="0">
              <a:latin typeface="Times New Roman" pitchFamily="18" charset="0"/>
              <a:cs typeface="Times New Roman" pitchFamily="18" charset="0"/>
            </a:endParaRPr>
          </a:p>
          <a:p>
            <a:pPr marL="457200" indent="-111125" algn="just" rtl="1">
              <a:buFont typeface="Arial" pitchFamily="34" charset="0"/>
              <a:buChar char="•"/>
            </a:pPr>
            <a:r>
              <a:rPr lang="ar-SA" dirty="0">
                <a:latin typeface="Times New Roman" pitchFamily="18" charset="0"/>
                <a:cs typeface="Times New Roman" pitchFamily="18" charset="0"/>
              </a:rPr>
              <a:t> تزداد فعالية الأحاديات </a:t>
            </a:r>
            <a:r>
              <a:rPr lang="ar-SA" u="sng" dirty="0">
                <a:latin typeface="Times New Roman" pitchFamily="18" charset="0"/>
                <a:cs typeface="Times New Roman" pitchFamily="18" charset="0"/>
              </a:rPr>
              <a:t>في البلمرة الكاتيونية </a:t>
            </a:r>
            <a:r>
              <a:rPr lang="ar-SA" dirty="0">
                <a:solidFill>
                  <a:srgbClr val="0070C0"/>
                </a:solidFill>
                <a:latin typeface="Times New Roman" pitchFamily="18" charset="0"/>
                <a:cs typeface="Times New Roman" pitchFamily="18" charset="0"/>
              </a:rPr>
              <a:t>بزيادة</a:t>
            </a:r>
            <a:r>
              <a:rPr lang="ar-SA" dirty="0">
                <a:latin typeface="Times New Roman" pitchFamily="18" charset="0"/>
                <a:cs typeface="Times New Roman" pitchFamily="18" charset="0"/>
              </a:rPr>
              <a:t> قدرة </a:t>
            </a:r>
            <a:r>
              <a:rPr lang="ar-SA" u="sng" dirty="0">
                <a:latin typeface="Times New Roman" pitchFamily="18" charset="0"/>
                <a:cs typeface="Times New Roman" pitchFamily="18" charset="0"/>
              </a:rPr>
              <a:t>المجموعات البديلة على دفع الإلكترونات </a:t>
            </a:r>
            <a:r>
              <a:rPr lang="ar-SA" dirty="0">
                <a:latin typeface="Times New Roman" pitchFamily="18" charset="0"/>
                <a:cs typeface="Times New Roman" pitchFamily="18" charset="0"/>
              </a:rPr>
              <a:t>كما يتضح من الترتيب التالي : </a:t>
            </a:r>
            <a:endParaRPr lang="en-US" b="1" dirty="0">
              <a:latin typeface="Times New Roman" pitchFamily="18" charset="0"/>
              <a:cs typeface="Times New Roman" pitchFamily="18" charset="0"/>
            </a:endParaRPr>
          </a:p>
          <a:p>
            <a:pPr algn="ctr" rtl="1"/>
            <a:r>
              <a:rPr lang="en-US" dirty="0">
                <a:latin typeface="Times New Roman" pitchFamily="18" charset="0"/>
                <a:cs typeface="Times New Roman" pitchFamily="18" charset="0"/>
              </a:rPr>
              <a:t>Ethylene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Propylene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Styrene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Isobutylene </a:t>
            </a:r>
            <a:r>
              <a:rPr lang="ar-SA" dirty="0">
                <a:latin typeface="Times New Roman" pitchFamily="18" charset="0"/>
                <a:cs typeface="Times New Roman" pitchFamily="18" charset="0"/>
              </a:rPr>
              <a:t>&lt;</a:t>
            </a:r>
            <a:r>
              <a:rPr lang="en-US" dirty="0">
                <a:latin typeface="Times New Roman" pitchFamily="18" charset="0"/>
                <a:cs typeface="Times New Roman" pitchFamily="18" charset="0"/>
              </a:rPr>
              <a:t> Ethyl vinyl ethers</a:t>
            </a:r>
            <a:endParaRPr lang="en-US" b="1" dirty="0">
              <a:latin typeface="Times New Roman" pitchFamily="18" charset="0"/>
              <a:cs typeface="Times New Roman" pitchFamily="18" charset="0"/>
            </a:endParaRPr>
          </a:p>
          <a:p>
            <a:pPr algn="ctr"/>
            <a:r>
              <a:rPr lang="ar-SA" dirty="0">
                <a:latin typeface="Times New Roman" pitchFamily="18" charset="0"/>
                <a:cs typeface="Times New Roman" pitchFamily="18" charset="0"/>
              </a:rPr>
              <a:t>  إيثيل فينيل إيثر  &gt;  ايزوبوتيلين  &gt;  ستيرين  &gt;  بروبيلين  &gt; إيثيلين</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     </a:t>
            </a: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a:solidFill>
                  <a:srgbClr val="0070C0"/>
                </a:solidFill>
                <a:latin typeface="Times New Roman" pitchFamily="18" charset="0"/>
                <a:cs typeface="Times New Roman" pitchFamily="18" charset="0"/>
              </a:rPr>
              <a:t>العوامل المؤثرة على سرعة البلمرة الايونية</a:t>
            </a:r>
            <a:endParaRPr lang="en-US" sz="2400" b="1" dirty="0">
              <a:solidFill>
                <a:srgbClr val="0070C0"/>
              </a:solidFill>
              <a:latin typeface="Times New Roman" pitchFamily="18" charset="0"/>
              <a:cs typeface="Times New Roman" pitchFamily="18" charset="0"/>
            </a:endParaRPr>
          </a:p>
          <a:p>
            <a:pPr marL="1371600" algn="ctr" rtl="1"/>
            <a:r>
              <a:rPr lang="ar-SA" sz="2400" b="1" dirty="0">
                <a:solidFill>
                  <a:srgbClr val="0070C0"/>
                </a:solidFill>
                <a:latin typeface="Times New Roman" pitchFamily="18" charset="0"/>
                <a:cs typeface="Times New Roman" pitchFamily="18" charset="0"/>
              </a:rPr>
              <a:t>(الانيونية و الكاتيونية)</a:t>
            </a:r>
          </a:p>
        </p:txBody>
      </p:sp>
      <p:sp>
        <p:nvSpPr>
          <p:cNvPr id="9" name="TextBox 8"/>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04372"/>
            <a:ext cx="81534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a:solidFill>
                  <a:srgbClr val="002060"/>
                </a:solidFill>
                <a:latin typeface="Times New Roman" pitchFamily="18" charset="0"/>
                <a:cs typeface="Times New Roman" pitchFamily="18" charset="0"/>
              </a:rPr>
              <a:t>يتكون هذه الحافز بخلط </a:t>
            </a:r>
            <a:r>
              <a:rPr lang="ar-SA" sz="2000" b="1" u="sng" dirty="0">
                <a:solidFill>
                  <a:srgbClr val="002060"/>
                </a:solidFill>
                <a:latin typeface="Times New Roman" pitchFamily="18" charset="0"/>
                <a:cs typeface="Times New Roman" pitchFamily="18" charset="0"/>
              </a:rPr>
              <a:t>هاليد معدني انتقالي</a:t>
            </a:r>
            <a:r>
              <a:rPr lang="ar-SA" sz="2000" b="1" dirty="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transition metal</a:t>
            </a:r>
            <a:r>
              <a:rPr lang="ar-SA" sz="2000" b="1" dirty="0">
                <a:solidFill>
                  <a:srgbClr val="002060"/>
                </a:solidFill>
                <a:latin typeface="Times New Roman" pitchFamily="18" charset="0"/>
                <a:cs typeface="Times New Roman" pitchFamily="18" charset="0"/>
              </a:rPr>
              <a:t> مثل </a:t>
            </a:r>
            <a:r>
              <a:rPr lang="en-US" sz="2000" b="1" dirty="0">
                <a:solidFill>
                  <a:srgbClr val="C00000"/>
                </a:solidFill>
                <a:latin typeface="Times New Roman" pitchFamily="18" charset="0"/>
                <a:cs typeface="Times New Roman" pitchFamily="18" charset="0"/>
              </a:rPr>
              <a:t>TiCl</a:t>
            </a:r>
            <a:r>
              <a:rPr lang="en-US" sz="2000" b="1" baseline="-25000" dirty="0">
                <a:solidFill>
                  <a:srgbClr val="C00000"/>
                </a:solidFill>
                <a:latin typeface="Times New Roman" pitchFamily="18" charset="0"/>
                <a:cs typeface="Times New Roman" pitchFamily="18" charset="0"/>
              </a:rPr>
              <a:t>4</a:t>
            </a:r>
            <a:r>
              <a:rPr lang="ar-SA" sz="2000" b="1" dirty="0">
                <a:solidFill>
                  <a:srgbClr val="002060"/>
                </a:solidFill>
                <a:latin typeface="Times New Roman" pitchFamily="18" charset="0"/>
                <a:cs typeface="Times New Roman" pitchFamily="18" charset="0"/>
              </a:rPr>
              <a:t> </a:t>
            </a:r>
            <a:r>
              <a:rPr lang="ar-SA" sz="2000" b="1" u="sng" dirty="0">
                <a:solidFill>
                  <a:srgbClr val="002060"/>
                </a:solidFill>
                <a:latin typeface="Times New Roman" pitchFamily="18" charset="0"/>
                <a:cs typeface="Times New Roman" pitchFamily="18" charset="0"/>
              </a:rPr>
              <a:t>مع ألكيل معدني    </a:t>
            </a:r>
            <a:r>
              <a:rPr lang="en-US" sz="2000" b="1" dirty="0">
                <a:solidFill>
                  <a:srgbClr val="C00000"/>
                </a:solidFill>
                <a:latin typeface="Times New Roman" pitchFamily="18" charset="0"/>
                <a:cs typeface="Times New Roman" pitchFamily="18" charset="0"/>
              </a:rPr>
              <a:t>(CH</a:t>
            </a:r>
            <a:r>
              <a:rPr lang="en-US" sz="2000" b="1" baseline="-25000" dirty="0">
                <a:solidFill>
                  <a:srgbClr val="C00000"/>
                </a:solidFill>
                <a:latin typeface="Times New Roman" pitchFamily="18" charset="0"/>
                <a:cs typeface="Times New Roman" pitchFamily="18" charset="0"/>
              </a:rPr>
              <a:t>3</a:t>
            </a:r>
            <a:r>
              <a:rPr lang="en-US" sz="2000" b="1" dirty="0">
                <a:solidFill>
                  <a:srgbClr val="C00000"/>
                </a:solidFill>
                <a:latin typeface="Times New Roman" pitchFamily="18" charset="0"/>
                <a:cs typeface="Times New Roman" pitchFamily="18" charset="0"/>
              </a:rPr>
              <a:t>CH</a:t>
            </a:r>
            <a:r>
              <a:rPr lang="en-US" sz="2000" b="1" baseline="-25000" dirty="0">
                <a:solidFill>
                  <a:srgbClr val="C00000"/>
                </a:solidFill>
                <a:latin typeface="Times New Roman" pitchFamily="18" charset="0"/>
                <a:cs typeface="Times New Roman" pitchFamily="18" charset="0"/>
              </a:rPr>
              <a:t>2</a:t>
            </a:r>
            <a:r>
              <a:rPr lang="en-US" sz="2000" b="1" dirty="0">
                <a:solidFill>
                  <a:srgbClr val="C00000"/>
                </a:solidFill>
                <a:latin typeface="Times New Roman" pitchFamily="18" charset="0"/>
                <a:cs typeface="Times New Roman" pitchFamily="18" charset="0"/>
              </a:rPr>
              <a:t>)</a:t>
            </a:r>
            <a:r>
              <a:rPr lang="en-US" sz="2000" b="1" baseline="-25000" dirty="0">
                <a:solidFill>
                  <a:srgbClr val="C00000"/>
                </a:solidFill>
                <a:latin typeface="Times New Roman" pitchFamily="18" charset="0"/>
                <a:cs typeface="Times New Roman" pitchFamily="18" charset="0"/>
              </a:rPr>
              <a:t>3</a:t>
            </a:r>
            <a:r>
              <a:rPr lang="en-US" sz="2000" b="1" dirty="0">
                <a:solidFill>
                  <a:srgbClr val="C00000"/>
                </a:solidFill>
                <a:latin typeface="Times New Roman" pitchFamily="18" charset="0"/>
                <a:cs typeface="Times New Roman" pitchFamily="18" charset="0"/>
              </a:rPr>
              <a:t>Al</a:t>
            </a:r>
            <a:r>
              <a:rPr lang="ar-SA" sz="2000" b="1" dirty="0">
                <a:solidFill>
                  <a:srgbClr val="C00000"/>
                </a:solidFill>
                <a:latin typeface="Times New Roman" pitchFamily="18" charset="0"/>
                <a:cs typeface="Times New Roman" pitchFamily="18" charset="0"/>
              </a:rPr>
              <a:t> </a:t>
            </a:r>
            <a:r>
              <a:rPr lang="ar-SA" sz="2000" b="1" dirty="0">
                <a:solidFill>
                  <a:srgbClr val="002060"/>
                </a:solidFill>
                <a:latin typeface="Times New Roman" pitchFamily="18" charset="0"/>
                <a:cs typeface="Times New Roman" pitchFamily="18" charset="0"/>
              </a:rPr>
              <a:t>في مذيب هيدروكربوني خامل </a:t>
            </a:r>
            <a:r>
              <a:rPr lang="ar-SA" sz="2000" b="1" dirty="0">
                <a:solidFill>
                  <a:srgbClr val="C00000"/>
                </a:solidFill>
                <a:latin typeface="Times New Roman" pitchFamily="18" charset="0"/>
                <a:cs typeface="Times New Roman" pitchFamily="18" charset="0"/>
              </a:rPr>
              <a:t>كالبنتان</a:t>
            </a:r>
            <a:r>
              <a:rPr lang="ar-SA" sz="2000" b="1" dirty="0">
                <a:solidFill>
                  <a:srgbClr val="002060"/>
                </a:solidFill>
                <a:latin typeface="Times New Roman" pitchFamily="18" charset="0"/>
                <a:cs typeface="Times New Roman" pitchFamily="18" charset="0"/>
              </a:rPr>
              <a:t> و</a:t>
            </a:r>
            <a:r>
              <a:rPr lang="ar-SA" sz="2000" b="1" u="sng" dirty="0">
                <a:solidFill>
                  <a:srgbClr val="002060"/>
                </a:solidFill>
                <a:latin typeface="Times New Roman" pitchFamily="18" charset="0"/>
                <a:cs typeface="Times New Roman" pitchFamily="18" charset="0"/>
              </a:rPr>
              <a:t>الحافز</a:t>
            </a:r>
            <a:r>
              <a:rPr lang="ar-SA" sz="2000" b="1" dirty="0">
                <a:solidFill>
                  <a:srgbClr val="002060"/>
                </a:solidFill>
                <a:latin typeface="Times New Roman" pitchFamily="18" charset="0"/>
                <a:cs typeface="Times New Roman" pitchFamily="18" charset="0"/>
              </a:rPr>
              <a:t> المتكون عبارة عن مادة ليفية عديمة الذوبان لذلك فإن العامل الحفاز في هذه الحالة يعتبر عامل حفز غير متجانس. </a:t>
            </a:r>
            <a:endParaRPr lang="ar-SA" sz="2000" dirty="0">
              <a:solidFill>
                <a:prstClr val="black"/>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224" y="3048000"/>
            <a:ext cx="60350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648200"/>
            <a:ext cx="5772033" cy="149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391400" y="4018002"/>
            <a:ext cx="1295400" cy="553998"/>
          </a:xfrm>
          <a:prstGeom prst="rect">
            <a:avLst/>
          </a:prstGeom>
        </p:spPr>
        <p:txBody>
          <a:bodyPr wrap="square">
            <a:spAutoFit/>
          </a:bodyPr>
          <a:lstStyle/>
          <a:p>
            <a:pPr algn="r" rtl="1">
              <a:lnSpc>
                <a:spcPct val="150000"/>
              </a:lnSpc>
              <a:buFont typeface="Wingdings" pitchFamily="2" charset="2"/>
              <a:buChar char="q"/>
            </a:pPr>
            <a:r>
              <a:rPr lang="ar-SA" sz="2000" b="1" dirty="0">
                <a:solidFill>
                  <a:srgbClr val="002060"/>
                </a:solidFill>
                <a:latin typeface="Times New Roman" pitchFamily="18" charset="0"/>
                <a:cs typeface="Times New Roman" pitchFamily="18" charset="0"/>
              </a:rPr>
              <a:t> مثال:</a:t>
            </a:r>
            <a:endParaRPr lang="ar-SA" sz="2000" dirty="0">
              <a:solidFill>
                <a:prstClr val="black"/>
              </a:solidFill>
              <a:latin typeface="Times New Roman" pitchFamily="18" charset="0"/>
              <a:cs typeface="Times New Roman" pitchFamily="18" charset="0"/>
            </a:endParaRPr>
          </a:p>
        </p:txBody>
      </p:sp>
      <p:sp>
        <p:nvSpPr>
          <p:cNvPr id="11" name="TextBox 10"/>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C00000"/>
                </a:solidFill>
                <a:latin typeface="Times New Roman" pitchFamily="18" charset="0"/>
                <a:cs typeface="Times New Roman" pitchFamily="18" charset="0"/>
              </a:rPr>
              <a:t>4) البلمرة باستخدام عامل الحفز التناسقي</a:t>
            </a:r>
          </a:p>
          <a:p>
            <a:pPr marL="228600" algn="ctr" rtl="1"/>
            <a:r>
              <a:rPr lang="ar-SA"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Coordination Polymerization</a:t>
            </a:r>
            <a:endParaRPr lang="ar-SA"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57800" y="1244769"/>
            <a:ext cx="3429000" cy="507831"/>
          </a:xfrm>
          <a:prstGeom prst="rect">
            <a:avLst/>
          </a:prstGeom>
        </p:spPr>
        <p:txBody>
          <a:bodyPr wrap="square">
            <a:spAutoFit/>
          </a:bodyPr>
          <a:lstStyle/>
          <a:p>
            <a:pPr algn="r" rtl="1">
              <a:lnSpc>
                <a:spcPct val="150000"/>
              </a:lnSpc>
            </a:pPr>
            <a:r>
              <a:rPr lang="ar-SA" b="1" u="sng" dirty="0">
                <a:solidFill>
                  <a:srgbClr val="00B050"/>
                </a:solidFill>
                <a:latin typeface="Times New Roman" pitchFamily="18" charset="0"/>
                <a:cs typeface="Times New Roman" pitchFamily="18" charset="0"/>
              </a:rPr>
              <a:t>العملية الاولى</a:t>
            </a:r>
            <a:r>
              <a:rPr lang="ar-SA" b="1" dirty="0">
                <a:solidFill>
                  <a:srgbClr val="00B050"/>
                </a:solidFill>
                <a:latin typeface="Times New Roman" pitchFamily="18" charset="0"/>
                <a:cs typeface="Times New Roman" pitchFamily="18" charset="0"/>
              </a:rPr>
              <a:t>: </a:t>
            </a:r>
            <a:r>
              <a:rPr lang="ar-SA" b="1" dirty="0">
                <a:solidFill>
                  <a:srgbClr val="002060"/>
                </a:solidFill>
                <a:latin typeface="Times New Roman" pitchFamily="18" charset="0"/>
                <a:cs typeface="Times New Roman" pitchFamily="18" charset="0"/>
              </a:rPr>
              <a:t>تكون بادئات التفاعل</a:t>
            </a:r>
            <a:endParaRPr lang="ar-SA" dirty="0">
              <a:solidFill>
                <a:prstClr val="black"/>
              </a:solidFill>
              <a:latin typeface="Times New Roman" pitchFamily="18" charset="0"/>
              <a:cs typeface="Times New Roman" pitchFamily="18" charset="0"/>
            </a:endParaRPr>
          </a:p>
        </p:txBody>
      </p:sp>
      <p:graphicFrame>
        <p:nvGraphicFramePr>
          <p:cNvPr id="990210" name="Object 2"/>
          <p:cNvGraphicFramePr>
            <a:graphicFrameLocks noChangeAspect="1"/>
          </p:cNvGraphicFramePr>
          <p:nvPr/>
        </p:nvGraphicFramePr>
        <p:xfrm>
          <a:off x="1600200" y="1905000"/>
          <a:ext cx="6172200" cy="1793875"/>
        </p:xfrm>
        <a:graphic>
          <a:graphicData uri="http://schemas.openxmlformats.org/presentationml/2006/ole">
            <mc:AlternateContent xmlns:mc="http://schemas.openxmlformats.org/markup-compatibility/2006">
              <mc:Choice xmlns:v="urn:schemas-microsoft-com:vml" Requires="v">
                <p:oleObj spid="_x0000_s990226" name="CS ChemDraw Drawing" r:id="rId3" imgW="3381756" imgH="982980" progId="ChemDraw.Document.6.0">
                  <p:embed/>
                </p:oleObj>
              </mc:Choice>
              <mc:Fallback>
                <p:oleObj name="CS ChemDraw Drawing" r:id="rId3" imgW="3381756" imgH="98298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61722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1" name="Object 3"/>
          <p:cNvGraphicFramePr>
            <a:graphicFrameLocks noChangeAspect="1"/>
          </p:cNvGraphicFramePr>
          <p:nvPr/>
        </p:nvGraphicFramePr>
        <p:xfrm>
          <a:off x="3633788" y="4151313"/>
          <a:ext cx="2105025" cy="1906587"/>
        </p:xfrm>
        <a:graphic>
          <a:graphicData uri="http://schemas.openxmlformats.org/presentationml/2006/ole">
            <mc:AlternateContent xmlns:mc="http://schemas.openxmlformats.org/markup-compatibility/2006">
              <mc:Choice xmlns:v="urn:schemas-microsoft-com:vml" Requires="v">
                <p:oleObj spid="_x0000_s990227" name="CS ChemDraw Drawing" r:id="rId5" imgW="1541160" imgH="1399320" progId="ChemDraw.Document.6.0">
                  <p:embed/>
                </p:oleObj>
              </mc:Choice>
              <mc:Fallback>
                <p:oleObj name="CS ChemDraw Drawing" r:id="rId5" imgW="1541160" imgH="139932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788" y="4151313"/>
                        <a:ext cx="2105025"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1" name="TextBox 10"/>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4) البلمرة باستخدام عامل الحفز التناسقي</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a:solidFill>
                  <a:srgbClr val="0070C0"/>
                </a:solidFill>
                <a:latin typeface="Times New Roman" pitchFamily="18" charset="0"/>
                <a:cs typeface="Times New Roman" pitchFamily="18" charset="0"/>
              </a:rPr>
              <a:t>ميكانيكية التفاعل</a:t>
            </a:r>
          </a:p>
        </p:txBody>
      </p:sp>
      <p:sp>
        <p:nvSpPr>
          <p:cNvPr id="12" name="Rectangle 11"/>
          <p:cNvSpPr/>
          <p:nvPr/>
        </p:nvSpPr>
        <p:spPr>
          <a:xfrm>
            <a:off x="609600" y="1295400"/>
            <a:ext cx="8001000" cy="4247317"/>
          </a:xfrm>
          <a:prstGeom prst="rect">
            <a:avLst/>
          </a:prstGeom>
        </p:spPr>
        <p:txBody>
          <a:bodyPr wrap="square">
            <a:spAutoFit/>
          </a:bodyPr>
          <a:lstStyle/>
          <a:p>
            <a:pPr algn="just" rtl="1">
              <a:lnSpc>
                <a:spcPct val="150000"/>
              </a:lnSpc>
            </a:pPr>
            <a:r>
              <a:rPr lang="ar-SA" sz="2000" b="1" u="sng" dirty="0">
                <a:solidFill>
                  <a:srgbClr val="00B050"/>
                </a:solidFill>
                <a:latin typeface="Times New Roman" pitchFamily="18" charset="0"/>
                <a:cs typeface="Times New Roman" pitchFamily="18" charset="0"/>
              </a:rPr>
              <a:t>العملية الثانية:</a:t>
            </a:r>
            <a:r>
              <a:rPr lang="ar-SA" sz="2000" b="1" dirty="0">
                <a:solidFill>
                  <a:srgbClr val="002060"/>
                </a:solidFill>
                <a:latin typeface="Times New Roman" pitchFamily="18" charset="0"/>
                <a:cs typeface="Times New Roman" pitchFamily="18" charset="0"/>
              </a:rPr>
              <a:t> و تشمل </a:t>
            </a:r>
          </a:p>
          <a:p>
            <a:pPr marL="346075" indent="-117475" algn="just" rtl="1">
              <a:lnSpc>
                <a:spcPct val="150000"/>
              </a:lnSpc>
            </a:pPr>
            <a:r>
              <a:rPr lang="ar-SA" sz="2000" b="1" dirty="0">
                <a:latin typeface="Times New Roman" pitchFamily="18" charset="0"/>
                <a:cs typeface="Times New Roman" pitchFamily="18" charset="0"/>
              </a:rPr>
              <a:t>- نمو سلسلة البوليمر التي تبدأ بارتباط الجزيء الأحادي</a:t>
            </a:r>
            <a:r>
              <a:rPr lang="en-US" sz="2000" b="1" dirty="0">
                <a:latin typeface="Times New Roman" pitchFamily="18" charset="0"/>
                <a:cs typeface="Times New Roman" pitchFamily="18" charset="0"/>
              </a:rPr>
              <a:t>monomer </a:t>
            </a:r>
            <a:r>
              <a:rPr lang="ar-SA" sz="2000" b="1" dirty="0">
                <a:latin typeface="Times New Roman" pitchFamily="18" charset="0"/>
                <a:cs typeface="Times New Roman" pitchFamily="18" charset="0"/>
              </a:rPr>
              <a:t> في الموقع التناسقي الشاغر على ذرة التيتانيوم برابطة من النوع </a:t>
            </a:r>
            <a:r>
              <a:rPr lang="en-US" sz="2000" b="1" dirty="0">
                <a:latin typeface="Times New Roman" pitchFamily="18" charset="0"/>
                <a:cs typeface="Times New Roman" pitchFamily="18" charset="0"/>
              </a:rPr>
              <a:t>π</a:t>
            </a:r>
            <a:r>
              <a:rPr lang="ar-SA" sz="2000" b="1" dirty="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marL="346075" indent="-117475" algn="just" rtl="1">
              <a:lnSpc>
                <a:spcPct val="150000"/>
              </a:lnSpc>
            </a:pPr>
            <a:r>
              <a:rPr lang="ar-SA" sz="2000" b="1" dirty="0">
                <a:latin typeface="Times New Roman" pitchFamily="18" charset="0"/>
                <a:cs typeface="Times New Roman" pitchFamily="18" charset="0"/>
              </a:rPr>
              <a:t>- ادخال او حشرالجزئ الاحادي بين ذرة التيتانيوم و ذرة كربون مجموعة الايثيل و ينتج عنها سلسلة الكيلية ممتدة مخلفة موضعا شاغرا على ذرة التيتانيوم</a:t>
            </a:r>
          </a:p>
          <a:p>
            <a:pPr marL="346075" indent="-117475" algn="just" rtl="1">
              <a:lnSpc>
                <a:spcPct val="150000"/>
              </a:lnSpc>
            </a:pPr>
            <a:r>
              <a:rPr lang="ar-SA" sz="2000" b="1" dirty="0">
                <a:latin typeface="Times New Roman" pitchFamily="18" charset="0"/>
                <a:cs typeface="Times New Roman" pitchFamily="18" charset="0"/>
              </a:rPr>
              <a:t>- يتصل به جزئ آخر برابطة تناسقية من النوع </a:t>
            </a:r>
            <a:r>
              <a:rPr lang="el-GR" sz="2000" b="1" dirty="0">
                <a:latin typeface="Times New Roman" pitchFamily="18" charset="0"/>
                <a:cs typeface="Times New Roman" pitchFamily="18" charset="0"/>
              </a:rPr>
              <a:t>π</a:t>
            </a:r>
            <a:endParaRPr lang="ar-SA" sz="2000" b="1" dirty="0">
              <a:latin typeface="Times New Roman" pitchFamily="18" charset="0"/>
              <a:cs typeface="Times New Roman" pitchFamily="18" charset="0"/>
            </a:endParaRPr>
          </a:p>
          <a:p>
            <a:pPr marL="346075" indent="-117475" algn="just" rtl="1">
              <a:lnSpc>
                <a:spcPct val="150000"/>
              </a:lnSpc>
            </a:pPr>
            <a:r>
              <a:rPr lang="ar-SA" sz="2000" b="1" dirty="0">
                <a:latin typeface="Times New Roman" pitchFamily="18" charset="0"/>
                <a:cs typeface="Times New Roman" pitchFamily="18" charset="0"/>
              </a:rPr>
              <a:t>- ثم يتم التفاعل بين احادي الجزئ و السلسلة الالكيلية الممتده مخلفة موضعا شاغرا ...... و هكذا</a:t>
            </a:r>
          </a:p>
          <a:p>
            <a:pPr algn="just" rtl="1">
              <a:lnSpc>
                <a:spcPct val="150000"/>
              </a:lnSpc>
            </a:pPr>
            <a:endParaRPr lang="ar-SA" sz="2000" dirty="0">
              <a:solidFill>
                <a:prstClr val="black"/>
              </a:solidFill>
              <a:latin typeface="Times New Roman" pitchFamily="18" charset="0"/>
              <a:cs typeface="Times New Roman" pitchFamily="18" charset="0"/>
            </a:endParaRPr>
          </a:p>
        </p:txBody>
      </p:sp>
      <p:sp>
        <p:nvSpPr>
          <p:cNvPr id="5" name="TextBox 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C00000"/>
                </a:solidFill>
                <a:latin typeface="Times New Roman" pitchFamily="18" charset="0"/>
                <a:cs typeface="Times New Roman" pitchFamily="18" charset="0"/>
              </a:rPr>
              <a:t>بلمرة الاضافة</a:t>
            </a:r>
            <a:endParaRPr lang="en-US" sz="1600" b="1" dirty="0">
              <a:solidFill>
                <a:srgbClr val="C00000"/>
              </a:solidFill>
              <a:latin typeface="Times New Roman" pitchFamily="18" charset="0"/>
              <a:cs typeface="Times New Roman" pitchFamily="18" charset="0"/>
            </a:endParaRPr>
          </a:p>
          <a:p>
            <a:pPr algn="ctr"/>
            <a:r>
              <a:rPr lang="en-US" sz="1200" b="1" dirty="0">
                <a:solidFill>
                  <a:srgbClr val="C00000"/>
                </a:solidFill>
                <a:latin typeface="Times New Roman" pitchFamily="18" charset="0"/>
                <a:cs typeface="Times New Roman" pitchFamily="18" charset="0"/>
              </a:rPr>
              <a:t>Addition Polymerization</a:t>
            </a:r>
            <a:endParaRPr lang="ar-SA" sz="1200" b="1" dirty="0">
              <a:solidFill>
                <a:srgbClr val="C00000"/>
              </a:solidFill>
              <a:latin typeface="Times New Roman" pitchFamily="18" charset="0"/>
              <a:cs typeface="Times New Roman" pitchFamily="18" charset="0"/>
            </a:endParaRPr>
          </a:p>
          <a:p>
            <a:pPr algn="ctr" rtl="1"/>
            <a:r>
              <a:rPr lang="ar-SA" sz="1600" b="1" dirty="0">
                <a:solidFill>
                  <a:srgbClr val="0070C0"/>
                </a:solidFill>
                <a:latin typeface="Times New Roman" pitchFamily="18" charset="0"/>
                <a:cs typeface="Times New Roman" pitchFamily="18" charset="0"/>
              </a:rPr>
              <a:t>4) البلمرة باستخدام عامل الحفز التناسقي</a:t>
            </a:r>
            <a:endParaRPr lang="en-US" sz="1600" b="1" dirty="0">
              <a:solidFill>
                <a:srgbClr val="0070C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16870</TotalTime>
  <Words>9986</Words>
  <Application>Microsoft Office PowerPoint</Application>
  <PresentationFormat>On-screen Show (4:3)</PresentationFormat>
  <Paragraphs>1209</Paragraphs>
  <Slides>131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3" baseType="lpstr">
      <vt:lpstr>Arabic Typesetting</vt:lpstr>
      <vt:lpstr>Arial</vt:lpstr>
      <vt:lpstr>Calibri</vt:lpstr>
      <vt:lpstr>Simplified Arabic</vt:lpstr>
      <vt:lpstr>Symbol</vt:lpstr>
      <vt:lpstr>Tahoma</vt:lpstr>
      <vt:lpstr>Times New Roman</vt:lpstr>
      <vt:lpstr>Verdana</vt:lpstr>
      <vt:lpstr>Wingdings</vt:lpstr>
      <vt:lpstr>Wingdings 2</vt:lpstr>
      <vt:lpstr>Aspect</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melnewehy</dc:creator>
  <cp:lastModifiedBy>fatmah</cp:lastModifiedBy>
  <cp:revision>638</cp:revision>
  <cp:lastPrinted>2016-06-01T07:58:39Z</cp:lastPrinted>
  <dcterms:created xsi:type="dcterms:W3CDTF">2009-12-17T12:36:01Z</dcterms:created>
  <dcterms:modified xsi:type="dcterms:W3CDTF">2019-01-12T22:40:59Z</dcterms:modified>
</cp:coreProperties>
</file>